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57" r:id="rId6"/>
    <p:sldId id="258" r:id="rId7"/>
    <p:sldId id="259" r:id="rId8"/>
    <p:sldId id="260" r:id="rId9"/>
    <p:sldId id="261" r:id="rId10"/>
    <p:sldId id="262" r:id="rId11"/>
    <p:sldId id="268" r:id="rId12"/>
    <p:sldId id="283" r:id="rId13"/>
    <p:sldId id="263" r:id="rId14"/>
    <p:sldId id="287" r:id="rId15"/>
    <p:sldId id="284" r:id="rId16"/>
    <p:sldId id="269" r:id="rId17"/>
    <p:sldId id="289" r:id="rId18"/>
    <p:sldId id="264" r:id="rId19"/>
    <p:sldId id="265" r:id="rId20"/>
    <p:sldId id="266" r:id="rId21"/>
    <p:sldId id="267" r:id="rId22"/>
    <p:sldId id="282" r:id="rId23"/>
    <p:sldId id="270" r:id="rId24"/>
    <p:sldId id="286" r:id="rId25"/>
    <p:sldId id="271"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19" d="100"/>
          <a:sy n="119" d="100"/>
        </p:scale>
        <p:origin x="293"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FEFDF-65AC-4890-A4E0-5E53A370B933}" type="datetimeFigureOut">
              <a:rPr lang="en-US" smtClean="0"/>
              <a:t>3/30/2017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C0F91-BD82-4D89-80D5-D7B05CFE56AF}" type="slidenum">
              <a:rPr lang="en-US" smtClean="0"/>
              <a:t>‹#›</a:t>
            </a:fld>
            <a:endParaRPr lang="en-US"/>
          </a:p>
        </p:txBody>
      </p:sp>
    </p:spTree>
    <p:extLst>
      <p:ext uri="{BB962C8B-B14F-4D97-AF65-F5344CB8AC3E}">
        <p14:creationId xmlns:p14="http://schemas.microsoft.com/office/powerpoint/2010/main" val="231181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37" name="Shape 1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05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C45D2-6181-4B32-95AC-ECC504446EE3}"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397493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C45D2-6181-4B32-95AC-ECC504446EE3}"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5258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C45D2-6181-4B32-95AC-ECC504446EE3}"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228758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992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6638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8719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4144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14274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04831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2293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6969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C45D2-6181-4B32-95AC-ECC504446EE3}"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3634825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60942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9489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C45D2-6181-4B32-95AC-ECC504446EE3}"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200328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C45D2-6181-4B32-95AC-ECC504446EE3}"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400869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C45D2-6181-4B32-95AC-ECC504446EE3}"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376439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C45D2-6181-4B32-95AC-ECC504446EE3}"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60223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C45D2-6181-4B32-95AC-ECC504446EE3}"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418653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C45D2-6181-4B32-95AC-ECC504446EE3}"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221757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45D2-6181-4B32-95AC-ECC504446EE3}"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289596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45D2-6181-4B32-95AC-ECC504446EE3}"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5856F-EFC5-4CBE-81F2-D7BE27921C80}" type="slidenum">
              <a:rPr lang="en-US" smtClean="0"/>
              <a:t>‹#›</a:t>
            </a:fld>
            <a:endParaRPr lang="en-US"/>
          </a:p>
        </p:txBody>
      </p:sp>
    </p:spTree>
    <p:extLst>
      <p:ext uri="{BB962C8B-B14F-4D97-AF65-F5344CB8AC3E}">
        <p14:creationId xmlns:p14="http://schemas.microsoft.com/office/powerpoint/2010/main" val="307759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C45D2-6181-4B32-95AC-ECC504446EE3}"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856F-EFC5-4CBE-81F2-D7BE27921C80}" type="slidenum">
              <a:rPr lang="en-US" smtClean="0"/>
              <a:t>‹#›</a:t>
            </a:fld>
            <a:endParaRPr lang="en-US"/>
          </a:p>
        </p:txBody>
      </p:sp>
    </p:spTree>
    <p:extLst>
      <p:ext uri="{BB962C8B-B14F-4D97-AF65-F5344CB8AC3E}">
        <p14:creationId xmlns:p14="http://schemas.microsoft.com/office/powerpoint/2010/main" val="2362254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96517" y="155447"/>
            <a:ext cx="11998899" cy="6584986"/>
          </a:xfrm>
          <a:prstGeom prst="rect">
            <a:avLst/>
          </a:prstGeom>
          <a:noFill/>
          <a:ln>
            <a:noFill/>
          </a:ln>
        </p:spPr>
      </p:pic>
      <p:sp>
        <p:nvSpPr>
          <p:cNvPr id="11" name="Shape 1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5" name="Shape 1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88888"/>
                </a:solidFill>
                <a:latin typeface="Calibri"/>
                <a:ea typeface="Calibri"/>
                <a:cs typeface="Calibri"/>
                <a:sym typeface="Calibri"/>
              </a:rPr>
              <a:pPr algn="r">
                <a:buSzPct val="25000"/>
              </a:pPr>
              <a:t>‹#›</a:t>
            </a:fld>
            <a:endParaRPr lang="en-US" sz="1200" kern="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764406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kKJxzay85Vk"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Shape 1239"/>
          <p:cNvSpPr txBox="1">
            <a:spLocks noGrp="1"/>
          </p:cNvSpPr>
          <p:nvPr>
            <p:ph type="title"/>
          </p:nvPr>
        </p:nvSpPr>
        <p:spPr>
          <a:xfrm>
            <a:off x="831850" y="1157289"/>
            <a:ext cx="10515599" cy="112871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Karla"/>
              <a:buNone/>
            </a:pPr>
            <a:r>
              <a:rPr lang="en-US" sz="6000" i="0" u="none" strike="noStrike" cap="none" dirty="0" smtClean="0">
                <a:solidFill>
                  <a:schemeClr val="dk1"/>
                </a:solidFill>
                <a:latin typeface="Karla"/>
                <a:ea typeface="Karla"/>
                <a:cs typeface="Karla"/>
                <a:sym typeface="Karla"/>
              </a:rPr>
              <a:t>Species360 History</a:t>
            </a:r>
            <a:endParaRPr lang="en-US" sz="6000" i="0" u="none" strike="noStrike" cap="none" dirty="0">
              <a:solidFill>
                <a:schemeClr val="dk1"/>
              </a:solidFill>
              <a:latin typeface="Karla"/>
              <a:ea typeface="Karla"/>
              <a:cs typeface="Karla"/>
              <a:sym typeface="Karla"/>
            </a:endParaRPr>
          </a:p>
        </p:txBody>
      </p:sp>
      <p:sp>
        <p:nvSpPr>
          <p:cNvPr id="1240" name="Shape 1240"/>
          <p:cNvSpPr txBox="1">
            <a:spLocks noGrp="1"/>
          </p:cNvSpPr>
          <p:nvPr>
            <p:ph type="body" idx="1"/>
          </p:nvPr>
        </p:nvSpPr>
        <p:spPr>
          <a:xfrm>
            <a:off x="831850" y="3020542"/>
            <a:ext cx="10515599" cy="1500187"/>
          </a:xfrm>
          <a:prstGeom prst="rect">
            <a:avLst/>
          </a:prstGeom>
          <a:noFill/>
          <a:ln>
            <a:noFill/>
          </a:ln>
        </p:spPr>
        <p:txBody>
          <a:bodyPr lIns="91425" tIns="45700" rIns="91425" bIns="45700" anchor="t" anchorCtr="0">
            <a:noAutofit/>
          </a:bodyPr>
          <a:lstStyle/>
          <a:p>
            <a:pPr lvl="0" algn="ctr">
              <a:spcBef>
                <a:spcPts val="0"/>
              </a:spcBef>
              <a:buClr>
                <a:srgbClr val="F26529"/>
              </a:buClr>
              <a:buSzPct val="25000"/>
            </a:pPr>
            <a:r>
              <a:rPr lang="en-US" sz="3600" b="1" dirty="0" smtClean="0">
                <a:solidFill>
                  <a:srgbClr val="F26529"/>
                </a:solidFill>
                <a:latin typeface="Karla"/>
                <a:ea typeface="Karla"/>
                <a:cs typeface="Karla"/>
                <a:sym typeface="Karla"/>
              </a:rPr>
              <a:t>By Nate </a:t>
            </a:r>
            <a:r>
              <a:rPr lang="en-US" sz="3600" b="1" dirty="0">
                <a:solidFill>
                  <a:srgbClr val="F26529"/>
                </a:solidFill>
                <a:latin typeface="Karla"/>
                <a:ea typeface="Karla"/>
                <a:cs typeface="Karla"/>
                <a:sym typeface="Karla"/>
              </a:rPr>
              <a:t>Flesness</a:t>
            </a:r>
            <a:r>
              <a:rPr lang="en-US" sz="3600" dirty="0">
                <a:solidFill>
                  <a:srgbClr val="F26529"/>
                </a:solidFill>
                <a:latin typeface="Karla"/>
                <a:ea typeface="Karla"/>
                <a:cs typeface="Karla"/>
                <a:sym typeface="Karla"/>
              </a:rPr>
              <a:t/>
            </a:r>
            <a:br>
              <a:rPr lang="en-US" sz="3600" dirty="0">
                <a:solidFill>
                  <a:srgbClr val="F26529"/>
                </a:solidFill>
                <a:latin typeface="Karla"/>
                <a:ea typeface="Karla"/>
                <a:cs typeface="Karla"/>
                <a:sym typeface="Karla"/>
              </a:rPr>
            </a:br>
            <a:r>
              <a:rPr lang="en-US" sz="3200" dirty="0">
                <a:solidFill>
                  <a:srgbClr val="F26529"/>
                </a:solidFill>
                <a:latin typeface="Karla"/>
                <a:ea typeface="Karla"/>
                <a:cs typeface="Karla"/>
                <a:sym typeface="Karla"/>
              </a:rPr>
              <a:t>1st Executive Director (served 30 years</a:t>
            </a:r>
            <a:r>
              <a:rPr lang="en-US" sz="3200" dirty="0" smtClean="0">
                <a:solidFill>
                  <a:srgbClr val="F26529"/>
                </a:solidFill>
                <a:latin typeface="Karla"/>
                <a:ea typeface="Karla"/>
                <a:cs typeface="Karla"/>
                <a:sym typeface="Karla"/>
              </a:rPr>
              <a:t>)</a:t>
            </a:r>
            <a:endParaRPr lang="en-US" sz="3200" dirty="0">
              <a:solidFill>
                <a:srgbClr val="F26529"/>
              </a:solidFill>
              <a:latin typeface="Karla"/>
              <a:ea typeface="Karla"/>
              <a:cs typeface="Karla"/>
              <a:sym typeface="Karla"/>
            </a:endParaRPr>
          </a:p>
          <a:p>
            <a:pPr lvl="0" algn="ctr">
              <a:spcBef>
                <a:spcPts val="0"/>
              </a:spcBef>
              <a:buClr>
                <a:srgbClr val="F26529"/>
              </a:buClr>
              <a:buSzPct val="25000"/>
            </a:pPr>
            <a:r>
              <a:rPr lang="en-US" sz="3200" dirty="0">
                <a:solidFill>
                  <a:srgbClr val="F26529"/>
                </a:solidFill>
                <a:latin typeface="Karla"/>
                <a:ea typeface="Karla"/>
                <a:cs typeface="Karla"/>
                <a:sym typeface="Karla"/>
              </a:rPr>
              <a:t>1st Director of Science (served 7 years)</a:t>
            </a:r>
            <a:endParaRPr lang="en-US" sz="3200" i="0" u="none" strike="noStrike" cap="none" dirty="0">
              <a:solidFill>
                <a:srgbClr val="F26529"/>
              </a:solidFill>
              <a:latin typeface="Karla"/>
              <a:ea typeface="Karla"/>
              <a:cs typeface="Karla"/>
              <a:sym typeface="Karla"/>
            </a:endParaRPr>
          </a:p>
        </p:txBody>
      </p:sp>
      <p:sp>
        <p:nvSpPr>
          <p:cNvPr id="2" name="Slide Number Placeholder 1"/>
          <p:cNvSpPr>
            <a:spLocks noGrp="1"/>
          </p:cNvSpPr>
          <p:nvPr>
            <p:ph type="sldNum" idx="12"/>
          </p:nvPr>
        </p:nvSpPr>
        <p:spPr>
          <a:xfrm>
            <a:off x="9448801" y="6492875"/>
            <a:ext cx="2743199" cy="365125"/>
          </a:xfrm>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2212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37ac19a4-817f-4ad1-81ca-2eb7a9bbcc95@namprd05"/>
          <p:cNvPicPr>
            <a:picLocks noGrp="1" noChangeAspect="1" noChangeArrowheads="1"/>
          </p:cNvPicPr>
          <p:nvPr>
            <p:ph type="pic" idx="2"/>
          </p:nvPr>
        </p:nvPicPr>
        <p:blipFill>
          <a:blip r:embed="rId2" cstate="print">
            <a:extLst>
              <a:ext uri="{28A0092B-C50C-407E-A947-70E740481C1C}">
                <a14:useLocalDpi xmlns:a14="http://schemas.microsoft.com/office/drawing/2010/main" val="0"/>
              </a:ext>
            </a:extLst>
          </a:blip>
          <a:srcRect l="2508" r="2508"/>
          <a:stretch>
            <a:fillRect/>
          </a:stretch>
        </p:blipFill>
        <p:spPr bwMode="auto">
          <a:xfrm>
            <a:off x="4944928" y="929471"/>
            <a:ext cx="6172199" cy="487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07979" y="463640"/>
            <a:ext cx="6636398" cy="650383"/>
          </a:xfrm>
          <a:solidFill>
            <a:schemeClr val="bg1"/>
          </a:solidFill>
        </p:spPr>
        <p:txBody>
          <a:bodyPr/>
          <a:lstStyle/>
          <a:p>
            <a:r>
              <a:rPr lang="en-US" sz="3600" b="1" dirty="0" smtClean="0"/>
              <a:t>ISIS Paper Data Form 1974-1985+</a:t>
            </a:r>
            <a:endParaRPr lang="en-US" sz="3600" b="1" dirty="0"/>
          </a:p>
        </p:txBody>
      </p:sp>
      <p:sp>
        <p:nvSpPr>
          <p:cNvPr id="4" name="Text Placeholder 3"/>
          <p:cNvSpPr>
            <a:spLocks noGrp="1"/>
          </p:cNvSpPr>
          <p:nvPr>
            <p:ph type="body" idx="1"/>
          </p:nvPr>
        </p:nvSpPr>
        <p:spPr>
          <a:xfrm>
            <a:off x="386366" y="1114023"/>
            <a:ext cx="4610637" cy="3811588"/>
          </a:xfrm>
        </p:spPr>
        <p:txBody>
          <a:bodyPr/>
          <a:lstStyle/>
          <a:p>
            <a:r>
              <a:rPr lang="en-US" sz="3600" dirty="0" smtClean="0"/>
              <a:t>ZIMS includes over 1,000,000 in or out transactions and identifiers, captured from these paper forms</a:t>
            </a:r>
            <a:endParaRPr lang="en-US" sz="3600"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10</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2354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Free membership ended by 1976 </a:t>
            </a:r>
            <a:endParaRPr lang="en-US" sz="3600" dirty="0"/>
          </a:p>
        </p:txBody>
      </p:sp>
      <p:sp>
        <p:nvSpPr>
          <p:cNvPr id="3" name="Text Placeholder 2"/>
          <p:cNvSpPr>
            <a:spLocks noGrp="1"/>
          </p:cNvSpPr>
          <p:nvPr>
            <p:ph type="body" idx="1"/>
          </p:nvPr>
        </p:nvSpPr>
        <p:spPr>
          <a:xfrm>
            <a:off x="1983346" y="1825625"/>
            <a:ext cx="9678474" cy="4351338"/>
          </a:xfrm>
        </p:spPr>
        <p:txBody>
          <a:bodyPr/>
          <a:lstStyle/>
          <a:p>
            <a:r>
              <a:rPr lang="en-US" dirty="0"/>
              <a:t>Fees became $1 per mammal on year end inventory, $100 minimum</a:t>
            </a:r>
          </a:p>
          <a:p>
            <a:r>
              <a:rPr lang="en-US" dirty="0" smtClean="0"/>
              <a:t>This worked to get more dots on the map</a:t>
            </a:r>
          </a:p>
          <a:p>
            <a:r>
              <a:rPr lang="en-US" dirty="0" smtClean="0"/>
              <a:t>If there were nearby dots, the next zoo might consider joining</a:t>
            </a:r>
          </a:p>
          <a:p>
            <a:r>
              <a:rPr lang="en-US" dirty="0" smtClean="0"/>
              <a:t>Terrible negative incentive for data</a:t>
            </a:r>
          </a:p>
          <a:p>
            <a:r>
              <a:rPr lang="en-US" dirty="0" smtClean="0"/>
              <a:t>Then we added birds to the mammal inventory. They were “little”, so $.35 each was as high as the community would go</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11</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5168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599" cy="1325562"/>
          </a:xfrm>
        </p:spPr>
        <p:txBody>
          <a:bodyPr/>
          <a:lstStyle/>
          <a:p>
            <a:r>
              <a:rPr lang="en-US" dirty="0" smtClean="0"/>
              <a:t>1979 – bankruptcy threatened, </a:t>
            </a:r>
            <a:r>
              <a:rPr lang="en-US" sz="3200" dirty="0" smtClean="0"/>
              <a:t>narrowly avoided</a:t>
            </a:r>
            <a:endParaRPr lang="en-US" sz="3200" dirty="0"/>
          </a:p>
        </p:txBody>
      </p:sp>
      <p:sp>
        <p:nvSpPr>
          <p:cNvPr id="3" name="Text Placeholder 2"/>
          <p:cNvSpPr>
            <a:spLocks noGrp="1"/>
          </p:cNvSpPr>
          <p:nvPr>
            <p:ph type="body" idx="1"/>
          </p:nvPr>
        </p:nvSpPr>
        <p:spPr>
          <a:xfrm>
            <a:off x="1964027" y="1539025"/>
            <a:ext cx="10011829" cy="4262907"/>
          </a:xfrm>
        </p:spPr>
        <p:txBody>
          <a:bodyPr/>
          <a:lstStyle/>
          <a:p>
            <a:r>
              <a:rPr lang="en-US" sz="2200" dirty="0" smtClean="0"/>
              <a:t>Seal had volunteered as ISIS’ leader for 5 years, and was ready to move on. ISIS was in continued financial trouble, and was not making payroll. The ISIS office manager, who had a mortgage, needed a job with reliable paychecks, so she left.</a:t>
            </a:r>
          </a:p>
          <a:p>
            <a:r>
              <a:rPr lang="en-US" sz="2200" dirty="0" smtClean="0"/>
              <a:t>The MN Zoo director offered Nate a job as director. Nate was then Seal’s grad student, had been volunteering in various ways (genetic advice, 1 volunteered grant proposal, </a:t>
            </a:r>
            <a:r>
              <a:rPr lang="en-US" sz="2200" dirty="0" err="1" smtClean="0"/>
              <a:t>etc</a:t>
            </a:r>
            <a:r>
              <a:rPr lang="en-US" sz="2200" dirty="0" smtClean="0"/>
              <a:t>). He didn’t have a mortgage at the time and was accustomed to “intermittent income”….</a:t>
            </a:r>
          </a:p>
          <a:p>
            <a:r>
              <a:rPr lang="en-US" sz="2200" dirty="0" smtClean="0"/>
              <a:t>Seal started CBSG as his new hobby and let ISIS and Nate go forward on their own</a:t>
            </a:r>
          </a:p>
          <a:p>
            <a:r>
              <a:rPr lang="en-US" sz="2200" dirty="0" smtClean="0"/>
              <a:t>By great good fortune, the $25,000 IMLS grant Nate had written months earlier for ISIS as a volunteer, with no prior successful grant-writing experience, was awarded and landed unexpectedly on Nate’s desk</a:t>
            </a:r>
          </a:p>
          <a:p>
            <a:r>
              <a:rPr lang="en-US" sz="2200" dirty="0" smtClean="0"/>
              <a:t>After Nate joined ISIS as staff, it literally saved the day!</a:t>
            </a:r>
            <a:endParaRPr lang="en-US" sz="2200"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12</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0455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3" descr="Ulie_reading"/>
          <p:cNvPicPr>
            <a:picLocks noChangeAspect="1" noChangeArrowheads="1"/>
          </p:cNvPicPr>
          <p:nvPr/>
        </p:nvPicPr>
        <p:blipFill>
          <a:blip r:embed="rId2" cstate="print"/>
          <a:srcRect/>
          <a:stretch>
            <a:fillRect/>
          </a:stretch>
        </p:blipFill>
        <p:spPr bwMode="auto">
          <a:xfrm>
            <a:off x="5241731" y="0"/>
            <a:ext cx="3285578" cy="4985502"/>
          </a:xfrm>
          <a:prstGeom prst="rect">
            <a:avLst/>
          </a:prstGeom>
          <a:noFill/>
          <a:ln w="12700">
            <a:noFill/>
            <a:miter lim="800000"/>
            <a:headEnd/>
            <a:tailEnd/>
          </a:ln>
        </p:spPr>
      </p:pic>
      <p:sp>
        <p:nvSpPr>
          <p:cNvPr id="2" name="Title 1"/>
          <p:cNvSpPr>
            <a:spLocks noGrp="1"/>
          </p:cNvSpPr>
          <p:nvPr>
            <p:ph type="title"/>
          </p:nvPr>
        </p:nvSpPr>
        <p:spPr/>
        <p:txBody>
          <a:bodyPr>
            <a:normAutofit/>
          </a:bodyPr>
          <a:lstStyle/>
          <a:p>
            <a:r>
              <a:rPr lang="en-US" sz="3600" b="1" dirty="0" err="1" smtClean="0"/>
              <a:t>Ulie</a:t>
            </a:r>
            <a:endParaRPr lang="en-US" sz="3600" b="1" dirty="0"/>
          </a:p>
        </p:txBody>
      </p:sp>
      <p:pic>
        <p:nvPicPr>
          <p:cNvPr id="20483" name="Picture 3" descr="Ulie_smile"/>
          <p:cNvPicPr>
            <a:picLocks noGrp="1" noChangeAspect="1" noChangeArrowheads="1"/>
          </p:cNvPicPr>
          <p:nvPr>
            <p:ph type="pic" idx="1"/>
          </p:nvPr>
        </p:nvPicPr>
        <p:blipFill>
          <a:blip r:embed="rId3" cstate="print"/>
          <a:srcRect t="5774" b="5774"/>
          <a:stretch>
            <a:fillRect/>
          </a:stretch>
        </p:blipFill>
        <p:spPr>
          <a:xfrm>
            <a:off x="5241731" y="3814131"/>
            <a:ext cx="6172200" cy="4873625"/>
          </a:xfrm>
          <a:noFill/>
        </p:spPr>
      </p:pic>
      <p:sp>
        <p:nvSpPr>
          <p:cNvPr id="3" name="Text Placeholder 2"/>
          <p:cNvSpPr>
            <a:spLocks noGrp="1"/>
          </p:cNvSpPr>
          <p:nvPr>
            <p:ph type="body" sz="half" idx="2"/>
          </p:nvPr>
        </p:nvSpPr>
        <p:spPr>
          <a:xfrm>
            <a:off x="839788" y="2057400"/>
            <a:ext cx="3932237" cy="3811588"/>
          </a:xfrm>
        </p:spPr>
        <p:txBody>
          <a:bodyPr/>
          <a:lstStyle/>
          <a:p>
            <a:r>
              <a:rPr lang="en-US" sz="2400" dirty="0" smtClean="0"/>
              <a:t>Founded ISIS</a:t>
            </a:r>
          </a:p>
          <a:p>
            <a:r>
              <a:rPr lang="en-US" sz="2400" dirty="0" smtClean="0"/>
              <a:t>Founded CBSG</a:t>
            </a:r>
          </a:p>
          <a:p>
            <a:r>
              <a:rPr lang="en-US" sz="2400" dirty="0" smtClean="0"/>
              <a:t>100% volunteer – never drew a salary</a:t>
            </a:r>
          </a:p>
          <a:p>
            <a:r>
              <a:rPr lang="en-US" sz="2400" dirty="0" smtClean="0"/>
              <a:t>Long term vision – driven by best science</a:t>
            </a:r>
          </a:p>
        </p:txBody>
      </p:sp>
      <p:sp>
        <p:nvSpPr>
          <p:cNvPr id="5" name="Slide Number Placeholder 4"/>
          <p:cNvSpPr>
            <a:spLocks noGrp="1"/>
          </p:cNvSpPr>
          <p:nvPr>
            <p:ph type="sldNum" sz="quarter" idx="12"/>
          </p:nvPr>
        </p:nvSpPr>
        <p:spPr/>
        <p:txBody>
          <a:bodyPr/>
          <a:lstStyle/>
          <a:p>
            <a:fld id="{B97E855B-E63E-486D-8921-540254F461E6}" type="slidenum">
              <a:rPr lang="en-US" smtClean="0"/>
              <a:pPr/>
              <a:t>13</a:t>
            </a:fld>
            <a:endParaRPr lang="en-US"/>
          </a:p>
        </p:txBody>
      </p:sp>
      <p:pic>
        <p:nvPicPr>
          <p:cNvPr id="6" name="Picture 4" descr="Ulie_flipcharts"/>
          <p:cNvPicPr>
            <a:picLocks noChangeAspect="1" noChangeArrowheads="1"/>
          </p:cNvPicPr>
          <p:nvPr/>
        </p:nvPicPr>
        <p:blipFill>
          <a:blip r:embed="rId4" cstate="print"/>
          <a:srcRect/>
          <a:stretch>
            <a:fillRect/>
          </a:stretch>
        </p:blipFill>
        <p:spPr bwMode="auto">
          <a:xfrm>
            <a:off x="8610600" y="99810"/>
            <a:ext cx="3182804" cy="3915180"/>
          </a:xfrm>
          <a:prstGeom prst="rect">
            <a:avLst/>
          </a:prstGeom>
          <a:noFill/>
          <a:ln w="9525">
            <a:noFill/>
            <a:miter lim="800000"/>
            <a:headEnd/>
            <a:tailEnd/>
          </a:ln>
        </p:spPr>
      </p:pic>
    </p:spTree>
    <p:extLst>
      <p:ext uri="{BB962C8B-B14F-4D97-AF65-F5344CB8AC3E}">
        <p14:creationId xmlns:p14="http://schemas.microsoft.com/office/powerpoint/2010/main" val="19209997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10 years of paper forms 1974-1984 (thank heavens) PC’s came along</a:t>
            </a:r>
            <a:endParaRPr lang="en-US" dirty="0"/>
          </a:p>
        </p:txBody>
      </p:sp>
      <p:sp>
        <p:nvSpPr>
          <p:cNvPr id="3" name="Text Placeholder 2"/>
          <p:cNvSpPr>
            <a:spLocks noGrp="1"/>
          </p:cNvSpPr>
          <p:nvPr>
            <p:ph type="body" idx="1"/>
          </p:nvPr>
        </p:nvSpPr>
        <p:spPr>
          <a:xfrm>
            <a:off x="1970468" y="1786988"/>
            <a:ext cx="9892047" cy="4351338"/>
          </a:xfrm>
        </p:spPr>
        <p:txBody>
          <a:bodyPr/>
          <a:lstStyle/>
          <a:p>
            <a:r>
              <a:rPr lang="en-US" dirty="0" smtClean="0"/>
              <a:t>WCS, US National Zoo, and Brookfield were investing in expensive custom mainframe institutional computer systems in the </a:t>
            </a:r>
            <a:r>
              <a:rPr lang="en-US" dirty="0" smtClean="0"/>
              <a:t>1980s</a:t>
            </a:r>
            <a:r>
              <a:rPr lang="en-US" dirty="0" smtClean="0"/>
              <a:t>. They were hundreds of thousands of dollars invested in each case, and the efforts were struggling. </a:t>
            </a:r>
          </a:p>
          <a:p>
            <a:r>
              <a:rPr lang="en-US" dirty="0" smtClean="0"/>
              <a:t>A casual discussion at a 1984 CBSG workshop on St. Catherine’s island, led to each offering ISIS $10,000 as a small side bet, for PC software development by ISIS (a new role). </a:t>
            </a:r>
          </a:p>
          <a:p>
            <a:r>
              <a:rPr lang="en-US" dirty="0" smtClean="0"/>
              <a:t>We generated a $25,000 IMLS grant too, and with a $55,000 total budget hired biologist/programmer (Paul Scobie) for one year. </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14</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85241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Records Evolved – 1985 ARKS</a:t>
            </a:r>
            <a:endParaRPr lang="en-US" dirty="0"/>
          </a:p>
        </p:txBody>
      </p:sp>
      <p:sp>
        <p:nvSpPr>
          <p:cNvPr id="3" name="Text Placeholder 2"/>
          <p:cNvSpPr>
            <a:spLocks noGrp="1"/>
          </p:cNvSpPr>
          <p:nvPr>
            <p:ph type="body" idx="1"/>
          </p:nvPr>
        </p:nvSpPr>
        <p:spPr>
          <a:xfrm>
            <a:off x="1809482" y="1310469"/>
            <a:ext cx="10157138" cy="4351338"/>
          </a:xfrm>
        </p:spPr>
        <p:txBody>
          <a:bodyPr/>
          <a:lstStyle/>
          <a:p>
            <a:r>
              <a:rPr lang="en-US" sz="2300" dirty="0" smtClean="0"/>
              <a:t>ARKS 1 was delivered on schedule in 1985, 12 months after we started, thanks to Paul and a straightforward design based on our internal experience. It ran on the then-new PCs, did 5 things (the already-standard zoo 6 column annual inventory report, 2 new reports we invented – taxon and specimen, some data validation, and an export data file-  to be sent on floppy disk by snail mail to ISIS). It used ISIS transactions as a data model.</a:t>
            </a:r>
          </a:p>
          <a:p>
            <a:pPr marL="177800" indent="0" algn="ctr">
              <a:buNone/>
            </a:pPr>
            <a:r>
              <a:rPr lang="en-US" sz="2300" b="1" dirty="0" smtClean="0"/>
              <a:t>It worked</a:t>
            </a:r>
            <a:r>
              <a:rPr lang="en-US" sz="2300" dirty="0" smtClean="0"/>
              <a:t>.</a:t>
            </a:r>
          </a:p>
          <a:p>
            <a:r>
              <a:rPr lang="en-US" sz="2300" dirty="0" smtClean="0"/>
              <a:t>ARKS spoke English and </a:t>
            </a:r>
            <a:r>
              <a:rPr lang="en-US" sz="2300" dirty="0" err="1" smtClean="0"/>
              <a:t>latin</a:t>
            </a:r>
            <a:r>
              <a:rPr lang="en-US" sz="2300" dirty="0" smtClean="0"/>
              <a:t> taxonomy, and mnemonics for institutions, instead of long numeric codes. We preloaded each zoo’s ARKS with the data we had from paper data forms – (getting </a:t>
            </a:r>
            <a:r>
              <a:rPr lang="en-US" sz="2300" b="1" i="1" dirty="0" smtClean="0"/>
              <a:t>revenge</a:t>
            </a:r>
            <a:r>
              <a:rPr lang="en-US" sz="2300" dirty="0" smtClean="0"/>
              <a:t> for what they had sent us). We had promised IMLS that 25 zoos would eventually computerize with ARKS. 55 did the first year. The expensive mainframe software development projects at the big institutions were quietly abandoned thereafter (San Diego’s remained for ~30 more years)</a:t>
            </a:r>
            <a:endParaRPr lang="en-US" sz="2300"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15</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49757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62634" cy="1325562"/>
          </a:xfrm>
        </p:spPr>
        <p:txBody>
          <a:bodyPr/>
          <a:lstStyle/>
          <a:p>
            <a:r>
              <a:rPr lang="en-US" sz="4000" dirty="0" smtClean="0"/>
              <a:t>SPARKS and MedARKS followed in the late </a:t>
            </a:r>
            <a:r>
              <a:rPr lang="en-US" sz="4000" dirty="0" smtClean="0"/>
              <a:t>1980s</a:t>
            </a:r>
            <a:endParaRPr lang="en-US" sz="4000" dirty="0"/>
          </a:p>
        </p:txBody>
      </p:sp>
      <p:sp>
        <p:nvSpPr>
          <p:cNvPr id="3" name="Text Placeholder 2"/>
          <p:cNvSpPr>
            <a:spLocks noGrp="1"/>
          </p:cNvSpPr>
          <p:nvPr>
            <p:ph type="body" idx="1"/>
          </p:nvPr>
        </p:nvSpPr>
        <p:spPr>
          <a:xfrm>
            <a:off x="1989786" y="1690687"/>
            <a:ext cx="9961808" cy="4351338"/>
          </a:xfrm>
        </p:spPr>
        <p:txBody>
          <a:bodyPr/>
          <a:lstStyle/>
          <a:p>
            <a:r>
              <a:rPr lang="en-US" dirty="0" smtClean="0"/>
              <a:t>Several IMLS grants in series, powered by our ARKS 1 success, developed the early versions of SPARKS (Paul Scobie) and MedARKS (Andrew and Cyd Teare) and later versions of ARKS. </a:t>
            </a:r>
          </a:p>
          <a:p>
            <a:r>
              <a:rPr lang="en-US" dirty="0" smtClean="0"/>
              <a:t>Dr. Andrew Teare  had developed a pre-SPARKS studbook program (“Omaha”), and had great vision for veterinary data systems, so he joined our team on and off, part-time and full-time, depending on grant revenues and zoo vet jobs.. </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16</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5585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1980s </a:t>
            </a:r>
            <a:r>
              <a:rPr lang="en-US" sz="4800" dirty="0" smtClean="0"/>
              <a:t>Challenges</a:t>
            </a:r>
            <a:r>
              <a:rPr lang="en-US" dirty="0" smtClean="0"/>
              <a:t/>
            </a:r>
            <a:br>
              <a:rPr lang="en-US" dirty="0" smtClean="0"/>
            </a:br>
            <a:r>
              <a:rPr lang="en-US" sz="4000" dirty="0" smtClean="0"/>
              <a:t>…everyone wanted their own </a:t>
            </a:r>
            <a:r>
              <a:rPr lang="en-US" sz="4000" u="sng" dirty="0" smtClean="0"/>
              <a:t>regional</a:t>
            </a:r>
            <a:r>
              <a:rPr lang="en-US" sz="4000" dirty="0" smtClean="0"/>
              <a:t> system</a:t>
            </a:r>
            <a:endParaRPr lang="en-US" dirty="0"/>
          </a:p>
        </p:txBody>
      </p:sp>
      <p:sp>
        <p:nvSpPr>
          <p:cNvPr id="3" name="Text Placeholder 2"/>
          <p:cNvSpPr>
            <a:spLocks noGrp="1"/>
          </p:cNvSpPr>
          <p:nvPr>
            <p:ph type="body" idx="1"/>
          </p:nvPr>
        </p:nvSpPr>
        <p:spPr/>
        <p:txBody>
          <a:bodyPr/>
          <a:lstStyle/>
          <a:p>
            <a:r>
              <a:rPr lang="en-US" dirty="0" smtClean="0"/>
              <a:t>Several regions acted to have regional animal inventory systems</a:t>
            </a:r>
            <a:endParaRPr lang="en-US" dirty="0"/>
          </a:p>
        </p:txBody>
      </p:sp>
      <p:sp>
        <p:nvSpPr>
          <p:cNvPr id="4" name="Text Placeholder 3"/>
          <p:cNvSpPr>
            <a:spLocks noGrp="1"/>
          </p:cNvSpPr>
          <p:nvPr>
            <p:ph type="body" idx="2"/>
          </p:nvPr>
        </p:nvSpPr>
        <p:spPr>
          <a:xfrm>
            <a:off x="170086" y="2492330"/>
            <a:ext cx="5157787" cy="4133850"/>
          </a:xfrm>
          <a:solidFill>
            <a:schemeClr val="bg1"/>
          </a:solidFill>
        </p:spPr>
        <p:txBody>
          <a:bodyPr/>
          <a:lstStyle/>
          <a:p>
            <a:r>
              <a:rPr lang="en-US" dirty="0" smtClean="0"/>
              <a:t>Australasia built one (AZDANZ)</a:t>
            </a:r>
          </a:p>
          <a:p>
            <a:r>
              <a:rPr lang="en-US" dirty="0" smtClean="0"/>
              <a:t>UK built one</a:t>
            </a:r>
          </a:p>
          <a:p>
            <a:r>
              <a:rPr lang="en-US" dirty="0" smtClean="0"/>
              <a:t>The Dutch zoos built one</a:t>
            </a:r>
          </a:p>
          <a:p>
            <a:r>
              <a:rPr lang="en-US" dirty="0" smtClean="0"/>
              <a:t>North America wanted to make ISIS their own regional system</a:t>
            </a:r>
          </a:p>
          <a:p>
            <a:r>
              <a:rPr lang="en-US" dirty="0" smtClean="0">
                <a:solidFill>
                  <a:srgbClr val="FF0000"/>
                </a:solidFill>
              </a:rPr>
              <a:t>But many species have pedigrees stretching back around the world – we needed a global system.</a:t>
            </a:r>
          </a:p>
          <a:p>
            <a:endParaRPr lang="en-US" dirty="0"/>
          </a:p>
        </p:txBody>
      </p:sp>
      <p:sp>
        <p:nvSpPr>
          <p:cNvPr id="5" name="Text Placeholder 4"/>
          <p:cNvSpPr>
            <a:spLocks noGrp="1"/>
          </p:cNvSpPr>
          <p:nvPr>
            <p:ph type="body" idx="3"/>
          </p:nvPr>
        </p:nvSpPr>
        <p:spPr/>
        <p:txBody>
          <a:bodyPr/>
          <a:lstStyle/>
          <a:p>
            <a:r>
              <a:rPr lang="en-US" dirty="0" smtClean="0"/>
              <a:t>So, </a:t>
            </a:r>
            <a:r>
              <a:rPr lang="en-US" u="sng" dirty="0" smtClean="0"/>
              <a:t>Governance</a:t>
            </a:r>
            <a:r>
              <a:rPr lang="en-US" dirty="0" smtClean="0"/>
              <a:t> became an issue</a:t>
            </a:r>
            <a:endParaRPr lang="en-US" dirty="0"/>
          </a:p>
        </p:txBody>
      </p:sp>
      <p:sp>
        <p:nvSpPr>
          <p:cNvPr id="6" name="Text Placeholder 5"/>
          <p:cNvSpPr>
            <a:spLocks noGrp="1"/>
          </p:cNvSpPr>
          <p:nvPr>
            <p:ph type="body" idx="4"/>
          </p:nvPr>
        </p:nvSpPr>
        <p:spPr>
          <a:xfrm>
            <a:off x="5428445" y="2505075"/>
            <a:ext cx="6362163" cy="3684588"/>
          </a:xfrm>
        </p:spPr>
        <p:txBody>
          <a:bodyPr/>
          <a:lstStyle/>
          <a:p>
            <a:r>
              <a:rPr lang="en-US" dirty="0" smtClean="0"/>
              <a:t>Since 1974 we had been a self-funding part of the MN State Zoo</a:t>
            </a:r>
          </a:p>
          <a:p>
            <a:r>
              <a:rPr lang="en-US" dirty="0" smtClean="0"/>
              <a:t>An “ISIS Policy Advisory Group” was set up, including an Australian, a European and a couple of American directors</a:t>
            </a:r>
            <a:endParaRPr lang="en-US" dirty="0"/>
          </a:p>
          <a:p>
            <a:r>
              <a:rPr lang="en-US" dirty="0" smtClean="0"/>
              <a:t>It acted like a constitutional convention</a:t>
            </a:r>
            <a:endParaRPr lang="en-US" dirty="0"/>
          </a:p>
        </p:txBody>
      </p:sp>
      <p:sp>
        <p:nvSpPr>
          <p:cNvPr id="7" name="Slide Number Placeholder 6"/>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17</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45599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 larger vision was emerging</a:t>
            </a:r>
            <a:endParaRPr lang="en-US" sz="3600" b="1" dirty="0"/>
          </a:p>
        </p:txBody>
      </p:sp>
      <p:pic>
        <p:nvPicPr>
          <p:cNvPr id="5" name="Picture 4"/>
          <p:cNvPicPr>
            <a:picLocks noChangeAspect="1"/>
          </p:cNvPicPr>
          <p:nvPr/>
        </p:nvPicPr>
        <p:blipFill>
          <a:blip r:embed="rId2"/>
          <a:stretch>
            <a:fillRect/>
          </a:stretch>
        </p:blipFill>
        <p:spPr>
          <a:xfrm>
            <a:off x="3959803" y="1590541"/>
            <a:ext cx="7470197" cy="5019205"/>
          </a:xfrm>
          <a:prstGeom prst="rect">
            <a:avLst/>
          </a:prstGeom>
        </p:spPr>
      </p:pic>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18</a:t>
            </a:fld>
            <a:endParaRPr lang="en-US" sz="1200">
              <a:solidFill>
                <a:srgbClr val="888888"/>
              </a:solidFill>
              <a:latin typeface="Calibri"/>
              <a:ea typeface="Calibri"/>
              <a:cs typeface="Calibri"/>
              <a:sym typeface="Calibri"/>
            </a:endParaRPr>
          </a:p>
        </p:txBody>
      </p:sp>
      <p:sp>
        <p:nvSpPr>
          <p:cNvPr id="6" name="Rectangle 5"/>
          <p:cNvSpPr/>
          <p:nvPr/>
        </p:nvSpPr>
        <p:spPr>
          <a:xfrm>
            <a:off x="285482" y="1966055"/>
            <a:ext cx="3906592" cy="923330"/>
          </a:xfrm>
          <a:prstGeom prst="rect">
            <a:avLst/>
          </a:prstGeom>
        </p:spPr>
        <p:txBody>
          <a:bodyPr wrap="square">
            <a:spAutoFit/>
          </a:bodyPr>
          <a:lstStyle/>
          <a:p>
            <a:r>
              <a:rPr lang="en-US" dirty="0" smtClean="0"/>
              <a:t>We </a:t>
            </a:r>
            <a:r>
              <a:rPr lang="en-US" dirty="0"/>
              <a:t>had an “I” in front of our </a:t>
            </a:r>
            <a:r>
              <a:rPr lang="en-US" dirty="0" smtClean="0"/>
              <a:t>name </a:t>
            </a:r>
            <a:r>
              <a:rPr lang="en-US" dirty="0"/>
              <a:t>and we hoped to make it really mean </a:t>
            </a:r>
            <a:r>
              <a:rPr lang="en-US" dirty="0" smtClean="0"/>
              <a:t>something…</a:t>
            </a:r>
            <a:endParaRPr lang="en-US" dirty="0"/>
          </a:p>
        </p:txBody>
      </p:sp>
    </p:spTree>
    <p:extLst>
      <p:ext uri="{BB962C8B-B14F-4D97-AF65-F5344CB8AC3E}">
        <p14:creationId xmlns:p14="http://schemas.microsoft.com/office/powerpoint/2010/main" val="3774534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incorporated as International Species </a:t>
            </a:r>
            <a:r>
              <a:rPr lang="en-US" b="1" i="1" dirty="0" smtClean="0"/>
              <a:t>Information</a:t>
            </a:r>
            <a:r>
              <a:rPr lang="en-US" dirty="0" smtClean="0"/>
              <a:t> System, in 1989, as a IRS 501c3 non-profit.</a:t>
            </a:r>
            <a:endParaRPr lang="en-US" dirty="0"/>
          </a:p>
        </p:txBody>
      </p:sp>
      <p:sp>
        <p:nvSpPr>
          <p:cNvPr id="3" name="Text Placeholder 2"/>
          <p:cNvSpPr>
            <a:spLocks noGrp="1"/>
          </p:cNvSpPr>
          <p:nvPr>
            <p:ph type="body" idx="1"/>
          </p:nvPr>
        </p:nvSpPr>
        <p:spPr>
          <a:xfrm>
            <a:off x="1906073" y="1847849"/>
            <a:ext cx="10110988" cy="4351338"/>
          </a:xfrm>
        </p:spPr>
        <p:txBody>
          <a:bodyPr/>
          <a:lstStyle/>
          <a:p>
            <a:r>
              <a:rPr lang="en-US" dirty="0" smtClean="0"/>
              <a:t>The legal framework was created by Fredrickson and Byron, LLC, content driven by the Policy Advisory Group.</a:t>
            </a:r>
          </a:p>
          <a:p>
            <a:r>
              <a:rPr lang="en-US" dirty="0" smtClean="0"/>
              <a:t>The MN Zoo officially gave us all the physical and intellectual property we had acquired while part of them. </a:t>
            </a:r>
          </a:p>
          <a:p>
            <a:r>
              <a:rPr lang="en-US" dirty="0" smtClean="0"/>
              <a:t>The whole ISIS staff, all 5 of us, quit their State civil service jobs and went to work for the little non-profit the next day, in the same zoo-hospital basement office (where CBSG now is).</a:t>
            </a:r>
          </a:p>
          <a:p>
            <a:r>
              <a:rPr lang="en-US" dirty="0" smtClean="0"/>
              <a:t>The former informal Policy Advisory Group became our first Board of Trustees.</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19</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0656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9947767" cy="1059220"/>
          </a:xfrm>
        </p:spPr>
        <p:txBody>
          <a:bodyPr/>
          <a:lstStyle/>
          <a:p>
            <a:pPr algn="ctr"/>
            <a:r>
              <a:rPr lang="en-US" dirty="0" smtClean="0"/>
              <a:t>The Origin Story</a:t>
            </a:r>
            <a:endParaRPr lang="en-US" dirty="0"/>
          </a:p>
        </p:txBody>
      </p:sp>
      <p:sp>
        <p:nvSpPr>
          <p:cNvPr id="3" name="Text Placeholder 2"/>
          <p:cNvSpPr>
            <a:spLocks noGrp="1"/>
          </p:cNvSpPr>
          <p:nvPr>
            <p:ph type="body" idx="1"/>
          </p:nvPr>
        </p:nvSpPr>
        <p:spPr/>
        <p:txBody>
          <a:bodyPr/>
          <a:lstStyle/>
          <a:p>
            <a:pPr algn="ctr"/>
            <a:r>
              <a:rPr lang="en-US" dirty="0" smtClean="0"/>
              <a:t>Not very useful blood and serum data, </a:t>
            </a:r>
          </a:p>
          <a:p>
            <a:pPr algn="ctr"/>
            <a:r>
              <a:rPr lang="en-US" dirty="0" smtClean="0"/>
              <a:t>a tale of a tail,</a:t>
            </a:r>
          </a:p>
          <a:p>
            <a:pPr algn="ctr"/>
            <a:r>
              <a:rPr lang="en-US" dirty="0" smtClean="0"/>
              <a:t>that wagged the dog</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57575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1989 – </a:t>
            </a:r>
            <a:r>
              <a:rPr lang="en-US" sz="3200" b="1" dirty="0" smtClean="0"/>
              <a:t>1</a:t>
            </a:r>
            <a:r>
              <a:rPr lang="en-US" sz="3200" b="1" baseline="30000" dirty="0" smtClean="0"/>
              <a:t>st</a:t>
            </a:r>
            <a:r>
              <a:rPr lang="en-US" sz="3200" b="1" dirty="0" smtClean="0"/>
              <a:t> Board of Trustees sign incorporation documents</a:t>
            </a:r>
            <a:endParaRPr lang="en-US" sz="3200" b="1" dirty="0"/>
          </a:p>
        </p:txBody>
      </p:sp>
      <p:sp>
        <p:nvSpPr>
          <p:cNvPr id="6" name="Text Placeholder 5"/>
          <p:cNvSpPr>
            <a:spLocks noGrp="1"/>
          </p:cNvSpPr>
          <p:nvPr>
            <p:ph type="body" idx="1"/>
          </p:nvPr>
        </p:nvSpPr>
        <p:spPr>
          <a:xfrm>
            <a:off x="1410237" y="1593806"/>
            <a:ext cx="4547781" cy="4351338"/>
          </a:xfrm>
        </p:spPr>
        <p:txBody>
          <a:bodyPr/>
          <a:lstStyle/>
          <a:p>
            <a:r>
              <a:rPr lang="en-US" dirty="0" smtClean="0"/>
              <a:t>Left-Right rear row:</a:t>
            </a:r>
          </a:p>
          <a:p>
            <a:pPr lvl="1"/>
            <a:r>
              <a:rPr lang="en-US" dirty="0" smtClean="0"/>
              <a:t>Dr. Gunther </a:t>
            </a:r>
            <a:r>
              <a:rPr lang="en-US" dirty="0" err="1" smtClean="0"/>
              <a:t>Nogge</a:t>
            </a:r>
            <a:r>
              <a:rPr lang="en-US" dirty="0" smtClean="0"/>
              <a:t>, Cologne</a:t>
            </a:r>
          </a:p>
          <a:p>
            <a:pPr lvl="1"/>
            <a:r>
              <a:rPr lang="en-US" dirty="0" smtClean="0"/>
              <a:t>Nate Flesness, ISIS</a:t>
            </a:r>
          </a:p>
          <a:p>
            <a:pPr lvl="1"/>
            <a:r>
              <a:rPr lang="en-US" dirty="0" smtClean="0"/>
              <a:t>Karen </a:t>
            </a:r>
            <a:r>
              <a:rPr lang="en-US" dirty="0" err="1" smtClean="0"/>
              <a:t>Sausman</a:t>
            </a:r>
            <a:r>
              <a:rPr lang="en-US" dirty="0" smtClean="0"/>
              <a:t>, Living Desert</a:t>
            </a:r>
          </a:p>
          <a:p>
            <a:pPr lvl="1"/>
            <a:r>
              <a:rPr lang="en-US" dirty="0" smtClean="0"/>
              <a:t>John </a:t>
            </a:r>
            <a:r>
              <a:rPr lang="en-US" dirty="0" err="1" smtClean="0"/>
              <a:t>DeJose</a:t>
            </a:r>
            <a:r>
              <a:rPr lang="en-US" dirty="0" smtClean="0"/>
              <a:t>, Perth</a:t>
            </a:r>
          </a:p>
          <a:p>
            <a:pPr lvl="1"/>
            <a:endParaRPr lang="en-US" dirty="0"/>
          </a:p>
          <a:p>
            <a:pPr lvl="1"/>
            <a:endParaRPr lang="en-US" dirty="0" smtClean="0"/>
          </a:p>
          <a:p>
            <a:r>
              <a:rPr lang="en-US" dirty="0"/>
              <a:t>Left-Right </a:t>
            </a:r>
            <a:r>
              <a:rPr lang="en-US" dirty="0" smtClean="0"/>
              <a:t>front row:</a:t>
            </a:r>
          </a:p>
          <a:p>
            <a:pPr lvl="1"/>
            <a:r>
              <a:rPr lang="en-US" dirty="0" smtClean="0"/>
              <a:t>John Knowles, </a:t>
            </a:r>
            <a:r>
              <a:rPr lang="en-US" dirty="0" err="1" smtClean="0"/>
              <a:t>Marwell</a:t>
            </a:r>
            <a:endParaRPr lang="en-US" dirty="0" smtClean="0"/>
          </a:p>
          <a:p>
            <a:pPr lvl="1"/>
            <a:r>
              <a:rPr lang="en-US" dirty="0" smtClean="0"/>
              <a:t>Dr. Lee Simmons, Omaha</a:t>
            </a:r>
          </a:p>
          <a:p>
            <a:pPr lvl="1"/>
            <a:r>
              <a:rPr lang="en-US" dirty="0" smtClean="0"/>
              <a:t>Dr. George Rabb, Brookfield</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20</a:t>
            </a:fld>
            <a:endParaRPr lang="en-US" sz="1200">
              <a:solidFill>
                <a:srgbClr val="888888"/>
              </a:solidFill>
              <a:latin typeface="Calibri"/>
              <a:ea typeface="Calibri"/>
              <a:cs typeface="Calibri"/>
              <a:sym typeface="Calibri"/>
            </a:endParaRPr>
          </a:p>
        </p:txBody>
      </p:sp>
      <p:pic>
        <p:nvPicPr>
          <p:cNvPr id="2050" name="Picture 2" descr="09a8124b-5575-41ae-9eb3-6b0717514b7f@namprd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8019" y="1491065"/>
            <a:ext cx="5634039" cy="422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888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a:t>
            </a:r>
            <a:r>
              <a:rPr lang="en-US" dirty="0" smtClean="0"/>
              <a:t>challenges</a:t>
            </a:r>
            <a:endParaRPr lang="en-US" dirty="0"/>
          </a:p>
        </p:txBody>
      </p:sp>
      <p:sp>
        <p:nvSpPr>
          <p:cNvPr id="3" name="Text Placeholder 2"/>
          <p:cNvSpPr>
            <a:spLocks noGrp="1"/>
          </p:cNvSpPr>
          <p:nvPr>
            <p:ph type="body" idx="1"/>
          </p:nvPr>
        </p:nvSpPr>
        <p:spPr>
          <a:xfrm>
            <a:off x="1873876" y="1342667"/>
            <a:ext cx="10091669" cy="4351338"/>
          </a:xfrm>
        </p:spPr>
        <p:txBody>
          <a:bodyPr/>
          <a:lstStyle/>
          <a:p>
            <a:r>
              <a:rPr lang="en-US" dirty="0" smtClean="0"/>
              <a:t>Windows arrived in 1993 and it was soon clear we needed to redevelop ARKS, SPARKS and </a:t>
            </a:r>
            <a:r>
              <a:rPr lang="en-US" dirty="0" err="1" smtClean="0"/>
              <a:t>MedARKS</a:t>
            </a:r>
            <a:r>
              <a:rPr lang="en-US" dirty="0" smtClean="0"/>
              <a:t> for Windows. </a:t>
            </a:r>
          </a:p>
          <a:p>
            <a:r>
              <a:rPr lang="en-US" dirty="0" smtClean="0"/>
              <a:t>It was not so clear to our Board that our members should pay for this- they had not paid for most of the earlier software. However, the many grants that had funded the DOS versions were not renewable – because we had succeeded, had many users, who the grant agencies thought should pay for software upgrades.</a:t>
            </a:r>
          </a:p>
          <a:p>
            <a:r>
              <a:rPr lang="en-US" dirty="0" smtClean="0"/>
              <a:t>We succeeded with ARKS4 for Windows, and client-server interaction with </a:t>
            </a:r>
            <a:r>
              <a:rPr lang="en-US" dirty="0" err="1" smtClean="0"/>
              <a:t>ISIS’central</a:t>
            </a:r>
            <a:r>
              <a:rPr lang="en-US" dirty="0" smtClean="0"/>
              <a:t> database, but otherwise became stuck in DOS as the IT world moved rapidly.</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21</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66193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a:t>
            </a:r>
            <a:r>
              <a:rPr lang="en-US" dirty="0" smtClean="0"/>
              <a:t>Opportunities – WAZA HDQRS ‘93-’99</a:t>
            </a:r>
            <a:endParaRPr lang="en-US" dirty="0"/>
          </a:p>
        </p:txBody>
      </p:sp>
      <p:sp>
        <p:nvSpPr>
          <p:cNvPr id="3" name="Content Placeholder 2"/>
          <p:cNvSpPr>
            <a:spLocks noGrp="1"/>
          </p:cNvSpPr>
          <p:nvPr>
            <p:ph idx="1"/>
          </p:nvPr>
        </p:nvSpPr>
        <p:spPr>
          <a:xfrm>
            <a:off x="1918952" y="1632442"/>
            <a:ext cx="10143185" cy="4351338"/>
          </a:xfrm>
        </p:spPr>
        <p:txBody>
          <a:bodyPr>
            <a:normAutofit lnSpcReduction="10000"/>
          </a:bodyPr>
          <a:lstStyle/>
          <a:p>
            <a:r>
              <a:rPr lang="en-US" dirty="0" smtClean="0"/>
              <a:t>WAZA (then IUDZG) didn’t have a permanent office or staff. They needed one. ISIS was asked to be their office, and Nate their employee #1, “Executive Secretary”, in 1993. </a:t>
            </a:r>
          </a:p>
          <a:p>
            <a:r>
              <a:rPr lang="en-US" dirty="0" smtClean="0"/>
              <a:t>We wrote a newsletter for them, organized their annual conferences, and Nate took the minutes at their Council meetings, in spite of his poor typing. They paid for the staff time </a:t>
            </a:r>
            <a:br>
              <a:rPr lang="en-US" dirty="0" smtClean="0"/>
            </a:br>
            <a:r>
              <a:rPr lang="en-US" dirty="0" smtClean="0"/>
              <a:t>(4 hours/week) and travel.</a:t>
            </a:r>
          </a:p>
          <a:p>
            <a:r>
              <a:rPr lang="en-US" dirty="0" smtClean="0"/>
              <a:t>This really helped our international zoo contacts – and membership growth.</a:t>
            </a:r>
          </a:p>
          <a:p>
            <a:r>
              <a:rPr lang="en-US" dirty="0" smtClean="0"/>
              <a:t>After 6 years of this, we helped them run a fund-raising campaign to set up their own office in Switzerland, and passed the baton.</a:t>
            </a:r>
            <a:endParaRPr lang="en-US" dirty="0"/>
          </a:p>
        </p:txBody>
      </p:sp>
    </p:spTree>
    <p:extLst>
      <p:ext uri="{BB962C8B-B14F-4D97-AF65-F5344CB8AC3E}">
        <p14:creationId xmlns:p14="http://schemas.microsoft.com/office/powerpoint/2010/main" val="113040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23</a:t>
            </a:fld>
            <a:endParaRPr lang="en-US" sz="1200">
              <a:solidFill>
                <a:srgbClr val="888888"/>
              </a:solidFill>
              <a:latin typeface="Calibri"/>
              <a:ea typeface="Calibri"/>
              <a:cs typeface="Calibri"/>
              <a:sym typeface="Calibri"/>
            </a:endParaRPr>
          </a:p>
        </p:txBody>
      </p:sp>
      <p:sp>
        <p:nvSpPr>
          <p:cNvPr id="2" name="Title 1"/>
          <p:cNvSpPr>
            <a:spLocks noGrp="1"/>
          </p:cNvSpPr>
          <p:nvPr>
            <p:ph type="title" idx="4294967295"/>
          </p:nvPr>
        </p:nvSpPr>
        <p:spPr>
          <a:xfrm>
            <a:off x="927279" y="320675"/>
            <a:ext cx="10515600" cy="1325563"/>
          </a:xfrm>
        </p:spPr>
        <p:txBody>
          <a:bodyPr/>
          <a:lstStyle/>
          <a:p>
            <a:r>
              <a:rPr lang="en-US" dirty="0" smtClean="0"/>
              <a:t>1998-2000 New ISIS Vision needed</a:t>
            </a:r>
            <a:endParaRPr lang="en-US" dirty="0"/>
          </a:p>
        </p:txBody>
      </p:sp>
      <p:sp>
        <p:nvSpPr>
          <p:cNvPr id="5" name="Text Placeholder 4"/>
          <p:cNvSpPr>
            <a:spLocks noGrp="1"/>
          </p:cNvSpPr>
          <p:nvPr>
            <p:ph type="body" idx="4294967295"/>
          </p:nvPr>
        </p:nvSpPr>
        <p:spPr>
          <a:xfrm>
            <a:off x="1745088" y="1655942"/>
            <a:ext cx="5181600" cy="4351338"/>
          </a:xfrm>
        </p:spPr>
        <p:txBody>
          <a:bodyPr/>
          <a:lstStyle/>
          <a:p>
            <a:r>
              <a:rPr lang="en-US" dirty="0" smtClean="0"/>
              <a:t>Rumors of potential Y2K problems, and biggest-institutions’ needs for more functionality than ARKS and </a:t>
            </a:r>
            <a:r>
              <a:rPr lang="en-US" dirty="0" err="1" smtClean="0"/>
              <a:t>MedARKS</a:t>
            </a:r>
            <a:r>
              <a:rPr lang="en-US" dirty="0" smtClean="0"/>
              <a:t>, led AZA to quietly start investing in its own system development</a:t>
            </a:r>
            <a:endParaRPr lang="en-US" dirty="0"/>
          </a:p>
        </p:txBody>
      </p:sp>
      <p:sp>
        <p:nvSpPr>
          <p:cNvPr id="6" name="Text Placeholder 5"/>
          <p:cNvSpPr>
            <a:spLocks noGrp="1"/>
          </p:cNvSpPr>
          <p:nvPr>
            <p:ph type="body" idx="4294967295"/>
          </p:nvPr>
        </p:nvSpPr>
        <p:spPr>
          <a:xfrm>
            <a:off x="6701307" y="1646238"/>
            <a:ext cx="5181600" cy="4351338"/>
          </a:xfrm>
        </p:spPr>
        <p:txBody>
          <a:bodyPr>
            <a:normAutofit/>
          </a:bodyPr>
          <a:lstStyle/>
          <a:p>
            <a:r>
              <a:rPr lang="en-US" dirty="0" smtClean="0"/>
              <a:t>Y2K problems did not happen to us (we had always been smart and used 4-digit years), but ISIS needed a new long-term plan…</a:t>
            </a:r>
          </a:p>
        </p:txBody>
      </p:sp>
    </p:spTree>
    <p:extLst>
      <p:ext uri="{BB962C8B-B14F-4D97-AF65-F5344CB8AC3E}">
        <p14:creationId xmlns:p14="http://schemas.microsoft.com/office/powerpoint/2010/main" val="2831925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06835" y="535171"/>
            <a:ext cx="4884872" cy="904508"/>
          </a:xfrm>
        </p:spPr>
        <p:txBody>
          <a:bodyPr/>
          <a:lstStyle/>
          <a:p>
            <a:r>
              <a:rPr lang="en-US" sz="4400" b="1" dirty="0" smtClean="0"/>
              <a:t>A New Vision - ZIMS</a:t>
            </a:r>
            <a:endParaRPr lang="en-US" sz="4400" b="1" dirty="0"/>
          </a:p>
        </p:txBody>
      </p:sp>
      <p:pic>
        <p:nvPicPr>
          <p:cNvPr id="11" name="Picture Placeholder 10"/>
          <p:cNvPicPr>
            <a:picLocks noGrp="1" noChangeAspect="1"/>
          </p:cNvPicPr>
          <p:nvPr>
            <p:ph idx="1"/>
          </p:nvPr>
        </p:nvPicPr>
        <p:blipFill>
          <a:blip r:embed="rId2"/>
          <a:stretch>
            <a:fillRect/>
          </a:stretch>
        </p:blipFill>
        <p:spPr>
          <a:xfrm>
            <a:off x="7179972" y="404631"/>
            <a:ext cx="4098637" cy="5269676"/>
          </a:xfrm>
          <a:prstGeom prst="rect">
            <a:avLst/>
          </a:prstGeom>
        </p:spPr>
      </p:pic>
      <p:sp>
        <p:nvSpPr>
          <p:cNvPr id="13" name="Text Placeholder 12"/>
          <p:cNvSpPr>
            <a:spLocks noGrp="1"/>
          </p:cNvSpPr>
          <p:nvPr>
            <p:ph type="body" sz="half" idx="2"/>
          </p:nvPr>
        </p:nvSpPr>
        <p:spPr>
          <a:xfrm>
            <a:off x="2423889" y="1683913"/>
            <a:ext cx="3932237" cy="3811588"/>
          </a:xfrm>
        </p:spPr>
        <p:txBody>
          <a:bodyPr>
            <a:normAutofit/>
          </a:bodyPr>
          <a:lstStyle/>
          <a:p>
            <a:r>
              <a:rPr lang="en-US" sz="2800" dirty="0"/>
              <a:t>An ISIS Futures Search, facilitated by CBSG, was conducted in 2000, with 25  stakeholders from around the world. </a:t>
            </a:r>
            <a:endParaRPr lang="en-US" sz="2800" dirty="0" smtClean="0"/>
          </a:p>
          <a:p>
            <a:r>
              <a:rPr lang="en-US" sz="2800" b="1" dirty="0" smtClean="0"/>
              <a:t>Jonathan Wilcken</a:t>
            </a:r>
            <a:r>
              <a:rPr lang="en-US" sz="2800" b="1" dirty="0"/>
              <a:t>, </a:t>
            </a:r>
            <a:r>
              <a:rPr lang="en-US" sz="2800" b="1" dirty="0" smtClean="0"/>
              <a:t>Bob Lacy</a:t>
            </a:r>
            <a:r>
              <a:rPr lang="en-US" sz="2800" b="1" dirty="0"/>
              <a:t>, </a:t>
            </a:r>
            <a:r>
              <a:rPr lang="en-US" sz="2800" b="1" dirty="0" smtClean="0"/>
              <a:t>Jon Ballou</a:t>
            </a:r>
            <a:r>
              <a:rPr lang="en-US" sz="2800" b="1" dirty="0"/>
              <a:t>, </a:t>
            </a:r>
            <a:r>
              <a:rPr lang="en-US" sz="2800" b="1" dirty="0" smtClean="0"/>
              <a:t>Bengt Holst</a:t>
            </a:r>
            <a:r>
              <a:rPr lang="en-US" sz="2800" dirty="0"/>
              <a:t>, and then-senior AZA staff were included.</a:t>
            </a:r>
          </a:p>
          <a:p>
            <a:endParaRPr lang="en-US" dirty="0"/>
          </a:p>
        </p:txBody>
      </p:sp>
      <p:sp>
        <p:nvSpPr>
          <p:cNvPr id="5" name="Slide Number Placeholder 4"/>
          <p:cNvSpPr>
            <a:spLocks noGrp="1"/>
          </p:cNvSpPr>
          <p:nvPr>
            <p:ph type="sldNum" sz="quarter"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24</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89155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Bold Vision emerged for ISIS’ Future:</a:t>
            </a:r>
            <a:endParaRPr lang="en-US" dirty="0"/>
          </a:p>
        </p:txBody>
      </p:sp>
      <p:sp>
        <p:nvSpPr>
          <p:cNvPr id="8" name="Content Placeholder 7"/>
          <p:cNvSpPr>
            <a:spLocks noGrp="1"/>
          </p:cNvSpPr>
          <p:nvPr>
            <p:ph idx="1"/>
          </p:nvPr>
        </p:nvSpPr>
        <p:spPr>
          <a:xfrm>
            <a:off x="1893194" y="1690687"/>
            <a:ext cx="10117428" cy="4351338"/>
          </a:xfrm>
        </p:spPr>
        <p:txBody>
          <a:bodyPr>
            <a:normAutofit fontScale="92500" lnSpcReduction="10000"/>
          </a:bodyPr>
          <a:lstStyle/>
          <a:p>
            <a:r>
              <a:rPr lang="en-US" b="1" dirty="0" smtClean="0"/>
              <a:t>“One, global, accurate, comprehensive, web-enabled, real-time animal and collection information system.”</a:t>
            </a:r>
          </a:p>
          <a:p>
            <a:r>
              <a:rPr lang="en-US" dirty="0" smtClean="0"/>
              <a:t>Many program and administrative suggestions were included – Technology committee, science committee, combined user committees (IADISC).</a:t>
            </a:r>
          </a:p>
          <a:p>
            <a:r>
              <a:rPr lang="en-US" i="1" dirty="0" smtClean="0"/>
              <a:t>Complex politics ensued</a:t>
            </a:r>
            <a:r>
              <a:rPr lang="en-US" dirty="0" smtClean="0"/>
              <a:t>, but after two ad-hoc international meetings convened by Bob Lacy at Dr. Rabb’s request, all parties finally agreed that ISIS would build ZIMS, the conditions being:</a:t>
            </a:r>
          </a:p>
          <a:p>
            <a:pPr lvl="1"/>
            <a:r>
              <a:rPr lang="en-US" dirty="0" smtClean="0"/>
              <a:t>User-driven design</a:t>
            </a:r>
          </a:p>
          <a:p>
            <a:pPr lvl="1"/>
            <a:r>
              <a:rPr lang="en-US" dirty="0" smtClean="0"/>
              <a:t>A new committee of big zoo CTO’s would drive the project</a:t>
            </a:r>
          </a:p>
          <a:p>
            <a:pPr lvl="1"/>
            <a:r>
              <a:rPr lang="en-US" dirty="0" smtClean="0"/>
              <a:t>ISIS staff would lead fund-raising but have very limited input role otherwise</a:t>
            </a:r>
          </a:p>
          <a:p>
            <a:endParaRPr lang="en-US" dirty="0"/>
          </a:p>
        </p:txBody>
      </p:sp>
      <p:sp>
        <p:nvSpPr>
          <p:cNvPr id="7" name="Slide Number Placeholder 6"/>
          <p:cNvSpPr>
            <a:spLocks noGrp="1"/>
          </p:cNvSpPr>
          <p:nvPr>
            <p:ph type="sldNum" sz="quarter"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25</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77499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a:t>
            </a:r>
            <a:r>
              <a:rPr lang="en-US" i="1" dirty="0" smtClean="0">
                <a:solidFill>
                  <a:schemeClr val="accent2">
                    <a:lumMod val="75000"/>
                  </a:schemeClr>
                </a:solidFill>
              </a:rPr>
              <a:t>1</a:t>
            </a:r>
            <a:r>
              <a:rPr lang="en-US" i="1" baseline="30000" dirty="0" smtClean="0">
                <a:solidFill>
                  <a:schemeClr val="accent2">
                    <a:lumMod val="75000"/>
                  </a:schemeClr>
                </a:solidFill>
              </a:rPr>
              <a:t>st</a:t>
            </a:r>
            <a:r>
              <a:rPr lang="en-US" i="1" dirty="0" smtClean="0">
                <a:solidFill>
                  <a:schemeClr val="accent2">
                    <a:lumMod val="75000"/>
                  </a:schemeClr>
                </a:solidFill>
              </a:rPr>
              <a:t> try</a:t>
            </a:r>
            <a:r>
              <a:rPr lang="en-US" dirty="0" smtClean="0"/>
              <a:t> …</a:t>
            </a:r>
            <a:endParaRPr lang="en-US" dirty="0"/>
          </a:p>
        </p:txBody>
      </p:sp>
      <p:sp>
        <p:nvSpPr>
          <p:cNvPr id="3" name="Content Placeholder 2"/>
          <p:cNvSpPr>
            <a:spLocks noGrp="1"/>
          </p:cNvSpPr>
          <p:nvPr>
            <p:ph idx="1"/>
          </p:nvPr>
        </p:nvSpPr>
        <p:spPr>
          <a:xfrm>
            <a:off x="2023055" y="1265393"/>
            <a:ext cx="9967176" cy="5032375"/>
          </a:xfrm>
        </p:spPr>
        <p:txBody>
          <a:bodyPr>
            <a:normAutofit fontScale="85000" lnSpcReduction="20000"/>
          </a:bodyPr>
          <a:lstStyle/>
          <a:p>
            <a:r>
              <a:rPr lang="en-US" dirty="0" smtClean="0"/>
              <a:t>CTOs helped us find and hire a project manager (Hassan Syed) for the recommended HUGE outsourced project</a:t>
            </a:r>
          </a:p>
          <a:p>
            <a:r>
              <a:rPr lang="en-US" dirty="0" smtClean="0"/>
              <a:t>An elaborate 8-month vendor selection process ensued driven by the CTOs.</a:t>
            </a:r>
          </a:p>
          <a:p>
            <a:r>
              <a:rPr lang="en-US" dirty="0" smtClean="0"/>
              <a:t>Flesness was tasked by the Board to raise $10 million, and they helped.</a:t>
            </a:r>
          </a:p>
          <a:p>
            <a:r>
              <a:rPr lang="en-US" dirty="0" smtClean="0"/>
              <a:t>A 25,000 person software integration company was selected and hired on a fixed price $3 million contract.</a:t>
            </a:r>
          </a:p>
          <a:p>
            <a:r>
              <a:rPr lang="en-US" dirty="0" smtClean="0"/>
              <a:t>Many user-design-input meetings were held engaging zoo folks, mostly registrars, worldwide.</a:t>
            </a:r>
          </a:p>
          <a:p>
            <a:r>
              <a:rPr lang="en-US" dirty="0" smtClean="0"/>
              <a:t>The users put their focus on data entry – so this was the first time we had a design for input instead of output, and at their request they dealt directly with the vendor, not ISIS staff in between.</a:t>
            </a:r>
          </a:p>
          <a:p>
            <a:r>
              <a:rPr lang="en-US" dirty="0" smtClean="0"/>
              <a:t>This effort took a few years, made a lot of noise, and </a:t>
            </a:r>
            <a:r>
              <a:rPr lang="en-US" b="1" dirty="0" smtClean="0"/>
              <a:t>FAILED</a:t>
            </a:r>
            <a:r>
              <a:rPr lang="en-US" dirty="0" smtClean="0"/>
              <a:t>.</a:t>
            </a:r>
          </a:p>
          <a:p>
            <a:r>
              <a:rPr lang="en-US" dirty="0" smtClean="0"/>
              <a:t>A Microsoft Canada SQL expert (Nury Sword) was brought in to evaluate – he gave it bad grades – it was modeled on a bank-style fund transfer transaction.</a:t>
            </a:r>
          </a:p>
          <a:p>
            <a:endParaRPr lang="en-US" dirty="0" smtClean="0"/>
          </a:p>
          <a:p>
            <a:endParaRPr lang="en-US" dirty="0"/>
          </a:p>
        </p:txBody>
      </p:sp>
    </p:spTree>
    <p:extLst>
      <p:ext uri="{BB962C8B-B14F-4D97-AF65-F5344CB8AC3E}">
        <p14:creationId xmlns:p14="http://schemas.microsoft.com/office/powerpoint/2010/main" val="2761767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Much </a:t>
            </a:r>
            <a:r>
              <a:rPr lang="en-US" i="1" dirty="0" smtClean="0"/>
              <a:t>unpleasantness</a:t>
            </a:r>
            <a:r>
              <a:rPr lang="en-US" dirty="0" smtClean="0"/>
              <a:t> followed…</a:t>
            </a:r>
            <a:endParaRPr lang="en-US" dirty="0"/>
          </a:p>
        </p:txBody>
      </p:sp>
      <p:sp>
        <p:nvSpPr>
          <p:cNvPr id="5" name="Content Placeholder 4"/>
          <p:cNvSpPr>
            <a:spLocks noGrp="1"/>
          </p:cNvSpPr>
          <p:nvPr>
            <p:ph sz="half" idx="1"/>
          </p:nvPr>
        </p:nvSpPr>
        <p:spPr>
          <a:xfrm>
            <a:off x="838200" y="1690687"/>
            <a:ext cx="5181600" cy="4351338"/>
          </a:xfrm>
        </p:spPr>
        <p:txBody>
          <a:bodyPr>
            <a:normAutofit fontScale="92500" lnSpcReduction="10000"/>
          </a:bodyPr>
          <a:lstStyle/>
          <a:p>
            <a:pPr marL="177800" indent="0">
              <a:buNone/>
            </a:pPr>
            <a:r>
              <a:rPr lang="en-US" b="1" dirty="0" smtClean="0"/>
              <a:t>6 months of late-evening-time meetings with corporate lawyers yelling back and forth …</a:t>
            </a:r>
            <a:endParaRPr lang="en-US" b="1" dirty="0"/>
          </a:p>
        </p:txBody>
      </p:sp>
      <p:sp>
        <p:nvSpPr>
          <p:cNvPr id="6" name="Content Placeholder 5"/>
          <p:cNvSpPr>
            <a:spLocks noGrp="1"/>
          </p:cNvSpPr>
          <p:nvPr>
            <p:ph sz="half" idx="2"/>
          </p:nvPr>
        </p:nvSpPr>
        <p:spPr>
          <a:xfrm>
            <a:off x="6172199" y="1690687"/>
            <a:ext cx="5181600" cy="4351338"/>
          </a:xfrm>
        </p:spPr>
        <p:txBody>
          <a:bodyPr>
            <a:normAutofit fontScale="92500" lnSpcReduction="10000"/>
          </a:bodyPr>
          <a:lstStyle/>
          <a:p>
            <a:r>
              <a:rPr lang="en-US" dirty="0" smtClean="0"/>
              <a:t>ISIS got our $3 million back and $1.3 million in penalties.</a:t>
            </a:r>
          </a:p>
          <a:p>
            <a:r>
              <a:rPr lang="en-US" dirty="0" smtClean="0"/>
              <a:t>We agreed NOT to name the vendor publicly.</a:t>
            </a:r>
          </a:p>
          <a:p>
            <a:r>
              <a:rPr lang="en-US" dirty="0" smtClean="0"/>
              <a:t>We lost some of our invested costs, but kept the user-design-input.</a:t>
            </a:r>
          </a:p>
          <a:p>
            <a:r>
              <a:rPr lang="en-US" dirty="0" smtClean="0"/>
              <a:t>We lost a lot of credibility in our community….</a:t>
            </a:r>
          </a:p>
          <a:p>
            <a:r>
              <a:rPr lang="en-US" dirty="0" smtClean="0"/>
              <a:t>On the upside, managerial control of the project returned to ISIS..</a:t>
            </a:r>
            <a:endParaRPr lang="en-US" dirty="0"/>
          </a:p>
        </p:txBody>
      </p:sp>
    </p:spTree>
    <p:extLst>
      <p:ext uri="{BB962C8B-B14F-4D97-AF65-F5344CB8AC3E}">
        <p14:creationId xmlns:p14="http://schemas.microsoft.com/office/powerpoint/2010/main" val="3487017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848"/>
            <a:ext cx="10515599" cy="814924"/>
          </a:xfrm>
        </p:spPr>
        <p:txBody>
          <a:bodyPr/>
          <a:lstStyle/>
          <a:p>
            <a:r>
              <a:rPr lang="en-US" dirty="0" smtClean="0"/>
              <a:t>ZIMS </a:t>
            </a:r>
            <a:r>
              <a:rPr lang="en-US" i="1" dirty="0" smtClean="0">
                <a:solidFill>
                  <a:schemeClr val="accent2">
                    <a:lumMod val="75000"/>
                  </a:schemeClr>
                </a:solidFill>
              </a:rPr>
              <a:t>2</a:t>
            </a:r>
            <a:r>
              <a:rPr lang="en-US" i="1" baseline="30000" dirty="0" smtClean="0">
                <a:solidFill>
                  <a:schemeClr val="accent2">
                    <a:lumMod val="75000"/>
                  </a:schemeClr>
                </a:solidFill>
              </a:rPr>
              <a:t>nd</a:t>
            </a:r>
            <a:r>
              <a:rPr lang="en-US" i="1" dirty="0" smtClean="0">
                <a:solidFill>
                  <a:schemeClr val="accent2">
                    <a:lumMod val="75000"/>
                  </a:schemeClr>
                </a:solidFill>
              </a:rPr>
              <a:t> try…</a:t>
            </a:r>
            <a:endParaRPr lang="en-US" i="1" dirty="0"/>
          </a:p>
        </p:txBody>
      </p:sp>
      <p:sp>
        <p:nvSpPr>
          <p:cNvPr id="3" name="Content Placeholder 2"/>
          <p:cNvSpPr>
            <a:spLocks noGrp="1"/>
          </p:cNvSpPr>
          <p:nvPr>
            <p:ph idx="1"/>
          </p:nvPr>
        </p:nvSpPr>
        <p:spPr>
          <a:xfrm>
            <a:off x="200694" y="1177205"/>
            <a:ext cx="11153105" cy="4703477"/>
          </a:xfrm>
          <a:solidFill>
            <a:schemeClr val="bg1"/>
          </a:solidFill>
        </p:spPr>
        <p:txBody>
          <a:bodyPr>
            <a:normAutofit fontScale="85000" lnSpcReduction="20000"/>
          </a:bodyPr>
          <a:lstStyle/>
          <a:p>
            <a:r>
              <a:rPr lang="en-US" dirty="0" smtClean="0"/>
              <a:t>We regrouped and tried a small outsourcing company </a:t>
            </a:r>
            <a:br>
              <a:rPr lang="en-US" dirty="0" smtClean="0"/>
            </a:br>
            <a:r>
              <a:rPr lang="en-US" dirty="0" smtClean="0"/>
              <a:t>with ISIS staff (rather than users) directing their activity, </a:t>
            </a:r>
            <a:br>
              <a:rPr lang="en-US" dirty="0" smtClean="0"/>
            </a:br>
            <a:r>
              <a:rPr lang="en-US" dirty="0" smtClean="0"/>
              <a:t>but using the user-design input from try 1 and some of the proposed architecture.</a:t>
            </a:r>
          </a:p>
          <a:p>
            <a:r>
              <a:rPr lang="en-US" dirty="0" smtClean="0"/>
              <a:t>The company was in India, so it was an adventure.</a:t>
            </a:r>
          </a:p>
          <a:p>
            <a:r>
              <a:rPr lang="en-US" dirty="0" smtClean="0"/>
              <a:t>Having reached the 30 year mark as executive director, not enjoying the big-system outsourcing, bank loans, vendor contracts, software failures (we’d never failed before), yelling corporate lawyers, and seeing the need for different leadership skills, Nate stepped aside to become Director of Science in 2009.</a:t>
            </a:r>
          </a:p>
          <a:p>
            <a:r>
              <a:rPr lang="en-US" dirty="0" smtClean="0"/>
              <a:t>Roger</a:t>
            </a:r>
            <a:r>
              <a:rPr lang="en-US" dirty="0"/>
              <a:t> </a:t>
            </a:r>
            <a:r>
              <a:rPr lang="en-US" dirty="0" err="1" smtClean="0"/>
              <a:t>Stonecipher</a:t>
            </a:r>
            <a:r>
              <a:rPr lang="en-US" dirty="0" smtClean="0"/>
              <a:t> was hired as the new CEO. </a:t>
            </a:r>
          </a:p>
          <a:p>
            <a:pPr lvl="1"/>
            <a:r>
              <a:rPr lang="en-US" dirty="0" smtClean="0"/>
              <a:t>He inspired the Board to substantially raised fees – stabilizing operations financially. </a:t>
            </a:r>
            <a:br>
              <a:rPr lang="en-US" dirty="0" smtClean="0"/>
            </a:br>
            <a:r>
              <a:rPr lang="en-US" dirty="0" smtClean="0"/>
              <a:t>Losing 100 small members. </a:t>
            </a:r>
          </a:p>
          <a:p>
            <a:pPr lvl="1"/>
            <a:r>
              <a:rPr lang="en-US" dirty="0" smtClean="0"/>
              <a:t>He launched ZIMS second try on deadline. It struggled, did some data damage, and died.</a:t>
            </a:r>
          </a:p>
          <a:p>
            <a:pPr lvl="1"/>
            <a:r>
              <a:rPr lang="en-US" b="1" dirty="0" smtClean="0"/>
              <a:t>He then made a stunningly good call </a:t>
            </a:r>
            <a:r>
              <a:rPr lang="en-US" dirty="0" smtClean="0"/>
              <a:t>– he backed Nury Sword’s unexpected proposal (with demo) to build a third try for us, using slightly improved animal transaction record designs based on those that had worked for ISIS all these years, SQL and </a:t>
            </a:r>
            <a:r>
              <a:rPr lang="en-US" dirty="0" err="1" smtClean="0"/>
              <a:t>Javascript</a:t>
            </a:r>
            <a:r>
              <a:rPr lang="en-US" dirty="0" smtClean="0"/>
              <a:t>.</a:t>
            </a:r>
          </a:p>
          <a:p>
            <a:pPr marL="609600" lvl="1" indent="0">
              <a:buNone/>
            </a:pPr>
            <a:r>
              <a:rPr lang="en-US" dirty="0" smtClean="0"/>
              <a:t> 			</a:t>
            </a:r>
            <a:r>
              <a:rPr lang="en-US" b="1" dirty="0" smtClean="0"/>
              <a:t>That </a:t>
            </a:r>
            <a:r>
              <a:rPr lang="en-US" b="1" dirty="0" smtClean="0">
                <a:solidFill>
                  <a:srgbClr val="FF0000"/>
                </a:solidFill>
              </a:rPr>
              <a:t>worked, that’s ZIMS Husbandry,</a:t>
            </a:r>
            <a:r>
              <a:rPr lang="en-US" b="1" dirty="0" smtClean="0"/>
              <a:t> and that saved the day</a:t>
            </a:r>
            <a:r>
              <a:rPr lang="en-US" b="1" dirty="0"/>
              <a:t>!</a:t>
            </a:r>
            <a:endParaRPr lang="en-US" b="1" dirty="0" smtClean="0"/>
          </a:p>
          <a:p>
            <a:pPr lvl="1"/>
            <a:endParaRPr lang="en-US" dirty="0" smtClean="0"/>
          </a:p>
        </p:txBody>
      </p:sp>
      <p:pic>
        <p:nvPicPr>
          <p:cNvPr id="4" name="Picture 3"/>
          <p:cNvPicPr>
            <a:picLocks noChangeAspect="1"/>
          </p:cNvPicPr>
          <p:nvPr/>
        </p:nvPicPr>
        <p:blipFill>
          <a:blip r:embed="rId2"/>
          <a:stretch>
            <a:fillRect/>
          </a:stretch>
        </p:blipFill>
        <p:spPr>
          <a:xfrm>
            <a:off x="7811038" y="304739"/>
            <a:ext cx="2492061" cy="1397575"/>
          </a:xfrm>
          <a:prstGeom prst="rect">
            <a:avLst/>
          </a:prstGeom>
        </p:spPr>
      </p:pic>
      <p:sp>
        <p:nvSpPr>
          <p:cNvPr id="5" name="Rectangle 4"/>
          <p:cNvSpPr/>
          <p:nvPr/>
        </p:nvSpPr>
        <p:spPr>
          <a:xfrm>
            <a:off x="627286" y="5880682"/>
            <a:ext cx="2367052" cy="646331"/>
          </a:xfrm>
          <a:prstGeom prst="rect">
            <a:avLst/>
          </a:prstGeom>
          <a:solidFill>
            <a:schemeClr val="bg1"/>
          </a:solidFill>
        </p:spPr>
        <p:txBody>
          <a:bodyPr wrap="square">
            <a:spAutoFit/>
          </a:bodyPr>
          <a:lstStyle/>
          <a:p>
            <a:r>
              <a:rPr lang="en-US" dirty="0" smtClean="0">
                <a:solidFill>
                  <a:schemeClr val="bg1"/>
                </a:solidFill>
              </a:rPr>
              <a:t>Thank you </a:t>
            </a:r>
            <a:br>
              <a:rPr lang="en-US" dirty="0" smtClean="0">
                <a:solidFill>
                  <a:schemeClr val="bg1"/>
                </a:solidFill>
              </a:rPr>
            </a:br>
            <a:r>
              <a:rPr lang="en-US" dirty="0" smtClean="0">
                <a:solidFill>
                  <a:schemeClr val="bg1"/>
                </a:solidFill>
              </a:rPr>
              <a:t>Nury and </a:t>
            </a:r>
            <a:r>
              <a:rPr lang="en-US" dirty="0" err="1" smtClean="0">
                <a:solidFill>
                  <a:schemeClr val="bg1"/>
                </a:solidFill>
              </a:rPr>
              <a:t>SwordIT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573553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Relevant Death Information </a:t>
            </a:r>
            <a:r>
              <a:rPr lang="en-US" dirty="0" smtClean="0"/>
              <a:t/>
            </a:r>
            <a:br>
              <a:rPr lang="en-US" dirty="0" smtClean="0"/>
            </a:br>
            <a:r>
              <a:rPr lang="en-US" sz="3600" dirty="0" smtClean="0"/>
              <a:t>…for the first two ZIMS systems</a:t>
            </a:r>
            <a:endParaRPr lang="en-US" dirty="0"/>
          </a:p>
        </p:txBody>
      </p:sp>
      <p:sp>
        <p:nvSpPr>
          <p:cNvPr id="4" name="Text Placeholder 3"/>
          <p:cNvSpPr>
            <a:spLocks noGrp="1"/>
          </p:cNvSpPr>
          <p:nvPr>
            <p:ph sz="half" idx="1"/>
          </p:nvPr>
        </p:nvSpPr>
        <p:spPr>
          <a:xfrm>
            <a:off x="1926465" y="1548730"/>
            <a:ext cx="5181600" cy="4351338"/>
          </a:xfrm>
        </p:spPr>
        <p:txBody>
          <a:bodyPr>
            <a:normAutofit fontScale="92500" lnSpcReduction="10000"/>
          </a:bodyPr>
          <a:lstStyle/>
          <a:p>
            <a:r>
              <a:rPr lang="en-US" dirty="0" smtClean="0"/>
              <a:t>They used a two-party “Transfer” record, unlike our earlier systems, which used single institution in and out records.</a:t>
            </a:r>
          </a:p>
          <a:p>
            <a:r>
              <a:rPr lang="en-US" dirty="0" err="1" smtClean="0"/>
              <a:t>ZooA</a:t>
            </a:r>
            <a:r>
              <a:rPr lang="en-US" dirty="0" smtClean="0"/>
              <a:t> animal transferred to </a:t>
            </a:r>
            <a:r>
              <a:rPr lang="en-US" dirty="0" err="1" smtClean="0"/>
              <a:t>ZooB</a:t>
            </a:r>
            <a:r>
              <a:rPr lang="en-US" dirty="0" smtClean="0"/>
              <a:t> (both parties agree on the transfer record)</a:t>
            </a:r>
          </a:p>
          <a:p>
            <a:r>
              <a:rPr lang="en-US" dirty="0" smtClean="0"/>
              <a:t>Its like selling a car.</a:t>
            </a:r>
          </a:p>
          <a:p>
            <a:r>
              <a:rPr lang="en-US" dirty="0" smtClean="0"/>
              <a:t>It should solve the fragmented animal data problem.</a:t>
            </a:r>
          </a:p>
          <a:p>
            <a:r>
              <a:rPr lang="en-US" dirty="0" smtClean="0"/>
              <a:t>It sounds good, right?</a:t>
            </a:r>
          </a:p>
          <a:p>
            <a:endParaRPr lang="en-US" dirty="0"/>
          </a:p>
        </p:txBody>
      </p:sp>
      <p:sp>
        <p:nvSpPr>
          <p:cNvPr id="5" name="Content Placeholder 4"/>
          <p:cNvSpPr>
            <a:spLocks noGrp="1"/>
          </p:cNvSpPr>
          <p:nvPr>
            <p:ph sz="half" idx="2"/>
          </p:nvPr>
        </p:nvSpPr>
        <p:spPr>
          <a:xfrm>
            <a:off x="6867659" y="1548730"/>
            <a:ext cx="5181600" cy="4351338"/>
          </a:xfrm>
        </p:spPr>
        <p:txBody>
          <a:bodyPr>
            <a:normAutofit fontScale="92500" lnSpcReduction="10000"/>
          </a:bodyPr>
          <a:lstStyle/>
          <a:p>
            <a:r>
              <a:rPr lang="en-US" dirty="0" smtClean="0"/>
              <a:t>This two-party record was designed to solve the fragmented animal history problem.</a:t>
            </a:r>
            <a:endParaRPr lang="en-US" dirty="0"/>
          </a:p>
          <a:p>
            <a:r>
              <a:rPr lang="en-US" dirty="0" smtClean="0"/>
              <a:t>But…for a record agreed to by </a:t>
            </a:r>
            <a:r>
              <a:rPr lang="en-US" u="sng" dirty="0" smtClean="0"/>
              <a:t>two</a:t>
            </a:r>
            <a:r>
              <a:rPr lang="en-US" dirty="0" smtClean="0"/>
              <a:t> parties, who has later </a:t>
            </a:r>
            <a:r>
              <a:rPr lang="en-US" dirty="0" smtClean="0">
                <a:solidFill>
                  <a:srgbClr val="FF0000"/>
                </a:solidFill>
              </a:rPr>
              <a:t>edit rights</a:t>
            </a:r>
            <a:r>
              <a:rPr lang="en-US" dirty="0" smtClean="0"/>
              <a:t>?</a:t>
            </a:r>
          </a:p>
          <a:p>
            <a:r>
              <a:rPr lang="en-US" dirty="0" smtClean="0"/>
              <a:t>How to load a database of two-party records, with one-party records containing disagreements?</a:t>
            </a:r>
            <a:r>
              <a:rPr lang="en-US" i="1" dirty="0" smtClean="0"/>
              <a:t> </a:t>
            </a:r>
          </a:p>
          <a:p>
            <a:r>
              <a:rPr lang="en-US" i="1" dirty="0" smtClean="0"/>
              <a:t>Guess where the extra </a:t>
            </a:r>
            <a:r>
              <a:rPr lang="en-US" i="1" dirty="0" err="1" smtClean="0"/>
              <a:t>acq</a:t>
            </a:r>
            <a:r>
              <a:rPr lang="en-US" i="1" dirty="0" smtClean="0"/>
              <a:t> and </a:t>
            </a:r>
            <a:r>
              <a:rPr lang="en-US" i="1" dirty="0" err="1" smtClean="0"/>
              <a:t>disp</a:t>
            </a:r>
            <a:r>
              <a:rPr lang="en-US" i="1" dirty="0" smtClean="0"/>
              <a:t> problem came from??</a:t>
            </a:r>
            <a:endParaRPr lang="en-US" dirty="0"/>
          </a:p>
        </p:txBody>
      </p:sp>
    </p:spTree>
    <p:extLst>
      <p:ext uri="{BB962C8B-B14F-4D97-AF65-F5344CB8AC3E}">
        <p14:creationId xmlns:p14="http://schemas.microsoft.com/office/powerpoint/2010/main" val="3834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91296"/>
          </a:xfrm>
        </p:spPr>
        <p:txBody>
          <a:bodyPr/>
          <a:lstStyle/>
          <a:p>
            <a:r>
              <a:rPr lang="en-US" dirty="0" smtClean="0"/>
              <a:t>Prologue</a:t>
            </a:r>
            <a:endParaRPr lang="en-US" dirty="0"/>
          </a:p>
        </p:txBody>
      </p:sp>
      <p:sp>
        <p:nvSpPr>
          <p:cNvPr id="3" name="Text Placeholder 2"/>
          <p:cNvSpPr>
            <a:spLocks noGrp="1"/>
          </p:cNvSpPr>
          <p:nvPr>
            <p:ph idx="1"/>
          </p:nvPr>
        </p:nvSpPr>
        <p:spPr/>
        <p:txBody>
          <a:bodyPr>
            <a:normAutofit fontScale="92500" lnSpcReduction="20000"/>
          </a:bodyPr>
          <a:lstStyle/>
          <a:p>
            <a:r>
              <a:rPr lang="en-US" dirty="0" smtClean="0"/>
              <a:t>A polymath professor of Biochemistry and Wildlife, who worked fulltime at the VA hospital Research Center, studied comparative biochemistry and endocrinology, and psychology …and </a:t>
            </a:r>
            <a:r>
              <a:rPr lang="en-US" dirty="0" err="1" smtClean="0"/>
              <a:t>cancer..and</a:t>
            </a:r>
            <a:r>
              <a:rPr lang="en-US" dirty="0" smtClean="0"/>
              <a:t>…more in the 1960’s and 1970’s. </a:t>
            </a:r>
          </a:p>
          <a:p>
            <a:r>
              <a:rPr lang="en-US" dirty="0" smtClean="0"/>
              <a:t>Dr. Ulysses S. Seal needed exotic species for comparison studies, so he built a network of zoo contacts (and had visiting tigers and bears and </a:t>
            </a:r>
            <a:r>
              <a:rPr lang="en-US" dirty="0" err="1" smtClean="0"/>
              <a:t>dingos</a:t>
            </a:r>
            <a:r>
              <a:rPr lang="en-US" dirty="0" smtClean="0"/>
              <a:t> in a Quonset hut at the VA research building in </a:t>
            </a:r>
            <a:r>
              <a:rPr lang="en-US" dirty="0" err="1" smtClean="0"/>
              <a:t>Mpls</a:t>
            </a:r>
            <a:r>
              <a:rPr lang="en-US" dirty="0" smtClean="0"/>
              <a:t>).</a:t>
            </a:r>
          </a:p>
          <a:p>
            <a:endParaRPr lang="en-US" dirty="0"/>
          </a:p>
        </p:txBody>
      </p:sp>
      <p:sp>
        <p:nvSpPr>
          <p:cNvPr id="6" name="Text Placeholder 5"/>
          <p:cNvSpPr>
            <a:spLocks noGrp="1"/>
          </p:cNvSpPr>
          <p:nvPr>
            <p:ph type="body" sz="half" idx="2"/>
          </p:nvPr>
        </p:nvSpPr>
        <p:spPr>
          <a:xfrm>
            <a:off x="839788" y="1777285"/>
            <a:ext cx="3932237" cy="4091703"/>
          </a:xfrm>
        </p:spPr>
        <p:txBody>
          <a:bodyPr/>
          <a:lstStyle/>
          <a:p>
            <a:r>
              <a:rPr lang="en-US" b="1" dirty="0"/>
              <a:t>Dr. Ulysses S. </a:t>
            </a:r>
            <a:r>
              <a:rPr lang="en-US" b="1" dirty="0" smtClean="0"/>
              <a:t>Seal</a:t>
            </a:r>
            <a:r>
              <a:rPr lang="en-US" dirty="0" smtClean="0"/>
              <a:t/>
            </a:r>
            <a:br>
              <a:rPr lang="en-US" dirty="0" smtClean="0"/>
            </a:br>
            <a:r>
              <a:rPr lang="en-US" dirty="0" smtClean="0"/>
              <a:t>Species360 and CBSG Founder</a:t>
            </a:r>
            <a:endParaRPr lang="en-US" dirty="0"/>
          </a:p>
        </p:txBody>
      </p:sp>
      <p:sp>
        <p:nvSpPr>
          <p:cNvPr id="4" name="Slide Number Placeholder 3"/>
          <p:cNvSpPr>
            <a:spLocks noGrp="1"/>
          </p:cNvSpPr>
          <p:nvPr>
            <p:ph type="sldNum" sz="quarter"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3</a:t>
            </a:fld>
            <a:endParaRPr lang="en-US" sz="1200">
              <a:solidFill>
                <a:srgbClr val="888888"/>
              </a:solidFill>
              <a:latin typeface="Calibri"/>
              <a:ea typeface="Calibri"/>
              <a:cs typeface="Calibri"/>
              <a:sym typeface="Calibri"/>
            </a:endParaRPr>
          </a:p>
        </p:txBody>
      </p:sp>
      <p:pic>
        <p:nvPicPr>
          <p:cNvPr id="5" name="Picture 3" descr="Ulie_lecture"/>
          <p:cNvPicPr>
            <a:picLocks noChangeAspect="1" noChangeArrowheads="1"/>
          </p:cNvPicPr>
          <p:nvPr/>
        </p:nvPicPr>
        <p:blipFill>
          <a:blip r:embed="rId2" cstate="print"/>
          <a:srcRect/>
          <a:stretch>
            <a:fillRect/>
          </a:stretch>
        </p:blipFill>
        <p:spPr bwMode="auto">
          <a:xfrm>
            <a:off x="984969" y="2267079"/>
            <a:ext cx="3641874" cy="3392229"/>
          </a:xfrm>
          <a:prstGeom prst="rect">
            <a:avLst/>
          </a:prstGeom>
          <a:noFill/>
          <a:ln w="12700">
            <a:noFill/>
            <a:miter lim="800000"/>
            <a:headEnd/>
            <a:tailEnd/>
          </a:ln>
        </p:spPr>
      </p:pic>
    </p:spTree>
    <p:extLst>
      <p:ext uri="{BB962C8B-B14F-4D97-AF65-F5344CB8AC3E}">
        <p14:creationId xmlns:p14="http://schemas.microsoft.com/office/powerpoint/2010/main" val="1964705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parties controlling one record </a:t>
            </a:r>
            <a:r>
              <a:rPr lang="en-US" dirty="0"/>
              <a:t/>
            </a:r>
            <a:br>
              <a:rPr lang="en-US" dirty="0"/>
            </a:br>
            <a:r>
              <a:rPr lang="en-US" dirty="0" smtClean="0"/>
              <a:t>…</a:t>
            </a:r>
            <a:r>
              <a:rPr lang="en-US" sz="3600" dirty="0" smtClean="0"/>
              <a:t>unsolved dilemmas for us:</a:t>
            </a:r>
            <a:endParaRPr lang="en-US" dirty="0"/>
          </a:p>
        </p:txBody>
      </p:sp>
      <p:sp>
        <p:nvSpPr>
          <p:cNvPr id="3" name="Content Placeholder 2"/>
          <p:cNvSpPr>
            <a:spLocks noGrp="1"/>
          </p:cNvSpPr>
          <p:nvPr>
            <p:ph sz="half" idx="1"/>
          </p:nvPr>
        </p:nvSpPr>
        <p:spPr>
          <a:xfrm>
            <a:off x="1957588" y="1964027"/>
            <a:ext cx="5058609" cy="4282136"/>
          </a:xfrm>
        </p:spPr>
        <p:txBody>
          <a:bodyPr>
            <a:normAutofit fontScale="85000" lnSpcReduction="20000"/>
          </a:bodyPr>
          <a:lstStyle/>
          <a:p>
            <a:endParaRPr lang="en-US" dirty="0" smtClean="0"/>
          </a:p>
          <a:p>
            <a:endParaRPr lang="en-US" dirty="0"/>
          </a:p>
          <a:p>
            <a:endParaRPr lang="en-US" dirty="0" smtClean="0"/>
          </a:p>
          <a:p>
            <a:endParaRPr lang="en-US" dirty="0"/>
          </a:p>
          <a:p>
            <a:r>
              <a:rPr lang="en-US" dirty="0" smtClean="0"/>
              <a:t>In ZIMs design we saw the potholes ahead re: partial animal ownership (i.e. warthogs). If two institutions each have partial ownership, who gets to edit the record as to what % they own? </a:t>
            </a:r>
          </a:p>
          <a:p>
            <a:r>
              <a:rPr lang="en-US" dirty="0" smtClean="0"/>
              <a:t>So we avoided doing this one – its just </a:t>
            </a:r>
            <a:r>
              <a:rPr lang="en-US" i="1" dirty="0" smtClean="0"/>
              <a:t>tough cookies </a:t>
            </a:r>
            <a:r>
              <a:rPr lang="en-US" dirty="0" smtClean="0"/>
              <a:t>for those owning part of a warthog…..</a:t>
            </a:r>
            <a:endParaRPr lang="en-US" dirty="0"/>
          </a:p>
        </p:txBody>
      </p:sp>
      <p:sp>
        <p:nvSpPr>
          <p:cNvPr id="4" name="Content Placeholder 3"/>
          <p:cNvSpPr>
            <a:spLocks noGrp="1"/>
          </p:cNvSpPr>
          <p:nvPr>
            <p:ph sz="half" idx="2"/>
          </p:nvPr>
        </p:nvSpPr>
        <p:spPr>
          <a:xfrm>
            <a:off x="6684134" y="1964027"/>
            <a:ext cx="4669665" cy="4212935"/>
          </a:xfrm>
        </p:spPr>
        <p:txBody>
          <a:bodyPr>
            <a:normAutofit fontScale="85000" lnSpcReduction="20000"/>
          </a:bodyPr>
          <a:lstStyle/>
          <a:p>
            <a:r>
              <a:rPr lang="en-US" i="1" dirty="0" smtClean="0"/>
              <a:t>Zoo A owns the </a:t>
            </a:r>
            <a:r>
              <a:rPr lang="en-US" i="1" dirty="0" err="1" smtClean="0"/>
              <a:t>Hakuna</a:t>
            </a:r>
            <a:r>
              <a:rPr lang="en-US" i="1" dirty="0" smtClean="0"/>
              <a:t> part, </a:t>
            </a:r>
          </a:p>
          <a:p>
            <a:r>
              <a:rPr lang="en-US" i="1" dirty="0" smtClean="0"/>
              <a:t>Zoo B owns the </a:t>
            </a:r>
            <a:r>
              <a:rPr lang="en-US" i="1" dirty="0" err="1" smtClean="0"/>
              <a:t>Matata</a:t>
            </a:r>
            <a:r>
              <a:rPr lang="en-US" i="1" dirty="0" smtClean="0"/>
              <a:t> part….</a:t>
            </a:r>
            <a:endParaRPr lang="en-US" i="1" dirty="0"/>
          </a:p>
        </p:txBody>
      </p:sp>
      <p:pic>
        <p:nvPicPr>
          <p:cNvPr id="5" name="Picture 4"/>
          <p:cNvPicPr>
            <a:picLocks noChangeAspect="1"/>
          </p:cNvPicPr>
          <p:nvPr/>
        </p:nvPicPr>
        <p:blipFill>
          <a:blip r:embed="rId3"/>
          <a:stretch>
            <a:fillRect/>
          </a:stretch>
        </p:blipFill>
        <p:spPr>
          <a:xfrm>
            <a:off x="3829041" y="1901264"/>
            <a:ext cx="1209675" cy="14478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531460642"/>
              </p:ext>
            </p:extLst>
          </p:nvPr>
        </p:nvGraphicFramePr>
        <p:xfrm>
          <a:off x="7376807" y="3983955"/>
          <a:ext cx="1485072" cy="1485072"/>
        </p:xfrm>
        <a:graphic>
          <a:graphicData uri="http://schemas.openxmlformats.org/presentationml/2006/ole">
            <mc:AlternateContent xmlns:mc="http://schemas.openxmlformats.org/markup-compatibility/2006">
              <mc:Choice xmlns:v="urn:schemas-microsoft-com:vml" Requires="v">
                <p:oleObj spid="_x0000_s2060" name="Image" r:id="rId4" imgW="5142600" imgH="5142600" progId="Photoshop.Image.11">
                  <p:embed/>
                </p:oleObj>
              </mc:Choice>
              <mc:Fallback>
                <p:oleObj name="Image" r:id="rId4" imgW="5142600" imgH="5142600" progId="Photoshop.Image.11">
                  <p:embed/>
                  <p:pic>
                    <p:nvPicPr>
                      <p:cNvPr id="0" name=""/>
                      <p:cNvPicPr/>
                      <p:nvPr/>
                    </p:nvPicPr>
                    <p:blipFill>
                      <a:blip r:embed="rId5"/>
                      <a:stretch>
                        <a:fillRect/>
                      </a:stretch>
                    </p:blipFill>
                    <p:spPr>
                      <a:xfrm>
                        <a:off x="7376807" y="3983955"/>
                        <a:ext cx="1485072" cy="148507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682813"/>
              </p:ext>
            </p:extLst>
          </p:nvPr>
        </p:nvGraphicFramePr>
        <p:xfrm>
          <a:off x="9343080" y="3278244"/>
          <a:ext cx="2139494" cy="1303476"/>
        </p:xfrm>
        <a:graphic>
          <a:graphicData uri="http://schemas.openxmlformats.org/presentationml/2006/ole">
            <mc:AlternateContent xmlns:mc="http://schemas.openxmlformats.org/markup-compatibility/2006">
              <mc:Choice xmlns:v="urn:schemas-microsoft-com:vml" Requires="v">
                <p:oleObj spid="_x0000_s2061" name="Image" r:id="rId6" imgW="4774320" imgH="2907720" progId="Photoshop.Image.11">
                  <p:embed/>
                </p:oleObj>
              </mc:Choice>
              <mc:Fallback>
                <p:oleObj name="Image" r:id="rId6" imgW="4774320" imgH="2907720" progId="Photoshop.Image.11">
                  <p:embed/>
                  <p:pic>
                    <p:nvPicPr>
                      <p:cNvPr id="0" name=""/>
                      <p:cNvPicPr/>
                      <p:nvPr/>
                    </p:nvPicPr>
                    <p:blipFill>
                      <a:blip r:embed="rId7"/>
                      <a:stretch>
                        <a:fillRect/>
                      </a:stretch>
                    </p:blipFill>
                    <p:spPr>
                      <a:xfrm>
                        <a:off x="9343080" y="3278244"/>
                        <a:ext cx="2139494" cy="1303476"/>
                      </a:xfrm>
                      <a:prstGeom prst="rect">
                        <a:avLst/>
                      </a:prstGeom>
                    </p:spPr>
                  </p:pic>
                </p:oleObj>
              </mc:Fallback>
            </mc:AlternateContent>
          </a:graphicData>
        </a:graphic>
      </p:graphicFrame>
    </p:spTree>
    <p:extLst>
      <p:ext uri="{BB962C8B-B14F-4D97-AF65-F5344CB8AC3E}">
        <p14:creationId xmlns:p14="http://schemas.microsoft.com/office/powerpoint/2010/main" val="3907177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ZIMS Dream </a:t>
            </a:r>
            <a:r>
              <a:rPr lang="en-US" dirty="0" smtClean="0"/>
              <a:t/>
            </a:r>
            <a:br>
              <a:rPr lang="en-US" dirty="0" smtClean="0"/>
            </a:br>
            <a:r>
              <a:rPr lang="en-US" sz="3600" dirty="0" smtClean="0"/>
              <a:t>~75% fulfilled with the launch of studbook</a:t>
            </a:r>
            <a:endParaRPr lang="en-US" sz="3600" dirty="0"/>
          </a:p>
        </p:txBody>
      </p:sp>
      <p:sp>
        <p:nvSpPr>
          <p:cNvPr id="3" name="Content Placeholder 2"/>
          <p:cNvSpPr>
            <a:spLocks noGrp="1"/>
          </p:cNvSpPr>
          <p:nvPr>
            <p:ph sz="half" idx="1"/>
          </p:nvPr>
        </p:nvSpPr>
        <p:spPr>
          <a:xfrm>
            <a:off x="1810554" y="1825624"/>
            <a:ext cx="4918657" cy="4351338"/>
          </a:xfrm>
        </p:spPr>
        <p:txBody>
          <a:bodyPr>
            <a:normAutofit fontScale="85000" lnSpcReduction="20000"/>
          </a:bodyPr>
          <a:lstStyle/>
          <a:p>
            <a:r>
              <a:rPr lang="en-US" dirty="0"/>
              <a:t>In the original ZIMS Vision (ISIS Futures 2000) studbooks were imagined as </a:t>
            </a:r>
            <a:r>
              <a:rPr lang="en-US" i="1" dirty="0"/>
              <a:t>fully integrated </a:t>
            </a:r>
            <a:r>
              <a:rPr lang="en-US" dirty="0"/>
              <a:t>into institutional records, so there would be just </a:t>
            </a:r>
            <a:r>
              <a:rPr lang="en-US" b="1" dirty="0"/>
              <a:t>one best-data-available species’ dataset</a:t>
            </a:r>
            <a:r>
              <a:rPr lang="en-US" dirty="0"/>
              <a:t>. </a:t>
            </a:r>
            <a:endParaRPr lang="en-US" dirty="0" smtClean="0"/>
          </a:p>
          <a:p>
            <a:pPr marL="177800" indent="0">
              <a:buNone/>
            </a:pPr>
            <a:r>
              <a:rPr lang="en-US" dirty="0" smtClean="0"/>
              <a:t/>
            </a:r>
            <a:br>
              <a:rPr lang="en-US" dirty="0" smtClean="0"/>
            </a:br>
            <a:r>
              <a:rPr lang="en-US" dirty="0" smtClean="0"/>
              <a:t>A VERY compelling </a:t>
            </a:r>
            <a:r>
              <a:rPr lang="en-US" dirty="0"/>
              <a:t>vision, but</a:t>
            </a:r>
            <a:r>
              <a:rPr lang="en-US" dirty="0" smtClean="0"/>
              <a:t>…..</a:t>
            </a:r>
            <a:br>
              <a:rPr lang="en-US" dirty="0" smtClean="0"/>
            </a:br>
            <a:endParaRPr lang="en-US" dirty="0" smtClean="0"/>
          </a:p>
          <a:p>
            <a:r>
              <a:rPr lang="en-US" i="1" dirty="0"/>
              <a:t>17 years later, </a:t>
            </a:r>
            <a:r>
              <a:rPr lang="en-US" b="1" i="1" dirty="0">
                <a:solidFill>
                  <a:srgbClr val="FF0000"/>
                </a:solidFill>
              </a:rPr>
              <a:t>we still don’t quite know how to do this </a:t>
            </a:r>
            <a:r>
              <a:rPr lang="en-US" i="1" dirty="0"/>
              <a:t>– the studbook keeper’s edits to a shared animal record would change the zoo’s inventory… not acceptable…</a:t>
            </a:r>
          </a:p>
          <a:p>
            <a:endParaRPr lang="en-US" dirty="0"/>
          </a:p>
          <a:p>
            <a:endParaRPr lang="en-US" dirty="0"/>
          </a:p>
        </p:txBody>
      </p:sp>
      <p:sp>
        <p:nvSpPr>
          <p:cNvPr id="4" name="Content Placeholder 3"/>
          <p:cNvSpPr>
            <a:spLocks noGrp="1"/>
          </p:cNvSpPr>
          <p:nvPr>
            <p:ph sz="half" idx="2"/>
          </p:nvPr>
        </p:nvSpPr>
        <p:spPr>
          <a:xfrm>
            <a:off x="6539247" y="1825624"/>
            <a:ext cx="5529470" cy="4694445"/>
          </a:xfrm>
        </p:spPr>
        <p:txBody>
          <a:bodyPr>
            <a:normAutofit fontScale="85000" lnSpcReduction="20000"/>
          </a:bodyPr>
          <a:lstStyle/>
          <a:p>
            <a:r>
              <a:rPr lang="en-US" dirty="0" smtClean="0"/>
              <a:t>This is another two-parties-own-one-record problem.</a:t>
            </a:r>
          </a:p>
          <a:p>
            <a:r>
              <a:rPr lang="en-US" dirty="0" smtClean="0"/>
              <a:t>So maybe some complicated future scheme, where we highlight data differences and gradually resolve many, then maintain multiple data versions only for the unresolved intentional differences on a limited number of animals?????</a:t>
            </a:r>
          </a:p>
          <a:p>
            <a:r>
              <a:rPr lang="en-US" dirty="0" smtClean="0"/>
              <a:t>This will be one of Your Challenges for the long term future…</a:t>
            </a:r>
          </a:p>
          <a:p>
            <a:endParaRPr lang="en-US" dirty="0"/>
          </a:p>
          <a:p>
            <a:endParaRPr lang="en-US" dirty="0"/>
          </a:p>
        </p:txBody>
      </p:sp>
    </p:spTree>
    <p:extLst>
      <p:ext uri="{BB962C8B-B14F-4D97-AF65-F5344CB8AC3E}">
        <p14:creationId xmlns:p14="http://schemas.microsoft.com/office/powerpoint/2010/main" val="2661040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1" dirty="0" smtClean="0"/>
              <a:t>What a long strange trip it’s been,</a:t>
            </a:r>
            <a:br>
              <a:rPr lang="en-US" i="1" dirty="0" smtClean="0"/>
            </a:br>
            <a:r>
              <a:rPr lang="en-US" b="1" dirty="0" smtClean="0"/>
              <a:t>but look where we are now</a:t>
            </a:r>
            <a:endParaRPr lang="en-US" b="1" dirty="0"/>
          </a:p>
        </p:txBody>
      </p:sp>
      <p:pic>
        <p:nvPicPr>
          <p:cNvPr id="5" name="Picture 4"/>
          <p:cNvPicPr>
            <a:picLocks noChangeAspect="1"/>
          </p:cNvPicPr>
          <p:nvPr/>
        </p:nvPicPr>
        <p:blipFill>
          <a:blip r:embed="rId2"/>
          <a:stretch>
            <a:fillRect/>
          </a:stretch>
        </p:blipFill>
        <p:spPr>
          <a:xfrm>
            <a:off x="180305" y="1757479"/>
            <a:ext cx="7637544" cy="4751541"/>
          </a:xfrm>
          <a:prstGeom prst="rect">
            <a:avLst/>
          </a:prstGeom>
        </p:spPr>
      </p:pic>
      <p:sp>
        <p:nvSpPr>
          <p:cNvPr id="2" name="TextBox 1"/>
          <p:cNvSpPr txBox="1"/>
          <p:nvPr/>
        </p:nvSpPr>
        <p:spPr>
          <a:xfrm>
            <a:off x="7950550" y="1757479"/>
            <a:ext cx="3461204" cy="3970318"/>
          </a:xfrm>
          <a:prstGeom prst="rect">
            <a:avLst/>
          </a:prstGeom>
          <a:solidFill>
            <a:schemeClr val="bg1"/>
          </a:solidFill>
        </p:spPr>
        <p:txBody>
          <a:bodyPr wrap="none" rtlCol="0">
            <a:spAutoFit/>
          </a:bodyPr>
          <a:lstStyle/>
          <a:p>
            <a:r>
              <a:rPr lang="en-US" b="1" dirty="0" smtClean="0"/>
              <a:t>By the Numbers:</a:t>
            </a:r>
          </a:p>
          <a:p>
            <a:r>
              <a:rPr lang="en-US" dirty="0" smtClean="0"/>
              <a:t>&gt; 1,000 Aquariums, Zoos </a:t>
            </a:r>
            <a:br>
              <a:rPr lang="en-US" dirty="0" smtClean="0"/>
            </a:br>
            <a:r>
              <a:rPr lang="en-US" dirty="0" smtClean="0"/>
              <a:t>   and conservation members</a:t>
            </a:r>
          </a:p>
          <a:p>
            <a:r>
              <a:rPr lang="en-US" dirty="0" smtClean="0"/>
              <a:t>&gt; 90 Countries</a:t>
            </a:r>
          </a:p>
          <a:p>
            <a:r>
              <a:rPr lang="en-US" dirty="0" smtClean="0"/>
              <a:t>~ 7 Million animal records</a:t>
            </a:r>
          </a:p>
          <a:p>
            <a:r>
              <a:rPr lang="en-US" dirty="0" smtClean="0"/>
              <a:t>&gt; 21,000 species tracked</a:t>
            </a:r>
          </a:p>
          <a:p>
            <a:r>
              <a:rPr lang="en-US" dirty="0" smtClean="0"/>
              <a:t>&gt; 167 Million husbandry records</a:t>
            </a:r>
          </a:p>
          <a:p>
            <a:r>
              <a:rPr lang="en-US" dirty="0" smtClean="0"/>
              <a:t>&gt; 74 Million medical records</a:t>
            </a:r>
          </a:p>
          <a:p>
            <a:endParaRPr lang="en-US" dirty="0" smtClean="0"/>
          </a:p>
          <a:p>
            <a:r>
              <a:rPr lang="en-US" dirty="0"/>
              <a:t> </a:t>
            </a:r>
            <a:r>
              <a:rPr lang="en-US" dirty="0" smtClean="0"/>
              <a:t>  </a:t>
            </a:r>
            <a:br>
              <a:rPr lang="en-US" dirty="0" smtClean="0"/>
            </a:br>
            <a:r>
              <a:rPr lang="en-US" dirty="0" smtClean="0"/>
              <a:t>   </a:t>
            </a:r>
            <a:r>
              <a:rPr lang="en-US" b="1" dirty="0" smtClean="0"/>
              <a:t>43 Years of International </a:t>
            </a:r>
            <a:br>
              <a:rPr lang="en-US" b="1" dirty="0" smtClean="0"/>
            </a:br>
            <a:r>
              <a:rPr lang="en-US" b="1" dirty="0" smtClean="0"/>
              <a:t>            Data Sharing</a:t>
            </a:r>
          </a:p>
          <a:p>
            <a:endParaRPr lang="en-US" b="1" dirty="0"/>
          </a:p>
          <a:p>
            <a:r>
              <a:rPr lang="en-US" dirty="0" smtClean="0"/>
              <a:t>   New </a:t>
            </a:r>
            <a:r>
              <a:rPr lang="en-US" dirty="0"/>
              <a:t>Name, Same </a:t>
            </a:r>
            <a:r>
              <a:rPr lang="en-US" dirty="0" smtClean="0"/>
              <a:t>Mission: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252" y="1889504"/>
            <a:ext cx="2386013" cy="619125"/>
          </a:xfrm>
          <a:prstGeom prst="rect">
            <a:avLst/>
          </a:prstGeom>
        </p:spPr>
      </p:pic>
    </p:spTree>
    <p:extLst>
      <p:ext uri="{BB962C8B-B14F-4D97-AF65-F5344CB8AC3E}">
        <p14:creationId xmlns:p14="http://schemas.microsoft.com/office/powerpoint/2010/main" val="64959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That’s the past</a:t>
            </a:r>
            <a:r>
              <a:rPr lang="en-US" dirty="0" smtClean="0"/>
              <a:t/>
            </a:r>
            <a:br>
              <a:rPr lang="en-US" dirty="0" smtClean="0"/>
            </a:br>
            <a:r>
              <a:rPr lang="en-US" sz="3100" dirty="0" smtClean="0"/>
              <a:t>Its been a great adventure in good company but one more slide…</a:t>
            </a:r>
            <a:endParaRPr lang="en-US" sz="3100" dirty="0"/>
          </a:p>
        </p:txBody>
      </p:sp>
      <p:pic>
        <p:nvPicPr>
          <p:cNvPr id="4" name="Content Placeholder 3"/>
          <p:cNvPicPr>
            <a:picLocks noGrp="1" noChangeAspect="1"/>
          </p:cNvPicPr>
          <p:nvPr>
            <p:ph idx="1"/>
          </p:nvPr>
        </p:nvPicPr>
        <p:blipFill>
          <a:blip r:embed="rId2"/>
          <a:stretch>
            <a:fillRect/>
          </a:stretch>
        </p:blipFill>
        <p:spPr>
          <a:xfrm>
            <a:off x="2855741" y="1825625"/>
            <a:ext cx="5829173" cy="3913993"/>
          </a:xfrm>
          <a:prstGeom prst="rect">
            <a:avLst/>
          </a:prstGeom>
        </p:spPr>
      </p:pic>
    </p:spTree>
    <p:extLst>
      <p:ext uri="{BB962C8B-B14F-4D97-AF65-F5344CB8AC3E}">
        <p14:creationId xmlns:p14="http://schemas.microsoft.com/office/powerpoint/2010/main" val="714909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165" y="2296441"/>
            <a:ext cx="6328634" cy="4197229"/>
          </a:xfrm>
          <a:prstGeom prst="rect">
            <a:avLst/>
          </a:prstGeom>
        </p:spPr>
      </p:pic>
      <p:sp>
        <p:nvSpPr>
          <p:cNvPr id="5" name="TextBox 4"/>
          <p:cNvSpPr txBox="1"/>
          <p:nvPr/>
        </p:nvSpPr>
        <p:spPr>
          <a:xfrm>
            <a:off x="334850" y="311784"/>
            <a:ext cx="11694017" cy="1692771"/>
          </a:xfrm>
          <a:prstGeom prst="rect">
            <a:avLst/>
          </a:prstGeom>
          <a:noFill/>
        </p:spPr>
        <p:txBody>
          <a:bodyPr wrap="square" rtlCol="0">
            <a:spAutoFit/>
          </a:bodyPr>
          <a:lstStyle/>
          <a:p>
            <a:pPr algn="ctr"/>
            <a:r>
              <a:rPr lang="en-US" sz="2400" b="1" dirty="0" smtClean="0"/>
              <a:t>It is a sunrise. There</a:t>
            </a:r>
            <a:r>
              <a:rPr lang="en-US" sz="2400" b="1" dirty="0"/>
              <a:t> </a:t>
            </a:r>
            <a:r>
              <a:rPr lang="en-US" sz="2400" b="1" dirty="0" smtClean="0"/>
              <a:t>is a very bright future ahead</a:t>
            </a:r>
            <a:r>
              <a:rPr lang="en-US" sz="2400" dirty="0" smtClean="0"/>
              <a:t>. </a:t>
            </a:r>
          </a:p>
          <a:p>
            <a:pPr algn="ctr"/>
            <a:r>
              <a:rPr lang="en-US" sz="3200" dirty="0" smtClean="0"/>
              <a:t>ZIMS is working!</a:t>
            </a:r>
            <a:r>
              <a:rPr lang="en-US" sz="2400" dirty="0" smtClean="0"/>
              <a:t/>
            </a:r>
            <a:br>
              <a:rPr lang="en-US" sz="2400" dirty="0" smtClean="0"/>
            </a:br>
            <a:r>
              <a:rPr lang="en-US" sz="2400" dirty="0" smtClean="0"/>
              <a:t>We have nearly 1,000 data-contributing members!</a:t>
            </a:r>
          </a:p>
          <a:p>
            <a:pPr algn="ctr"/>
            <a:r>
              <a:rPr lang="en-US" sz="2400" smtClean="0"/>
              <a:t>Studbooks </a:t>
            </a:r>
            <a:r>
              <a:rPr lang="en-US" sz="2400" dirty="0" smtClean="0"/>
              <a:t>are launching!</a:t>
            </a:r>
            <a:endParaRPr lang="en-US" sz="2400" dirty="0"/>
          </a:p>
        </p:txBody>
      </p:sp>
      <p:sp>
        <p:nvSpPr>
          <p:cNvPr id="2" name="Rectangle 1"/>
          <p:cNvSpPr/>
          <p:nvPr/>
        </p:nvSpPr>
        <p:spPr>
          <a:xfrm>
            <a:off x="6443003" y="2296441"/>
            <a:ext cx="5748997" cy="2954655"/>
          </a:xfrm>
          <a:prstGeom prst="rect">
            <a:avLst/>
          </a:prstGeom>
        </p:spPr>
        <p:txBody>
          <a:bodyPr wrap="square">
            <a:spAutoFit/>
          </a:bodyPr>
          <a:lstStyle/>
          <a:p>
            <a:pPr algn="ctr"/>
            <a:r>
              <a:rPr lang="en-US" dirty="0" smtClean="0"/>
              <a:t>The enormous </a:t>
            </a:r>
            <a:r>
              <a:rPr lang="en-US" dirty="0"/>
              <a:t>and unique wildlife data we have assembled is just beginning to </a:t>
            </a:r>
            <a:r>
              <a:rPr lang="en-US" dirty="0" smtClean="0"/>
              <a:t>unfurl. </a:t>
            </a:r>
          </a:p>
          <a:p>
            <a:pPr algn="ctr"/>
            <a:r>
              <a:rPr lang="en-US" dirty="0" smtClean="0"/>
              <a:t/>
            </a:r>
            <a:br>
              <a:rPr lang="en-US" dirty="0" smtClean="0"/>
            </a:br>
            <a:r>
              <a:rPr lang="en-US" dirty="0" smtClean="0"/>
              <a:t>Thanks to your leadership, our new Science Director, Dalia </a:t>
            </a:r>
            <a:r>
              <a:rPr lang="en-US" dirty="0"/>
              <a:t>and her </a:t>
            </a:r>
            <a:r>
              <a:rPr lang="en-US" dirty="0" smtClean="0"/>
              <a:t>team are already making waves.</a:t>
            </a:r>
          </a:p>
          <a:p>
            <a:pPr algn="ctr"/>
            <a:r>
              <a:rPr lang="en-US" dirty="0" smtClean="0"/>
              <a:t/>
            </a:r>
            <a:br>
              <a:rPr lang="en-US" dirty="0" smtClean="0"/>
            </a:br>
            <a:r>
              <a:rPr lang="en-US" dirty="0" smtClean="0"/>
              <a:t>We are ready to sail for the next 40 years.</a:t>
            </a:r>
            <a:br>
              <a:rPr lang="en-US" dirty="0" smtClean="0"/>
            </a:br>
            <a:r>
              <a:rPr lang="en-US" smtClean="0"/>
              <a:t>Thanks </a:t>
            </a:r>
            <a:r>
              <a:rPr lang="en-US" dirty="0" smtClean="0"/>
              <a:t>to you, the </a:t>
            </a:r>
            <a:r>
              <a:rPr lang="en-US" dirty="0"/>
              <a:t>adventure </a:t>
            </a:r>
            <a:r>
              <a:rPr lang="en-US" dirty="0" smtClean="0"/>
              <a:t>continues…</a:t>
            </a:r>
            <a:br>
              <a:rPr lang="en-US" dirty="0" smtClean="0"/>
            </a:br>
            <a:r>
              <a:rPr lang="en-US" dirty="0" smtClean="0"/>
              <a:t/>
            </a:r>
            <a:br>
              <a:rPr lang="en-US" dirty="0" smtClean="0"/>
            </a:br>
            <a:r>
              <a:rPr lang="en-US" sz="2400" b="1" dirty="0" smtClean="0"/>
              <a:t>Bon Voyage Nate!!</a:t>
            </a:r>
            <a:endParaRPr lang="en-US" sz="2400" b="1" dirty="0"/>
          </a:p>
        </p:txBody>
      </p:sp>
    </p:spTree>
    <p:extLst>
      <p:ext uri="{BB962C8B-B14F-4D97-AF65-F5344CB8AC3E}">
        <p14:creationId xmlns:p14="http://schemas.microsoft.com/office/powerpoint/2010/main" val="2541713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a:t>
            </a:r>
            <a:r>
              <a:rPr lang="en-US" b="1" baseline="30000" dirty="0" smtClean="0"/>
              <a:t>st</a:t>
            </a:r>
            <a:r>
              <a:rPr lang="en-US" b="1" dirty="0" smtClean="0"/>
              <a:t> Phys Reference database </a:t>
            </a:r>
            <a:r>
              <a:rPr lang="en-US" dirty="0" smtClean="0"/>
              <a:t>– </a:t>
            </a:r>
            <a:br>
              <a:rPr lang="en-US" dirty="0" smtClean="0"/>
            </a:br>
            <a:r>
              <a:rPr lang="en-US" dirty="0" smtClean="0"/>
              <a:t>SEAMAK ZOOGAD, early </a:t>
            </a:r>
            <a:r>
              <a:rPr lang="en-US" dirty="0" smtClean="0"/>
              <a:t>1970s</a:t>
            </a:r>
            <a:endParaRPr lang="en-US" dirty="0"/>
          </a:p>
        </p:txBody>
      </p:sp>
      <p:sp>
        <p:nvSpPr>
          <p:cNvPr id="3" name="Text Placeholder 2"/>
          <p:cNvSpPr>
            <a:spLocks noGrp="1"/>
          </p:cNvSpPr>
          <p:nvPr>
            <p:ph type="body" idx="1"/>
          </p:nvPr>
        </p:nvSpPr>
        <p:spPr>
          <a:xfrm>
            <a:off x="1540099" y="1847849"/>
            <a:ext cx="10515599" cy="4351338"/>
          </a:xfrm>
        </p:spPr>
        <p:txBody>
          <a:bodyPr/>
          <a:lstStyle/>
          <a:p>
            <a:r>
              <a:rPr lang="en-US" dirty="0" smtClean="0"/>
              <a:t>Seal and his grad student Dale </a:t>
            </a:r>
            <a:r>
              <a:rPr lang="en-US" dirty="0" err="1" smtClean="0"/>
              <a:t>Makey</a:t>
            </a:r>
            <a:r>
              <a:rPr lang="en-US" dirty="0" smtClean="0"/>
              <a:t> built the first database of blood and serum norms for a number of wildlife species. </a:t>
            </a:r>
          </a:p>
          <a:p>
            <a:pPr lvl="1"/>
            <a:r>
              <a:rPr lang="en-US" dirty="0" smtClean="0"/>
              <a:t>PROBLEM: As they tried to re-sample the same animals over following years, to get older ages, hibernation season, pregnancy, and other variables, they discovered the zoos generally could NOT identify that same animal </a:t>
            </a:r>
          </a:p>
          <a:p>
            <a:pPr lvl="1"/>
            <a:r>
              <a:rPr lang="en-US" dirty="0" smtClean="0"/>
              <a:t>At the time they generally did NOT have specimens marked nor was it common to record specimen-level records. </a:t>
            </a:r>
          </a:p>
          <a:p>
            <a:pPr lvl="1"/>
            <a:r>
              <a:rPr lang="en-US" dirty="0" smtClean="0"/>
              <a:t>Vets commonly had case numbers, and every animal treated received a new case number – not linked to any previous “case” (Gee, I wonder if the animal that died was the one we didn’t vaccinate??, </a:t>
            </a:r>
            <a:r>
              <a:rPr lang="en-US" dirty="0" err="1" smtClean="0"/>
              <a:t>etc</a:t>
            </a:r>
            <a:r>
              <a:rPr lang="en-US" dirty="0" smtClean="0"/>
              <a:t>).</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4</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725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modest solution – </a:t>
            </a:r>
            <a:endParaRPr lang="en-US" dirty="0"/>
          </a:p>
        </p:txBody>
      </p:sp>
      <p:sp>
        <p:nvSpPr>
          <p:cNvPr id="4" name="Slide Number Placeholder 3"/>
          <p:cNvSpPr>
            <a:spLocks noGrp="1"/>
          </p:cNvSpPr>
          <p:nvPr>
            <p:ph type="sldNum" sz="quarter"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5</a:t>
            </a:fld>
            <a:endParaRPr lang="en-US" sz="1200">
              <a:solidFill>
                <a:srgbClr val="888888"/>
              </a:solidFill>
              <a:latin typeface="Calibri"/>
              <a:ea typeface="Calibri"/>
              <a:cs typeface="Calibri"/>
              <a:sym typeface="Calibri"/>
            </a:endParaRPr>
          </a:p>
        </p:txBody>
      </p:sp>
      <p:sp>
        <p:nvSpPr>
          <p:cNvPr id="3" name="Text Placeholder 2"/>
          <p:cNvSpPr>
            <a:spLocks noGrp="1"/>
          </p:cNvSpPr>
          <p:nvPr>
            <p:ph type="body" idx="4294967295"/>
          </p:nvPr>
        </p:nvSpPr>
        <p:spPr>
          <a:xfrm>
            <a:off x="0" y="1825625"/>
            <a:ext cx="10515600" cy="4351338"/>
          </a:xfrm>
        </p:spPr>
        <p:txBody>
          <a:bodyPr>
            <a:normAutofit/>
          </a:bodyPr>
          <a:lstStyle/>
          <a:p>
            <a:pPr lvl="1"/>
            <a:r>
              <a:rPr lang="en-US" dirty="0" smtClean="0"/>
              <a:t>So to solve the unforeseen </a:t>
            </a:r>
            <a:r>
              <a:rPr lang="en-US" b="1" i="1" dirty="0" smtClean="0"/>
              <a:t>specimen identification </a:t>
            </a:r>
            <a:r>
              <a:rPr lang="en-US" dirty="0" smtClean="0"/>
              <a:t>problem, Seal and </a:t>
            </a:r>
            <a:r>
              <a:rPr lang="en-US" dirty="0" err="1" smtClean="0"/>
              <a:t>Makey</a:t>
            </a:r>
            <a:r>
              <a:rPr lang="en-US" dirty="0" smtClean="0"/>
              <a:t> proposed an</a:t>
            </a:r>
            <a:r>
              <a:rPr lang="en-US" b="1" dirty="0" smtClean="0"/>
              <a:t> </a:t>
            </a:r>
            <a:r>
              <a:rPr lang="en-US" dirty="0" smtClean="0"/>
              <a:t>animal records and collection inventory computer system, to be called International Species</a:t>
            </a:r>
            <a:r>
              <a:rPr lang="en-US" dirty="0" smtClean="0">
                <a:solidFill>
                  <a:schemeClr val="accent6">
                    <a:lumMod val="75000"/>
                  </a:schemeClr>
                </a:solidFill>
              </a:rPr>
              <a:t> Inventory </a:t>
            </a:r>
            <a:r>
              <a:rPr lang="en-US" dirty="0" smtClean="0"/>
              <a:t>System (ISIS.org)</a:t>
            </a:r>
          </a:p>
          <a:p>
            <a:pPr lvl="1"/>
            <a:r>
              <a:rPr lang="en-US" dirty="0" smtClean="0"/>
              <a:t>That marked-animal specimen records would exist to support the veterinary and biochemical data going forward, and generate a pooled animal inventory.</a:t>
            </a:r>
          </a:p>
          <a:p>
            <a:pPr lvl="1"/>
            <a:r>
              <a:rPr lang="en-US" dirty="0" smtClean="0"/>
              <a:t>They presented their proposals at the 1973 AAZV and AAZPA (now AZA) conferences, and received endorsements and commitments to help. The timing was good (new U.S. Federal and emerging international regulations on obtaining animals, created pressure for inventory data). Seal was also on the Board that was building the then-new MN State Zoo.</a:t>
            </a:r>
            <a:endParaRPr lang="en-US" dirty="0">
              <a:solidFill>
                <a:schemeClr val="accent6">
                  <a:lumMod val="75000"/>
                </a:schemeClr>
              </a:solidFill>
            </a:endParaRPr>
          </a:p>
          <a:p>
            <a:pPr marL="457200" lvl="1" indent="0">
              <a:buNone/>
            </a:pPr>
            <a:endParaRPr lang="en-US" dirty="0" smtClean="0"/>
          </a:p>
          <a:p>
            <a:pPr marL="457200" lvl="1" indent="0">
              <a:buNone/>
            </a:pPr>
            <a:r>
              <a:rPr lang="en-US" b="1" dirty="0" smtClean="0"/>
              <a:t>…this inventory system became the tail that wagged the dog.</a:t>
            </a:r>
            <a:endParaRPr lang="en-US" b="1" dirty="0"/>
          </a:p>
        </p:txBody>
      </p:sp>
    </p:spTree>
    <p:extLst>
      <p:ext uri="{BB962C8B-B14F-4D97-AF65-F5344CB8AC3E}">
        <p14:creationId xmlns:p14="http://schemas.microsoft.com/office/powerpoint/2010/main" val="72444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institutional transaction, acquisitions and dispositions, P&amp;O</a:t>
            </a:r>
            <a:endParaRPr lang="en-US" dirty="0"/>
          </a:p>
        </p:txBody>
      </p:sp>
      <p:sp>
        <p:nvSpPr>
          <p:cNvPr id="3" name="Text Placeholder 2"/>
          <p:cNvSpPr>
            <a:spLocks noGrp="1"/>
          </p:cNvSpPr>
          <p:nvPr>
            <p:ph type="body" idx="1"/>
          </p:nvPr>
        </p:nvSpPr>
        <p:spPr>
          <a:xfrm>
            <a:off x="1951149" y="1761231"/>
            <a:ext cx="10046594" cy="4351338"/>
          </a:xfrm>
        </p:spPr>
        <p:txBody>
          <a:bodyPr/>
          <a:lstStyle/>
          <a:p>
            <a:r>
              <a:rPr lang="en-US" sz="2400" dirty="0" smtClean="0"/>
              <a:t>ISIS was initially intended to do animal </a:t>
            </a:r>
            <a:r>
              <a:rPr lang="en-US" sz="2400" u="sng" dirty="0" smtClean="0"/>
              <a:t>inventory for institutions – </a:t>
            </a:r>
            <a:r>
              <a:rPr lang="en-US" sz="2400" dirty="0" smtClean="0"/>
              <a:t>hence the initial “Inventory” name. Dale </a:t>
            </a:r>
            <a:r>
              <a:rPr lang="en-US" sz="2400" dirty="0" err="1" smtClean="0"/>
              <a:t>Makey</a:t>
            </a:r>
            <a:r>
              <a:rPr lang="en-US" sz="2400" dirty="0" smtClean="0"/>
              <a:t> led the systems analysis, and designed the single institution basic animal transaction records-  birth and death, acquisition and disposition, inspired by earlier word-processing systems developed at Denver and Oklahoma City Zoos. </a:t>
            </a:r>
          </a:p>
          <a:p>
            <a:r>
              <a:rPr lang="en-US" sz="2400" dirty="0" smtClean="0"/>
              <a:t>We tracked both physical animals and ownership from the beginning, because institutions need to know what they own. After a couple of unsuccessful ZIMS detours (more later), these single-institution transactions remain roughly the single-institution transactions that underlie the working ZIMS today.</a:t>
            </a:r>
            <a:endParaRPr lang="en-US" sz="2400"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6</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59909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initial office, staffing, funding</a:t>
            </a:r>
            <a:endParaRPr lang="en-US" dirty="0"/>
          </a:p>
        </p:txBody>
      </p:sp>
      <p:sp>
        <p:nvSpPr>
          <p:cNvPr id="3" name="Text Placeholder 2"/>
          <p:cNvSpPr>
            <a:spLocks noGrp="1"/>
          </p:cNvSpPr>
          <p:nvPr>
            <p:ph sz="half" idx="1"/>
          </p:nvPr>
        </p:nvSpPr>
        <p:spPr/>
        <p:txBody>
          <a:bodyPr/>
          <a:lstStyle/>
          <a:p>
            <a:r>
              <a:rPr lang="en-US" dirty="0" smtClean="0"/>
              <a:t>1974 – operations started from the MN State Zoo design office while the zoo was under construction. The zoo hired a registrar but had no animals yet – so was “volunteered” for ISIS work. She managed the 2</a:t>
            </a:r>
            <a:r>
              <a:rPr lang="en-US" baseline="30000" dirty="0" smtClean="0"/>
              <a:t>nd</a:t>
            </a:r>
            <a:r>
              <a:rPr lang="en-US" dirty="0" smtClean="0"/>
              <a:t> person  under Seal’s volunteer leadership (the other staffer, Kim Hastings,  </a:t>
            </a:r>
            <a:r>
              <a:rPr lang="en-US" dirty="0" smtClean="0">
                <a:hlinkClick r:id="rId2"/>
              </a:rPr>
              <a:t>keypunched paper data forms</a:t>
            </a:r>
            <a:r>
              <a:rPr lang="en-US" dirty="0" smtClean="0"/>
              <a:t>). </a:t>
            </a:r>
            <a:endParaRPr lang="en-US" dirty="0"/>
          </a:p>
        </p:txBody>
      </p:sp>
      <p:sp>
        <p:nvSpPr>
          <p:cNvPr id="4" name="Text Placeholder 3"/>
          <p:cNvSpPr>
            <a:spLocks noGrp="1"/>
          </p:cNvSpPr>
          <p:nvPr>
            <p:ph sz="half" idx="2"/>
          </p:nvPr>
        </p:nvSpPr>
        <p:spPr/>
        <p:txBody>
          <a:bodyPr/>
          <a:lstStyle/>
          <a:p>
            <a:r>
              <a:rPr lang="en-US" dirty="0" smtClean="0"/>
              <a:t>AAZV donated and found foundations to contribute more</a:t>
            </a:r>
          </a:p>
          <a:p>
            <a:r>
              <a:rPr lang="en-US" dirty="0" smtClean="0"/>
              <a:t>AAZPA donated</a:t>
            </a:r>
          </a:p>
          <a:p>
            <a:r>
              <a:rPr lang="en-US" dirty="0" smtClean="0"/>
              <a:t>Seal raised the majority of funds from US </a:t>
            </a:r>
            <a:r>
              <a:rPr lang="en-US" dirty="0" err="1" smtClean="0"/>
              <a:t>Dept</a:t>
            </a:r>
            <a:r>
              <a:rPr lang="en-US" dirty="0" smtClean="0"/>
              <a:t> of Interior, other sources too, and “borrowed” staff and computer time from MN Zoo and US Veterans Administration.</a:t>
            </a:r>
            <a:endParaRPr lang="en-US" dirty="0"/>
          </a:p>
        </p:txBody>
      </p:sp>
      <p:sp>
        <p:nvSpPr>
          <p:cNvPr id="5" name="Slide Number Placeholder 4"/>
          <p:cNvSpPr>
            <a:spLocks noGrp="1"/>
          </p:cNvSpPr>
          <p:nvPr>
            <p:ph type="sldNum" sz="quarter"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7</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64545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ree in 1970s</a:t>
            </a:r>
            <a:endParaRPr lang="en-US" dirty="0"/>
          </a:p>
        </p:txBody>
      </p:sp>
      <p:sp>
        <p:nvSpPr>
          <p:cNvPr id="3" name="Text Placeholder 2"/>
          <p:cNvSpPr>
            <a:spLocks noGrp="1"/>
          </p:cNvSpPr>
          <p:nvPr>
            <p:ph type="body" idx="1"/>
          </p:nvPr>
        </p:nvSpPr>
        <p:spPr>
          <a:xfrm>
            <a:off x="1854556" y="1919188"/>
            <a:ext cx="5181600" cy="4351338"/>
          </a:xfrm>
        </p:spPr>
        <p:txBody>
          <a:bodyPr/>
          <a:lstStyle/>
          <a:p>
            <a:r>
              <a:rPr lang="en-US" dirty="0" smtClean="0"/>
              <a:t>Invitations to join ISIS were sent out worldwide to WAZA (then called IUDZG) and AZA (then AAZPA) zoos to about 150 zoos</a:t>
            </a:r>
          </a:p>
          <a:p>
            <a:r>
              <a:rPr lang="en-US" dirty="0" smtClean="0"/>
              <a:t>Other Associations did not yet exist</a:t>
            </a:r>
            <a:endParaRPr lang="en-US" dirty="0"/>
          </a:p>
        </p:txBody>
      </p:sp>
      <p:sp>
        <p:nvSpPr>
          <p:cNvPr id="4" name="Text Placeholder 3"/>
          <p:cNvSpPr>
            <a:spLocks noGrp="1"/>
          </p:cNvSpPr>
          <p:nvPr>
            <p:ph type="body" idx="2"/>
          </p:nvPr>
        </p:nvSpPr>
        <p:spPr>
          <a:xfrm>
            <a:off x="6754969" y="1919188"/>
            <a:ext cx="5255653" cy="4351338"/>
          </a:xfrm>
        </p:spPr>
        <p:txBody>
          <a:bodyPr/>
          <a:lstStyle/>
          <a:p>
            <a:r>
              <a:rPr lang="en-US" dirty="0" smtClean="0"/>
              <a:t>110 zoos said they would join.</a:t>
            </a:r>
          </a:p>
          <a:p>
            <a:r>
              <a:rPr lang="en-US" dirty="0" smtClean="0"/>
              <a:t>55 did!</a:t>
            </a:r>
          </a:p>
          <a:p>
            <a:r>
              <a:rPr lang="en-US" dirty="0" smtClean="0"/>
              <a:t>Fortunately, London, Jersey and Copenhagen joined in the early years, making the “International” ambition real.</a:t>
            </a:r>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8</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70915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Brilliant underlying design, awful user reality</a:t>
            </a:r>
            <a:endParaRPr lang="en-US" dirty="0"/>
          </a:p>
        </p:txBody>
      </p:sp>
      <p:sp>
        <p:nvSpPr>
          <p:cNvPr id="3" name="Text Placeholder 2"/>
          <p:cNvSpPr>
            <a:spLocks noGrp="1"/>
          </p:cNvSpPr>
          <p:nvPr>
            <p:ph type="body" idx="1"/>
          </p:nvPr>
        </p:nvSpPr>
        <p:spPr>
          <a:xfrm>
            <a:off x="1778358" y="1465017"/>
            <a:ext cx="10515599" cy="4351338"/>
          </a:xfrm>
        </p:spPr>
        <p:txBody>
          <a:bodyPr/>
          <a:lstStyle/>
          <a:p>
            <a:r>
              <a:rPr lang="en-US" dirty="0" smtClean="0"/>
              <a:t>Terrible paper data forms (&gt;1 million would be filled in)</a:t>
            </a:r>
          </a:p>
          <a:p>
            <a:r>
              <a:rPr lang="en-US" dirty="0" smtClean="0"/>
              <a:t>Long numeric codes for taxon (1405009003002001) and institution (310505032) which users had to look up and enter onto the paper forms. Thick manuals were published by ISIS full of these codes, which users had to exhaustively look up.</a:t>
            </a:r>
          </a:p>
          <a:p>
            <a:r>
              <a:rPr lang="en-US" dirty="0" smtClean="0"/>
              <a:t>Mainframe generated zoo inventory and transaction reports on fanfold green and white paper. Pooled inventory on </a:t>
            </a:r>
            <a:r>
              <a:rPr lang="en-US" i="1" dirty="0" smtClean="0"/>
              <a:t>microfiche – </a:t>
            </a:r>
            <a:r>
              <a:rPr lang="en-US" dirty="0" smtClean="0"/>
              <a:t>often “used” by zoos using their vet’s microscope since most didn’t buy a microfiche reader.</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9</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99323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00558959-21e2-49b6-8bc1-d46e8fb3ce16">EN</Language>
    <Module xmlns="00558959-21e2-49b6-8bc1-d46e8fb3ce16">SharingIsCaring</Module>
    <Review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8EEE3E8-649E-47C5-A7C9-FB6CA65EB1A1}"/>
</file>

<file path=customXml/itemProps2.xml><?xml version="1.0" encoding="utf-8"?>
<ds:datastoreItem xmlns:ds="http://schemas.openxmlformats.org/officeDocument/2006/customXml" ds:itemID="{5AEB711A-647E-43A4-A415-DAE3868FA5F5}"/>
</file>

<file path=customXml/itemProps3.xml><?xml version="1.0" encoding="utf-8"?>
<ds:datastoreItem xmlns:ds="http://schemas.openxmlformats.org/officeDocument/2006/customXml" ds:itemID="{78CCCE85-DC58-436D-AF0C-F02AD3BD0F8A}"/>
</file>

<file path=docProps/app.xml><?xml version="1.0" encoding="utf-8"?>
<Properties xmlns="http://schemas.openxmlformats.org/officeDocument/2006/extended-properties" xmlns:vt="http://schemas.openxmlformats.org/officeDocument/2006/docPropsVTypes">
  <TotalTime>1826</TotalTime>
  <Words>2752</Words>
  <Application>Microsoft Office PowerPoint</Application>
  <PresentationFormat>Widescreen</PresentationFormat>
  <Paragraphs>217</Paragraphs>
  <Slides>34</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Calibri Light</vt:lpstr>
      <vt:lpstr>Karla</vt:lpstr>
      <vt:lpstr>Office Theme</vt:lpstr>
      <vt:lpstr>2_Custom Design</vt:lpstr>
      <vt:lpstr>Image</vt:lpstr>
      <vt:lpstr>Species360 History</vt:lpstr>
      <vt:lpstr>The Origin Story</vt:lpstr>
      <vt:lpstr>Prologue</vt:lpstr>
      <vt:lpstr>1st Phys Reference database –  SEAMAK ZOOGAD, early 1970s</vt:lpstr>
      <vt:lpstr>A modest solution – </vt:lpstr>
      <vt:lpstr>The institutional transaction, acquisitions and dispositions, P&amp;O</vt:lpstr>
      <vt:lpstr>ISIS’ initial office, staffing, funding</vt:lpstr>
      <vt:lpstr>Free in 1970s</vt:lpstr>
      <vt:lpstr>Brilliant underlying design, awful user reality</vt:lpstr>
      <vt:lpstr>ISIS Paper Data Form 1974-1985+</vt:lpstr>
      <vt:lpstr>Free membership ended by 1976 </vt:lpstr>
      <vt:lpstr>1979 – bankruptcy threatened, narrowly avoided</vt:lpstr>
      <vt:lpstr>Ulie</vt:lpstr>
      <vt:lpstr>After 10 years of paper forms 1974-1984 (thank heavens) PC’s came along</vt:lpstr>
      <vt:lpstr>Digital Records Evolved – 1985 ARKS</vt:lpstr>
      <vt:lpstr>SPARKS and MedARKS followed in the late 1980s</vt:lpstr>
      <vt:lpstr>1980s Challenges …everyone wanted their own regional system</vt:lpstr>
      <vt:lpstr>A larger vision was emerging</vt:lpstr>
      <vt:lpstr>ISIS incorporated as International Species Information System, in 1989, as a IRS 501c3 non-profit.</vt:lpstr>
      <vt:lpstr>1989 – 1st Board of Trustees sign incorporation documents</vt:lpstr>
      <vt:lpstr>1990s challenges</vt:lpstr>
      <vt:lpstr>1990s Opportunities – WAZA HDQRS ‘93-’99</vt:lpstr>
      <vt:lpstr>1998-2000 New ISIS Vision needed</vt:lpstr>
      <vt:lpstr>A New Vision - ZIMS</vt:lpstr>
      <vt:lpstr>A Bold Vision emerged for ISIS’ Future:</vt:lpstr>
      <vt:lpstr>ZIMS 1st try …</vt:lpstr>
      <vt:lpstr>Much unpleasantness followed…</vt:lpstr>
      <vt:lpstr>ZIMS 2nd try…</vt:lpstr>
      <vt:lpstr>Relevant Death Information  …for the first two ZIMS systems</vt:lpstr>
      <vt:lpstr>Two parties controlling one record  …unsolved dilemmas for us:</vt:lpstr>
      <vt:lpstr>The ZIMS Dream  ~75% fulfilled with the launch of studbook</vt:lpstr>
      <vt:lpstr>What a long strange trip it’s been, but look where we are now</vt:lpstr>
      <vt:lpstr>That’s the past Its been a great adventure in good company but one more slide…</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Flesness</dc:creator>
  <cp:lastModifiedBy>Josh Courteau</cp:lastModifiedBy>
  <cp:revision>97</cp:revision>
  <dcterms:created xsi:type="dcterms:W3CDTF">2017-03-21T13:01:39Z</dcterms:created>
  <dcterms:modified xsi:type="dcterms:W3CDTF">2017-03-30T18:31:13Z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303400</vt:r8>
  </property>
  <property fmtid="{D5CDD505-2E9C-101B-9397-08002B2CF9AE}" pid="4" name="Tracked">
    <vt:bool>false</vt:bool>
  </property>
  <property fmtid="{D5CDD505-2E9C-101B-9397-08002B2CF9AE}" pid="5" name="Metrics URL">
    <vt:lpwstr/>
  </property>
  <property fmtid="{D5CDD505-2E9C-101B-9397-08002B2CF9AE}" pid="6" name="Tracking URL">
    <vt:lpwstr/>
  </property>
  <property fmtid="{D5CDD505-2E9C-101B-9397-08002B2CF9AE}" pid="7" name="Updated on?">
    <vt:lpwstr>2018-07-02T20:48:41+00:00</vt:lpwstr>
  </property>
</Properties>
</file>