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changesInfos/changesInfo1.xml" ContentType="application/vnd.ms-powerpoint.changesinfo+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39"/>
  </p:notesMasterIdLst>
  <p:sldIdLst>
    <p:sldId id="258" r:id="rId17"/>
    <p:sldId id="259" r:id="rId18"/>
    <p:sldId id="260" r:id="rId19"/>
    <p:sldId id="270" r:id="rId20"/>
    <p:sldId id="271" r:id="rId21"/>
    <p:sldId id="272" r:id="rId22"/>
    <p:sldId id="263" r:id="rId23"/>
    <p:sldId id="265" r:id="rId24"/>
    <p:sldId id="261" r:id="rId25"/>
    <p:sldId id="276" r:id="rId26"/>
    <p:sldId id="264" r:id="rId27"/>
    <p:sldId id="274" r:id="rId28"/>
    <p:sldId id="266" r:id="rId29"/>
    <p:sldId id="267" r:id="rId30"/>
    <p:sldId id="268" r:id="rId31"/>
    <p:sldId id="275" r:id="rId32"/>
    <p:sldId id="277" r:id="rId33"/>
    <p:sldId id="269" r:id="rId34"/>
    <p:sldId id="262" r:id="rId35"/>
    <p:sldId id="278" r:id="rId36"/>
    <p:sldId id="279" r:id="rId37"/>
    <p:sldId id="273"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9596C-4C6D-4460-8BE7-2274A3F711EC}" v="1" dt="2020-12-17T15:12:43.114"/>
    <p1510:client id="{FE1641D6-CC0B-4B62-8ED6-8DF1A6321CAF}" v="193" dt="2020-12-16T16:48:04.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showGuides="1">
      <p:cViewPr varScale="1">
        <p:scale>
          <a:sx n="124" d="100"/>
          <a:sy n="124" d="100"/>
        </p:scale>
        <p:origin x="1144" y="168"/>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customXml" Target="../customXml/item1.xml"/><Relationship Id="rId20" Type="http://schemas.openxmlformats.org/officeDocument/2006/relationships/slide" Target="slides/slide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Miller" userId="93931117-0597-4bf6-8346-0f6b833d9c55" providerId="ADAL" clId="{DC89596C-4C6D-4460-8BE7-2274A3F711EC}"/>
    <pc:docChg chg="custSel modSld">
      <pc:chgData name="Adrienne Miller" userId="93931117-0597-4bf6-8346-0f6b833d9c55" providerId="ADAL" clId="{DC89596C-4C6D-4460-8BE7-2274A3F711EC}" dt="2020-12-17T15:14:11.781" v="23" actId="255"/>
      <pc:docMkLst>
        <pc:docMk/>
      </pc:docMkLst>
      <pc:sldChg chg="modSp mod">
        <pc:chgData name="Adrienne Miller" userId="93931117-0597-4bf6-8346-0f6b833d9c55" providerId="ADAL" clId="{DC89596C-4C6D-4460-8BE7-2274A3F711EC}" dt="2020-12-17T15:14:11.781" v="23" actId="255"/>
        <pc:sldMkLst>
          <pc:docMk/>
          <pc:sldMk cId="1979792702" sldId="262"/>
        </pc:sldMkLst>
        <pc:spChg chg="mod">
          <ac:chgData name="Adrienne Miller" userId="93931117-0597-4bf6-8346-0f6b833d9c55" providerId="ADAL" clId="{DC89596C-4C6D-4460-8BE7-2274A3F711EC}" dt="2020-12-17T15:14:11.781" v="23" actId="255"/>
          <ac:spMkLst>
            <pc:docMk/>
            <pc:sldMk cId="1979792702" sldId="262"/>
            <ac:spMk id="5" creationId="{E1DB9E85-C608-41CD-91D7-BAF67EFC6B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1/20/21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F92B4D-2409-4E61-B7CC-8AFFADA835BC}"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B1E67-0223-4DD5-8638-4A102B54E5D2}"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A25C60-058F-4F5D-8E35-156317412F52}"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E0D9C-8632-4F9A-AD1B-027E422065A0}"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42851-AA4F-4E12-AC01-5B85347E70ED}"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D8C96-D67C-42ED-BB77-E47BCE92BA67}"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F3D63-4526-4E2A-84E7-AD9167FCF8D0}"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88CD1-2191-445E-B919-68A1EBA5838A}"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DE83-1D93-4384-A406-6FCAEE3C8D76}"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BD3A6E-EAD4-4244-A93C-404C5914EF0F}"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00902-BA4C-428C-9AFE-3155C5E4D7E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22A04-3CFE-41A6-9F9F-91D5E656C1A7}"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B3A0C-F7A2-4797-AF7F-F5DC0C73657C}"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5EA8D-048A-4813-B41D-418233972FFB}"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965C3F-CEFA-422A-A295-838E1E103B82}"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4B4FE-0A78-458C-BEB0-6D2E472CD215}"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50DC1-CE12-43DB-886E-EB2E476DDB2E}"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6ABE92-DE34-42E4-97C5-F2477DC2D6D1}"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25C9-71BF-4736-BB98-BC159A00730A}"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398B0F-D9FF-43C2-BEAF-BFE02BE74D5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4B1A7-47F3-4B27-82D7-0EEE2FB37EE1}"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D753E-2233-4131-AA08-64E637C97931}"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B7F88-414F-480F-BFDF-50A95BD59296}"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66C77-E800-43DF-9487-47F425A639A7}"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5FDA6D-60D2-47CB-BED2-6121B1735DC7}"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E6535-3D34-4B8D-9464-9642CAA81C18}"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9DE8C5-3DD7-4C89-94DB-4290EB671B49}"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53D645-6F91-433F-A91F-704BF69ACD62}"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4D8C-5B9E-40EF-889B-46296A731A53}"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9EF9C0-A0BD-4B63-A1EB-2E2691CB735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F5898-8917-4528-807C-E3CC1D1A4338}"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243059-6E66-43C8-BBDF-BDF585CDF47A}"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F83A2-D333-4DD9-A2D4-FE80FEC82019}"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7E3328-03A0-4711-B2B1-3DA67FCB73E7}"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7E5E30-343A-40FE-9B2F-0C03E8E56AA1}"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511B9-3936-481D-BC34-D741885442F1}"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2B55D-4D2F-4D1B-8429-2FF67E669EBE}"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C85054-CEAE-49E7-A695-1BB5080634FD}"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D644D-60D9-4691-8C25-8866197897B9}"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DAB68-52F9-4F57-8B37-DF9B0E53DFFA}"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08400F-1474-48A1-8D2A-524DE7B5D5CC}"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5F82B-C304-49EA-B0F6-2058E29D089E}"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4C5FB-A690-4F89-A9A3-660A09863BDB}"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4CE360-1F56-4FF9-B417-DF3279F5CF7F}"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D06C54-14C1-4ADC-98D8-EB2E76D73BEE}"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E1555-8FA1-4F13-8039-C6338312033E}"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1213DB-ACFC-4F3C-8272-E0222173ED63}"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7A482C-75EC-4DA0-98C0-819161288B42}"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D364-F3A1-4E04-B1FF-0137EC7BF351}"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D6AAA-5546-455D-B9A0-821376D7E68A}"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20F8B4-CCA6-4FCB-9300-4C12096B4B15}"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03850C-8C32-45AF-807F-215F1A7D0BD7}"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81540-F9CC-44FB-B3E2-6ECFD270A1C8}"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B38200-D360-413E-867B-583D01A09F9C}"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A12E1-7CE4-4585-B45C-710E985C2A16}"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7B607F-D43A-422F-884C-21C8342CF0DF}"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725B-D69E-4835-A041-08B0A9C20455}"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FF2D3-41FD-4905-8423-D39B0204AD18}"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C6669-DE53-415D-82C6-8E5B5A98D382}"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753C8-FD93-41D5-90AE-696101FC58A1}"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F6F86-9734-4654-A147-DEEE4CE05B11}"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0FA87-69B3-4474-8B1F-0114580ADAB1}"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08A5-6F00-45F8-B4EB-73A764FB830B}"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C8A61-A49C-441B-B653-DAE44D26BC99}"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B2C228-B755-4F34-85D4-EE77346FB75B}"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2E0BED-C712-430B-AD20-5D6CD95F4DCC}"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95CB7-5B94-46D5-B33C-A084D59285D6}"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31734-EEA8-45C2-8CB1-56F4F23DDAA8}"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068C4-8B27-49D4-AD09-0177384C7B41}"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E4D2B9-73E2-4A34-B534-96B8FAEF6CCC}"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3D9458-2272-4B20-8AF7-902371FAA704}"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76D337-0660-476B-8589-7707AA2AB14D}"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EDB8-EFC1-457C-BFA2-6BAFE1D9C756}"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E815B2-5021-47B5-8B48-82F215919F9C}"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B0D0E-E6D2-4420-A923-6ED0F1486327}"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4C4CF9-5FDC-4496-98A2-2CF7584C593B}"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4D74A-511E-4ECB-891C-2820BE58E670}"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D39015-7C59-4738-A920-182D7FEFE904}"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DA933E-399A-4480-8940-90CAE73BF31F}"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69AE6-37FA-4ABD-9694-16EAFB7070F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ABAA0-DCC7-4048-8327-6BC480D16F82}"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A60FC0-262F-4F7E-A8D3-16440EC26ADA}"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FA1A0-34BA-458C-B878-32875B991437}"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0013CF-04B7-419E-82ED-2B0383144ACC}"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3E5EA-92E5-405B-A5F1-0A7707D3A5C8}"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0ED1F-FE0D-48E4-ABA3-0465B005378C}"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A3220-6EAC-44DA-99AB-5C5ED697E788}"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ABBB2-DAA6-406C-8DA2-94A3961C8B67}"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6FD55-979C-41B0-9A51-A15DEBF788F7}"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99BFEA-6E03-4BAB-98AE-22315A745624}"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7649CD-5AA3-4245-9F74-28D19CD26EE6}"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26406-88BB-420F-9928-16C389D6150D}"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8BD2-D6A4-46A4-98E1-CA6E6182C70E}"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8CE00B-91CA-40D8-9248-CBFED3AF0C7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57FE3B-3BD9-4587-A5A1-A3A35875C121}"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41B8CF-6DD9-47E1-BF0F-9DCF373A78DB}"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4FB9E-0A43-4B49-8F5D-C0A6566FEE7C}"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505A9-AC1B-424E-935D-E401015F202B}"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44537D-0D6C-45FB-8852-F8B59F464D2B}"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1A4315-D58C-4C16-82C3-B8AD270F64E4}"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BC8170-1A35-404F-95CC-B0A48BEF18B3}"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EE3C5C-9472-409D-A3F8-6559EA66FFD7}"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162F1-5743-4C69-A6AD-5BA162988E7B}"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0008D-7847-4006-B723-E01E78AC018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AB55D8-D997-4A07-B517-9A6D180B951B}"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9A7628-DB78-4A70-9A23-5D4F471A7565}"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AB6A0-65BD-46CD-8500-A13BFA0F55DA}"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41AAF-2298-4895-B77D-334093A20133}"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8D23E6-FBE2-4DB0-9693-AE5750CF6BBB}"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870456-359E-4418-BDF3-81F9D7F385F7}"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625BA-C8F7-4993-8B72-36C9A070C86F}"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42379-8900-4984-8464-DDF1B27AF612}"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7C88-C420-424A-99DD-9715ABE3EF9C}"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1C1BC-AA5C-487C-9344-018B17EC1D37}"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6995-B14A-4A9B-959D-B9C36EFE5B80}"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4D2F3-0082-44CD-B5A6-1A284A06C719}"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494E6A-4548-4B74-A8DA-CAB0E85C9EE0}"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726CA-A544-484F-BFA9-2C7D10FF1D9E}"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FEAB49-0589-47EE-8ABC-3BA9A5D383AD}"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CD7D0-DC12-4F88-A553-A6D0BB7697E6}"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18AC4-5747-4D69-A754-3692CFC01189}"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ED73-3DF7-4BD4-8BE9-21851B702F08}"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E75EF1-EB4E-45FB-ADE8-5CD58F0592E9}"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576DEB-4176-4119-9BF5-EAEDFE4EAFEC}"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670AD3-9779-439E-AE71-CA3151723AE4}"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7418F6-9B8F-48F0-BBA7-56106FB2613D}"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CDCCB-39A2-42D8-8DD2-038E8F7E1749}"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251C1-24D2-46AC-BA91-DC0C13497791}"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06FA42-CABB-4AFC-ABA0-29EA11750486}"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A0182-EEF9-4C3C-BB4A-C4FF27B5D512}"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89893B-DF12-4094-A6D9-24FF2BBB4AEE}"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529-09B1-41C7-A7A3-99D5AA7BB2DC}"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38B8AE-D271-4CCA-9F66-4B8C19B1DA0B}"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8DE39-94D6-4E82-8CEC-ED437B83A7E3}"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BECC7-5A4F-42CA-8EAD-F2B10810FFE4}"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87A5E7-271F-4787-82AE-9B07E7D0CD9C}"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C3519-5933-4D6C-90CD-D195EDBC29AE}"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917A8-883C-4A75-BE3B-588370C3C1D3}" type="datetime1">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1D1832-B61A-4EFE-A441-E0EEEA5F131F}"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E2C44-13ED-45E5-89A4-2A11EA2B8A31}" type="datetime1">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B447F-DF4D-466A-9A38-8CA36970C82B}" type="datetime1">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5A33-FBD2-4399-A31E-9E7D6E93415D}" type="datetime1">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BFD74F-B3AB-4763-AFB6-F61A5649F18A}"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F39A0-7A5D-4044-8349-66D01E241B5E}" type="datetime1">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jpe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2.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3.jpe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4.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5.jpe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2.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6.jpe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5.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7.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8.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9.jpe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8D71AF-34B4-499A-8E8E-0DB8AD4EB8D8}"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3D848F-B0C6-422B-9991-7FC1FEB1EC2B}"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C9D7A7-9E31-4DB5-A17B-DA24EFD06D41}"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2E5302-D1D7-44D0-AFC4-EB87E46865D3}"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BEFFA4-22FE-467B-AB96-42D8B6C5E79C}"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89337D-1B4C-4013-B7A5-CFE77EE44EC5}"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77155-9350-441F-B548-795D4931F212}"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100B15-D488-4B08-9B42-6AF04A8B9ED1}"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58E5B1-A923-44DB-B833-D99A9D10678B}"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872039-5D9D-425A-B1AB-ABD576970E69}"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695DDB-B06D-4F2B-AA1B-12EAC7D12406}"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9D5A48-A88F-42CD-9514-D36C007562F5}"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427ABB-458D-4F46-9838-9CC11982C6F9}"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FA4FF2-2F4C-4DFF-B4B4-C9845119DE8F}"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08BD2D-6CE6-481B-8769-D65A0975F8FE}"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1BE678-B1DA-4776-86A1-AD7013934C46}" type="datetime1">
              <a:rPr lang="en-US" smtClean="0"/>
              <a:t>1/20/21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a:xfrm>
            <a:off x="483233" y="571616"/>
            <a:ext cx="7772400" cy="2387600"/>
          </a:xfrm>
        </p:spPr>
        <p:txBody>
          <a:bodyPr>
            <a:normAutofit fontScale="90000"/>
          </a:bodyPr>
          <a:lstStyle/>
          <a:p>
            <a:r>
              <a:rPr lang="en-US" dirty="0"/>
              <a:t>ZIMS and Species360 Highlights from</a:t>
            </a:r>
            <a:br>
              <a:rPr lang="en-US" dirty="0"/>
            </a:br>
            <a:endParaRPr lang="en-US" dirty="0"/>
          </a:p>
        </p:txBody>
      </p:sp>
      <p:sp>
        <p:nvSpPr>
          <p:cNvPr id="9" name="Subtitle 8"/>
          <p:cNvSpPr>
            <a:spLocks noGrp="1"/>
          </p:cNvSpPr>
          <p:nvPr>
            <p:ph type="subTitle" idx="1"/>
          </p:nvPr>
        </p:nvSpPr>
        <p:spPr>
          <a:xfrm>
            <a:off x="1059110" y="5011389"/>
            <a:ext cx="6858000" cy="1655762"/>
          </a:xfrm>
        </p:spPr>
        <p:txBody>
          <a:bodyPr/>
          <a:lstStyle/>
          <a:p>
            <a:r>
              <a:rPr lang="en-US" sz="3200" dirty="0"/>
              <a:t>January 2021 Tips and Tricks</a:t>
            </a:r>
          </a:p>
          <a:p>
            <a:endParaRPr lang="en-US" i="1" dirty="0"/>
          </a:p>
          <a:p>
            <a:endParaRPr lang="en-US" i="1" dirty="0"/>
          </a:p>
          <a:p>
            <a:endParaRPr lang="en-US" i="1" dirty="0"/>
          </a:p>
        </p:txBody>
      </p:sp>
      <p:pic>
        <p:nvPicPr>
          <p:cNvPr id="1026" name="Picture 2" descr="2020-The TrendZ – Salon Rootz">
            <a:extLst>
              <a:ext uri="{FF2B5EF4-FFF2-40B4-BE49-F238E27FC236}">
                <a16:creationId xmlns:a16="http://schemas.microsoft.com/office/drawing/2014/main" id="{55EB886F-7422-40B3-A8C9-BEA10E98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84" y="2574759"/>
            <a:ext cx="4292698" cy="229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9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45EE-C28F-490C-80A1-BFD79C017241}"/>
              </a:ext>
            </a:extLst>
          </p:cNvPr>
          <p:cNvSpPr>
            <a:spLocks noGrp="1"/>
          </p:cNvSpPr>
          <p:nvPr>
            <p:ph type="title"/>
          </p:nvPr>
        </p:nvSpPr>
        <p:spPr/>
        <p:txBody>
          <a:bodyPr/>
          <a:lstStyle/>
          <a:p>
            <a:r>
              <a:rPr lang="en-US" dirty="0"/>
              <a:t>Studbooks – Global Studbooks Search Tool</a:t>
            </a:r>
          </a:p>
        </p:txBody>
      </p:sp>
      <p:sp>
        <p:nvSpPr>
          <p:cNvPr id="3" name="Slide Number Placeholder 2">
            <a:extLst>
              <a:ext uri="{FF2B5EF4-FFF2-40B4-BE49-F238E27FC236}">
                <a16:creationId xmlns:a16="http://schemas.microsoft.com/office/drawing/2014/main" id="{6DCDE302-7031-4760-9833-DF4C60A0BADA}"/>
              </a:ext>
            </a:extLst>
          </p:cNvPr>
          <p:cNvSpPr>
            <a:spLocks noGrp="1"/>
          </p:cNvSpPr>
          <p:nvPr>
            <p:ph type="sldNum" sz="quarter" idx="12"/>
          </p:nvPr>
        </p:nvSpPr>
        <p:spPr/>
        <p:txBody>
          <a:bodyPr/>
          <a:lstStyle/>
          <a:p>
            <a:fld id="{D1A12E6A-C85A-496C-95D0-8B82A2649983}" type="slidenum">
              <a:rPr lang="en-US" smtClean="0"/>
              <a:t>10</a:t>
            </a:fld>
            <a:endParaRPr lang="en-US"/>
          </a:p>
        </p:txBody>
      </p:sp>
      <p:pic>
        <p:nvPicPr>
          <p:cNvPr id="5" name="Picture 4">
            <a:extLst>
              <a:ext uri="{FF2B5EF4-FFF2-40B4-BE49-F238E27FC236}">
                <a16:creationId xmlns:a16="http://schemas.microsoft.com/office/drawing/2014/main" id="{F7ED40A5-48BC-40DB-8A9E-F3D79393CCBA}"/>
              </a:ext>
            </a:extLst>
          </p:cNvPr>
          <p:cNvPicPr>
            <a:picLocks noChangeAspect="1"/>
          </p:cNvPicPr>
          <p:nvPr/>
        </p:nvPicPr>
        <p:blipFill>
          <a:blip r:embed="rId2"/>
          <a:stretch>
            <a:fillRect/>
          </a:stretch>
        </p:blipFill>
        <p:spPr>
          <a:xfrm>
            <a:off x="2054806" y="1690689"/>
            <a:ext cx="2450925" cy="3737295"/>
          </a:xfrm>
          <a:prstGeom prst="rect">
            <a:avLst/>
          </a:prstGeom>
        </p:spPr>
      </p:pic>
      <p:pic>
        <p:nvPicPr>
          <p:cNvPr id="7" name="Picture 6">
            <a:extLst>
              <a:ext uri="{FF2B5EF4-FFF2-40B4-BE49-F238E27FC236}">
                <a16:creationId xmlns:a16="http://schemas.microsoft.com/office/drawing/2014/main" id="{26D7EBBE-CEB6-4105-843F-AF4C5BC44463}"/>
              </a:ext>
            </a:extLst>
          </p:cNvPr>
          <p:cNvPicPr>
            <a:picLocks noChangeAspect="1"/>
          </p:cNvPicPr>
          <p:nvPr/>
        </p:nvPicPr>
        <p:blipFill>
          <a:blip r:embed="rId3"/>
          <a:stretch>
            <a:fillRect/>
          </a:stretch>
        </p:blipFill>
        <p:spPr>
          <a:xfrm>
            <a:off x="4768636" y="1664229"/>
            <a:ext cx="2463442" cy="3737295"/>
          </a:xfrm>
          <a:prstGeom prst="rect">
            <a:avLst/>
          </a:prstGeom>
        </p:spPr>
      </p:pic>
      <p:sp>
        <p:nvSpPr>
          <p:cNvPr id="8" name="TextBox 7">
            <a:extLst>
              <a:ext uri="{FF2B5EF4-FFF2-40B4-BE49-F238E27FC236}">
                <a16:creationId xmlns:a16="http://schemas.microsoft.com/office/drawing/2014/main" id="{DCD00F9C-70F1-4242-8903-429D517CFFBE}"/>
              </a:ext>
            </a:extLst>
          </p:cNvPr>
          <p:cNvSpPr txBox="1"/>
          <p:nvPr/>
        </p:nvSpPr>
        <p:spPr>
          <a:xfrm>
            <a:off x="394283" y="5696125"/>
            <a:ext cx="4711483" cy="646331"/>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There are also graphs by Taxonomy, Scope, IUCN</a:t>
            </a:r>
          </a:p>
          <a:p>
            <a:r>
              <a:rPr lang="en-US" dirty="0"/>
              <a:t>Status and User Title available in this tool.</a:t>
            </a:r>
          </a:p>
        </p:txBody>
      </p:sp>
    </p:spTree>
    <p:extLst>
      <p:ext uri="{BB962C8B-B14F-4D97-AF65-F5344CB8AC3E}">
        <p14:creationId xmlns:p14="http://schemas.microsoft.com/office/powerpoint/2010/main" val="242290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29A2-63AD-4BC4-B00F-566E8342F09E}"/>
              </a:ext>
            </a:extLst>
          </p:cNvPr>
          <p:cNvSpPr>
            <a:spLocks noGrp="1"/>
          </p:cNvSpPr>
          <p:nvPr>
            <p:ph type="title"/>
          </p:nvPr>
        </p:nvSpPr>
        <p:spPr/>
        <p:txBody>
          <a:bodyPr/>
          <a:lstStyle/>
          <a:p>
            <a:r>
              <a:rPr lang="en-US" dirty="0"/>
              <a:t>Studbooks – Census Report &amp; Graph</a:t>
            </a:r>
          </a:p>
        </p:txBody>
      </p:sp>
      <p:sp>
        <p:nvSpPr>
          <p:cNvPr id="3" name="Slide Number Placeholder 2">
            <a:extLst>
              <a:ext uri="{FF2B5EF4-FFF2-40B4-BE49-F238E27FC236}">
                <a16:creationId xmlns:a16="http://schemas.microsoft.com/office/drawing/2014/main" id="{9480DD20-553F-4B2A-9FD6-9F212CCC956E}"/>
              </a:ext>
            </a:extLst>
          </p:cNvPr>
          <p:cNvSpPr>
            <a:spLocks noGrp="1"/>
          </p:cNvSpPr>
          <p:nvPr>
            <p:ph type="sldNum" sz="quarter" idx="12"/>
          </p:nvPr>
        </p:nvSpPr>
        <p:spPr/>
        <p:txBody>
          <a:bodyPr/>
          <a:lstStyle/>
          <a:p>
            <a:fld id="{D1A12E6A-C85A-496C-95D0-8B82A2649983}" type="slidenum">
              <a:rPr lang="en-US" smtClean="0"/>
              <a:t>11</a:t>
            </a:fld>
            <a:endParaRPr lang="en-US"/>
          </a:p>
        </p:txBody>
      </p:sp>
      <p:pic>
        <p:nvPicPr>
          <p:cNvPr id="4" name="Picture 8" descr="Animal rights group PETA accuses Dublin Zoo of exploiting baby zebra -  Irish Mirror Online">
            <a:extLst>
              <a:ext uri="{FF2B5EF4-FFF2-40B4-BE49-F238E27FC236}">
                <a16:creationId xmlns:a16="http://schemas.microsoft.com/office/drawing/2014/main" id="{0B14B73D-BE39-41B2-8146-87CCB95FB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81" y="2444190"/>
            <a:ext cx="4246501" cy="28240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164A98-6299-41F7-A744-1AC55895BE60}"/>
              </a:ext>
            </a:extLst>
          </p:cNvPr>
          <p:cNvSpPr txBox="1"/>
          <p:nvPr/>
        </p:nvSpPr>
        <p:spPr>
          <a:xfrm>
            <a:off x="4777370" y="1982796"/>
            <a:ext cx="3965060" cy="2031325"/>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 Census Report, Census Detail and </a:t>
            </a:r>
          </a:p>
          <a:p>
            <a:r>
              <a:rPr lang="en-US" dirty="0"/>
              <a:t>Census Graph have been combined into </a:t>
            </a:r>
          </a:p>
          <a:p>
            <a:r>
              <a:rPr lang="en-US" dirty="0"/>
              <a:t>one tool for ease of use! This new tool</a:t>
            </a:r>
          </a:p>
          <a:p>
            <a:r>
              <a:rPr lang="en-US" dirty="0"/>
              <a:t>contains all the raw data calculations as</a:t>
            </a:r>
          </a:p>
          <a:p>
            <a:r>
              <a:rPr lang="en-US" dirty="0"/>
              <a:t>well as visual graphs and it is easy to go</a:t>
            </a:r>
          </a:p>
          <a:p>
            <a:r>
              <a:rPr lang="en-US" dirty="0"/>
              <a:t>back and forth between the graph and</a:t>
            </a:r>
          </a:p>
          <a:p>
            <a:r>
              <a:rPr lang="en-US" dirty="0"/>
              <a:t>the raw data.</a:t>
            </a:r>
          </a:p>
        </p:txBody>
      </p:sp>
    </p:spTree>
    <p:extLst>
      <p:ext uri="{BB962C8B-B14F-4D97-AF65-F5344CB8AC3E}">
        <p14:creationId xmlns:p14="http://schemas.microsoft.com/office/powerpoint/2010/main" val="114843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9097-B95D-48E3-A50E-A2818F02567D}"/>
              </a:ext>
            </a:extLst>
          </p:cNvPr>
          <p:cNvSpPr>
            <a:spLocks noGrp="1"/>
          </p:cNvSpPr>
          <p:nvPr>
            <p:ph type="title"/>
          </p:nvPr>
        </p:nvSpPr>
        <p:spPr/>
        <p:txBody>
          <a:bodyPr/>
          <a:lstStyle/>
          <a:p>
            <a:r>
              <a:rPr lang="en-US" dirty="0"/>
              <a:t>Studbooks – Census Report &amp; Graph</a:t>
            </a:r>
          </a:p>
        </p:txBody>
      </p:sp>
      <p:sp>
        <p:nvSpPr>
          <p:cNvPr id="3" name="Slide Number Placeholder 2">
            <a:extLst>
              <a:ext uri="{FF2B5EF4-FFF2-40B4-BE49-F238E27FC236}">
                <a16:creationId xmlns:a16="http://schemas.microsoft.com/office/drawing/2014/main" id="{7ED04CE8-17B0-401F-AE99-E3A06294BAB8}"/>
              </a:ext>
            </a:extLst>
          </p:cNvPr>
          <p:cNvSpPr>
            <a:spLocks noGrp="1"/>
          </p:cNvSpPr>
          <p:nvPr>
            <p:ph type="sldNum" sz="quarter" idx="12"/>
          </p:nvPr>
        </p:nvSpPr>
        <p:spPr/>
        <p:txBody>
          <a:bodyPr/>
          <a:lstStyle/>
          <a:p>
            <a:fld id="{D1A12E6A-C85A-496C-95D0-8B82A2649983}" type="slidenum">
              <a:rPr lang="en-US" smtClean="0"/>
              <a:t>12</a:t>
            </a:fld>
            <a:endParaRPr lang="en-US"/>
          </a:p>
        </p:txBody>
      </p:sp>
      <p:pic>
        <p:nvPicPr>
          <p:cNvPr id="5" name="Picture 4">
            <a:extLst>
              <a:ext uri="{FF2B5EF4-FFF2-40B4-BE49-F238E27FC236}">
                <a16:creationId xmlns:a16="http://schemas.microsoft.com/office/drawing/2014/main" id="{93332D2C-8D40-4DF4-9920-88605B479789}"/>
              </a:ext>
            </a:extLst>
          </p:cNvPr>
          <p:cNvPicPr>
            <a:picLocks noChangeAspect="1"/>
          </p:cNvPicPr>
          <p:nvPr/>
        </p:nvPicPr>
        <p:blipFill>
          <a:blip r:embed="rId2"/>
          <a:stretch>
            <a:fillRect/>
          </a:stretch>
        </p:blipFill>
        <p:spPr>
          <a:xfrm>
            <a:off x="2441196" y="1162183"/>
            <a:ext cx="6074153" cy="4205578"/>
          </a:xfrm>
          <a:prstGeom prst="rect">
            <a:avLst/>
          </a:prstGeom>
          <a:ln>
            <a:solidFill>
              <a:schemeClr val="tx1"/>
            </a:solidFill>
          </a:ln>
        </p:spPr>
      </p:pic>
      <p:sp>
        <p:nvSpPr>
          <p:cNvPr id="6" name="TextBox 5">
            <a:extLst>
              <a:ext uri="{FF2B5EF4-FFF2-40B4-BE49-F238E27FC236}">
                <a16:creationId xmlns:a16="http://schemas.microsoft.com/office/drawing/2014/main" id="{ED1CB54F-1475-4FFC-91C7-1C4F2368FDA7}"/>
              </a:ext>
            </a:extLst>
          </p:cNvPr>
          <p:cNvSpPr txBox="1"/>
          <p:nvPr/>
        </p:nvSpPr>
        <p:spPr>
          <a:xfrm>
            <a:off x="117445" y="5541050"/>
            <a:ext cx="5241820" cy="646331"/>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 graph can be broken down by Sex or Birth Type.</a:t>
            </a:r>
          </a:p>
          <a:p>
            <a:r>
              <a:rPr lang="en-US" dirty="0"/>
              <a:t>You can also opt to view the Transaction Event details.</a:t>
            </a:r>
          </a:p>
        </p:txBody>
      </p:sp>
    </p:spTree>
    <p:extLst>
      <p:ext uri="{BB962C8B-B14F-4D97-AF65-F5344CB8AC3E}">
        <p14:creationId xmlns:p14="http://schemas.microsoft.com/office/powerpoint/2010/main" val="189399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7E11-5B95-4938-8391-E509AF454D77}"/>
              </a:ext>
            </a:extLst>
          </p:cNvPr>
          <p:cNvSpPr>
            <a:spLocks noGrp="1"/>
          </p:cNvSpPr>
          <p:nvPr>
            <p:ph type="title"/>
          </p:nvPr>
        </p:nvSpPr>
        <p:spPr/>
        <p:txBody>
          <a:bodyPr/>
          <a:lstStyle/>
          <a:p>
            <a:r>
              <a:rPr lang="en-US" dirty="0"/>
              <a:t>Studbooks – Studbook ID Auto Display in Husbandry</a:t>
            </a:r>
          </a:p>
        </p:txBody>
      </p:sp>
      <p:sp>
        <p:nvSpPr>
          <p:cNvPr id="3" name="Slide Number Placeholder 2">
            <a:extLst>
              <a:ext uri="{FF2B5EF4-FFF2-40B4-BE49-F238E27FC236}">
                <a16:creationId xmlns:a16="http://schemas.microsoft.com/office/drawing/2014/main" id="{6B9A970D-5DF4-4412-86D8-5D122610C4E6}"/>
              </a:ext>
            </a:extLst>
          </p:cNvPr>
          <p:cNvSpPr>
            <a:spLocks noGrp="1"/>
          </p:cNvSpPr>
          <p:nvPr>
            <p:ph type="sldNum" sz="quarter" idx="12"/>
          </p:nvPr>
        </p:nvSpPr>
        <p:spPr/>
        <p:txBody>
          <a:bodyPr/>
          <a:lstStyle/>
          <a:p>
            <a:fld id="{D1A12E6A-C85A-496C-95D0-8B82A2649983}" type="slidenum">
              <a:rPr lang="en-US" smtClean="0"/>
              <a:t>13</a:t>
            </a:fld>
            <a:endParaRPr lang="en-US"/>
          </a:p>
        </p:txBody>
      </p:sp>
      <p:pic>
        <p:nvPicPr>
          <p:cNvPr id="11266" name="Picture 2" descr="Southern helmeted curassow - ZooChat">
            <a:extLst>
              <a:ext uri="{FF2B5EF4-FFF2-40B4-BE49-F238E27FC236}">
                <a16:creationId xmlns:a16="http://schemas.microsoft.com/office/drawing/2014/main" id="{D3A0DCCB-C06D-4441-BEE7-FA7D2A712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504" y="2265026"/>
            <a:ext cx="3650609" cy="27379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9CAA43-4FF7-49AF-8259-ECA880C2E3C4}"/>
              </a:ext>
            </a:extLst>
          </p:cNvPr>
          <p:cNvSpPr txBox="1"/>
          <p:nvPr/>
        </p:nvSpPr>
        <p:spPr>
          <a:xfrm>
            <a:off x="469260" y="2122415"/>
            <a:ext cx="4388061" cy="3416320"/>
          </a:xfrm>
          <a:prstGeom prst="rect">
            <a:avLst/>
          </a:prstGeom>
          <a:solidFill>
            <a:schemeClr val="accent1">
              <a:lumMod val="60000"/>
              <a:lumOff val="40000"/>
            </a:schemeClr>
          </a:solidFill>
          <a:ln>
            <a:solidFill>
              <a:schemeClr val="tx1"/>
            </a:solidFill>
          </a:ln>
        </p:spPr>
        <p:txBody>
          <a:bodyPr wrap="none" rtlCol="0">
            <a:spAutoFit/>
          </a:bodyPr>
          <a:lstStyle/>
          <a:p>
            <a:r>
              <a:rPr lang="en-US" dirty="0"/>
              <a:t>All Husbandry animals that are linked to an</a:t>
            </a:r>
          </a:p>
          <a:p>
            <a:r>
              <a:rPr lang="en-US" dirty="0"/>
              <a:t>animal in a Studbook will now automatically </a:t>
            </a:r>
          </a:p>
          <a:p>
            <a:r>
              <a:rPr lang="en-US" dirty="0"/>
              <a:t>display the Studbook ID in the Husbandry </a:t>
            </a:r>
          </a:p>
          <a:p>
            <a:r>
              <a:rPr lang="en-US" dirty="0"/>
              <a:t>Identifier grid as a global identifier with the</a:t>
            </a:r>
          </a:p>
          <a:p>
            <a:r>
              <a:rPr lang="en-US" dirty="0"/>
              <a:t>Regional Association or Institution that</a:t>
            </a:r>
          </a:p>
          <a:p>
            <a:r>
              <a:rPr lang="en-US" dirty="0"/>
              <a:t>manages the studbook displayed in the</a:t>
            </a:r>
          </a:p>
          <a:p>
            <a:r>
              <a:rPr lang="en-US" dirty="0"/>
              <a:t>Reported By column. You cannot delete this</a:t>
            </a:r>
          </a:p>
          <a:p>
            <a:r>
              <a:rPr lang="en-US" dirty="0"/>
              <a:t>from the grid. This was a highly requested</a:t>
            </a:r>
          </a:p>
          <a:p>
            <a:r>
              <a:rPr lang="en-US" dirty="0"/>
              <a:t>Enhancement by both Studbook and</a:t>
            </a:r>
          </a:p>
          <a:p>
            <a:r>
              <a:rPr lang="en-US" dirty="0"/>
              <a:t>Husbandry users as it will improve efficiency </a:t>
            </a:r>
          </a:p>
          <a:p>
            <a:r>
              <a:rPr lang="en-US" dirty="0"/>
              <a:t>and save time for both Registrars and</a:t>
            </a:r>
          </a:p>
          <a:p>
            <a:r>
              <a:rPr lang="en-US" dirty="0"/>
              <a:t>Studbook Keepers.</a:t>
            </a:r>
          </a:p>
        </p:txBody>
      </p:sp>
    </p:spTree>
    <p:extLst>
      <p:ext uri="{BB962C8B-B14F-4D97-AF65-F5344CB8AC3E}">
        <p14:creationId xmlns:p14="http://schemas.microsoft.com/office/powerpoint/2010/main" val="360195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7E11-5B95-4938-8391-E509AF454D77}"/>
              </a:ext>
            </a:extLst>
          </p:cNvPr>
          <p:cNvSpPr>
            <a:spLocks noGrp="1"/>
          </p:cNvSpPr>
          <p:nvPr>
            <p:ph type="title"/>
          </p:nvPr>
        </p:nvSpPr>
        <p:spPr/>
        <p:txBody>
          <a:bodyPr/>
          <a:lstStyle/>
          <a:p>
            <a:r>
              <a:rPr lang="en-US" dirty="0"/>
              <a:t>Studbooks – Batch Add</a:t>
            </a:r>
          </a:p>
        </p:txBody>
      </p:sp>
      <p:sp>
        <p:nvSpPr>
          <p:cNvPr id="3" name="Slide Number Placeholder 2">
            <a:extLst>
              <a:ext uri="{FF2B5EF4-FFF2-40B4-BE49-F238E27FC236}">
                <a16:creationId xmlns:a16="http://schemas.microsoft.com/office/drawing/2014/main" id="{6B9A970D-5DF4-4412-86D8-5D122610C4E6}"/>
              </a:ext>
            </a:extLst>
          </p:cNvPr>
          <p:cNvSpPr>
            <a:spLocks noGrp="1"/>
          </p:cNvSpPr>
          <p:nvPr>
            <p:ph type="sldNum" sz="quarter" idx="12"/>
          </p:nvPr>
        </p:nvSpPr>
        <p:spPr/>
        <p:txBody>
          <a:bodyPr/>
          <a:lstStyle/>
          <a:p>
            <a:fld id="{D1A12E6A-C85A-496C-95D0-8B82A2649983}" type="slidenum">
              <a:rPr lang="en-US" smtClean="0"/>
              <a:t>14</a:t>
            </a:fld>
            <a:endParaRPr lang="en-US"/>
          </a:p>
        </p:txBody>
      </p:sp>
      <p:pic>
        <p:nvPicPr>
          <p:cNvPr id="12290" name="Picture 2" descr="Nothing compares to being an alpha meerkat: they live longer, say Cambridge  scientists | News | The Times">
            <a:extLst>
              <a:ext uri="{FF2B5EF4-FFF2-40B4-BE49-F238E27FC236}">
                <a16:creationId xmlns:a16="http://schemas.microsoft.com/office/drawing/2014/main" id="{13F8806C-0024-4480-8D11-54974F46FF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42" r="10092"/>
          <a:stretch/>
        </p:blipFill>
        <p:spPr bwMode="auto">
          <a:xfrm>
            <a:off x="4891306" y="1690689"/>
            <a:ext cx="3624044" cy="304720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50B8F0-68D8-4776-85E3-05DBA8D048E1}"/>
              </a:ext>
            </a:extLst>
          </p:cNvPr>
          <p:cNvSpPr txBox="1"/>
          <p:nvPr/>
        </p:nvSpPr>
        <p:spPr>
          <a:xfrm>
            <a:off x="628650" y="1875574"/>
            <a:ext cx="4060272" cy="2862322"/>
          </a:xfrm>
          <a:prstGeom prst="rect">
            <a:avLst/>
          </a:prstGeom>
          <a:solidFill>
            <a:schemeClr val="accent1">
              <a:lumMod val="60000"/>
              <a:lumOff val="40000"/>
            </a:schemeClr>
          </a:solidFill>
          <a:ln>
            <a:solidFill>
              <a:schemeClr val="tx1"/>
            </a:solidFill>
          </a:ln>
        </p:spPr>
        <p:txBody>
          <a:bodyPr wrap="square" rtlCol="0">
            <a:spAutoFit/>
          </a:bodyPr>
          <a:lstStyle/>
          <a:p>
            <a:r>
              <a:rPr lang="en-US" dirty="0"/>
              <a:t>Studbook Keepers can now choose to “batch add” up to 50 animals to the studbook at one time from any draft animal screen. You have the option to define the Local ID and Sex and all</a:t>
            </a:r>
          </a:p>
          <a:p>
            <a:r>
              <a:rPr lang="en-US" dirty="0"/>
              <a:t>other records from the draft animal will</a:t>
            </a:r>
          </a:p>
          <a:p>
            <a:r>
              <a:rPr lang="en-US" dirty="0"/>
              <a:t>automatically populate. This was the highest voted for studbook related Enhancement request at the time of the development of this feature.</a:t>
            </a:r>
          </a:p>
        </p:txBody>
      </p:sp>
    </p:spTree>
    <p:extLst>
      <p:ext uri="{BB962C8B-B14F-4D97-AF65-F5344CB8AC3E}">
        <p14:creationId xmlns:p14="http://schemas.microsoft.com/office/powerpoint/2010/main" val="133922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F49A-EC63-43AF-B736-D38D0D861E07}"/>
              </a:ext>
            </a:extLst>
          </p:cNvPr>
          <p:cNvSpPr>
            <a:spLocks noGrp="1"/>
          </p:cNvSpPr>
          <p:nvPr>
            <p:ph type="title"/>
          </p:nvPr>
        </p:nvSpPr>
        <p:spPr/>
        <p:txBody>
          <a:bodyPr/>
          <a:lstStyle/>
          <a:p>
            <a:r>
              <a:rPr lang="en-US" dirty="0"/>
              <a:t>Studbooks – Institution Studbooks</a:t>
            </a:r>
          </a:p>
        </p:txBody>
      </p:sp>
      <p:sp>
        <p:nvSpPr>
          <p:cNvPr id="3" name="Slide Number Placeholder 2">
            <a:extLst>
              <a:ext uri="{FF2B5EF4-FFF2-40B4-BE49-F238E27FC236}">
                <a16:creationId xmlns:a16="http://schemas.microsoft.com/office/drawing/2014/main" id="{C9971EE1-6DAB-4FC3-A8FF-5ECEC9C087BD}"/>
              </a:ext>
            </a:extLst>
          </p:cNvPr>
          <p:cNvSpPr>
            <a:spLocks noGrp="1"/>
          </p:cNvSpPr>
          <p:nvPr>
            <p:ph type="sldNum" sz="quarter" idx="12"/>
          </p:nvPr>
        </p:nvSpPr>
        <p:spPr/>
        <p:txBody>
          <a:bodyPr/>
          <a:lstStyle/>
          <a:p>
            <a:fld id="{D1A12E6A-C85A-496C-95D0-8B82A2649983}" type="slidenum">
              <a:rPr lang="en-US" smtClean="0"/>
              <a:t>15</a:t>
            </a:fld>
            <a:endParaRPr lang="en-US"/>
          </a:p>
        </p:txBody>
      </p:sp>
      <p:sp>
        <p:nvSpPr>
          <p:cNvPr id="4" name="TextBox 3">
            <a:extLst>
              <a:ext uri="{FF2B5EF4-FFF2-40B4-BE49-F238E27FC236}">
                <a16:creationId xmlns:a16="http://schemas.microsoft.com/office/drawing/2014/main" id="{AA268590-7D1E-45FF-B8BF-2538B5C1FBAC}"/>
              </a:ext>
            </a:extLst>
          </p:cNvPr>
          <p:cNvSpPr txBox="1"/>
          <p:nvPr/>
        </p:nvSpPr>
        <p:spPr>
          <a:xfrm>
            <a:off x="805343" y="2239861"/>
            <a:ext cx="4296817" cy="2031325"/>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 functionality is now developed that</a:t>
            </a:r>
          </a:p>
          <a:p>
            <a:r>
              <a:rPr lang="en-US" dirty="0"/>
              <a:t>allows our member institutions to migrate</a:t>
            </a:r>
          </a:p>
          <a:p>
            <a:r>
              <a:rPr lang="en-US" dirty="0"/>
              <a:t>or create studbooks for species they</a:t>
            </a:r>
          </a:p>
          <a:p>
            <a:r>
              <a:rPr lang="en-US" dirty="0"/>
              <a:t>manage. Multiple facilities can be included</a:t>
            </a:r>
          </a:p>
          <a:p>
            <a:r>
              <a:rPr lang="en-US" dirty="0"/>
              <a:t>in these institutional studbooks that are not</a:t>
            </a:r>
          </a:p>
          <a:p>
            <a:r>
              <a:rPr lang="en-US" dirty="0"/>
              <a:t>managed by a Regional Association but</a:t>
            </a:r>
          </a:p>
          <a:p>
            <a:r>
              <a:rPr lang="en-US" dirty="0"/>
              <a:t>rather by the Institutions themselves.</a:t>
            </a:r>
          </a:p>
        </p:txBody>
      </p:sp>
      <p:pic>
        <p:nvPicPr>
          <p:cNvPr id="6" name="Picture 5">
            <a:extLst>
              <a:ext uri="{FF2B5EF4-FFF2-40B4-BE49-F238E27FC236}">
                <a16:creationId xmlns:a16="http://schemas.microsoft.com/office/drawing/2014/main" id="{91349F88-BDE8-4C91-8ACC-3EBBDD14241A}"/>
              </a:ext>
            </a:extLst>
          </p:cNvPr>
          <p:cNvPicPr>
            <a:picLocks noChangeAspect="1"/>
          </p:cNvPicPr>
          <p:nvPr/>
        </p:nvPicPr>
        <p:blipFill>
          <a:blip r:embed="rId2"/>
          <a:stretch>
            <a:fillRect/>
          </a:stretch>
        </p:blipFill>
        <p:spPr>
          <a:xfrm>
            <a:off x="5422434" y="1573525"/>
            <a:ext cx="3092916" cy="2998476"/>
          </a:xfrm>
          <a:prstGeom prst="rect">
            <a:avLst/>
          </a:prstGeom>
          <a:effectLst>
            <a:softEdge rad="63500"/>
          </a:effectLst>
        </p:spPr>
      </p:pic>
    </p:spTree>
    <p:extLst>
      <p:ext uri="{BB962C8B-B14F-4D97-AF65-F5344CB8AC3E}">
        <p14:creationId xmlns:p14="http://schemas.microsoft.com/office/powerpoint/2010/main" val="13334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C6FA-A321-42FD-9B76-495C4CD9B2BE}"/>
              </a:ext>
            </a:extLst>
          </p:cNvPr>
          <p:cNvSpPr>
            <a:spLocks noGrp="1"/>
          </p:cNvSpPr>
          <p:nvPr>
            <p:ph type="title"/>
          </p:nvPr>
        </p:nvSpPr>
        <p:spPr/>
        <p:txBody>
          <a:bodyPr/>
          <a:lstStyle/>
          <a:p>
            <a:r>
              <a:rPr lang="en-US" dirty="0"/>
              <a:t>Studbooks – Compare Tool Improvements</a:t>
            </a:r>
          </a:p>
        </p:txBody>
      </p:sp>
      <p:sp>
        <p:nvSpPr>
          <p:cNvPr id="3" name="Slide Number Placeholder 2">
            <a:extLst>
              <a:ext uri="{FF2B5EF4-FFF2-40B4-BE49-F238E27FC236}">
                <a16:creationId xmlns:a16="http://schemas.microsoft.com/office/drawing/2014/main" id="{1768D17E-034C-4F20-BD5F-A464E504E938}"/>
              </a:ext>
            </a:extLst>
          </p:cNvPr>
          <p:cNvSpPr>
            <a:spLocks noGrp="1"/>
          </p:cNvSpPr>
          <p:nvPr>
            <p:ph type="sldNum" sz="quarter" idx="12"/>
          </p:nvPr>
        </p:nvSpPr>
        <p:spPr/>
        <p:txBody>
          <a:bodyPr/>
          <a:lstStyle/>
          <a:p>
            <a:fld id="{D1A12E6A-C85A-496C-95D0-8B82A2649983}" type="slidenum">
              <a:rPr lang="en-US" smtClean="0"/>
              <a:t>16</a:t>
            </a:fld>
            <a:endParaRPr lang="en-US"/>
          </a:p>
        </p:txBody>
      </p:sp>
      <p:pic>
        <p:nvPicPr>
          <p:cNvPr id="13314" name="Picture 2" descr="Prehensile-tailed Skink | The Maryland Zoo">
            <a:extLst>
              <a:ext uri="{FF2B5EF4-FFF2-40B4-BE49-F238E27FC236}">
                <a16:creationId xmlns:a16="http://schemas.microsoft.com/office/drawing/2014/main" id="{01D8F4A7-B89E-4EF7-9968-69FCB6369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966" y="1229581"/>
            <a:ext cx="2918249" cy="19419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316" name="Picture 4" descr="Prehensile-Tailed Skink | Elmwood Park Zoo">
            <a:extLst>
              <a:ext uri="{FF2B5EF4-FFF2-40B4-BE49-F238E27FC236}">
                <a16:creationId xmlns:a16="http://schemas.microsoft.com/office/drawing/2014/main" id="{B6150606-4119-47BF-A995-0602AFE84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605" y="3429000"/>
            <a:ext cx="3212618" cy="179906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48EE1B-C733-4FA9-B829-F4D61DE6800E}"/>
              </a:ext>
            </a:extLst>
          </p:cNvPr>
          <p:cNvSpPr txBox="1"/>
          <p:nvPr/>
        </p:nvSpPr>
        <p:spPr>
          <a:xfrm>
            <a:off x="628650" y="2274838"/>
            <a:ext cx="4270849" cy="2308324"/>
          </a:xfrm>
          <a:prstGeom prst="rect">
            <a:avLst/>
          </a:prstGeom>
          <a:solidFill>
            <a:schemeClr val="accent1">
              <a:lumMod val="60000"/>
              <a:lumOff val="40000"/>
            </a:schemeClr>
          </a:solidFill>
          <a:ln>
            <a:solidFill>
              <a:schemeClr val="tx1"/>
            </a:solidFill>
          </a:ln>
        </p:spPr>
        <p:txBody>
          <a:bodyPr wrap="none" rtlCol="0">
            <a:spAutoFit/>
          </a:bodyPr>
          <a:lstStyle/>
          <a:p>
            <a:r>
              <a:rPr lang="en-US" dirty="0"/>
              <a:t>You can now use the Animal Comparison</a:t>
            </a:r>
          </a:p>
          <a:p>
            <a:r>
              <a:rPr lang="en-US" dirty="0"/>
              <a:t>Tool to compare Husbandry animals with</a:t>
            </a:r>
          </a:p>
          <a:p>
            <a:r>
              <a:rPr lang="en-US" dirty="0"/>
              <a:t>Studbook animals to make it more useful</a:t>
            </a:r>
          </a:p>
          <a:p>
            <a:r>
              <a:rPr lang="en-US" dirty="0"/>
              <a:t>when comparing animals to determine</a:t>
            </a:r>
          </a:p>
          <a:p>
            <a:r>
              <a:rPr lang="en-US" dirty="0"/>
              <a:t>links or duplicates. Studbook animals are </a:t>
            </a:r>
          </a:p>
          <a:p>
            <a:r>
              <a:rPr lang="en-US" dirty="0"/>
              <a:t>light blue and Husbandry animals are dark </a:t>
            </a:r>
          </a:p>
          <a:p>
            <a:r>
              <a:rPr lang="en-US" dirty="0"/>
              <a:t>blue to make it easy to determine if you are</a:t>
            </a:r>
          </a:p>
          <a:p>
            <a:r>
              <a:rPr lang="en-US" dirty="0"/>
              <a:t>viewing a Studbook or a Husbandry record.</a:t>
            </a:r>
          </a:p>
        </p:txBody>
      </p:sp>
    </p:spTree>
    <p:extLst>
      <p:ext uri="{BB962C8B-B14F-4D97-AF65-F5344CB8AC3E}">
        <p14:creationId xmlns:p14="http://schemas.microsoft.com/office/powerpoint/2010/main" val="406378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7833-244C-4755-8F75-6FEB96094356}"/>
              </a:ext>
            </a:extLst>
          </p:cNvPr>
          <p:cNvSpPr>
            <a:spLocks noGrp="1"/>
          </p:cNvSpPr>
          <p:nvPr>
            <p:ph type="title"/>
          </p:nvPr>
        </p:nvSpPr>
        <p:spPr/>
        <p:txBody>
          <a:bodyPr/>
          <a:lstStyle/>
          <a:p>
            <a:r>
              <a:rPr lang="en-US" dirty="0"/>
              <a:t>Studbooks – Add Note to Data Quality Error</a:t>
            </a:r>
          </a:p>
        </p:txBody>
      </p:sp>
      <p:sp>
        <p:nvSpPr>
          <p:cNvPr id="3" name="Slide Number Placeholder 2">
            <a:extLst>
              <a:ext uri="{FF2B5EF4-FFF2-40B4-BE49-F238E27FC236}">
                <a16:creationId xmlns:a16="http://schemas.microsoft.com/office/drawing/2014/main" id="{A23C09FF-FDBB-4E0A-9BB6-AE154EA571A0}"/>
              </a:ext>
            </a:extLst>
          </p:cNvPr>
          <p:cNvSpPr>
            <a:spLocks noGrp="1"/>
          </p:cNvSpPr>
          <p:nvPr>
            <p:ph type="sldNum" sz="quarter" idx="12"/>
          </p:nvPr>
        </p:nvSpPr>
        <p:spPr/>
        <p:txBody>
          <a:bodyPr/>
          <a:lstStyle/>
          <a:p>
            <a:fld id="{D1A12E6A-C85A-496C-95D0-8B82A2649983}" type="slidenum">
              <a:rPr lang="en-US" smtClean="0"/>
              <a:t>17</a:t>
            </a:fld>
            <a:endParaRPr lang="en-US"/>
          </a:p>
        </p:txBody>
      </p:sp>
      <p:pic>
        <p:nvPicPr>
          <p:cNvPr id="15362" name="Picture 2" descr="Parma Wallaby (Nearly Threatened - In Thousands) | Baby animals, Australian  native animals, Cute baby animals">
            <a:extLst>
              <a:ext uri="{FF2B5EF4-FFF2-40B4-BE49-F238E27FC236}">
                <a16:creationId xmlns:a16="http://schemas.microsoft.com/office/drawing/2014/main" id="{2D72A179-D0D7-47DC-970A-DDEB866E7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690" y="1463090"/>
            <a:ext cx="2616447" cy="39318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960855-90E4-4820-B2EF-B4DF7754E886}"/>
              </a:ext>
            </a:extLst>
          </p:cNvPr>
          <p:cNvSpPr txBox="1"/>
          <p:nvPr/>
        </p:nvSpPr>
        <p:spPr>
          <a:xfrm>
            <a:off x="521471" y="1859392"/>
            <a:ext cx="4401461" cy="3693319"/>
          </a:xfrm>
          <a:prstGeom prst="rect">
            <a:avLst/>
          </a:prstGeom>
          <a:solidFill>
            <a:schemeClr val="accent1">
              <a:lumMod val="60000"/>
              <a:lumOff val="40000"/>
            </a:schemeClr>
          </a:solidFill>
          <a:ln>
            <a:solidFill>
              <a:schemeClr val="tx1"/>
            </a:solidFill>
          </a:ln>
        </p:spPr>
        <p:txBody>
          <a:bodyPr wrap="none" rtlCol="0">
            <a:spAutoFit/>
          </a:bodyPr>
          <a:lstStyle/>
          <a:p>
            <a:r>
              <a:rPr lang="en-US" dirty="0"/>
              <a:t>Data Quality Errors are very helpful to </a:t>
            </a:r>
          </a:p>
          <a:p>
            <a:r>
              <a:rPr lang="en-US" dirty="0"/>
              <a:t>assist with cleaning up your studbook.</a:t>
            </a:r>
          </a:p>
          <a:p>
            <a:r>
              <a:rPr lang="en-US" dirty="0"/>
              <a:t>However, there may be times when ZIMS</a:t>
            </a:r>
          </a:p>
          <a:p>
            <a:r>
              <a:rPr lang="en-US" dirty="0"/>
              <a:t>thinks it is an error and it is not due to the </a:t>
            </a:r>
          </a:p>
          <a:p>
            <a:r>
              <a:rPr lang="en-US" dirty="0"/>
              <a:t>biology of the species. For example, species </a:t>
            </a:r>
          </a:p>
          <a:p>
            <a:r>
              <a:rPr lang="en-US" dirty="0"/>
              <a:t>with delayed implantation or embryonic</a:t>
            </a:r>
          </a:p>
          <a:p>
            <a:r>
              <a:rPr lang="en-US" dirty="0"/>
              <a:t>diapause will often generate “errors” that</a:t>
            </a:r>
          </a:p>
          <a:p>
            <a:r>
              <a:rPr lang="en-US" dirty="0"/>
              <a:t>the sire was not alive at the time of </a:t>
            </a:r>
          </a:p>
          <a:p>
            <a:r>
              <a:rPr lang="en-US" dirty="0"/>
              <a:t>contraception. You now have the option </a:t>
            </a:r>
          </a:p>
          <a:p>
            <a:r>
              <a:rPr lang="en-US" dirty="0"/>
              <a:t>to add a Note to active or dismissed Data </a:t>
            </a:r>
          </a:p>
          <a:p>
            <a:r>
              <a:rPr lang="en-US" dirty="0"/>
              <a:t>Quality Errors. This allows you to record why </a:t>
            </a:r>
          </a:p>
          <a:p>
            <a:r>
              <a:rPr lang="en-US" dirty="0"/>
              <a:t>the error was dismissed or document </a:t>
            </a:r>
          </a:p>
          <a:p>
            <a:r>
              <a:rPr lang="en-US" dirty="0"/>
              <a:t>investigation on an active error.</a:t>
            </a:r>
          </a:p>
        </p:txBody>
      </p:sp>
    </p:spTree>
    <p:extLst>
      <p:ext uri="{BB962C8B-B14F-4D97-AF65-F5344CB8AC3E}">
        <p14:creationId xmlns:p14="http://schemas.microsoft.com/office/powerpoint/2010/main" val="306539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EB45-17A7-403C-A4E3-D0A9BBA4E5BD}"/>
              </a:ext>
            </a:extLst>
          </p:cNvPr>
          <p:cNvSpPr>
            <a:spLocks noGrp="1"/>
          </p:cNvSpPr>
          <p:nvPr>
            <p:ph type="title"/>
          </p:nvPr>
        </p:nvSpPr>
        <p:spPr/>
        <p:txBody>
          <a:bodyPr/>
          <a:lstStyle/>
          <a:p>
            <a:r>
              <a:rPr lang="en-US" dirty="0"/>
              <a:t>Studbooks – And More!</a:t>
            </a:r>
          </a:p>
        </p:txBody>
      </p:sp>
      <p:sp>
        <p:nvSpPr>
          <p:cNvPr id="4" name="Content Placeholder 3">
            <a:extLst>
              <a:ext uri="{FF2B5EF4-FFF2-40B4-BE49-F238E27FC236}">
                <a16:creationId xmlns:a16="http://schemas.microsoft.com/office/drawing/2014/main" id="{D320A4E6-8A1E-4557-8D0E-09E95B53DB46}"/>
              </a:ext>
            </a:extLst>
          </p:cNvPr>
          <p:cNvSpPr>
            <a:spLocks noGrp="1"/>
          </p:cNvSpPr>
          <p:nvPr>
            <p:ph idx="1"/>
          </p:nvPr>
        </p:nvSpPr>
        <p:spPr>
          <a:xfrm>
            <a:off x="628650" y="1690689"/>
            <a:ext cx="7886700" cy="4351338"/>
          </a:xfrm>
        </p:spPr>
        <p:txBody>
          <a:bodyPr>
            <a:normAutofit fontScale="62500" lnSpcReduction="20000"/>
          </a:bodyPr>
          <a:lstStyle/>
          <a:p>
            <a:r>
              <a:rPr lang="en-US" dirty="0"/>
              <a:t>Improvements to </a:t>
            </a:r>
            <a:r>
              <a:rPr lang="en-US" dirty="0" err="1"/>
              <a:t>PMx</a:t>
            </a:r>
            <a:r>
              <a:rPr lang="en-US" dirty="0"/>
              <a:t> Export</a:t>
            </a:r>
          </a:p>
          <a:p>
            <a:pPr lvl="1"/>
            <a:r>
              <a:rPr lang="en-US" dirty="0"/>
              <a:t>Taxonomy filter</a:t>
            </a:r>
          </a:p>
          <a:p>
            <a:pPr lvl="1"/>
            <a:r>
              <a:rPr lang="en-US" dirty="0"/>
              <a:t>Include </a:t>
            </a:r>
            <a:r>
              <a:rPr lang="en-US" i="1" dirty="0"/>
              <a:t>in situ </a:t>
            </a:r>
            <a:r>
              <a:rPr lang="en-US" dirty="0"/>
              <a:t>animals</a:t>
            </a:r>
          </a:p>
          <a:p>
            <a:pPr lvl="1"/>
            <a:r>
              <a:rPr lang="en-US" dirty="0"/>
              <a:t>Can continue working or close down while run</a:t>
            </a:r>
          </a:p>
          <a:p>
            <a:r>
              <a:rPr lang="en-US" dirty="0"/>
              <a:t>Linking criteria is displayed</a:t>
            </a:r>
          </a:p>
          <a:p>
            <a:r>
              <a:rPr lang="en-US" dirty="0"/>
              <a:t>Overlay Export</a:t>
            </a:r>
          </a:p>
          <a:p>
            <a:r>
              <a:rPr lang="en-US" dirty="0"/>
              <a:t>Archive/Unarchive Studbooks</a:t>
            </a:r>
          </a:p>
          <a:p>
            <a:r>
              <a:rPr lang="en-US" dirty="0"/>
              <a:t>Notification for previously linked animals</a:t>
            </a:r>
          </a:p>
          <a:p>
            <a:r>
              <a:rPr lang="en-US" i="1" dirty="0"/>
              <a:t>In situ </a:t>
            </a:r>
            <a:r>
              <a:rPr lang="en-US" dirty="0"/>
              <a:t>animals display in lists</a:t>
            </a:r>
          </a:p>
          <a:p>
            <a:r>
              <a:rPr lang="en-US" dirty="0"/>
              <a:t>Export to XML format</a:t>
            </a:r>
          </a:p>
          <a:p>
            <a:r>
              <a:rPr lang="en-US" dirty="0"/>
              <a:t>GAN link to Husbandry</a:t>
            </a:r>
          </a:p>
          <a:p>
            <a:r>
              <a:rPr lang="en-US" dirty="0"/>
              <a:t>Filter Animal List by multiple statuses</a:t>
            </a:r>
          </a:p>
          <a:p>
            <a:r>
              <a:rPr lang="en-US" dirty="0"/>
              <a:t>Non-ZIMS parents removed from Pending Updates</a:t>
            </a:r>
          </a:p>
          <a:p>
            <a:r>
              <a:rPr lang="en-US" dirty="0"/>
              <a:t>And even more………..</a:t>
            </a:r>
          </a:p>
          <a:p>
            <a:pPr marL="0" indent="0">
              <a:buNone/>
            </a:pPr>
            <a:endParaRPr lang="en-US" dirty="0"/>
          </a:p>
        </p:txBody>
      </p:sp>
      <p:sp>
        <p:nvSpPr>
          <p:cNvPr id="3" name="Slide Number Placeholder 2">
            <a:extLst>
              <a:ext uri="{FF2B5EF4-FFF2-40B4-BE49-F238E27FC236}">
                <a16:creationId xmlns:a16="http://schemas.microsoft.com/office/drawing/2014/main" id="{C6374670-AE1B-4B1F-B8F0-8FD659DCEA7D}"/>
              </a:ext>
            </a:extLst>
          </p:cNvPr>
          <p:cNvSpPr>
            <a:spLocks noGrp="1"/>
          </p:cNvSpPr>
          <p:nvPr>
            <p:ph type="sldNum" sz="quarter" idx="12"/>
          </p:nvPr>
        </p:nvSpPr>
        <p:spPr/>
        <p:txBody>
          <a:bodyPr/>
          <a:lstStyle/>
          <a:p>
            <a:fld id="{D1A12E6A-C85A-496C-95D0-8B82A2649983}" type="slidenum">
              <a:rPr lang="en-US" smtClean="0"/>
              <a:t>18</a:t>
            </a:fld>
            <a:endParaRPr lang="en-US"/>
          </a:p>
        </p:txBody>
      </p:sp>
      <p:pic>
        <p:nvPicPr>
          <p:cNvPr id="3074" name="Picture 2" descr="Meet The Animals Born At The Philadelphia Zoo In 2018 [VIDEO] |  Philadelphia, PA Patch">
            <a:extLst>
              <a:ext uri="{FF2B5EF4-FFF2-40B4-BE49-F238E27FC236}">
                <a16:creationId xmlns:a16="http://schemas.microsoft.com/office/drawing/2014/main" id="{6F258FBA-5B97-43AA-AAC9-CFC9412B8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 t="1211" r="35190" b="-1211"/>
          <a:stretch/>
        </p:blipFill>
        <p:spPr bwMode="auto">
          <a:xfrm>
            <a:off x="5451644" y="1587519"/>
            <a:ext cx="3004459" cy="34626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6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Research</a:t>
            </a:r>
          </a:p>
        </p:txBody>
      </p:sp>
      <p:sp>
        <p:nvSpPr>
          <p:cNvPr id="5" name="Content Placeholder 4">
            <a:extLst>
              <a:ext uri="{FF2B5EF4-FFF2-40B4-BE49-F238E27FC236}">
                <a16:creationId xmlns:a16="http://schemas.microsoft.com/office/drawing/2014/main" id="{E1DB9E85-C608-41CD-91D7-BAF67EFC6BEE}"/>
              </a:ext>
            </a:extLst>
          </p:cNvPr>
          <p:cNvSpPr>
            <a:spLocks noGrp="1"/>
          </p:cNvSpPr>
          <p:nvPr>
            <p:ph idx="1"/>
          </p:nvPr>
        </p:nvSpPr>
        <p:spPr/>
        <p:txBody>
          <a:bodyPr>
            <a:normAutofit fontScale="55000" lnSpcReduction="20000"/>
          </a:bodyPr>
          <a:lstStyle/>
          <a:p>
            <a:r>
              <a:rPr lang="en-US" dirty="0"/>
              <a:t>Our Research Team was very busy in 2020!</a:t>
            </a:r>
          </a:p>
          <a:p>
            <a:pPr lvl="1"/>
            <a:r>
              <a:rPr lang="en-US" sz="2600" dirty="0"/>
              <a:t>Published 5 peer-reviewed papers with 3 still under review</a:t>
            </a:r>
          </a:p>
          <a:p>
            <a:pPr lvl="1"/>
            <a:r>
              <a:rPr lang="en-US" sz="2600" dirty="0"/>
              <a:t>Developed Analytics </a:t>
            </a:r>
          </a:p>
          <a:p>
            <a:pPr lvl="2"/>
            <a:r>
              <a:rPr lang="en-US" sz="2600" dirty="0"/>
              <a:t>on survival on 2000 species</a:t>
            </a:r>
          </a:p>
          <a:p>
            <a:pPr lvl="2"/>
            <a:r>
              <a:rPr lang="en-US" sz="2600" dirty="0"/>
              <a:t>measure increase in species survival in Zoos and Aquariums</a:t>
            </a:r>
          </a:p>
          <a:p>
            <a:pPr lvl="2"/>
            <a:r>
              <a:rPr lang="en-US" sz="2600" dirty="0"/>
              <a:t>on 2 fish taxa</a:t>
            </a:r>
          </a:p>
          <a:p>
            <a:pPr lvl="1"/>
            <a:r>
              <a:rPr lang="en-US" sz="2600" dirty="0"/>
              <a:t>Reviewed 15 research requests</a:t>
            </a:r>
          </a:p>
          <a:p>
            <a:pPr lvl="1"/>
            <a:r>
              <a:rPr lang="en-US" sz="2600" dirty="0"/>
              <a:t>Launched the Species Knowledge Index for Songbirds and Sharks for CITES</a:t>
            </a:r>
          </a:p>
          <a:p>
            <a:pPr lvl="1"/>
            <a:r>
              <a:rPr lang="en-US" sz="2600" dirty="0"/>
              <a:t>Presented at 7 conferences/workshops</a:t>
            </a:r>
          </a:p>
          <a:p>
            <a:pPr lvl="1"/>
            <a:r>
              <a:rPr lang="en-US" sz="2600" dirty="0"/>
              <a:t>Supervised 4 students who graduated with CSA projects (Master and PhD)</a:t>
            </a:r>
          </a:p>
          <a:p>
            <a:pPr lvl="1"/>
            <a:r>
              <a:rPr lang="en-US" sz="2600" dirty="0"/>
              <a:t>Developed/continued strategic relationships with</a:t>
            </a:r>
          </a:p>
          <a:p>
            <a:pPr lvl="2"/>
            <a:r>
              <a:rPr lang="en-US" sz="2600" dirty="0"/>
              <a:t>Global Initiative to End Wildlife Crime</a:t>
            </a:r>
          </a:p>
          <a:p>
            <a:pPr lvl="2"/>
            <a:r>
              <a:rPr lang="en-US" sz="2600" dirty="0"/>
              <a:t>Earth </a:t>
            </a:r>
            <a:r>
              <a:rPr lang="en-US" sz="2600" dirty="0" err="1"/>
              <a:t>Biogenome</a:t>
            </a:r>
            <a:r>
              <a:rPr lang="en-US" sz="2600" dirty="0"/>
              <a:t> Project (EBGP)</a:t>
            </a:r>
          </a:p>
          <a:p>
            <a:pPr lvl="2"/>
            <a:r>
              <a:rPr lang="en-US" sz="2600" dirty="0"/>
              <a:t>AZA Aquarium Collections Sustainability Committee</a:t>
            </a:r>
          </a:p>
          <a:p>
            <a:pPr lvl="2"/>
            <a:r>
              <a:rPr lang="en-US" sz="2600" dirty="0"/>
              <a:t>IUCN Asian Species Actions Partnership Specialist Group (ASAP)</a:t>
            </a:r>
          </a:p>
          <a:p>
            <a:pPr lvl="2"/>
            <a:r>
              <a:rPr lang="en-US" sz="2600" dirty="0"/>
              <a:t>IUCN CPSG Decision Analysis Specialist Group</a:t>
            </a:r>
          </a:p>
          <a:p>
            <a:pPr lvl="2"/>
            <a:r>
              <a:rPr lang="en-US" sz="2600" dirty="0"/>
              <a:t>WAZA Aquarium Committee</a:t>
            </a:r>
          </a:p>
          <a:p>
            <a:pPr lvl="2"/>
            <a:r>
              <a:rPr lang="en-US" sz="2600" dirty="0"/>
              <a:t>Alliance of Zero Extinction (AZE)</a:t>
            </a:r>
          </a:p>
          <a:p>
            <a:pPr lvl="1"/>
            <a:r>
              <a:rPr lang="en-US" sz="2500" dirty="0"/>
              <a:t>Submitted 3 grants</a:t>
            </a:r>
          </a:p>
          <a:p>
            <a:pPr lvl="2"/>
            <a:endParaRPr lang="en-US" dirty="0"/>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19</a:t>
            </a:fld>
            <a:endParaRPr lang="en-US"/>
          </a:p>
        </p:txBody>
      </p:sp>
      <p:pic>
        <p:nvPicPr>
          <p:cNvPr id="4" name="Picture 3">
            <a:extLst>
              <a:ext uri="{FF2B5EF4-FFF2-40B4-BE49-F238E27FC236}">
                <a16:creationId xmlns:a16="http://schemas.microsoft.com/office/drawing/2014/main" id="{1B5B26B7-8688-420E-9BCA-38B7C02FA44F}"/>
              </a:ext>
            </a:extLst>
          </p:cNvPr>
          <p:cNvPicPr>
            <a:picLocks noChangeAspect="1"/>
          </p:cNvPicPr>
          <p:nvPr/>
        </p:nvPicPr>
        <p:blipFill>
          <a:blip r:embed="rId2"/>
          <a:stretch>
            <a:fillRect/>
          </a:stretch>
        </p:blipFill>
        <p:spPr>
          <a:xfrm>
            <a:off x="4016094" y="252182"/>
            <a:ext cx="3206732" cy="1438507"/>
          </a:xfrm>
          <a:prstGeom prst="rect">
            <a:avLst/>
          </a:prstGeom>
          <a:effectLst>
            <a:softEdge rad="63500"/>
          </a:effectLst>
        </p:spPr>
      </p:pic>
    </p:spTree>
    <p:extLst>
      <p:ext uri="{BB962C8B-B14F-4D97-AF65-F5344CB8AC3E}">
        <p14:creationId xmlns:p14="http://schemas.microsoft.com/office/powerpoint/2010/main" val="197979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B423-9853-4D10-95FB-97AB11855DA8}"/>
              </a:ext>
            </a:extLst>
          </p:cNvPr>
          <p:cNvSpPr>
            <a:spLocks noGrp="1"/>
          </p:cNvSpPr>
          <p:nvPr>
            <p:ph type="title"/>
          </p:nvPr>
        </p:nvSpPr>
        <p:spPr/>
        <p:txBody>
          <a:bodyPr/>
          <a:lstStyle/>
          <a:p>
            <a:r>
              <a:rPr lang="en-US" dirty="0"/>
              <a:t>It was a wild and crazy year….</a:t>
            </a:r>
          </a:p>
        </p:txBody>
      </p:sp>
      <p:sp>
        <p:nvSpPr>
          <p:cNvPr id="4" name="Slide Number Placeholder 3">
            <a:extLst>
              <a:ext uri="{FF2B5EF4-FFF2-40B4-BE49-F238E27FC236}">
                <a16:creationId xmlns:a16="http://schemas.microsoft.com/office/drawing/2014/main" id="{50317074-0DED-45C9-B0B1-988CE401D8FE}"/>
              </a:ext>
            </a:extLst>
          </p:cNvPr>
          <p:cNvSpPr>
            <a:spLocks noGrp="1"/>
          </p:cNvSpPr>
          <p:nvPr>
            <p:ph type="sldNum" sz="quarter" idx="12"/>
          </p:nvPr>
        </p:nvSpPr>
        <p:spPr/>
        <p:txBody>
          <a:bodyPr/>
          <a:lstStyle/>
          <a:p>
            <a:fld id="{D1A12E6A-C85A-496C-95D0-8B82A2649983}" type="slidenum">
              <a:rPr lang="en-US" smtClean="0"/>
              <a:t>2</a:t>
            </a:fld>
            <a:endParaRPr lang="en-US"/>
          </a:p>
        </p:txBody>
      </p:sp>
      <p:sp>
        <p:nvSpPr>
          <p:cNvPr id="3" name="Content Placeholder 2">
            <a:extLst>
              <a:ext uri="{FF2B5EF4-FFF2-40B4-BE49-F238E27FC236}">
                <a16:creationId xmlns:a16="http://schemas.microsoft.com/office/drawing/2014/main" id="{1576DC82-4C75-4E66-A6F9-6449EC588D9E}"/>
              </a:ext>
            </a:extLst>
          </p:cNvPr>
          <p:cNvSpPr>
            <a:spLocks noGrp="1"/>
          </p:cNvSpPr>
          <p:nvPr>
            <p:ph idx="4294967295"/>
          </p:nvPr>
        </p:nvSpPr>
        <p:spPr>
          <a:xfrm>
            <a:off x="713064" y="1472530"/>
            <a:ext cx="7886700" cy="4351338"/>
          </a:xfrm>
        </p:spPr>
        <p:txBody>
          <a:bodyPr>
            <a:normAutofit/>
          </a:bodyPr>
          <a:lstStyle/>
          <a:p>
            <a:pPr marL="0" indent="0">
              <a:buNone/>
            </a:pPr>
            <a:r>
              <a:rPr lang="en-US" dirty="0"/>
              <a:t>But Species360 and ZIMS kept getting better and better !</a:t>
            </a:r>
          </a:p>
          <a:p>
            <a:pPr lvl="1"/>
            <a:endParaRPr lang="en-US" dirty="0"/>
          </a:p>
          <a:p>
            <a:pPr lvl="1"/>
            <a:endParaRPr lang="en-US" dirty="0"/>
          </a:p>
          <a:p>
            <a:pPr lvl="1"/>
            <a:endParaRPr lang="en-US" dirty="0"/>
          </a:p>
        </p:txBody>
      </p:sp>
      <p:pic>
        <p:nvPicPr>
          <p:cNvPr id="5128" name="Picture 8" descr="thetravelzealot » SLOVAKIA: BRATISLAVA – Home of those “Wild and Crazy Guys”">
            <a:extLst>
              <a:ext uri="{FF2B5EF4-FFF2-40B4-BE49-F238E27FC236}">
                <a16:creationId xmlns:a16="http://schemas.microsoft.com/office/drawing/2014/main" id="{33FB905E-7DED-4E32-9207-1966F1615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23" y="2680837"/>
            <a:ext cx="3992267" cy="3168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EFCDAD-DDC0-44B3-BEFE-1AE47D12FB52}"/>
              </a:ext>
            </a:extLst>
          </p:cNvPr>
          <p:cNvSpPr txBox="1"/>
          <p:nvPr/>
        </p:nvSpPr>
        <p:spPr>
          <a:xfrm>
            <a:off x="5225449" y="2239756"/>
            <a:ext cx="3435492" cy="2862322"/>
          </a:xfrm>
          <a:prstGeom prst="rect">
            <a:avLst/>
          </a:prstGeom>
          <a:solidFill>
            <a:schemeClr val="accent1">
              <a:lumMod val="60000"/>
              <a:lumOff val="40000"/>
            </a:schemeClr>
          </a:solidFill>
          <a:ln>
            <a:solidFill>
              <a:schemeClr val="tx1"/>
            </a:solidFill>
          </a:ln>
        </p:spPr>
        <p:txBody>
          <a:bodyPr wrap="none" rtlCol="0">
            <a:spAutoFit/>
          </a:bodyPr>
          <a:lstStyle/>
          <a:p>
            <a:r>
              <a:rPr lang="en-US" dirty="0"/>
              <a:t>We made improvements and</a:t>
            </a:r>
          </a:p>
          <a:p>
            <a:r>
              <a:rPr lang="en-US" dirty="0"/>
              <a:t>additions to all our modules</a:t>
            </a:r>
          </a:p>
          <a:p>
            <a:r>
              <a:rPr lang="en-US" dirty="0"/>
              <a:t>by fixing Bugs and incorporating</a:t>
            </a:r>
          </a:p>
          <a:p>
            <a:r>
              <a:rPr lang="en-US" dirty="0"/>
              <a:t>many requested Enhancements in:</a:t>
            </a:r>
          </a:p>
          <a:p>
            <a:pPr marL="285750" indent="-285750">
              <a:buFont typeface="Arial" panose="020B0604020202020204" pitchFamily="34" charset="0"/>
              <a:buChar char="•"/>
            </a:pPr>
            <a:r>
              <a:rPr lang="en-US" dirty="0"/>
              <a:t>Husbandry</a:t>
            </a:r>
          </a:p>
          <a:p>
            <a:pPr marL="285750" indent="-285750">
              <a:buFont typeface="Arial" panose="020B0604020202020204" pitchFamily="34" charset="0"/>
              <a:buChar char="•"/>
            </a:pPr>
            <a:r>
              <a:rPr lang="en-US" dirty="0"/>
              <a:t>Medical</a:t>
            </a:r>
          </a:p>
          <a:p>
            <a:pPr marL="285750" indent="-285750">
              <a:buFont typeface="Arial" panose="020B0604020202020204" pitchFamily="34" charset="0"/>
              <a:buChar char="•"/>
            </a:pPr>
            <a:r>
              <a:rPr lang="en-US" dirty="0"/>
              <a:t>Studbook</a:t>
            </a:r>
          </a:p>
          <a:p>
            <a:pPr marL="285750" indent="-285750">
              <a:buFont typeface="Arial" panose="020B0604020202020204" pitchFamily="34" charset="0"/>
              <a:buChar char="•"/>
            </a:pPr>
            <a:endParaRPr lang="en-US" dirty="0"/>
          </a:p>
          <a:p>
            <a:r>
              <a:rPr lang="en-US" dirty="0"/>
              <a:t>And our Research Team was</a:t>
            </a:r>
          </a:p>
          <a:p>
            <a:r>
              <a:rPr lang="en-US" dirty="0"/>
              <a:t>very busy!</a:t>
            </a:r>
          </a:p>
        </p:txBody>
      </p:sp>
    </p:spTree>
    <p:extLst>
      <p:ext uri="{BB962C8B-B14F-4D97-AF65-F5344CB8AC3E}">
        <p14:creationId xmlns:p14="http://schemas.microsoft.com/office/powerpoint/2010/main" val="368209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C665-2A1A-4484-8475-37DACEC7DDBD}"/>
              </a:ext>
            </a:extLst>
          </p:cNvPr>
          <p:cNvSpPr>
            <a:spLocks noGrp="1"/>
          </p:cNvSpPr>
          <p:nvPr>
            <p:ph type="title"/>
          </p:nvPr>
        </p:nvSpPr>
        <p:spPr/>
        <p:txBody>
          <a:bodyPr/>
          <a:lstStyle/>
          <a:p>
            <a:r>
              <a:rPr lang="en-US" dirty="0"/>
              <a:t>ZIMS Data Used for Conservation Efforts</a:t>
            </a:r>
          </a:p>
        </p:txBody>
      </p:sp>
      <p:sp>
        <p:nvSpPr>
          <p:cNvPr id="3" name="Content Placeholder 2">
            <a:extLst>
              <a:ext uri="{FF2B5EF4-FFF2-40B4-BE49-F238E27FC236}">
                <a16:creationId xmlns:a16="http://schemas.microsoft.com/office/drawing/2014/main" id="{FCC0DB2D-416B-4AFC-BC31-68A5CF0F047C}"/>
              </a:ext>
            </a:extLst>
          </p:cNvPr>
          <p:cNvSpPr>
            <a:spLocks noGrp="1"/>
          </p:cNvSpPr>
          <p:nvPr>
            <p:ph idx="1"/>
          </p:nvPr>
        </p:nvSpPr>
        <p:spPr>
          <a:xfrm>
            <a:off x="628650" y="1690689"/>
            <a:ext cx="7886700" cy="4351338"/>
          </a:xfrm>
        </p:spPr>
        <p:txBody>
          <a:bodyPr>
            <a:noAutofit/>
          </a:bodyPr>
          <a:lstStyle/>
          <a:p>
            <a:r>
              <a:rPr lang="en-US" sz="2100" dirty="0"/>
              <a:t>EAZA Songbirds TAG and Species360 used ZIMS data to pinpoint species at risk</a:t>
            </a:r>
          </a:p>
          <a:p>
            <a:r>
              <a:rPr lang="en-US" sz="2100" dirty="0"/>
              <a:t>Researchers at the Clinic for Zoo Animals at the University of Zurich used ZIMS data to study reproduction in primates for a publication in Biological Reviews</a:t>
            </a:r>
          </a:p>
          <a:p>
            <a:r>
              <a:rPr lang="en-US" sz="2100" dirty="0"/>
              <a:t>The Red Siskin Conservation Center is using ZIMS data to help manage one of the most endangered bird species in the world</a:t>
            </a:r>
          </a:p>
          <a:p>
            <a:r>
              <a:rPr lang="en-US" sz="2100" dirty="0"/>
              <a:t>The Borneo Orangutan Survival Foundation uses ZIMS to manage the orangutans in their two sanctuary sites</a:t>
            </a:r>
          </a:p>
          <a:p>
            <a:r>
              <a:rPr lang="en-US" sz="2100" dirty="0"/>
              <a:t>The Aquarium </a:t>
            </a:r>
            <a:r>
              <a:rPr lang="en-US" sz="2100" dirty="0" err="1"/>
              <a:t>L’Oceanographic</a:t>
            </a:r>
            <a:r>
              <a:rPr lang="en-US" sz="2100" dirty="0"/>
              <a:t> uses ZIMS data to measure its role in sustaining 28 coral species assessed as vulnerable to climate change</a:t>
            </a:r>
          </a:p>
        </p:txBody>
      </p:sp>
      <p:sp>
        <p:nvSpPr>
          <p:cNvPr id="4" name="Slide Number Placeholder 3">
            <a:extLst>
              <a:ext uri="{FF2B5EF4-FFF2-40B4-BE49-F238E27FC236}">
                <a16:creationId xmlns:a16="http://schemas.microsoft.com/office/drawing/2014/main" id="{F504F3BB-EC95-4400-BA8E-5EB71A5141E9}"/>
              </a:ext>
            </a:extLst>
          </p:cNvPr>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171276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693D-A23F-4628-ABFA-A885C99A3DA4}"/>
              </a:ext>
            </a:extLst>
          </p:cNvPr>
          <p:cNvSpPr>
            <a:spLocks noGrp="1"/>
          </p:cNvSpPr>
          <p:nvPr>
            <p:ph type="title"/>
          </p:nvPr>
        </p:nvSpPr>
        <p:spPr/>
        <p:txBody>
          <a:bodyPr/>
          <a:lstStyle/>
          <a:p>
            <a:r>
              <a:rPr lang="en-US" dirty="0"/>
              <a:t>Welcome Back!!!</a:t>
            </a:r>
          </a:p>
        </p:txBody>
      </p:sp>
      <p:sp>
        <p:nvSpPr>
          <p:cNvPr id="3" name="Slide Number Placeholder 2">
            <a:extLst>
              <a:ext uri="{FF2B5EF4-FFF2-40B4-BE49-F238E27FC236}">
                <a16:creationId xmlns:a16="http://schemas.microsoft.com/office/drawing/2014/main" id="{9BFF4D2C-2C32-4FB8-8068-B50B42F76F41}"/>
              </a:ext>
            </a:extLst>
          </p:cNvPr>
          <p:cNvSpPr>
            <a:spLocks noGrp="1"/>
          </p:cNvSpPr>
          <p:nvPr>
            <p:ph type="sldNum" sz="quarter" idx="12"/>
          </p:nvPr>
        </p:nvSpPr>
        <p:spPr/>
        <p:txBody>
          <a:bodyPr/>
          <a:lstStyle/>
          <a:p>
            <a:fld id="{D1A12E6A-C85A-496C-95D0-8B82A2649983}" type="slidenum">
              <a:rPr lang="en-US" smtClean="0"/>
              <a:t>21</a:t>
            </a:fld>
            <a:endParaRPr lang="en-US"/>
          </a:p>
        </p:txBody>
      </p:sp>
      <p:pic>
        <p:nvPicPr>
          <p:cNvPr id="5" name="Picture 4">
            <a:extLst>
              <a:ext uri="{FF2B5EF4-FFF2-40B4-BE49-F238E27FC236}">
                <a16:creationId xmlns:a16="http://schemas.microsoft.com/office/drawing/2014/main" id="{5765D7BD-C8FB-45BB-8D35-E71F4652C326}"/>
              </a:ext>
            </a:extLst>
          </p:cNvPr>
          <p:cNvPicPr>
            <a:picLocks noChangeAspect="1"/>
          </p:cNvPicPr>
          <p:nvPr/>
        </p:nvPicPr>
        <p:blipFill>
          <a:blip r:embed="rId2"/>
          <a:stretch>
            <a:fillRect/>
          </a:stretch>
        </p:blipFill>
        <p:spPr>
          <a:xfrm>
            <a:off x="763398" y="1850223"/>
            <a:ext cx="1683293" cy="2552686"/>
          </a:xfrm>
          <a:prstGeom prst="rect">
            <a:avLst/>
          </a:prstGeom>
        </p:spPr>
      </p:pic>
      <p:pic>
        <p:nvPicPr>
          <p:cNvPr id="7" name="Picture 6">
            <a:extLst>
              <a:ext uri="{FF2B5EF4-FFF2-40B4-BE49-F238E27FC236}">
                <a16:creationId xmlns:a16="http://schemas.microsoft.com/office/drawing/2014/main" id="{56A76EDC-3C96-473D-BA67-266C1A8FEFB7}"/>
              </a:ext>
            </a:extLst>
          </p:cNvPr>
          <p:cNvPicPr>
            <a:picLocks noChangeAspect="1"/>
          </p:cNvPicPr>
          <p:nvPr/>
        </p:nvPicPr>
        <p:blipFill>
          <a:blip r:embed="rId3"/>
          <a:stretch>
            <a:fillRect/>
          </a:stretch>
        </p:blipFill>
        <p:spPr>
          <a:xfrm>
            <a:off x="1155568" y="4809433"/>
            <a:ext cx="3727152" cy="1342871"/>
          </a:xfrm>
          <a:prstGeom prst="rect">
            <a:avLst/>
          </a:prstGeom>
        </p:spPr>
      </p:pic>
      <p:pic>
        <p:nvPicPr>
          <p:cNvPr id="1026" name="Picture 2" descr="Working at Memphis Zoo | Glassdoor">
            <a:extLst>
              <a:ext uri="{FF2B5EF4-FFF2-40B4-BE49-F238E27FC236}">
                <a16:creationId xmlns:a16="http://schemas.microsoft.com/office/drawing/2014/main" id="{CCFD4CEA-C4A0-4785-821A-7358C39CD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901" y="2455090"/>
            <a:ext cx="1947819" cy="19478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697C85-9B40-44C1-A201-AE4E2DF72DA1}"/>
              </a:ext>
            </a:extLst>
          </p:cNvPr>
          <p:cNvSpPr txBox="1"/>
          <p:nvPr/>
        </p:nvSpPr>
        <p:spPr>
          <a:xfrm>
            <a:off x="5194099" y="1167419"/>
            <a:ext cx="3694409" cy="3970318"/>
          </a:xfrm>
          <a:prstGeom prst="rect">
            <a:avLst/>
          </a:prstGeom>
          <a:solidFill>
            <a:schemeClr val="accent1">
              <a:lumMod val="40000"/>
              <a:lumOff val="60000"/>
            </a:schemeClr>
          </a:solidFill>
          <a:ln>
            <a:solidFill>
              <a:schemeClr val="tx1"/>
            </a:solidFill>
          </a:ln>
        </p:spPr>
        <p:txBody>
          <a:bodyPr wrap="none" rtlCol="0">
            <a:spAutoFit/>
          </a:bodyPr>
          <a:lstStyle/>
          <a:p>
            <a:r>
              <a:rPr lang="en-US" dirty="0"/>
              <a:t>We want to end on a very happy </a:t>
            </a:r>
          </a:p>
          <a:p>
            <a:r>
              <a:rPr lang="en-US" dirty="0"/>
              <a:t>note! We are extremely pleased </a:t>
            </a:r>
          </a:p>
          <a:p>
            <a:r>
              <a:rPr lang="en-US" dirty="0"/>
              <a:t>that three of our former members</a:t>
            </a:r>
          </a:p>
          <a:p>
            <a:r>
              <a:rPr lang="en-US" dirty="0"/>
              <a:t>rejoined Species360 in 2020!</a:t>
            </a:r>
          </a:p>
          <a:p>
            <a:r>
              <a:rPr lang="en-US" dirty="0"/>
              <a:t>The Nashville Zoo and Memphis</a:t>
            </a:r>
          </a:p>
          <a:p>
            <a:r>
              <a:rPr lang="en-US" dirty="0"/>
              <a:t>Zoo migrated their data and went</a:t>
            </a:r>
          </a:p>
          <a:p>
            <a:r>
              <a:rPr lang="en-US" dirty="0"/>
              <a:t>live last year. The return of these</a:t>
            </a:r>
          </a:p>
          <a:p>
            <a:r>
              <a:rPr lang="en-US" dirty="0"/>
              <a:t>two institutions added ~1.5</a:t>
            </a:r>
          </a:p>
          <a:p>
            <a:r>
              <a:rPr lang="en-US" dirty="0"/>
              <a:t>million records to the ZIMS database!</a:t>
            </a:r>
          </a:p>
          <a:p>
            <a:r>
              <a:rPr lang="en-US" dirty="0"/>
              <a:t>The Houston Zoo is completing </a:t>
            </a:r>
          </a:p>
          <a:p>
            <a:r>
              <a:rPr lang="en-US" dirty="0"/>
              <a:t>migration and will go live in January </a:t>
            </a:r>
          </a:p>
          <a:p>
            <a:r>
              <a:rPr lang="en-US" dirty="0"/>
              <a:t>2021. </a:t>
            </a:r>
          </a:p>
          <a:p>
            <a:endParaRPr lang="en-US" dirty="0"/>
          </a:p>
          <a:p>
            <a:r>
              <a:rPr lang="en-US"/>
              <a:t>It is so good </a:t>
            </a:r>
            <a:r>
              <a:rPr lang="en-US" dirty="0"/>
              <a:t>to have you back!</a:t>
            </a:r>
          </a:p>
        </p:txBody>
      </p:sp>
    </p:spTree>
    <p:extLst>
      <p:ext uri="{BB962C8B-B14F-4D97-AF65-F5344CB8AC3E}">
        <p14:creationId xmlns:p14="http://schemas.microsoft.com/office/powerpoint/2010/main" val="379325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AD31F6-0CCF-4A27-B961-DBEF3263CD81}"/>
              </a:ext>
            </a:extLst>
          </p:cNvPr>
          <p:cNvSpPr>
            <a:spLocks noGrp="1"/>
          </p:cNvSpPr>
          <p:nvPr>
            <p:ph type="title"/>
          </p:nvPr>
        </p:nvSpPr>
        <p:spPr/>
        <p:txBody>
          <a:bodyPr/>
          <a:lstStyle/>
          <a:p>
            <a:r>
              <a:rPr lang="en-US" dirty="0"/>
              <a:t>ZIMS and Species360 Highlights from 2020</a:t>
            </a:r>
          </a:p>
        </p:txBody>
      </p:sp>
      <p:sp>
        <p:nvSpPr>
          <p:cNvPr id="5" name="Text Placeholder 4">
            <a:extLst>
              <a:ext uri="{FF2B5EF4-FFF2-40B4-BE49-F238E27FC236}">
                <a16:creationId xmlns:a16="http://schemas.microsoft.com/office/drawing/2014/main" id="{277C85AA-0A1F-45FA-9CB0-1747BAD0B9AF}"/>
              </a:ext>
            </a:extLst>
          </p:cNvPr>
          <p:cNvSpPr>
            <a:spLocks noGrp="1"/>
          </p:cNvSpPr>
          <p:nvPr>
            <p:ph type="body" idx="1"/>
          </p:nvPr>
        </p:nvSpPr>
        <p:spPr/>
        <p:txBody>
          <a:bodyPr/>
          <a:lstStyle/>
          <a:p>
            <a:r>
              <a:rPr lang="en-US" dirty="0"/>
              <a:t>Any Questions?</a:t>
            </a:r>
          </a:p>
        </p:txBody>
      </p:sp>
      <p:sp>
        <p:nvSpPr>
          <p:cNvPr id="3" name="Slide Number Placeholder 2">
            <a:extLst>
              <a:ext uri="{FF2B5EF4-FFF2-40B4-BE49-F238E27FC236}">
                <a16:creationId xmlns:a16="http://schemas.microsoft.com/office/drawing/2014/main" id="{1E0F9ABD-77DD-4CB8-8834-54602390DAF6}"/>
              </a:ext>
            </a:extLst>
          </p:cNvPr>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76815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Husbandry – Auto Update Animal Lists</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3</a:t>
            </a:fld>
            <a:endParaRPr lang="en-US"/>
          </a:p>
        </p:txBody>
      </p:sp>
      <p:pic>
        <p:nvPicPr>
          <p:cNvPr id="4098" name="Picture 2" descr="Mixed species exhibits - ZooChat">
            <a:extLst>
              <a:ext uri="{FF2B5EF4-FFF2-40B4-BE49-F238E27FC236}">
                <a16:creationId xmlns:a16="http://schemas.microsoft.com/office/drawing/2014/main" id="{8C99646F-3668-4747-8DA3-664BBAE54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225" y="2009395"/>
            <a:ext cx="3805125" cy="283920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1D0E4B-BAFF-4337-B221-661ABED2D221}"/>
              </a:ext>
            </a:extLst>
          </p:cNvPr>
          <p:cNvSpPr txBox="1"/>
          <p:nvPr/>
        </p:nvSpPr>
        <p:spPr>
          <a:xfrm>
            <a:off x="517941" y="2298583"/>
            <a:ext cx="3978558" cy="2862322"/>
          </a:xfrm>
          <a:prstGeom prst="rect">
            <a:avLst/>
          </a:prstGeom>
          <a:solidFill>
            <a:schemeClr val="accent1">
              <a:lumMod val="60000"/>
              <a:lumOff val="40000"/>
            </a:schemeClr>
          </a:solidFill>
          <a:ln>
            <a:solidFill>
              <a:schemeClr val="tx1"/>
            </a:solidFill>
          </a:ln>
        </p:spPr>
        <p:txBody>
          <a:bodyPr wrap="square" rtlCol="0">
            <a:spAutoFit/>
          </a:bodyPr>
          <a:lstStyle/>
          <a:p>
            <a:r>
              <a:rPr lang="en-US" dirty="0"/>
              <a:t>You can select to have your Animal Lists</a:t>
            </a:r>
          </a:p>
          <a:p>
            <a:r>
              <a:rPr lang="en-US" dirty="0"/>
              <a:t>automatically remove animals from them that are dispositioned or die. This option is available only as an Institution Preference under Application Preferences &gt; Animal Lists. This option will only remove animals going forward, so it is recommended to remove any dispositioned/dead animals from your</a:t>
            </a:r>
          </a:p>
          <a:p>
            <a:r>
              <a:rPr lang="en-US" dirty="0"/>
              <a:t>Lists prior to selecting this Preference.</a:t>
            </a:r>
          </a:p>
        </p:txBody>
      </p:sp>
    </p:spTree>
    <p:extLst>
      <p:ext uri="{BB962C8B-B14F-4D97-AF65-F5344CB8AC3E}">
        <p14:creationId xmlns:p14="http://schemas.microsoft.com/office/powerpoint/2010/main" val="107470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Husbandry – Edit Provisional Data Before Approval</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4</a:t>
            </a:fld>
            <a:endParaRPr lang="en-US"/>
          </a:p>
        </p:txBody>
      </p:sp>
      <p:pic>
        <p:nvPicPr>
          <p:cNvPr id="3074" name="Picture 2" descr="On the Wind Cheetah Run - Animal Ark">
            <a:extLst>
              <a:ext uri="{FF2B5EF4-FFF2-40B4-BE49-F238E27FC236}">
                <a16:creationId xmlns:a16="http://schemas.microsoft.com/office/drawing/2014/main" id="{523AFAC3-27C2-414E-87C1-269740432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674" y="2306036"/>
            <a:ext cx="3656899" cy="24335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E91808-6719-4E6F-864D-66CDD3F8CF68}"/>
              </a:ext>
            </a:extLst>
          </p:cNvPr>
          <p:cNvSpPr txBox="1"/>
          <p:nvPr/>
        </p:nvSpPr>
        <p:spPr>
          <a:xfrm>
            <a:off x="628650" y="2139193"/>
            <a:ext cx="3889376" cy="3416320"/>
          </a:xfrm>
          <a:prstGeom prst="rect">
            <a:avLst/>
          </a:prstGeom>
          <a:solidFill>
            <a:schemeClr val="accent1">
              <a:lumMod val="60000"/>
              <a:lumOff val="40000"/>
            </a:schemeClr>
          </a:solidFill>
          <a:ln>
            <a:solidFill>
              <a:schemeClr val="tx1"/>
            </a:solidFill>
          </a:ln>
        </p:spPr>
        <p:txBody>
          <a:bodyPr wrap="square" rtlCol="0">
            <a:spAutoFit/>
          </a:bodyPr>
          <a:lstStyle/>
          <a:p>
            <a:r>
              <a:rPr lang="en-US" dirty="0"/>
              <a:t>Provisional Data can now be approved</a:t>
            </a:r>
          </a:p>
          <a:p>
            <a:r>
              <a:rPr lang="en-US" dirty="0"/>
              <a:t>in cheetah-like speed! If you want to make an edit in Provisional Data, you can now do so right from the Approve screen. There is no longer the need to Approve and then open the record to edit or Reject and send back to the author for correction. You may still wish to Reject major incorrect entries when training your staff for proper ZIMS entries. But minor errors won’t slow you down.</a:t>
            </a:r>
          </a:p>
        </p:txBody>
      </p:sp>
    </p:spTree>
    <p:extLst>
      <p:ext uri="{BB962C8B-B14F-4D97-AF65-F5344CB8AC3E}">
        <p14:creationId xmlns:p14="http://schemas.microsoft.com/office/powerpoint/2010/main" val="132398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Husbandry – Clutch/Litter ID Transfer to Split Records</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5</a:t>
            </a:fld>
            <a:endParaRPr lang="en-US"/>
          </a:p>
        </p:txBody>
      </p:sp>
      <p:pic>
        <p:nvPicPr>
          <p:cNvPr id="2050" name="Picture 2" descr="Bird Clutch Images, Stock Photos &amp; Vectors | Shutterstock">
            <a:extLst>
              <a:ext uri="{FF2B5EF4-FFF2-40B4-BE49-F238E27FC236}">
                <a16:creationId xmlns:a16="http://schemas.microsoft.com/office/drawing/2014/main" id="{5FFAC20A-ACCE-4A98-8DCD-5DCD4A60F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66"/>
          <a:stretch/>
        </p:blipFill>
        <p:spPr bwMode="auto">
          <a:xfrm>
            <a:off x="793241" y="1894951"/>
            <a:ext cx="3390494" cy="22324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Puppy Love: Second litter + second $50,000 match! | Endangered Wolf Center">
            <a:extLst>
              <a:ext uri="{FF2B5EF4-FFF2-40B4-BE49-F238E27FC236}">
                <a16:creationId xmlns:a16="http://schemas.microsoft.com/office/drawing/2014/main" id="{B7E24826-A5A2-4033-806E-FDE640FAF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70933"/>
            <a:ext cx="3899688" cy="21564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80E035-45AB-47AB-ACCF-B577DC4168D6}"/>
              </a:ext>
            </a:extLst>
          </p:cNvPr>
          <p:cNvSpPr txBox="1"/>
          <p:nvPr/>
        </p:nvSpPr>
        <p:spPr>
          <a:xfrm>
            <a:off x="793241" y="4407627"/>
            <a:ext cx="6971973" cy="923330"/>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 Clutch/Litter ID now automatically transfers into the record for any </a:t>
            </a:r>
          </a:p>
          <a:p>
            <a:r>
              <a:rPr lang="en-US" dirty="0"/>
              <a:t>groups/individuals that are split from the original group of eggs or group</a:t>
            </a:r>
          </a:p>
          <a:p>
            <a:r>
              <a:rPr lang="en-US" dirty="0"/>
              <a:t>of animals. No need to remember to add it after the split transaction!</a:t>
            </a:r>
          </a:p>
        </p:txBody>
      </p:sp>
    </p:spTree>
    <p:extLst>
      <p:ext uri="{BB962C8B-B14F-4D97-AF65-F5344CB8AC3E}">
        <p14:creationId xmlns:p14="http://schemas.microsoft.com/office/powerpoint/2010/main" val="313496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Husbandry – Accreditation Visibility</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6</a:t>
            </a:fld>
            <a:endParaRPr lang="en-US"/>
          </a:p>
        </p:txBody>
      </p:sp>
      <p:pic>
        <p:nvPicPr>
          <p:cNvPr id="1026" name="Picture 2" descr="Sites like Expedia to book all the wanderlust away | finder.com">
            <a:extLst>
              <a:ext uri="{FF2B5EF4-FFF2-40B4-BE49-F238E27FC236}">
                <a16:creationId xmlns:a16="http://schemas.microsoft.com/office/drawing/2014/main" id="{3BEF0630-D76F-40F3-9E13-E4BDC658A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012" y="1564855"/>
            <a:ext cx="3320336" cy="33203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C6FA91-901F-408B-8A44-3EB3DF771138}"/>
              </a:ext>
            </a:extLst>
          </p:cNvPr>
          <p:cNvSpPr txBox="1"/>
          <p:nvPr/>
        </p:nvSpPr>
        <p:spPr>
          <a:xfrm>
            <a:off x="578841" y="2136338"/>
            <a:ext cx="3993159" cy="2585323"/>
          </a:xfrm>
          <a:prstGeom prst="rect">
            <a:avLst/>
          </a:prstGeom>
          <a:solidFill>
            <a:schemeClr val="accent1">
              <a:lumMod val="60000"/>
              <a:lumOff val="40000"/>
            </a:schemeClr>
          </a:solidFill>
          <a:ln>
            <a:solidFill>
              <a:schemeClr val="tx1"/>
            </a:solidFill>
          </a:ln>
        </p:spPr>
        <p:txBody>
          <a:bodyPr wrap="square" rtlCol="0">
            <a:spAutoFit/>
          </a:bodyPr>
          <a:lstStyle/>
          <a:p>
            <a:r>
              <a:rPr lang="en-US" dirty="0"/>
              <a:t>In the Regional Association Institution page, a column has been added to the Association Members grid to indicate if the Institution is currently accredited with them. This is a resource for Expedia to know which institutions are accredited to help those using Expedia to make well-informed travel destination decisions.</a:t>
            </a:r>
          </a:p>
        </p:txBody>
      </p:sp>
    </p:spTree>
    <p:extLst>
      <p:ext uri="{BB962C8B-B14F-4D97-AF65-F5344CB8AC3E}">
        <p14:creationId xmlns:p14="http://schemas.microsoft.com/office/powerpoint/2010/main" val="413921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Medical - Biobank</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7</a:t>
            </a:fld>
            <a:endParaRPr lang="en-US"/>
          </a:p>
        </p:txBody>
      </p:sp>
      <p:pic>
        <p:nvPicPr>
          <p:cNvPr id="7170" name="Picture 2" descr="Medical test-tube with blood samples — Stock Photo © amoklv #14015978">
            <a:extLst>
              <a:ext uri="{FF2B5EF4-FFF2-40B4-BE49-F238E27FC236}">
                <a16:creationId xmlns:a16="http://schemas.microsoft.com/office/drawing/2014/main" id="{1E318B87-AAD4-4C00-8B51-428ED8FEC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276" y="2251073"/>
            <a:ext cx="3432454" cy="235585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EDA0AF-8963-44E1-BF1F-9F0BC4640CE6}"/>
              </a:ext>
            </a:extLst>
          </p:cNvPr>
          <p:cNvSpPr txBox="1"/>
          <p:nvPr/>
        </p:nvSpPr>
        <p:spPr>
          <a:xfrm>
            <a:off x="534270" y="2046914"/>
            <a:ext cx="4364901" cy="3416320"/>
          </a:xfrm>
          <a:prstGeom prst="rect">
            <a:avLst/>
          </a:prstGeom>
          <a:solidFill>
            <a:schemeClr val="accent1">
              <a:lumMod val="60000"/>
              <a:lumOff val="40000"/>
            </a:schemeClr>
          </a:solidFill>
          <a:ln>
            <a:solidFill>
              <a:schemeClr val="tx1"/>
            </a:solidFill>
          </a:ln>
        </p:spPr>
        <p:txBody>
          <a:bodyPr wrap="square" rtlCol="0">
            <a:spAutoFit/>
          </a:bodyPr>
          <a:lstStyle/>
          <a:p>
            <a:r>
              <a:rPr lang="en-US" dirty="0"/>
              <a:t>This project was developed so that EAZA</a:t>
            </a:r>
          </a:p>
          <a:p>
            <a:r>
              <a:rPr lang="en-US" dirty="0"/>
              <a:t>institutions can share samples with the</a:t>
            </a:r>
          </a:p>
          <a:p>
            <a:r>
              <a:rPr lang="en-US" dirty="0"/>
              <a:t>EAZA Biobank and the Biobank can record storage information on them. If a sample is recorded in ZIMS, EAZA institutions can share that single sample. If the sample is not recorded in ZIMS, the Biobank has the ability to create the sample on your behalf if you are on the Authorizing Institution list. It is hoped this project is just the first step in allowing sample sharing with Biobanks throughout the world.</a:t>
            </a:r>
          </a:p>
        </p:txBody>
      </p:sp>
    </p:spTree>
    <p:extLst>
      <p:ext uri="{BB962C8B-B14F-4D97-AF65-F5344CB8AC3E}">
        <p14:creationId xmlns:p14="http://schemas.microsoft.com/office/powerpoint/2010/main" val="16926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Medical – Test Results Upload</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8</a:t>
            </a:fld>
            <a:endParaRPr lang="en-US"/>
          </a:p>
        </p:txBody>
      </p:sp>
      <p:pic>
        <p:nvPicPr>
          <p:cNvPr id="9220" name="Picture 4" descr="AZVT - Association of Zoo Veterinary Technicians - home">
            <a:extLst>
              <a:ext uri="{FF2B5EF4-FFF2-40B4-BE49-F238E27FC236}">
                <a16:creationId xmlns:a16="http://schemas.microsoft.com/office/drawing/2014/main" id="{B5E9DC51-23AC-40AD-9638-63BBC21840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506" y="2023816"/>
            <a:ext cx="3624044" cy="27180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811906-FD82-431B-B086-1CF719102C00}"/>
              </a:ext>
            </a:extLst>
          </p:cNvPr>
          <p:cNvSpPr txBox="1"/>
          <p:nvPr/>
        </p:nvSpPr>
        <p:spPr>
          <a:xfrm>
            <a:off x="493991" y="1764638"/>
            <a:ext cx="4403834" cy="4247317"/>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 Test Results Upload functionality </a:t>
            </a:r>
          </a:p>
          <a:p>
            <a:r>
              <a:rPr lang="en-US" dirty="0"/>
              <a:t>helps save you time and reduces data </a:t>
            </a:r>
          </a:p>
          <a:p>
            <a:r>
              <a:rPr lang="en-US" dirty="0"/>
              <a:t>entry errors by allowing you to upload </a:t>
            </a:r>
          </a:p>
          <a:p>
            <a:r>
              <a:rPr lang="en-US" dirty="0"/>
              <a:t>Tests Results directly from the lab into</a:t>
            </a:r>
          </a:p>
          <a:p>
            <a:r>
              <a:rPr lang="en-US" dirty="0"/>
              <a:t>the ZIMS Test Results module. It is a three</a:t>
            </a:r>
          </a:p>
          <a:p>
            <a:r>
              <a:rPr lang="en-US" dirty="0"/>
              <a:t>step process:</a:t>
            </a:r>
          </a:p>
          <a:p>
            <a:pPr marL="285750" indent="-285750">
              <a:buFont typeface="Arial" panose="020B0604020202020204" pitchFamily="34" charset="0"/>
              <a:buChar char="•"/>
            </a:pPr>
            <a:r>
              <a:rPr lang="en-US" dirty="0"/>
              <a:t>Import tests for processing</a:t>
            </a:r>
          </a:p>
          <a:p>
            <a:pPr marL="285750" indent="-285750">
              <a:buFont typeface="Arial" panose="020B0604020202020204" pitchFamily="34" charset="0"/>
              <a:buChar char="•"/>
            </a:pPr>
            <a:r>
              <a:rPr lang="en-US" dirty="0"/>
              <a:t>Link the imported tests to a ZIMS sample</a:t>
            </a:r>
          </a:p>
          <a:p>
            <a:pPr marL="285750" indent="-285750">
              <a:buFont typeface="Arial" panose="020B0604020202020204" pitchFamily="34" charset="0"/>
              <a:buChar char="•"/>
            </a:pPr>
            <a:r>
              <a:rPr lang="en-US" dirty="0"/>
              <a:t>Upload the results into the ZIMS Tests</a:t>
            </a:r>
          </a:p>
          <a:p>
            <a:r>
              <a:rPr lang="en-US" dirty="0"/>
              <a:t>	and Results module</a:t>
            </a:r>
          </a:p>
          <a:p>
            <a:r>
              <a:rPr lang="en-US" dirty="0"/>
              <a:t>At this time only Test results from IDEXX Labs</a:t>
            </a:r>
          </a:p>
          <a:p>
            <a:r>
              <a:rPr lang="en-US" dirty="0" err="1"/>
              <a:t>VetConnectPlus</a:t>
            </a:r>
            <a:r>
              <a:rPr lang="en-US" dirty="0"/>
              <a:t> site, Gribbles Veterinary </a:t>
            </a:r>
          </a:p>
          <a:p>
            <a:r>
              <a:rPr lang="en-US" dirty="0"/>
              <a:t>Australia and New Zealand can be uploaded.</a:t>
            </a:r>
          </a:p>
          <a:p>
            <a:r>
              <a:rPr lang="en-US" dirty="0"/>
              <a:t>More labs are planned for inclusion in the</a:t>
            </a:r>
          </a:p>
          <a:p>
            <a:r>
              <a:rPr lang="en-US" dirty="0"/>
              <a:t>future with </a:t>
            </a:r>
            <a:r>
              <a:rPr lang="en-US" dirty="0" err="1"/>
              <a:t>Antech</a:t>
            </a:r>
            <a:r>
              <a:rPr lang="en-US" dirty="0"/>
              <a:t> (coming soon!)</a:t>
            </a:r>
          </a:p>
        </p:txBody>
      </p:sp>
    </p:spTree>
    <p:extLst>
      <p:ext uri="{BB962C8B-B14F-4D97-AF65-F5344CB8AC3E}">
        <p14:creationId xmlns:p14="http://schemas.microsoft.com/office/powerpoint/2010/main" val="69011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2CD6-1ECD-4A64-B161-AE2133ED1030}"/>
              </a:ext>
            </a:extLst>
          </p:cNvPr>
          <p:cNvSpPr>
            <a:spLocks noGrp="1"/>
          </p:cNvSpPr>
          <p:nvPr>
            <p:ph type="title"/>
          </p:nvPr>
        </p:nvSpPr>
        <p:spPr/>
        <p:txBody>
          <a:bodyPr/>
          <a:lstStyle/>
          <a:p>
            <a:r>
              <a:rPr lang="en-US" dirty="0"/>
              <a:t>Studbooks – Global Studbook Search Tool</a:t>
            </a:r>
          </a:p>
        </p:txBody>
      </p:sp>
      <p:sp>
        <p:nvSpPr>
          <p:cNvPr id="3" name="Slide Number Placeholder 2">
            <a:extLst>
              <a:ext uri="{FF2B5EF4-FFF2-40B4-BE49-F238E27FC236}">
                <a16:creationId xmlns:a16="http://schemas.microsoft.com/office/drawing/2014/main" id="{6832F67E-570E-4ABF-B089-8565D09B92A5}"/>
              </a:ext>
            </a:extLst>
          </p:cNvPr>
          <p:cNvSpPr>
            <a:spLocks noGrp="1"/>
          </p:cNvSpPr>
          <p:nvPr>
            <p:ph type="sldNum" sz="quarter" idx="12"/>
          </p:nvPr>
        </p:nvSpPr>
        <p:spPr/>
        <p:txBody>
          <a:bodyPr/>
          <a:lstStyle/>
          <a:p>
            <a:fld id="{D1A12E6A-C85A-496C-95D0-8B82A2649983}" type="slidenum">
              <a:rPr lang="en-US" smtClean="0"/>
              <a:t>9</a:t>
            </a:fld>
            <a:endParaRPr lang="en-US"/>
          </a:p>
        </p:txBody>
      </p:sp>
      <p:pic>
        <p:nvPicPr>
          <p:cNvPr id="10242" name="Picture 2" descr="12 Ways Red Pandas Are Unique (and Cute!) | Red Panda Network">
            <a:extLst>
              <a:ext uri="{FF2B5EF4-FFF2-40B4-BE49-F238E27FC236}">
                <a16:creationId xmlns:a16="http://schemas.microsoft.com/office/drawing/2014/main" id="{0A24633C-CB0E-4A5F-8951-74BE334A21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32464"/>
            <a:ext cx="4085439" cy="27250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F4A7A2-0CF5-4C7A-9BF3-FA7E7365C99D}"/>
              </a:ext>
            </a:extLst>
          </p:cNvPr>
          <p:cNvSpPr txBox="1"/>
          <p:nvPr/>
        </p:nvSpPr>
        <p:spPr>
          <a:xfrm>
            <a:off x="562062" y="2105636"/>
            <a:ext cx="3710311" cy="3416320"/>
          </a:xfrm>
          <a:prstGeom prst="rect">
            <a:avLst/>
          </a:prstGeom>
          <a:solidFill>
            <a:schemeClr val="accent1">
              <a:lumMod val="60000"/>
              <a:lumOff val="40000"/>
            </a:schemeClr>
          </a:solidFill>
          <a:ln>
            <a:solidFill>
              <a:schemeClr val="tx1"/>
            </a:solidFill>
          </a:ln>
        </p:spPr>
        <p:txBody>
          <a:bodyPr wrap="none" rtlCol="0">
            <a:spAutoFit/>
          </a:bodyPr>
          <a:lstStyle/>
          <a:p>
            <a:r>
              <a:rPr lang="en-US" dirty="0"/>
              <a:t>There are now over 1,060 studbooks</a:t>
            </a:r>
          </a:p>
          <a:p>
            <a:r>
              <a:rPr lang="en-US" dirty="0"/>
              <a:t>being managed in ZIMS worldwide!</a:t>
            </a:r>
          </a:p>
          <a:p>
            <a:r>
              <a:rPr lang="en-US" dirty="0"/>
              <a:t>This new global tool allows you to</a:t>
            </a:r>
          </a:p>
          <a:p>
            <a:r>
              <a:rPr lang="en-US" dirty="0"/>
              <a:t>search for the studbooks currently </a:t>
            </a:r>
          </a:p>
          <a:p>
            <a:r>
              <a:rPr lang="en-US" dirty="0"/>
              <a:t>managed in ZIMS by various filters.</a:t>
            </a:r>
          </a:p>
          <a:p>
            <a:r>
              <a:rPr lang="en-US" dirty="0"/>
              <a:t>This tool replaces the Studbook</a:t>
            </a:r>
          </a:p>
          <a:p>
            <a:r>
              <a:rPr lang="en-US" dirty="0"/>
              <a:t>Keeper List and Studbook Chart tools.</a:t>
            </a:r>
          </a:p>
          <a:p>
            <a:r>
              <a:rPr lang="en-US" dirty="0"/>
              <a:t>One filter very useful to institutions</a:t>
            </a:r>
          </a:p>
          <a:p>
            <a:r>
              <a:rPr lang="en-US" dirty="0"/>
              <a:t>is the ability to find a list of all the</a:t>
            </a:r>
          </a:p>
          <a:p>
            <a:r>
              <a:rPr lang="en-US" dirty="0"/>
              <a:t>species you hold that have studbooks</a:t>
            </a:r>
          </a:p>
          <a:p>
            <a:r>
              <a:rPr lang="en-US" dirty="0"/>
              <a:t>associated with them and limit the</a:t>
            </a:r>
          </a:p>
          <a:p>
            <a:r>
              <a:rPr lang="en-US" dirty="0"/>
              <a:t>search to your Regional Association.</a:t>
            </a:r>
          </a:p>
        </p:txBody>
      </p:sp>
    </p:spTree>
    <p:extLst>
      <p:ext uri="{BB962C8B-B14F-4D97-AF65-F5344CB8AC3E}">
        <p14:creationId xmlns:p14="http://schemas.microsoft.com/office/powerpoint/2010/main" val="2298297307"/>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7FA29F9B-EE54-4623-8AEC-2F01234ABD7C}"/>
</file>

<file path=customXml/itemProps2.xml><?xml version="1.0" encoding="utf-8"?>
<ds:datastoreItem xmlns:ds="http://schemas.openxmlformats.org/officeDocument/2006/customXml" ds:itemID="{E2067AC0-5121-4F60-B1E8-E6820FE710AA}"/>
</file>

<file path=customXml/itemProps3.xml><?xml version="1.0" encoding="utf-8"?>
<ds:datastoreItem xmlns:ds="http://schemas.openxmlformats.org/officeDocument/2006/customXml" ds:itemID="{AFC1D499-E81D-4FC7-AA02-4D6C92236753}"/>
</file>

<file path=docProps/app.xml><?xml version="1.0" encoding="utf-8"?>
<Properties xmlns="http://schemas.openxmlformats.org/officeDocument/2006/extended-properties" xmlns:vt="http://schemas.openxmlformats.org/officeDocument/2006/docPropsVTypes">
  <Template/>
  <TotalTime>1887</TotalTime>
  <Words>1512</Words>
  <Application>Microsoft Macintosh PowerPoint</Application>
  <PresentationFormat>On-screen Show (4:3)</PresentationFormat>
  <Paragraphs>205</Paragraphs>
  <Slides>22</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22</vt:i4>
      </vt:variant>
    </vt:vector>
  </HeadingPairs>
  <TitlesOfParts>
    <vt:vector size="4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and Species360 Highlights from </vt:lpstr>
      <vt:lpstr>It was a wild and crazy year….</vt:lpstr>
      <vt:lpstr>Husbandry – Auto Update Animal Lists</vt:lpstr>
      <vt:lpstr>Husbandry – Edit Provisional Data Before Approval</vt:lpstr>
      <vt:lpstr>Husbandry – Clutch/Litter ID Transfer to Split Records</vt:lpstr>
      <vt:lpstr>Husbandry – Accreditation Visibility</vt:lpstr>
      <vt:lpstr>Medical - Biobank</vt:lpstr>
      <vt:lpstr>Medical – Test Results Upload</vt:lpstr>
      <vt:lpstr>Studbooks – Global Studbook Search Tool</vt:lpstr>
      <vt:lpstr>Studbooks – Global Studbooks Search Tool</vt:lpstr>
      <vt:lpstr>Studbooks – Census Report &amp; Graph</vt:lpstr>
      <vt:lpstr>Studbooks – Census Report &amp; Graph</vt:lpstr>
      <vt:lpstr>Studbooks – Studbook ID Auto Display in Husbandry</vt:lpstr>
      <vt:lpstr>Studbooks – Batch Add</vt:lpstr>
      <vt:lpstr>Studbooks – Institution Studbooks</vt:lpstr>
      <vt:lpstr>Studbooks – Compare Tool Improvements</vt:lpstr>
      <vt:lpstr>Studbooks – Add Note to Data Quality Error</vt:lpstr>
      <vt:lpstr>Studbooks – And More!</vt:lpstr>
      <vt:lpstr>Research</vt:lpstr>
      <vt:lpstr>ZIMS Data Used for Conservation Efforts</vt:lpstr>
      <vt:lpstr>Welcome Back!!!</vt:lpstr>
      <vt:lpstr>ZIMS and Species360 Highlights from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148</cp:revision>
  <cp:lastPrinted>2018-01-25T17:41:21Z</cp:lastPrinted>
  <dcterms:created xsi:type="dcterms:W3CDTF">2016-07-26T18:48:10Z</dcterms:created>
  <dcterms:modified xsi:type="dcterms:W3CDTF">2021-01-20T14:47:54Z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