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notesSlides/notesSlide17.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5.xml" ContentType="application/vnd.openxmlformats-officedocument.presentationml.notesSlide+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notesSlides/notesSlide19.xml" ContentType="application/vnd.openxmlformats-officedocument.presentationml.notesSlide+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notesMasterIdLst>
    <p:notesMasterId r:id="rId46"/>
  </p:notesMasterIdLst>
  <p:sldIdLst>
    <p:sldId id="303" r:id="rId17"/>
    <p:sldId id="304" r:id="rId18"/>
    <p:sldId id="305" r:id="rId19"/>
    <p:sldId id="306" r:id="rId20"/>
    <p:sldId id="321" r:id="rId21"/>
    <p:sldId id="307" r:id="rId22"/>
    <p:sldId id="322" r:id="rId23"/>
    <p:sldId id="308" r:id="rId24"/>
    <p:sldId id="309" r:id="rId25"/>
    <p:sldId id="327" r:id="rId26"/>
    <p:sldId id="310" r:id="rId27"/>
    <p:sldId id="323" r:id="rId28"/>
    <p:sldId id="324" r:id="rId29"/>
    <p:sldId id="325" r:id="rId30"/>
    <p:sldId id="326" r:id="rId31"/>
    <p:sldId id="328" r:id="rId32"/>
    <p:sldId id="329" r:id="rId33"/>
    <p:sldId id="311" r:id="rId34"/>
    <p:sldId id="330" r:id="rId35"/>
    <p:sldId id="331" r:id="rId36"/>
    <p:sldId id="332" r:id="rId37"/>
    <p:sldId id="313" r:id="rId38"/>
    <p:sldId id="314" r:id="rId39"/>
    <p:sldId id="315" r:id="rId40"/>
    <p:sldId id="316" r:id="rId41"/>
    <p:sldId id="317" r:id="rId42"/>
    <p:sldId id="318" r:id="rId43"/>
    <p:sldId id="319" r:id="rId44"/>
    <p:sldId id="320" r:id="rId4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115" d="100"/>
          <a:sy n="115" d="100"/>
        </p:scale>
        <p:origin x="1464" y="114"/>
      </p:cViewPr>
      <p:guideLst>
        <p:guide orient="horz" pos="2160"/>
        <p:guide pos="2880"/>
      </p:guideLst>
    </p:cSldViewPr>
  </p:slideViewPr>
  <p:notesTextViewPr>
    <p:cViewPr>
      <p:scale>
        <a:sx n="3" d="2"/>
        <a:sy n="3" d="2"/>
      </p:scale>
      <p:origin x="0" y="0"/>
    </p:cViewPr>
  </p:notesTextViewPr>
  <p:sorterViewPr>
    <p:cViewPr>
      <p:scale>
        <a:sx n="100" d="100"/>
        <a:sy n="100" d="100"/>
      </p:scale>
      <p:origin x="0" y="-11166"/>
    </p:cViewPr>
  </p:sorterViewPr>
  <p:notesViewPr>
    <p:cSldViewPr snapToGrid="0">
      <p:cViewPr varScale="1">
        <p:scale>
          <a:sx n="85" d="100"/>
          <a:sy n="85"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slide" Target="slides/slide26.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customXml" Target="../customXml/item3.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customXml" Target="../customXml/item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notesMaster" Target="notesMasters/notesMaster1.xml"/><Relationship Id="rId20" Type="http://schemas.openxmlformats.org/officeDocument/2006/relationships/slide" Target="slides/slide4.xml"/><Relationship Id="rId41"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FE74ED4-AA88-4BD1-8B22-6D87B6D26DFC}" type="datetimeFigureOut">
              <a:rPr lang="en-US" smtClean="0"/>
              <a:t>7/15/2020</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1FDFC556-B229-4063-BD53-D1F14E4DC1C8}" type="slidenum">
              <a:rPr lang="en-US" smtClean="0"/>
              <a:t>‹#›</a:t>
            </a:fld>
            <a:endParaRPr lang="en-US"/>
          </a:p>
        </p:txBody>
      </p:sp>
    </p:spTree>
    <p:extLst>
      <p:ext uri="{BB962C8B-B14F-4D97-AF65-F5344CB8AC3E}">
        <p14:creationId xmlns:p14="http://schemas.microsoft.com/office/powerpoint/2010/main" val="2344807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
          <p:cNvSpPr>
            <a:spLocks noGrp="1" noChangeArrowheads="1"/>
          </p:cNvSpPr>
          <p:nvPr>
            <p:ph type="sldNum" sz="quarter" idx="5"/>
          </p:nvPr>
        </p:nvSpPr>
        <p:spPr>
          <a:noFill/>
        </p:spPr>
        <p:txBody>
          <a:bodyPr/>
          <a:lstStyle/>
          <a:p>
            <a:fld id="{5B2CB831-0265-4B48-8462-C39F05D73D9A}" type="slidenum">
              <a:rPr lang="en-US" smtClean="0"/>
              <a:pPr/>
              <a:t>1</a:t>
            </a:fld>
            <a:endParaRPr 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r>
              <a:rPr lang="en-US" sz="1400" dirty="0" smtClean="0"/>
              <a:t>Welcome to August 2020 TNT on Estimating Dates in ZIMS. Recording </a:t>
            </a:r>
            <a:r>
              <a:rPr lang="en-US" sz="1400" dirty="0"/>
              <a:t>dates doesn't always involve entering clear-cut information. Sometimes dates are vague and things can get a little fuzzy and confusing if they aren't known.  Hopefully we can help take the confusion out of estimating dates. I can present some rules or hints to follow, but you still may end up with a different date estimation then someone else, and it could possibly be just as right. The main thing is to document how you came up with the estimated date. </a:t>
            </a:r>
            <a:r>
              <a:rPr lang="en-US" sz="1400" dirty="0" smtClean="0"/>
              <a:t>I think it was algebra in high school that the teacher didn’t care so much that you got the answer but that you documented how you got there. Remember </a:t>
            </a:r>
            <a:r>
              <a:rPr lang="en-US" sz="1400" dirty="0"/>
              <a:t>those Notes</a:t>
            </a:r>
            <a:r>
              <a:rPr lang="en-US" sz="1400" dirty="0" smtClean="0"/>
              <a:t>! </a:t>
            </a:r>
            <a:endParaRPr lang="en-US" sz="1400" dirty="0"/>
          </a:p>
        </p:txBody>
      </p:sp>
    </p:spTree>
    <p:extLst>
      <p:ext uri="{BB962C8B-B14F-4D97-AF65-F5344CB8AC3E}">
        <p14:creationId xmlns:p14="http://schemas.microsoft.com/office/powerpoint/2010/main" val="795298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you completely understand how to use the estimating options, there can be times when figuring out what date to record can be really challenging. I’ll offer up a few guidelines that I hope will help.</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10</a:t>
            </a:fld>
            <a:endParaRPr lang="en-US"/>
          </a:p>
        </p:txBody>
      </p:sp>
    </p:spTree>
    <p:extLst>
      <p:ext uri="{BB962C8B-B14F-4D97-AF65-F5344CB8AC3E}">
        <p14:creationId xmlns:p14="http://schemas.microsoft.com/office/powerpoint/2010/main" val="23386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5"/>
          <p:cNvSpPr>
            <a:spLocks noGrp="1" noChangeArrowheads="1"/>
          </p:cNvSpPr>
          <p:nvPr>
            <p:ph type="sldNum" sz="quarter" idx="5"/>
          </p:nvPr>
        </p:nvSpPr>
        <p:spPr>
          <a:noFill/>
        </p:spPr>
        <p:txBody>
          <a:bodyPr/>
          <a:lstStyle/>
          <a:p>
            <a:fld id="{5417F850-9B14-40BE-BFD8-17ADE55D55F1}" type="slidenum">
              <a:rPr lang="en-US" smtClean="0"/>
              <a:pPr/>
              <a:t>11</a:t>
            </a:fld>
            <a:endParaRPr lang="en-US"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r>
              <a:rPr lang="en-US" dirty="0" smtClean="0"/>
              <a:t>What can you do when you really have no idea of what a Birth Date is? There are 2 options, both of which require you to enter the Date Field for the birth as the date of acquisition. You can then either select Undetermined or Indeterminate Estimate, remembering that the animal will be thrown out of any demographic analysis, or use the Approximately Before estimate option.</a:t>
            </a:r>
          </a:p>
          <a:p>
            <a:endParaRPr lang="en-US" dirty="0" smtClean="0"/>
          </a:p>
        </p:txBody>
      </p:sp>
    </p:spTree>
    <p:extLst>
      <p:ext uri="{BB962C8B-B14F-4D97-AF65-F5344CB8AC3E}">
        <p14:creationId xmlns:p14="http://schemas.microsoft.com/office/powerpoint/2010/main" val="3994589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2163" indent="-228600">
              <a:defRPr sz="2400">
                <a:solidFill>
                  <a:schemeClr val="tx1"/>
                </a:solidFill>
                <a:latin typeface="Times New Roman" panose="02020603050405020304" pitchFamily="18" charset="0"/>
              </a:defRPr>
            </a:lvl5pPr>
            <a:lvl6pPr marL="2519363" indent="-228600" eaLnBrk="0" fontAlgn="base" hangingPunct="0">
              <a:spcBef>
                <a:spcPct val="0"/>
              </a:spcBef>
              <a:spcAft>
                <a:spcPct val="0"/>
              </a:spcAft>
              <a:defRPr sz="2400">
                <a:solidFill>
                  <a:schemeClr val="tx1"/>
                </a:solidFill>
                <a:latin typeface="Times New Roman" panose="02020603050405020304" pitchFamily="18" charset="0"/>
              </a:defRPr>
            </a:lvl6pPr>
            <a:lvl7pPr marL="2976563" indent="-228600" eaLnBrk="0" fontAlgn="base" hangingPunct="0">
              <a:spcBef>
                <a:spcPct val="0"/>
              </a:spcBef>
              <a:spcAft>
                <a:spcPct val="0"/>
              </a:spcAft>
              <a:defRPr sz="2400">
                <a:solidFill>
                  <a:schemeClr val="tx1"/>
                </a:solidFill>
                <a:latin typeface="Times New Roman" panose="02020603050405020304" pitchFamily="18" charset="0"/>
              </a:defRPr>
            </a:lvl7pPr>
            <a:lvl8pPr marL="3433763" indent="-228600" eaLnBrk="0" fontAlgn="base" hangingPunct="0">
              <a:spcBef>
                <a:spcPct val="0"/>
              </a:spcBef>
              <a:spcAft>
                <a:spcPct val="0"/>
              </a:spcAft>
              <a:defRPr sz="2400">
                <a:solidFill>
                  <a:schemeClr val="tx1"/>
                </a:solidFill>
                <a:latin typeface="Times New Roman" panose="02020603050405020304" pitchFamily="18" charset="0"/>
              </a:defRPr>
            </a:lvl8pPr>
            <a:lvl9pPr marL="3890963"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EA9733-A987-45AF-89A2-7E9DD0E8F3CA}" type="slidenum">
              <a:rPr lang="en-US" altLang="en-US" sz="1200" smtClean="0"/>
              <a:pPr/>
              <a:t>12</a:t>
            </a:fld>
            <a:endParaRPr lang="en-US" altLang="en-US" sz="1200"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600" dirty="0" smtClean="0"/>
              <a:t>When you have some dates regarding the animal but no actual references to Acquisition or Disposition Dates the record can be entered. For the Acquisition Date use the date of the first reference and an </a:t>
            </a:r>
            <a:r>
              <a:rPr lang="en-US" altLang="en-US" sz="1600" dirty="0" err="1" smtClean="0"/>
              <a:t>ApproxBefore</a:t>
            </a:r>
            <a:r>
              <a:rPr lang="en-US" altLang="en-US" sz="1600" dirty="0" smtClean="0"/>
              <a:t> estimate. For the Disposition Date use the date of the last reference and </a:t>
            </a:r>
            <a:r>
              <a:rPr lang="en-US" altLang="en-US" sz="1600" dirty="0" err="1" smtClean="0"/>
              <a:t>ApproxAfter</a:t>
            </a:r>
            <a:r>
              <a:rPr lang="en-US" altLang="en-US" sz="1600" dirty="0" smtClean="0"/>
              <a:t> estimate.</a:t>
            </a:r>
          </a:p>
        </p:txBody>
      </p:sp>
    </p:spTree>
    <p:extLst>
      <p:ext uri="{BB962C8B-B14F-4D97-AF65-F5344CB8AC3E}">
        <p14:creationId xmlns:p14="http://schemas.microsoft.com/office/powerpoint/2010/main" val="45688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2163" indent="-228600">
              <a:defRPr sz="2400">
                <a:solidFill>
                  <a:schemeClr val="tx1"/>
                </a:solidFill>
                <a:latin typeface="Times New Roman" panose="02020603050405020304" pitchFamily="18" charset="0"/>
              </a:defRPr>
            </a:lvl5pPr>
            <a:lvl6pPr marL="2519363" indent="-228600" eaLnBrk="0" fontAlgn="base" hangingPunct="0">
              <a:spcBef>
                <a:spcPct val="0"/>
              </a:spcBef>
              <a:spcAft>
                <a:spcPct val="0"/>
              </a:spcAft>
              <a:defRPr sz="2400">
                <a:solidFill>
                  <a:schemeClr val="tx1"/>
                </a:solidFill>
                <a:latin typeface="Times New Roman" panose="02020603050405020304" pitchFamily="18" charset="0"/>
              </a:defRPr>
            </a:lvl6pPr>
            <a:lvl7pPr marL="2976563" indent="-228600" eaLnBrk="0" fontAlgn="base" hangingPunct="0">
              <a:spcBef>
                <a:spcPct val="0"/>
              </a:spcBef>
              <a:spcAft>
                <a:spcPct val="0"/>
              </a:spcAft>
              <a:defRPr sz="2400">
                <a:solidFill>
                  <a:schemeClr val="tx1"/>
                </a:solidFill>
                <a:latin typeface="Times New Roman" panose="02020603050405020304" pitchFamily="18" charset="0"/>
              </a:defRPr>
            </a:lvl7pPr>
            <a:lvl8pPr marL="3433763" indent="-228600" eaLnBrk="0" fontAlgn="base" hangingPunct="0">
              <a:spcBef>
                <a:spcPct val="0"/>
              </a:spcBef>
              <a:spcAft>
                <a:spcPct val="0"/>
              </a:spcAft>
              <a:defRPr sz="2400">
                <a:solidFill>
                  <a:schemeClr val="tx1"/>
                </a:solidFill>
                <a:latin typeface="Times New Roman" panose="02020603050405020304" pitchFamily="18" charset="0"/>
              </a:defRPr>
            </a:lvl8pPr>
            <a:lvl9pPr marL="3890963"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F6B158A9-2019-4E28-B0C8-3AA63645CBEA}" type="slidenum">
              <a:rPr lang="en-US" altLang="en-US" sz="1200" smtClean="0"/>
              <a:pPr/>
              <a:t>13</a:t>
            </a:fld>
            <a:endParaRPr lang="en-US" altLang="en-US" sz="1200"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Tree>
    <p:extLst>
      <p:ext uri="{BB962C8B-B14F-4D97-AF65-F5344CB8AC3E}">
        <p14:creationId xmlns:p14="http://schemas.microsoft.com/office/powerpoint/2010/main" val="3818092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2163" indent="-228600">
              <a:defRPr sz="2400">
                <a:solidFill>
                  <a:schemeClr val="tx1"/>
                </a:solidFill>
                <a:latin typeface="Times New Roman" panose="02020603050405020304" pitchFamily="18" charset="0"/>
              </a:defRPr>
            </a:lvl5pPr>
            <a:lvl6pPr marL="2519363" indent="-228600" eaLnBrk="0" fontAlgn="base" hangingPunct="0">
              <a:spcBef>
                <a:spcPct val="0"/>
              </a:spcBef>
              <a:spcAft>
                <a:spcPct val="0"/>
              </a:spcAft>
              <a:defRPr sz="2400">
                <a:solidFill>
                  <a:schemeClr val="tx1"/>
                </a:solidFill>
                <a:latin typeface="Times New Roman" panose="02020603050405020304" pitchFamily="18" charset="0"/>
              </a:defRPr>
            </a:lvl6pPr>
            <a:lvl7pPr marL="2976563" indent="-228600" eaLnBrk="0" fontAlgn="base" hangingPunct="0">
              <a:spcBef>
                <a:spcPct val="0"/>
              </a:spcBef>
              <a:spcAft>
                <a:spcPct val="0"/>
              </a:spcAft>
              <a:defRPr sz="2400">
                <a:solidFill>
                  <a:schemeClr val="tx1"/>
                </a:solidFill>
                <a:latin typeface="Times New Roman" panose="02020603050405020304" pitchFamily="18" charset="0"/>
              </a:defRPr>
            </a:lvl7pPr>
            <a:lvl8pPr marL="3433763" indent="-228600" eaLnBrk="0" fontAlgn="base" hangingPunct="0">
              <a:spcBef>
                <a:spcPct val="0"/>
              </a:spcBef>
              <a:spcAft>
                <a:spcPct val="0"/>
              </a:spcAft>
              <a:defRPr sz="2400">
                <a:solidFill>
                  <a:schemeClr val="tx1"/>
                </a:solidFill>
                <a:latin typeface="Times New Roman" panose="02020603050405020304" pitchFamily="18" charset="0"/>
              </a:defRPr>
            </a:lvl8pPr>
            <a:lvl9pPr marL="3890963"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CC28AD2-C466-4B48-855C-91DD7599E404}" type="slidenum">
              <a:rPr lang="en-US" altLang="en-US" sz="1200" smtClean="0"/>
              <a:pPr/>
              <a:t>14</a:t>
            </a:fld>
            <a:endParaRPr lang="en-US" alt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600" smtClean="0"/>
          </a:p>
        </p:txBody>
      </p:sp>
    </p:spTree>
    <p:extLst>
      <p:ext uri="{BB962C8B-B14F-4D97-AF65-F5344CB8AC3E}">
        <p14:creationId xmlns:p14="http://schemas.microsoft.com/office/powerpoint/2010/main" val="10645432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4538" indent="-285750">
              <a:defRPr sz="2400">
                <a:solidFill>
                  <a:schemeClr val="tx1"/>
                </a:solidFill>
                <a:latin typeface="Times New Roman" panose="02020603050405020304" pitchFamily="18" charset="0"/>
              </a:defRPr>
            </a:lvl2pPr>
            <a:lvl3pPr marL="1146175" indent="-228600">
              <a:defRPr sz="2400">
                <a:solidFill>
                  <a:schemeClr val="tx1"/>
                </a:solidFill>
                <a:latin typeface="Times New Roman" panose="02020603050405020304" pitchFamily="18" charset="0"/>
              </a:defRPr>
            </a:lvl3pPr>
            <a:lvl4pPr marL="1604963" indent="-228600">
              <a:defRPr sz="2400">
                <a:solidFill>
                  <a:schemeClr val="tx1"/>
                </a:solidFill>
                <a:latin typeface="Times New Roman" panose="02020603050405020304" pitchFamily="18" charset="0"/>
              </a:defRPr>
            </a:lvl4pPr>
            <a:lvl5pPr marL="2062163" indent="-228600">
              <a:defRPr sz="2400">
                <a:solidFill>
                  <a:schemeClr val="tx1"/>
                </a:solidFill>
                <a:latin typeface="Times New Roman" panose="02020603050405020304" pitchFamily="18" charset="0"/>
              </a:defRPr>
            </a:lvl5pPr>
            <a:lvl6pPr marL="2519363" indent="-228600" eaLnBrk="0" fontAlgn="base" hangingPunct="0">
              <a:spcBef>
                <a:spcPct val="0"/>
              </a:spcBef>
              <a:spcAft>
                <a:spcPct val="0"/>
              </a:spcAft>
              <a:defRPr sz="2400">
                <a:solidFill>
                  <a:schemeClr val="tx1"/>
                </a:solidFill>
                <a:latin typeface="Times New Roman" panose="02020603050405020304" pitchFamily="18" charset="0"/>
              </a:defRPr>
            </a:lvl6pPr>
            <a:lvl7pPr marL="2976563" indent="-228600" eaLnBrk="0" fontAlgn="base" hangingPunct="0">
              <a:spcBef>
                <a:spcPct val="0"/>
              </a:spcBef>
              <a:spcAft>
                <a:spcPct val="0"/>
              </a:spcAft>
              <a:defRPr sz="2400">
                <a:solidFill>
                  <a:schemeClr val="tx1"/>
                </a:solidFill>
                <a:latin typeface="Times New Roman" panose="02020603050405020304" pitchFamily="18" charset="0"/>
              </a:defRPr>
            </a:lvl7pPr>
            <a:lvl8pPr marL="3433763" indent="-228600" eaLnBrk="0" fontAlgn="base" hangingPunct="0">
              <a:spcBef>
                <a:spcPct val="0"/>
              </a:spcBef>
              <a:spcAft>
                <a:spcPct val="0"/>
              </a:spcAft>
              <a:defRPr sz="2400">
                <a:solidFill>
                  <a:schemeClr val="tx1"/>
                </a:solidFill>
                <a:latin typeface="Times New Roman" panose="02020603050405020304" pitchFamily="18" charset="0"/>
              </a:defRPr>
            </a:lvl8pPr>
            <a:lvl9pPr marL="3890963"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47DDB5C-C647-4D7E-9917-92835FA7CDE5}" type="slidenum">
              <a:rPr lang="en-US" altLang="en-US" sz="1200" smtClean="0"/>
              <a:pPr/>
              <a:t>15</a:t>
            </a:fld>
            <a:endParaRPr lang="en-US" altLang="en-US" sz="1200" smtClean="0"/>
          </a:p>
        </p:txBody>
      </p:sp>
      <p:sp>
        <p:nvSpPr>
          <p:cNvPr id="50179"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r>
              <a:rPr lang="en-US" sz="1400" dirty="0"/>
              <a:t>Even if you have a date it might be confusing. What can you do with 6/10/1951? It could be June 10 1951 or November 6 1951. A student at one of the IRK classes came up with a solution I never thought of. Use Range estimate. Start Date = June 10 1951 (earliest possible date) and End Date = November 6 1951. ZIMS calculates the Date Field of 23 August 1951!</a:t>
            </a:r>
          </a:p>
          <a:p>
            <a:endParaRPr lang="en-US" sz="1400" dirty="0"/>
          </a:p>
        </p:txBody>
      </p:sp>
    </p:spTree>
    <p:extLst>
      <p:ext uri="{BB962C8B-B14F-4D97-AF65-F5344CB8AC3E}">
        <p14:creationId xmlns:p14="http://schemas.microsoft.com/office/powerpoint/2010/main" val="224023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I’d like to try estimating some dates. I’ll present the scenario and give you a few minutes to think about what you would enter. Remember, there may be alternative right answers but how you determined that date is what is very important! Feel free to open up your mic or type in the chat or question box for discussion.</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16</a:t>
            </a:fld>
            <a:endParaRPr lang="en-US"/>
          </a:p>
        </p:txBody>
      </p:sp>
    </p:spTree>
    <p:extLst>
      <p:ext uri="{BB962C8B-B14F-4D97-AF65-F5344CB8AC3E}">
        <p14:creationId xmlns:p14="http://schemas.microsoft.com/office/powerpoint/2010/main" val="2408249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use Variance or Range. I like Range because in my interpretation of Variance, although all dates are still possible, the further away you get from the date field the less likely the date is the actual date. When a Range is use, all dates have equal chance that they were the actual date.</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17</a:t>
            </a:fld>
            <a:endParaRPr lang="en-US"/>
          </a:p>
        </p:txBody>
      </p:sp>
    </p:spTree>
    <p:extLst>
      <p:ext uri="{BB962C8B-B14F-4D97-AF65-F5344CB8AC3E}">
        <p14:creationId xmlns:p14="http://schemas.microsoft.com/office/powerpoint/2010/main" val="12629500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5"/>
          <p:cNvSpPr>
            <a:spLocks noGrp="1" noChangeArrowheads="1"/>
          </p:cNvSpPr>
          <p:nvPr>
            <p:ph type="sldNum" sz="quarter" idx="5"/>
          </p:nvPr>
        </p:nvSpPr>
        <p:spPr>
          <a:noFill/>
        </p:spPr>
        <p:txBody>
          <a:bodyPr/>
          <a:lstStyle/>
          <a:p>
            <a:fld id="{F68783DA-DD05-44B2-AED1-0B6576EE7357}" type="slidenum">
              <a:rPr lang="en-US" smtClean="0"/>
              <a:pPr/>
              <a:t>18</a:t>
            </a:fld>
            <a:endParaRPr lang="en-US"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r>
              <a:rPr lang="en-US" dirty="0" smtClean="0"/>
              <a:t>You also need to be very careful that other information does not overlap this date estimate. Here you are accessioning a badger that was noted as being born some time in 1979 but you have no other reference.  You would record a Range estimate with 1 January 1979 as your Start date and  31 December 1979 as your End date. The application will calculate the mid-date of 1 July 1985. Or you can use a Variance of 6 months around </a:t>
            </a:r>
            <a:r>
              <a:rPr lang="en-US" smtClean="0"/>
              <a:t>1 July 1979</a:t>
            </a:r>
            <a:endParaRPr lang="en-US" dirty="0" smtClean="0"/>
          </a:p>
          <a:p>
            <a:endParaRPr lang="en-US" dirty="0" smtClean="0"/>
          </a:p>
        </p:txBody>
      </p:sp>
    </p:spTree>
    <p:extLst>
      <p:ext uri="{BB962C8B-B14F-4D97-AF65-F5344CB8AC3E}">
        <p14:creationId xmlns:p14="http://schemas.microsoft.com/office/powerpoint/2010/main" val="528990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5"/>
          <p:cNvSpPr>
            <a:spLocks noGrp="1" noChangeArrowheads="1"/>
          </p:cNvSpPr>
          <p:nvPr>
            <p:ph type="sldNum" sz="quarter" idx="5"/>
          </p:nvPr>
        </p:nvSpPr>
        <p:spPr>
          <a:noFill/>
        </p:spPr>
        <p:txBody>
          <a:bodyPr/>
          <a:lstStyle/>
          <a:p>
            <a:fld id="{117639D2-4FEA-467C-BA37-71CF925A7068}" type="slidenum">
              <a:rPr lang="en-US" smtClean="0"/>
              <a:pPr/>
              <a:t>22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dirty="0" smtClean="0"/>
              <a:t>Sometimes you need to use your species biology to help you determine the Estimated Date options. You received both a giraffe and a mink on the same day. The paperwork said they were both estimated to be three years old at the time. </a:t>
            </a:r>
          </a:p>
        </p:txBody>
      </p:sp>
    </p:spTree>
    <p:extLst>
      <p:ext uri="{BB962C8B-B14F-4D97-AF65-F5344CB8AC3E}">
        <p14:creationId xmlns:p14="http://schemas.microsoft.com/office/powerpoint/2010/main" val="2380068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5"/>
          <p:cNvSpPr>
            <a:spLocks noGrp="1" noChangeArrowheads="1"/>
          </p:cNvSpPr>
          <p:nvPr>
            <p:ph type="sldNum" sz="quarter" idx="5"/>
          </p:nvPr>
        </p:nvSpPr>
        <p:spPr>
          <a:noFill/>
        </p:spPr>
        <p:txBody>
          <a:bodyPr/>
          <a:lstStyle/>
          <a:p>
            <a:fld id="{B88B3C1B-7918-4B44-B97F-948CE0A906B6}" type="slidenum">
              <a:rPr lang="en-US" smtClean="0"/>
              <a:pPr/>
              <a:t>2</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r>
              <a:rPr lang="en-US" sz="1400" dirty="0"/>
              <a:t>There are various states of “Known-</a:t>
            </a:r>
            <a:r>
              <a:rPr lang="en-US" sz="1400" dirty="0" err="1"/>
              <a:t>ness</a:t>
            </a:r>
            <a:r>
              <a:rPr lang="en-US" sz="1400" dirty="0"/>
              <a:t>” for a date</a:t>
            </a:r>
          </a:p>
          <a:p>
            <a:r>
              <a:rPr lang="en-US" sz="1400" dirty="0"/>
              <a:t>&gt; Known is the best case you know when something happened,  and this makes everyone happy. You know this </a:t>
            </a:r>
            <a:r>
              <a:rPr lang="en-US" sz="1400" dirty="0" smtClean="0"/>
              <a:t> camel arrived </a:t>
            </a:r>
            <a:r>
              <a:rPr lang="en-US" sz="1400" dirty="0"/>
              <a:t>on 10 October 1970</a:t>
            </a:r>
          </a:p>
          <a:p>
            <a:r>
              <a:rPr lang="en-US" sz="1400" dirty="0"/>
              <a:t>&gt; Estimated is the next best you know something about it,  but it still leaves a question. You know the </a:t>
            </a:r>
            <a:r>
              <a:rPr lang="en-US" sz="1400" dirty="0" smtClean="0"/>
              <a:t>camel </a:t>
            </a:r>
            <a:r>
              <a:rPr lang="en-US" sz="1400" dirty="0"/>
              <a:t>arrived sometime in October of 1970.</a:t>
            </a:r>
          </a:p>
          <a:p>
            <a:r>
              <a:rPr lang="en-US" sz="1400" dirty="0"/>
              <a:t>&gt; Undetermined: You don’t know when the </a:t>
            </a:r>
            <a:r>
              <a:rPr lang="en-US" sz="1400" dirty="0" smtClean="0"/>
              <a:t>camel </a:t>
            </a:r>
            <a:r>
              <a:rPr lang="en-US" sz="1400" dirty="0"/>
              <a:t>arrived but you might be able to find out</a:t>
            </a:r>
          </a:p>
          <a:p>
            <a:r>
              <a:rPr lang="en-US" sz="1400" dirty="0"/>
              <a:t>&gt; Indeterminate: You don’t know when the </a:t>
            </a:r>
            <a:r>
              <a:rPr lang="en-US" sz="1400" dirty="0" smtClean="0"/>
              <a:t>camel arrived </a:t>
            </a:r>
            <a:r>
              <a:rPr lang="en-US" sz="1400" dirty="0"/>
              <a:t>and you will never know.</a:t>
            </a:r>
          </a:p>
          <a:p>
            <a:endParaRPr lang="en-US" sz="1400" dirty="0"/>
          </a:p>
        </p:txBody>
      </p:sp>
    </p:spTree>
    <p:extLst>
      <p:ext uri="{BB962C8B-B14F-4D97-AF65-F5344CB8AC3E}">
        <p14:creationId xmlns:p14="http://schemas.microsoft.com/office/powerpoint/2010/main" val="23810801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5"/>
          <p:cNvSpPr>
            <a:spLocks noGrp="1" noChangeArrowheads="1"/>
          </p:cNvSpPr>
          <p:nvPr>
            <p:ph type="sldNum" sz="quarter" idx="5"/>
          </p:nvPr>
        </p:nvSpPr>
        <p:spPr>
          <a:noFill/>
        </p:spPr>
        <p:txBody>
          <a:bodyPr/>
          <a:lstStyle/>
          <a:p>
            <a:fld id="{29CDBAEC-0F4D-46AC-89E1-76A2D294F958}" type="slidenum">
              <a:rPr lang="en-US" smtClean="0"/>
              <a:pPr/>
              <a:t>23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7701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Grp="1" noChangeArrowheads="1"/>
          </p:cNvSpPr>
          <p:nvPr>
            <p:ph type="sldNum" sz="quarter" idx="5"/>
          </p:nvPr>
        </p:nvSpPr>
        <p:spPr>
          <a:noFill/>
        </p:spPr>
        <p:txBody>
          <a:bodyPr/>
          <a:lstStyle/>
          <a:p>
            <a:fld id="{BCE7FCEB-B1D7-44FC-A09F-615DC6E8EF5E}" type="slidenum">
              <a:rPr lang="en-US" smtClean="0"/>
              <a:pPr/>
              <a:t>24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025786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
          <p:cNvSpPr>
            <a:spLocks noGrp="1" noChangeArrowheads="1"/>
          </p:cNvSpPr>
          <p:nvPr>
            <p:ph type="sldNum" sz="quarter" idx="5"/>
          </p:nvPr>
        </p:nvSpPr>
        <p:spPr>
          <a:noFill/>
        </p:spPr>
        <p:txBody>
          <a:bodyPr/>
          <a:lstStyle/>
          <a:p>
            <a:fld id="{BE38ACD7-4A1D-4A65-BBAA-06F0CB3EBE72}" type="slidenum">
              <a:rPr lang="en-US" smtClean="0"/>
              <a:pPr/>
              <a:t>25</a:t>
            </a:fld>
            <a:endParaRPr 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sz="1400" dirty="0"/>
          </a:p>
        </p:txBody>
      </p:sp>
    </p:spTree>
    <p:extLst>
      <p:ext uri="{BB962C8B-B14F-4D97-AF65-F5344CB8AC3E}">
        <p14:creationId xmlns:p14="http://schemas.microsoft.com/office/powerpoint/2010/main" val="3342818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
          <p:cNvSpPr>
            <a:spLocks noGrp="1" noChangeArrowheads="1"/>
          </p:cNvSpPr>
          <p:nvPr>
            <p:ph type="sldNum" sz="quarter" idx="5"/>
          </p:nvPr>
        </p:nvSpPr>
        <p:spPr>
          <a:noFill/>
        </p:spPr>
        <p:txBody>
          <a:bodyPr/>
          <a:lstStyle/>
          <a:p>
            <a:fld id="{14D2AEAF-7476-4490-9957-B18AA89A09F8}" type="slidenum">
              <a:rPr lang="en-US" smtClean="0"/>
              <a:pPr/>
              <a:t>26</a:t>
            </a:fld>
            <a:endParaRPr lang="en-US"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z="1600" dirty="0"/>
          </a:p>
        </p:txBody>
      </p:sp>
    </p:spTree>
    <p:extLst>
      <p:ext uri="{BB962C8B-B14F-4D97-AF65-F5344CB8AC3E}">
        <p14:creationId xmlns:p14="http://schemas.microsoft.com/office/powerpoint/2010/main" val="18845934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64D17A3C-A25B-475A-B1E1-10838D7B1D75}" type="slidenum">
              <a:rPr lang="en-US" smtClean="0"/>
              <a:pPr/>
              <a:t>27</a:t>
            </a:fld>
            <a:endParaRPr lang="en-US"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r>
              <a:rPr lang="en-US" smtClean="0"/>
              <a:t>If receptive for only 3 days, the first breeding could actually have been on 14 May. Find 195 days past for shortest possible gestation and earliest birth date - 25 November 2004. It still could not have been born after the baby bear sounds on 20 Dec. Would you delete the original notes?</a:t>
            </a:r>
          </a:p>
          <a:p>
            <a:endParaRPr lang="en-US" smtClean="0"/>
          </a:p>
        </p:txBody>
      </p:sp>
    </p:spTree>
    <p:extLst>
      <p:ext uri="{BB962C8B-B14F-4D97-AF65-F5344CB8AC3E}">
        <p14:creationId xmlns:p14="http://schemas.microsoft.com/office/powerpoint/2010/main" val="537859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5"/>
          <p:cNvSpPr>
            <a:spLocks noGrp="1" noChangeArrowheads="1"/>
          </p:cNvSpPr>
          <p:nvPr>
            <p:ph type="sldNum" sz="quarter" idx="5"/>
          </p:nvPr>
        </p:nvSpPr>
        <p:spPr>
          <a:noFill/>
        </p:spPr>
        <p:txBody>
          <a:bodyPr/>
          <a:lstStyle/>
          <a:p>
            <a:fld id="{C3CFCDC5-5E54-42C9-9FEB-2377DA2B2E59}" type="slidenum">
              <a:rPr lang="en-US" smtClean="0"/>
              <a:pPr/>
              <a:t>28</a:t>
            </a:fld>
            <a:endParaRPr lang="en-US"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74447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type="sldNum" sz="quarter" idx="5"/>
          </p:nvPr>
        </p:nvSpPr>
        <p:spPr>
          <a:noFill/>
        </p:spPr>
        <p:txBody>
          <a:bodyPr/>
          <a:lstStyle/>
          <a:p>
            <a:fld id="{C9F9B7A3-61F2-48C9-8A66-675663CCFDB7}" type="slidenum">
              <a:rPr lang="en-US" smtClean="0"/>
              <a:pPr/>
              <a:t>3</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US" dirty="0" smtClean="0"/>
              <a:t>Why does it matter? What are some of the impacts of unknown or incorrectly estimated dates? There are many and the following examples of incorrectly estimated birth dates are just a few.</a:t>
            </a:r>
          </a:p>
          <a:p>
            <a:r>
              <a:rPr lang="en-US" dirty="0" smtClean="0"/>
              <a:t>This bear is very important genetically, but his birth date is recorded as UNKNOWN. Although genetically important to the population, all his demographic information will be excluded from analysis, </a:t>
            </a:r>
            <a:r>
              <a:rPr lang="en-US" b="1" dirty="0" smtClean="0"/>
              <a:t>affecting the accuracy of  the demographic analysis.</a:t>
            </a:r>
          </a:p>
          <a:p>
            <a:pPr>
              <a:buFont typeface="Wingdings" pitchFamily="2" charset="2"/>
              <a:buChar char="Ø"/>
            </a:pPr>
            <a:r>
              <a:rPr lang="en-US" dirty="0" smtClean="0"/>
              <a:t>This little monkey had a transfer recommendation to be a companion animal only, and was to be </a:t>
            </a:r>
            <a:r>
              <a:rPr lang="en-US" dirty="0" err="1" smtClean="0"/>
              <a:t>contracepted</a:t>
            </a:r>
            <a:r>
              <a:rPr lang="en-US" dirty="0" smtClean="0"/>
              <a:t>. Her birth date was incorrectly estimated so she was not </a:t>
            </a:r>
            <a:r>
              <a:rPr lang="en-US" dirty="0" err="1" smtClean="0"/>
              <a:t>contracepted</a:t>
            </a:r>
            <a:r>
              <a:rPr lang="en-US" dirty="0" smtClean="0"/>
              <a:t> prior to maturity. This resulted in an undesired offspring. Because the institution had to house this offspring, </a:t>
            </a:r>
            <a:r>
              <a:rPr lang="en-US" b="1" dirty="0" smtClean="0"/>
              <a:t>they did not have room to accept an animal they had been recommended to receive for breeding. </a:t>
            </a:r>
            <a:endParaRPr lang="en-US" dirty="0" smtClean="0"/>
          </a:p>
          <a:p>
            <a:pPr>
              <a:buFont typeface="Wingdings" pitchFamily="2" charset="2"/>
              <a:buChar char="Ø"/>
            </a:pPr>
            <a:r>
              <a:rPr lang="en-US" dirty="0" smtClean="0"/>
              <a:t>This female wallaby's birth date had been recorded as the out of pouch date and was not estimated back to actual birth date. Due to this she remained in with her sire past maturity, </a:t>
            </a:r>
            <a:r>
              <a:rPr lang="en-US" b="1" dirty="0" smtClean="0"/>
              <a:t>with an inbred joey resulting.  </a:t>
            </a:r>
          </a:p>
          <a:p>
            <a:endParaRPr lang="en-US" dirty="0" smtClean="0"/>
          </a:p>
          <a:p>
            <a:r>
              <a:rPr lang="en-US" dirty="0" smtClean="0"/>
              <a:t>These are just some examples of the impact of an unknown or incorrectly estimated date.</a:t>
            </a:r>
          </a:p>
          <a:p>
            <a:endParaRPr lang="en-US" dirty="0" smtClean="0"/>
          </a:p>
        </p:txBody>
      </p:sp>
    </p:spTree>
    <p:extLst>
      <p:ext uri="{BB962C8B-B14F-4D97-AF65-F5344CB8AC3E}">
        <p14:creationId xmlns:p14="http://schemas.microsoft.com/office/powerpoint/2010/main" val="207820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5"/>
          <p:cNvSpPr>
            <a:spLocks noGrp="1" noChangeArrowheads="1"/>
          </p:cNvSpPr>
          <p:nvPr>
            <p:ph type="sldNum" sz="quarter" idx="5"/>
          </p:nvPr>
        </p:nvSpPr>
        <p:spPr>
          <a:noFill/>
        </p:spPr>
        <p:txBody>
          <a:bodyPr/>
          <a:lstStyle/>
          <a:p>
            <a:fld id="{9F8ADE70-41DA-434C-98C0-3864EB5C38AD}" type="slidenum">
              <a:rPr lang="en-US" smtClean="0"/>
              <a:pPr/>
              <a:t>4</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r>
              <a:rPr lang="en-US" sz="1050" dirty="0"/>
              <a:t>Almost all screens have dates fields and almost all of these date fields have the ability to estimate that date. Two very common fields for date estimation are birth dates and acquisition dates, </a:t>
            </a:r>
            <a:r>
              <a:rPr lang="en-US" sz="1050" dirty="0" smtClean="0"/>
              <a:t>especially if </a:t>
            </a:r>
            <a:r>
              <a:rPr lang="en-US" sz="1050" dirty="0"/>
              <a:t>you are entering historical data. To estimate a date simply check the Estimate box and the types of estimate options will pop up for you to select from</a:t>
            </a:r>
            <a:r>
              <a:rPr lang="en-US" sz="1050" dirty="0" smtClean="0"/>
              <a:t>. A </a:t>
            </a:r>
            <a:r>
              <a:rPr lang="en-US" sz="1050" dirty="0"/>
              <a:t>Range estimate means that you know the action happened sometime </a:t>
            </a:r>
            <a:r>
              <a:rPr lang="en-US" sz="1050" dirty="0" smtClean="0"/>
              <a:t>between two </a:t>
            </a:r>
            <a:r>
              <a:rPr lang="en-US" sz="1050" dirty="0"/>
              <a:t>known dates. You will enter a From and a To date and the date field itself will be automatically calculated by the application. An example of where you would use this is if you went on vacation and a birth had not happened. When you came back the birth had occurred but no one had recorded it. You know it happened sometime between the two dates when you were on vacation</a:t>
            </a:r>
            <a:r>
              <a:rPr lang="en-US" sz="1050" dirty="0" smtClean="0"/>
              <a:t>. All dates have equal chance of being correct.</a:t>
            </a:r>
            <a:endParaRPr lang="en-US" sz="1050" dirty="0"/>
          </a:p>
          <a:p>
            <a:r>
              <a:rPr lang="en-US" sz="1050" dirty="0"/>
              <a:t>&gt; Approximately Before means that the date happened sometime before the date you have entered into the date field box. For example you have a Galapagos tortoise that you know arrived on 14 August 1945, but there is no record of its age. The birth date would have to be sometime before 14 August 1945.</a:t>
            </a:r>
          </a:p>
          <a:p>
            <a:r>
              <a:rPr lang="en-US" sz="1050" dirty="0"/>
              <a:t>&gt; Approximately After means that the date happened sometime after the date you have entered into the date field box but you have no other information. This will probably be used </a:t>
            </a:r>
            <a:r>
              <a:rPr lang="en-US" sz="1050" dirty="0" smtClean="0"/>
              <a:t>mostly </a:t>
            </a:r>
            <a:r>
              <a:rPr lang="en-US" sz="1050" dirty="0"/>
              <a:t>for Deaths or Dispositions.</a:t>
            </a:r>
          </a:p>
          <a:p>
            <a:r>
              <a:rPr lang="en-US" sz="1050" dirty="0"/>
              <a:t>&gt; An Approximate Variance means that the activity happened sometime both before </a:t>
            </a:r>
            <a:r>
              <a:rPr lang="en-US" sz="1050" dirty="0" smtClean="0"/>
              <a:t>OR </a:t>
            </a:r>
            <a:r>
              <a:rPr lang="en-US" sz="1050" dirty="0"/>
              <a:t>after the date you have entered into the date field box. You can have variances of days</a:t>
            </a:r>
            <a:r>
              <a:rPr lang="en-US" sz="1050" dirty="0" smtClean="0"/>
              <a:t>, months and years. </a:t>
            </a:r>
            <a:r>
              <a:rPr lang="en-US" sz="1050" dirty="0"/>
              <a:t>It is very important to remember that Approximate Variance includes dates BOTH before AND after the date in the date </a:t>
            </a:r>
            <a:r>
              <a:rPr lang="en-US" sz="1050" dirty="0" smtClean="0"/>
              <a:t>field. </a:t>
            </a:r>
            <a:r>
              <a:rPr lang="en-US" sz="1050" dirty="0"/>
              <a:t>You would use Variance if you were told an animal was approximately 3 months old</a:t>
            </a:r>
            <a:r>
              <a:rPr lang="en-US" sz="1050" dirty="0" smtClean="0"/>
              <a:t>. The further away from the date field the less chance that it was the </a:t>
            </a:r>
            <a:r>
              <a:rPr lang="en-US" sz="1050" smtClean="0"/>
              <a:t>actual date.</a:t>
            </a:r>
            <a:endParaRPr lang="en-US" sz="1050" dirty="0"/>
          </a:p>
          <a:p>
            <a:pPr>
              <a:buFont typeface="Wingdings" pitchFamily="2" charset="2"/>
              <a:buChar char="Ø"/>
            </a:pPr>
            <a:r>
              <a:rPr lang="en-US" sz="1050" dirty="0"/>
              <a:t>And then you have your two types of unknowns.</a:t>
            </a:r>
          </a:p>
          <a:p>
            <a:pPr>
              <a:buFont typeface="Wingdings" pitchFamily="2" charset="2"/>
              <a:buChar char="Ø"/>
            </a:pPr>
            <a:endParaRPr lang="en-US" sz="1400" dirty="0"/>
          </a:p>
        </p:txBody>
      </p:sp>
    </p:spTree>
    <p:extLst>
      <p:ext uri="{BB962C8B-B14F-4D97-AF65-F5344CB8AC3E}">
        <p14:creationId xmlns:p14="http://schemas.microsoft.com/office/powerpoint/2010/main" val="125976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want to do a review of the difference between Range and Variance as these are commonly confused. Range is sometime between two known Dates. You went on vacation January 6 – that would be the Start Date. You came back to work January13 – January 12 would be the End Date. Sometime while you were out an animal was deposited at your front gate but no one recorded when. Any day between January 6 and January 13 could be the possible arrival date. ZIMS will calculate January 9 for the Date Field. You intend to do further research to try to get an actual arrival date and you also create a form for all departments to record information on Appeared animals so it won’t happen in the future.</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5</a:t>
            </a:fld>
            <a:endParaRPr lang="en-US"/>
          </a:p>
        </p:txBody>
      </p:sp>
    </p:spTree>
    <p:extLst>
      <p:ext uri="{BB962C8B-B14F-4D97-AF65-F5344CB8AC3E}">
        <p14:creationId xmlns:p14="http://schemas.microsoft.com/office/powerpoint/2010/main" val="354324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Variance we have an idea of when the date may be, such as the bear cub was estimated to be 3 months old when it came out of the den. You enter the Date Field and then what the variance around that field might be. There are a couple ways to envision variance for those of use who are graphically oriented, a target and an architectural compass. For the target example, the Date Field is the bullseye, your best guess date. As the rings go further out the likelihood that it was the date decreases, just like your points decrease in a game of darts or archery the further away from the bullseye you are. In the architectural compass graphic, the Date Field is the point of the compass. How far away from the center the arms go will represent how large the variance is.</a:t>
            </a:r>
          </a:p>
          <a:p>
            <a:endParaRPr lang="en-US" dirty="0"/>
          </a:p>
          <a:p>
            <a:r>
              <a:rPr lang="en-US" dirty="0" smtClean="0"/>
              <a:t>It’s very important to remember that Variance counts backwards from the Date Field AND forwards from the Date Field. The forwards bit is often overlooked and can sometimes create illogical dates.</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6</a:t>
            </a:fld>
            <a:endParaRPr lang="en-US"/>
          </a:p>
        </p:txBody>
      </p:sp>
    </p:spTree>
    <p:extLst>
      <p:ext uri="{BB962C8B-B14F-4D97-AF65-F5344CB8AC3E}">
        <p14:creationId xmlns:p14="http://schemas.microsoft.com/office/powerpoint/2010/main" val="35427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like jingles to remember things we came up with this when we last taught the Institutional Records Keeping class. Range is Rigid and Variance is Vague. Range is the dates between two rigid dates. Rather like bookends holding the books in, the Start and End Dates hold the possible dates in. Variance is the variable dates around a Date Field. It is an “</a:t>
            </a:r>
            <a:r>
              <a:rPr lang="en-US" dirty="0" err="1" smtClean="0"/>
              <a:t>ish</a:t>
            </a:r>
            <a:r>
              <a:rPr lang="en-US" smtClean="0"/>
              <a:t>” date.</a:t>
            </a:r>
            <a:endParaRPr lang="en-US" dirty="0"/>
          </a:p>
        </p:txBody>
      </p:sp>
      <p:sp>
        <p:nvSpPr>
          <p:cNvPr id="4" name="Slide Number Placeholder 3"/>
          <p:cNvSpPr>
            <a:spLocks noGrp="1"/>
          </p:cNvSpPr>
          <p:nvPr>
            <p:ph type="sldNum" sz="quarter" idx="10"/>
          </p:nvPr>
        </p:nvSpPr>
        <p:spPr/>
        <p:txBody>
          <a:bodyPr/>
          <a:lstStyle/>
          <a:p>
            <a:fld id="{1FDFC556-B229-4063-BD53-D1F14E4DC1C8}" type="slidenum">
              <a:rPr lang="en-US" smtClean="0"/>
              <a:t>7</a:t>
            </a:fld>
            <a:endParaRPr lang="en-US"/>
          </a:p>
        </p:txBody>
      </p:sp>
    </p:spTree>
    <p:extLst>
      <p:ext uri="{BB962C8B-B14F-4D97-AF65-F5344CB8AC3E}">
        <p14:creationId xmlns:p14="http://schemas.microsoft.com/office/powerpoint/2010/main" val="1309604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p:spPr>
        <p:txBody>
          <a:bodyPr/>
          <a:lstStyle/>
          <a:p>
            <a:r>
              <a:rPr lang="en-US" dirty="0" smtClean="0"/>
              <a:t>How do estimated dates display in Reports and used in analysis. For all the estimate options, the date that is entered into the Date Field and the type of estimate will display</a:t>
            </a:r>
            <a:r>
              <a:rPr lang="en-US" dirty="0"/>
              <a:t>. </a:t>
            </a:r>
            <a:r>
              <a:rPr lang="en-US" dirty="0" smtClean="0"/>
              <a:t>As mentioned, this </a:t>
            </a:r>
            <a:r>
              <a:rPr lang="en-US" dirty="0"/>
              <a:t>date field is calculated by the application for the Range option. You will need to manually enter the Date for the other estimate options.</a:t>
            </a:r>
          </a:p>
          <a:p>
            <a:endParaRPr lang="en-US" dirty="0" smtClean="0"/>
          </a:p>
          <a:p>
            <a:endParaRPr lang="en-US" dirty="0"/>
          </a:p>
          <a:p>
            <a:r>
              <a:rPr lang="en-US" dirty="0" smtClean="0"/>
              <a:t>&gt;Only the Date Field will be used for any demographic analysis in studbooks, the estimate will not be included in the calculations. However, if an Undetermined or Indeterminate estimate is recorded the entire record is excluded from the analysis. Remember the example of our little polar bear? If possible, for studbook species try to give an actual estimate even if it is a large one. But don’t create fiction! If you don’t know you just don’t know and that is what should be recorded.</a:t>
            </a:r>
          </a:p>
        </p:txBody>
      </p:sp>
      <p:sp>
        <p:nvSpPr>
          <p:cNvPr id="31748" name="Slide Number Placeholder 3"/>
          <p:cNvSpPr>
            <a:spLocks noGrp="1"/>
          </p:cNvSpPr>
          <p:nvPr>
            <p:ph type="sldNum" sz="quarter" idx="5"/>
          </p:nvPr>
        </p:nvSpPr>
        <p:spPr>
          <a:noFill/>
        </p:spPr>
        <p:txBody>
          <a:bodyPr/>
          <a:lstStyle/>
          <a:p>
            <a:fld id="{08174C3A-9325-4F44-B39E-B67AAFF94CA5}" type="slidenum">
              <a:rPr lang="en-US" smtClean="0"/>
              <a:pPr/>
              <a:t>8</a:t>
            </a:fld>
            <a:endParaRPr lang="en-US" smtClean="0"/>
          </a:p>
        </p:txBody>
      </p:sp>
    </p:spTree>
    <p:extLst>
      <p:ext uri="{BB962C8B-B14F-4D97-AF65-F5344CB8AC3E}">
        <p14:creationId xmlns:p14="http://schemas.microsoft.com/office/powerpoint/2010/main" val="231753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5"/>
          <p:cNvSpPr>
            <a:spLocks noGrp="1" noChangeArrowheads="1"/>
          </p:cNvSpPr>
          <p:nvPr>
            <p:ph type="sldNum" sz="quarter" idx="5"/>
          </p:nvPr>
        </p:nvSpPr>
        <p:spPr>
          <a:noFill/>
        </p:spPr>
        <p:txBody>
          <a:bodyPr/>
          <a:lstStyle/>
          <a:p>
            <a:fld id="{0BF685C0-16F8-4195-B8FB-FF3B7E5C8772}" type="slidenum">
              <a:rPr lang="en-US" smtClean="0"/>
              <a:pPr/>
              <a:t>9</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r>
              <a:rPr lang="en-US" dirty="0" smtClean="0"/>
              <a:t>No matter how you estimated the date it is very important to add a Note to the record as to why and how you estimated the date.  You may obtain more information later on and you can adjust the date estimate to a shorter date range so you should note why the date was changed as there may be previous references to the first date. You will not remember why or how you estimated a date in a year from now, and someone else will certainly not know how and they may make changes because they do not have the knowledge about your reasoning that you did. Use Note Type of Animal Events, with appropriate subtype for births and deaths and Transactions Note Type with appropriate subtype for acquisitions and dispositions. Using a Keyword of “date estimate” is helpful.</a:t>
            </a:r>
          </a:p>
          <a:p>
            <a:endParaRPr lang="en-US" dirty="0" smtClean="0"/>
          </a:p>
        </p:txBody>
      </p:sp>
    </p:spTree>
    <p:extLst>
      <p:ext uri="{BB962C8B-B14F-4D97-AF65-F5344CB8AC3E}">
        <p14:creationId xmlns:p14="http://schemas.microsoft.com/office/powerpoint/2010/main" val="3830473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F92B4D-2409-4E61-B7CC-8AFFADA835BC}"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67B1E67-0223-4DD5-8638-4A102B54E5D2}"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FA25C60-058F-4F5D-8E35-156317412F52}"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CE0D9C-8632-4F9A-AD1B-027E422065A0}"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42851-AA4F-4E12-AC01-5B85347E70ED}"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59D8C96-D67C-42ED-BB77-E47BCE92BA67}"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DF3D63-4526-4E2A-84E7-AD9167FCF8D0}"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7188CD1-2191-445E-B919-68A1EBA5838A}"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8DE83-1D93-4384-A406-6FCAEE3C8D76}"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BD3A6E-EAD4-4244-A93C-404C5914EF0F}"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500902-BA4C-428C-9AFE-3155C5E4D7ED}"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22A04-3CFE-41A6-9F9F-91D5E656C1A7}"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7B3A0C-F7A2-4797-AF7F-F5DC0C73657C}"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45EA8D-048A-4813-B41D-418233972FFB}"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965C3F-CEFA-422A-A295-838E1E103B82}"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EB4B4FE-0A78-458C-BEB0-6D2E472CD215}"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050DC1-CE12-43DB-886E-EB2E476DDB2E}"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6ABE92-DE34-42E4-97C5-F2477DC2D6D1}"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A025C9-71BF-4736-BB98-BC159A00730A}"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398B0F-D9FF-43C2-BEAF-BFE02BE74D5D}"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54B1A7-47F3-4B27-82D7-0EEE2FB37EE1}"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F8D753E-2233-4131-AA08-64E637C97931}"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B7F88-414F-480F-BFDF-50A95BD59296}"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366C77-E800-43DF-9487-47F425A639A7}"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5FDA6D-60D2-47CB-BED2-6121B1735DC7}"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EBE6535-3D34-4B8D-9464-9642CAA81C18}"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9DE8C5-3DD7-4C89-94DB-4290EB671B49}"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E53D645-6F91-433F-A91F-704BF69ACD62}"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424D8C-5B9E-40EF-889B-46296A731A53}"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EF9C0-A0BD-4B63-A1EB-2E2691CB735D}"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DF5898-8917-4528-807C-E3CC1D1A4338}"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243059-6E66-43C8-BBDF-BDF585CDF47A}"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B3F83A2-D333-4DD9-A2D4-FE80FEC82019}"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7E3328-03A0-4711-B2B1-3DA67FCB73E7}"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7E5E30-343A-40FE-9B2F-0C03E8E56AA1}"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8C511B9-3936-481D-BC34-D741885442F1}"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52B55D-4D2F-4D1B-8429-2FF67E669EBE}"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DC85054-CEAE-49E7-A695-1BB5080634FD}"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9D644D-60D9-4691-8C25-8866197897B9}"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4DAB68-52F9-4F57-8B37-DF9B0E53DFFA}"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B08400F-1474-48A1-8D2A-524DE7B5D5CC}"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675F82B-C304-49EA-B0F6-2058E29D089E}"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E64C5FB-A690-4F89-A9A3-660A09863BDB}"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4CE360-1F56-4FF9-B417-DF3279F5CF7F}"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4D06C54-14C1-4ADC-98D8-EB2E76D73BEE}"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01E1555-8FA1-4F13-8039-C6338312033E}"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B1213DB-ACFC-4F3C-8272-E0222173ED63}"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7A482C-75EC-4DA0-98C0-819161288B42}"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7D364-F3A1-4E04-B1FF-0137EC7BF351}"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D6AAA-5546-455D-B9A0-821376D7E68A}"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20F8B4-CCA6-4FCB-9300-4C12096B4B15}"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D03850C-8C32-45AF-807F-215F1A7D0BD7}"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B81540-F9CC-44FB-B3E2-6ECFD270A1C8}"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B38200-D360-413E-867B-583D01A09F9C}"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9A12E1-7CE4-4585-B45C-710E985C2A16}"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7B607F-D43A-422F-884C-21C8342CF0DF}"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E19725B-D69E-4835-A041-08B0A9C20455}"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F7FF2D3-41FD-4905-8423-D39B0204AD18}"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6C6669-DE53-415D-82C6-8E5B5A98D382}"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753C8-FD93-41D5-90AE-696101FC58A1}"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AF6F86-9734-4654-A147-DEEE4CE05B11}"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60FA87-69B3-4474-8B1F-0114580ADAB1}"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208A5-6F00-45F8-B4EB-73A764FB830B}"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4C8A61-A49C-441B-B653-DAE44D26BC99}"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B2C228-B755-4F34-85D4-EE77346FB75B}"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2E0BED-C712-430B-AD20-5D6CD95F4DCC}"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8695CB7-5B94-46D5-B33C-A084D59285D6}"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B31734-EEA8-45C2-8CB1-56F4F23DDAA8}"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068C4-8B27-49D4-AD09-0177384C7B41}"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0E4D2B9-73E2-4A34-B534-96B8FAEF6CCC}"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53D9458-2272-4B20-8AF7-902371FAA704}"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376D337-0660-476B-8589-7707AA2AB14D}"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4AEDB8-EFC1-457C-BFA2-6BAFE1D9C756}"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E815B2-5021-47B5-8B48-82F215919F9C}"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EB0D0E-E6D2-4420-A923-6ED0F1486327}"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4C4CF9-5FDC-4496-98A2-2CF7584C593B}"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CD4D74A-511E-4ECB-891C-2820BE58E670}"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7D39015-7C59-4738-A920-182D7FEFE904}"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CDA933E-399A-4480-8940-90CAE73BF31F}"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069AE6-37FA-4ABD-9694-16EAFB7070FD}"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2ABAA0-DCC7-4048-8327-6BC480D16F82}"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8A60FC0-262F-4F7E-A8D3-16440EC26ADA}"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FA1A0-34BA-458C-B878-32875B991437}"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0013CF-04B7-419E-82ED-2B0383144ACC}"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C3E5EA-92E5-405B-A5F1-0A7707D3A5C8}"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260ED1F-FE0D-48E4-ABA3-0465B005378C}"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DA3220-6EAC-44DA-99AB-5C5ED697E788}"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ABBB2-DAA6-406C-8DA2-94A3961C8B67}"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AD6FD55-979C-41B0-9A51-A15DEBF788F7}"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99BFEA-6E03-4BAB-98AE-22315A745624}"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67649CD-5AA3-4245-9F74-28D19CD26EE6}"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0526406-88BB-420F-9928-16C389D6150D}"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7D8BD2-D6A4-46A4-98E1-CA6E6182C70E}"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8CE00B-91CA-40D8-9248-CBFED3AF0C7D}"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D57FE3B-3BD9-4587-A5A1-A3A35875C121}"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241B8CF-6DD9-47E1-BF0F-9DCF373A78DB}"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7B4FB9E-0A43-4B49-8F5D-C0A6566FEE7C}"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505A9-AC1B-424E-935D-E401015F202B}"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44537D-0D6C-45FB-8852-F8B59F464D2B}"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51A4315-D58C-4C16-82C3-B8AD270F64E4}"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4BC8170-1A35-404F-95CC-B0A48BEF18B3}"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FEE3C5C-9472-409D-A3F8-6559EA66FFD7}"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162F1-5743-4C69-A6AD-5BA162988E7B}"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0008D-7847-4006-B723-E01E78AC018D}"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EAB55D8-D997-4A07-B517-9A6D180B951B}"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39A7628-DB78-4A70-9A23-5D4F471A7565}"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41AB6A0-65BD-46CD-8500-A13BFA0F55DA}"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F41AAF-2298-4895-B77D-334093A20133}"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8D23E6-FBE2-4DB0-9693-AE5750CF6BBB}"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3870456-359E-4418-BDF3-81F9D7F385F7}"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60625BA-C8F7-4993-8B72-36C9A070C86F}"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142379-8900-4984-8464-DDF1B27AF612}"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927C88-C420-424A-99DD-9715ABE3EF9C}"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71C1BC-AA5C-487C-9344-018B17EC1D37}"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E6995-B14A-4A9B-959D-B9C36EFE5B80}"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214D2F3-0082-44CD-B5A6-1A284A06C719}"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B494E6A-4548-4B74-A8DA-CAB0E85C9EE0}"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726CA-A544-484F-BFA9-2C7D10FF1D9E}"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FEAB49-0589-47EE-8ABC-3BA9A5D383AD}"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CCD7D0-DC12-4F88-A553-A6D0BB7697E6}"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FC18AC4-5747-4D69-A754-3692CFC01189}"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DED73-3DF7-4BD4-8BE9-21851B702F08}"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75EF1-EB4E-45FB-ADE8-5CD58F0592E9}"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576DEB-4176-4119-9BF5-EAEDFE4EAFEC}"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670AD3-9779-439E-AE71-CA3151723AE4}"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7418F6-9B8F-48F0-BBA7-56106FB2613D}"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90CDCCB-39A2-42D8-8DD2-038E8F7E1749}"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8251C1-24D2-46AC-BA91-DC0C13497791}"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06FA42-CABB-4AFC-ABA0-29EA11750486}"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8DA0182-EEF9-4C3C-BB4A-C4FF27B5D512}"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289893B-DF12-4094-A6D9-24FF2BBB4AEE}"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6E8529-09B1-41C7-A7A3-99D5AA7BB2DC}"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8B8AE-D271-4CCA-9F66-4B8C19B1DA0B}"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8DE39-94D6-4E82-8CEC-ED437B83A7E3}"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6BECC7-5A4F-42CA-8EAD-F2B10810FFE4}"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B87A5E7-271F-4787-82AE-9B07E7D0CD9C}"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7C3519-5933-4D6C-90CD-D195EDBC29AE}"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4917A8-883C-4A75-BE3B-588370C3C1D3}" type="datetime1">
              <a:rPr lang="en-US" smtClean="0"/>
              <a:t>7/15/2020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C1D1832-B61A-4EFE-A441-E0EEEA5F131F}"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46E2C44-13ED-45E5-89A4-2A11EA2B8A31}" type="datetime1">
              <a:rPr lang="en-US" smtClean="0"/>
              <a:t>7/15/2020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7B447F-DF4D-466A-9A38-8CA36970C82B}" type="datetime1">
              <a:rPr lang="en-US" smtClean="0"/>
              <a:t>7/15/2020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3F5A33-FBD2-4399-A31E-9E7D6E93415D}" type="datetime1">
              <a:rPr lang="en-US" smtClean="0"/>
              <a:t>7/15/2020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BFD74F-B3AB-4763-AFB6-F61A5649F18A}"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9F39A0-7A5D-4044-8349-66D01E241B5E}" type="datetime1">
              <a:rPr lang="en-US" smtClean="0"/>
              <a:t>7/15/2020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image" Target="../media/image2.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0.jpe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1.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2.pn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1.jpe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2.jpe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image" Target="../media/image2.png"/><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3.jpe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2.pn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4.jpe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image" Target="../media/image2.png"/><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5.jpe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2.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6.jpe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jpe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4.jpe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2.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5.jpe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2.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6.jpe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1.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7.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1.jpe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2.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8.jpe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1.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9.jpe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1.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F88D71AF-34B4-499A-8E8E-0DB8AD4EB8D8}"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13D848F-B0C6-422B-9991-7FC1FEB1EC2B}"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1C9D7A7-9E31-4DB5-A17B-DA24EFD06D41}"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A02E5302-D1D7-44D0-AFC4-EB87E46865D3}"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6BEFFA4-22FE-467B-AB96-42D8B6C5E79C}"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E89337D-1B4C-4013-B7A5-CFE77EE44EC5}"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27F77155-9350-441F-B548-795D4931F212}"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8100B15-D488-4B08-9B42-6AF04A8B9ED1}"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D358E5B1-A923-44DB-B833-D99A9D10678B}"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9872039-5D9D-425A-B1AB-ABD576970E69}"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3D695DDB-B06D-4F2B-AA1B-12EAC7D12406}"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BF9D5A48-A88F-42CD-9514-D36C007562F5}"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F427ABB-458D-4F46-9838-9CC11982C6F9}"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3FA4FF2-2F4C-4DFF-B4B4-C9845119DE8F}"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C008BD2D-6CE6-481B-8769-D65A0975F8FE}"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srcRect/>
          <a:tile tx="0" ty="0" sx="100000" sy="100000" flip="none" algn="tl"/>
        </a:blipFill>
        <a:effectLst/>
      </p:bgPr>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2"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7F1BE678-B1DA-4776-86A1-AD7013934C46}" type="datetime1">
              <a:rPr lang="en-US" smtClean="0"/>
              <a:t>7/15/2020</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rds.yahoo.com/_ylt=A2KJkIcWM0dNYDsA5FujzbkF/SIG=12vh41qog/EXP=1296598166/**http:/desicolours.com/wp-content/uploads/2008/07/cute-polar-bear-cub06.jpg" TargetMode="External"/><Relationship Id="rId7" Type="http://schemas.openxmlformats.org/officeDocument/2006/relationships/image" Target="../media/image2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hyperlink" Target="http://rds.yahoo.com/_ylt=A2KJkexnNEdNYBAAP2ajzbkF/SIG=1227jqlpg/EXP=1296598503/**http:/www.wallabies.org/wallabies-picture.jpg" TargetMode="Externa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6418" y="-456040"/>
            <a:ext cx="7772400" cy="2387600"/>
          </a:xfrm>
        </p:spPr>
        <p:txBody>
          <a:bodyPr/>
          <a:lstStyle/>
          <a:p>
            <a:r>
              <a:rPr lang="en-US" dirty="0" smtClean="0"/>
              <a:t>Estimating Dates</a:t>
            </a:r>
            <a:endParaRPr lang="en-US" dirty="0"/>
          </a:p>
        </p:txBody>
      </p:sp>
      <p:sp>
        <p:nvSpPr>
          <p:cNvPr id="3" name="Subtitle 2"/>
          <p:cNvSpPr>
            <a:spLocks noGrp="1"/>
          </p:cNvSpPr>
          <p:nvPr>
            <p:ph type="subTitle" idx="1"/>
          </p:nvPr>
        </p:nvSpPr>
        <p:spPr>
          <a:xfrm>
            <a:off x="1043247" y="2155624"/>
            <a:ext cx="6858000" cy="1655762"/>
          </a:xfrm>
        </p:spPr>
        <p:txBody>
          <a:bodyPr/>
          <a:lstStyle/>
          <a:p>
            <a:r>
              <a:rPr lang="en-US" dirty="0" smtClean="0"/>
              <a:t>August 2020 Tips and Tricks</a:t>
            </a:r>
            <a:endParaRPr lang="en-US" dirty="0"/>
          </a:p>
        </p:txBody>
      </p:sp>
      <p:sp>
        <p:nvSpPr>
          <p:cNvPr id="3076" name="Slide Number Placeholder 3"/>
          <p:cNvSpPr>
            <a:spLocks noGrp="1"/>
          </p:cNvSpPr>
          <p:nvPr>
            <p:ph type="sldNum" sz="quarter" idx="12"/>
          </p:nvPr>
        </p:nvSpPr>
        <p:spPr/>
        <p:txBody>
          <a:bodyPr/>
          <a:lstStyle/>
          <a:p>
            <a:pPr>
              <a:defRPr/>
            </a:pPr>
            <a:fld id="{490AE068-6DD9-4BEC-BFA6-0F4AECD9644F}" type="slidenum">
              <a:rPr lang="en-US"/>
              <a:pPr>
                <a:defRPr/>
              </a:pPr>
              <a:t>1</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066" y="3042553"/>
            <a:ext cx="5237018" cy="3508802"/>
          </a:xfrm>
          <a:prstGeom prst="rect">
            <a:avLst/>
          </a:prstGeom>
          <a:effectLst>
            <a:softEdge rad="127000"/>
          </a:effectLst>
        </p:spPr>
      </p:pic>
    </p:spTree>
    <p:extLst>
      <p:ext uri="{BB962C8B-B14F-4D97-AF65-F5344CB8AC3E}">
        <p14:creationId xmlns:p14="http://schemas.microsoft.com/office/powerpoint/2010/main" val="107109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Some Date Challenges</a:t>
            </a:r>
            <a:endParaRPr lang="en-US" b="1" dirty="0"/>
          </a:p>
        </p:txBody>
      </p:sp>
      <p:sp>
        <p:nvSpPr>
          <p:cNvPr id="3" name="Slide Number Placeholder 2"/>
          <p:cNvSpPr>
            <a:spLocks noGrp="1"/>
          </p:cNvSpPr>
          <p:nvPr>
            <p:ph type="sldNum" sz="quarter" idx="12"/>
          </p:nvPr>
        </p:nvSpPr>
        <p:spPr/>
        <p:txBody>
          <a:bodyPr/>
          <a:lstStyle/>
          <a:p>
            <a:fld id="{D1A12E6A-C85A-496C-95D0-8B82A2649983}" type="slidenum">
              <a:rPr lang="en-US" smtClean="0"/>
              <a:t>10</a:t>
            </a:fld>
            <a:endParaRPr lang="en-US"/>
          </a:p>
        </p:txBody>
      </p:sp>
      <p:pic>
        <p:nvPicPr>
          <p:cNvPr id="3076" name="Picture 4" descr="I'm Confused - Daily Squee - Cute Animals - Cute Baby Animal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8615" y="1391431"/>
            <a:ext cx="4865312" cy="409659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2338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p:txBody>
          <a:bodyPr>
            <a:normAutofit/>
          </a:bodyPr>
          <a:lstStyle/>
          <a:p>
            <a:pPr marL="54864" indent="0" algn="l" fontAlgn="auto">
              <a:spcAft>
                <a:spcPts val="0"/>
              </a:spcAft>
              <a:defRPr/>
            </a:pPr>
            <a:r>
              <a:rPr lang="en-US" sz="4000" dirty="0" smtClean="0"/>
              <a:t>ESTIMATING BIRTH DATES </a:t>
            </a:r>
            <a:br>
              <a:rPr lang="en-US" sz="4000" dirty="0" smtClean="0"/>
            </a:br>
            <a:r>
              <a:rPr lang="en-US" sz="4000" dirty="0" smtClean="0"/>
              <a:t>…when you really don’t know</a:t>
            </a:r>
          </a:p>
        </p:txBody>
      </p:sp>
      <p:sp>
        <p:nvSpPr>
          <p:cNvPr id="16387" name="Content Placeholder 5"/>
          <p:cNvSpPr>
            <a:spLocks noGrp="1"/>
          </p:cNvSpPr>
          <p:nvPr>
            <p:ph idx="1"/>
          </p:nvPr>
        </p:nvSpPr>
        <p:spPr>
          <a:xfrm>
            <a:off x="374514" y="1287087"/>
            <a:ext cx="8686800" cy="4114800"/>
          </a:xfrm>
        </p:spPr>
        <p:txBody>
          <a:bodyPr/>
          <a:lstStyle/>
          <a:p>
            <a:endParaRPr lang="en-US" sz="2800" dirty="0" smtClean="0"/>
          </a:p>
          <a:p>
            <a:r>
              <a:rPr lang="en-US" sz="2800" dirty="0" smtClean="0"/>
              <a:t>You are recording an adult animal with no idea of Birth Date.</a:t>
            </a:r>
          </a:p>
          <a:p>
            <a:r>
              <a:rPr lang="en-US" sz="2800" dirty="0" smtClean="0"/>
              <a:t>Enter Birth Date as Date of Acquisition </a:t>
            </a:r>
          </a:p>
          <a:p>
            <a:pPr lvl="1"/>
            <a:r>
              <a:rPr lang="en-US" sz="2400" dirty="0" smtClean="0"/>
              <a:t>“Undetermined or Indeterminate” Estimate Field </a:t>
            </a:r>
          </a:p>
          <a:p>
            <a:pPr>
              <a:buFont typeface="Wingdings 2" pitchFamily="18" charset="2"/>
              <a:buNone/>
            </a:pPr>
            <a:r>
              <a:rPr lang="en-US" sz="2400" dirty="0" smtClean="0"/>
              <a:t>		</a:t>
            </a:r>
            <a:r>
              <a:rPr lang="en-US" sz="1800" dirty="0" smtClean="0"/>
              <a:t>(REMEMBER: these animals will not be included in any demographic 	analysis so not recommended)</a:t>
            </a:r>
          </a:p>
          <a:p>
            <a:pPr lvl="1"/>
            <a:r>
              <a:rPr lang="en-US" sz="2400" dirty="0" smtClean="0"/>
              <a:t>Approximately Before – it had to be born sometime before you received it!</a:t>
            </a:r>
          </a:p>
        </p:txBody>
      </p:sp>
      <p:sp>
        <p:nvSpPr>
          <p:cNvPr id="8196" name="Slide Number Placeholder 4"/>
          <p:cNvSpPr>
            <a:spLocks noGrp="1"/>
          </p:cNvSpPr>
          <p:nvPr>
            <p:ph type="sldNum" sz="quarter" idx="12"/>
          </p:nvPr>
        </p:nvSpPr>
        <p:spPr/>
        <p:txBody>
          <a:bodyPr>
            <a:normAutofit/>
          </a:bodyPr>
          <a:lstStyle/>
          <a:p>
            <a:pPr>
              <a:defRPr/>
            </a:pPr>
            <a:fld id="{2356F116-2605-4D53-99A4-8C03AF46E078}" type="slidenum">
              <a:rPr lang="en-US"/>
              <a:pPr>
                <a:defRPr/>
              </a:pPr>
              <a:t>11</a:t>
            </a:fld>
            <a:endParaRPr lang="en-US"/>
          </a:p>
        </p:txBody>
      </p:sp>
      <p:pic>
        <p:nvPicPr>
          <p:cNvPr id="12292" name="Picture 4" descr="Confused Monkey Is Confused | Cute animals, Cute monkey, Cut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3111" y="5069507"/>
            <a:ext cx="2709507" cy="166441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001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Title 1"/>
          <p:cNvSpPr>
            <a:spLocks noGrp="1"/>
          </p:cNvSpPr>
          <p:nvPr>
            <p:ph type="title"/>
          </p:nvPr>
        </p:nvSpPr>
        <p:spPr>
          <a:xfrm>
            <a:off x="831850" y="227013"/>
            <a:ext cx="7886700" cy="1325562"/>
          </a:xfrm>
        </p:spPr>
        <p:txBody>
          <a:bodyPr/>
          <a:lstStyle/>
          <a:p>
            <a:r>
              <a:rPr lang="en-US" altLang="en-US" dirty="0" smtClean="0"/>
              <a:t>You Have Some Dates</a:t>
            </a:r>
          </a:p>
        </p:txBody>
      </p:sp>
      <p:sp>
        <p:nvSpPr>
          <p:cNvPr id="41987" name="Content Placeholder 2"/>
          <p:cNvSpPr>
            <a:spLocks noGrp="1"/>
          </p:cNvSpPr>
          <p:nvPr>
            <p:ph idx="1"/>
          </p:nvPr>
        </p:nvSpPr>
        <p:spPr>
          <a:xfrm>
            <a:off x="260214" y="1361901"/>
            <a:ext cx="7772400" cy="4114800"/>
          </a:xfrm>
        </p:spPr>
        <p:txBody>
          <a:bodyPr/>
          <a:lstStyle/>
          <a:p>
            <a:r>
              <a:rPr lang="en-US" altLang="en-US" dirty="0" smtClean="0"/>
              <a:t>When you have some references to the animal being in your collection but no information on Acquisition or Disposition Date</a:t>
            </a:r>
          </a:p>
          <a:p>
            <a:r>
              <a:rPr lang="en-US" altLang="en-US" dirty="0" smtClean="0"/>
              <a:t>Acquisition Date</a:t>
            </a:r>
          </a:p>
          <a:p>
            <a:pPr lvl="1"/>
            <a:r>
              <a:rPr lang="en-US" altLang="en-US" dirty="0" smtClean="0"/>
              <a:t>Date Field = date of first reference</a:t>
            </a:r>
          </a:p>
          <a:p>
            <a:pPr lvl="1"/>
            <a:r>
              <a:rPr lang="en-US" altLang="en-US" dirty="0" smtClean="0"/>
              <a:t>Estimate Field - </a:t>
            </a:r>
            <a:r>
              <a:rPr lang="en-US" altLang="en-US" dirty="0" err="1" smtClean="0"/>
              <a:t>ApproxBefore</a:t>
            </a:r>
            <a:endParaRPr lang="en-US" altLang="en-US" dirty="0" smtClean="0"/>
          </a:p>
          <a:p>
            <a:r>
              <a:rPr lang="en-US" altLang="en-US" dirty="0" smtClean="0"/>
              <a:t>Disposition Date</a:t>
            </a:r>
          </a:p>
          <a:p>
            <a:pPr lvl="1"/>
            <a:r>
              <a:rPr lang="en-US" altLang="en-US" dirty="0" smtClean="0"/>
              <a:t>Date Field = date of last reference</a:t>
            </a:r>
          </a:p>
          <a:p>
            <a:pPr lvl="1"/>
            <a:r>
              <a:rPr lang="en-US" altLang="en-US" dirty="0" smtClean="0"/>
              <a:t>Estimate Field = </a:t>
            </a:r>
            <a:r>
              <a:rPr lang="en-US" altLang="en-US" dirty="0" err="1" smtClean="0"/>
              <a:t>ApproxAfter</a:t>
            </a:r>
            <a:endParaRPr lang="en-US" altLang="en-US" dirty="0" smtClean="0"/>
          </a:p>
        </p:txBody>
      </p:sp>
      <p:sp>
        <p:nvSpPr>
          <p:cNvPr id="4301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56158184-48B3-40AA-BF07-E694DEAB4F9B}" type="slidenum">
              <a:rPr lang="en-US" altLang="en-US" sz="1400" smtClean="0"/>
              <a:pPr>
                <a:spcBef>
                  <a:spcPct val="0"/>
                </a:spcBef>
                <a:buFontTx/>
                <a:buNone/>
              </a:pPr>
              <a:t>12</a:t>
            </a:fld>
            <a:endParaRPr lang="en-US" altLang="en-US" sz="1400" smtClean="0"/>
          </a:p>
        </p:txBody>
      </p:sp>
      <p:pic>
        <p:nvPicPr>
          <p:cNvPr id="11266" name="Picture 2" descr=" to be confused (just like this monkey). Puzzler World - on a mission to banish boredom. Emotions Cards, Unusual Words, Watercolor Projects, Primates, Confused, Cute Animals, Shit Happens, Car Keys, Haik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0739" y="2687463"/>
            <a:ext cx="2309573" cy="2616057"/>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53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2"/>
          <p:cNvSpPr>
            <a:spLocks noGrp="1"/>
          </p:cNvSpPr>
          <p:nvPr>
            <p:ph type="title"/>
          </p:nvPr>
        </p:nvSpPr>
        <p:spPr>
          <a:xfrm>
            <a:off x="1000298" y="304800"/>
            <a:ext cx="7772400" cy="1143000"/>
          </a:xfrm>
        </p:spPr>
        <p:txBody>
          <a:bodyPr/>
          <a:lstStyle/>
          <a:p>
            <a:r>
              <a:rPr lang="en-US" altLang="en-US" dirty="0" smtClean="0"/>
              <a:t>A Giraffe Example</a:t>
            </a:r>
          </a:p>
        </p:txBody>
      </p:sp>
      <p:sp>
        <p:nvSpPr>
          <p:cNvPr id="45059" name="Content Placeholder 3"/>
          <p:cNvSpPr>
            <a:spLocks noGrp="1"/>
          </p:cNvSpPr>
          <p:nvPr>
            <p:ph idx="1"/>
          </p:nvPr>
        </p:nvSpPr>
        <p:spPr>
          <a:xfrm>
            <a:off x="304800" y="1447800"/>
            <a:ext cx="7772400" cy="4114800"/>
          </a:xfrm>
        </p:spPr>
        <p:txBody>
          <a:bodyPr/>
          <a:lstStyle/>
          <a:p>
            <a:r>
              <a:rPr lang="en-US" altLang="en-US" dirty="0" smtClean="0"/>
              <a:t>You have this information only:</a:t>
            </a:r>
          </a:p>
          <a:p>
            <a:pPr lvl="1"/>
            <a:r>
              <a:rPr lang="en-US" altLang="en-US" dirty="0" smtClean="0"/>
              <a:t>Vaccinated on 4 March 1950</a:t>
            </a:r>
          </a:p>
          <a:p>
            <a:pPr lvl="1"/>
            <a:r>
              <a:rPr lang="en-US" altLang="en-US" dirty="0" smtClean="0"/>
              <a:t>Foot problem treated on 1 June 1952</a:t>
            </a:r>
          </a:p>
          <a:p>
            <a:r>
              <a:rPr lang="en-US" altLang="en-US" dirty="0" smtClean="0"/>
              <a:t>Acquisition Date</a:t>
            </a:r>
          </a:p>
          <a:p>
            <a:pPr lvl="1"/>
            <a:r>
              <a:rPr lang="en-US" altLang="en-US" dirty="0" smtClean="0"/>
              <a:t>Date Field = 4 March 1950</a:t>
            </a:r>
          </a:p>
          <a:p>
            <a:pPr lvl="1"/>
            <a:r>
              <a:rPr lang="en-US" altLang="en-US" dirty="0" smtClean="0"/>
              <a:t>Estimate Field = </a:t>
            </a:r>
            <a:r>
              <a:rPr lang="en-US" altLang="en-US" dirty="0" err="1" smtClean="0"/>
              <a:t>ApproxBefore</a:t>
            </a:r>
            <a:endParaRPr lang="en-US" altLang="en-US" dirty="0" smtClean="0"/>
          </a:p>
          <a:p>
            <a:r>
              <a:rPr lang="en-US" altLang="en-US" dirty="0" smtClean="0"/>
              <a:t>Disposition Date</a:t>
            </a:r>
          </a:p>
          <a:p>
            <a:pPr lvl="1"/>
            <a:r>
              <a:rPr lang="en-US" altLang="en-US" dirty="0" smtClean="0"/>
              <a:t>Date Field = 1 June 1952</a:t>
            </a:r>
          </a:p>
          <a:p>
            <a:pPr lvl="1"/>
            <a:r>
              <a:rPr lang="en-US" altLang="en-US" dirty="0" smtClean="0"/>
              <a:t>Estimate Field - </a:t>
            </a:r>
            <a:r>
              <a:rPr lang="en-US" altLang="en-US" dirty="0" err="1" smtClean="0"/>
              <a:t>ApproxAfter</a:t>
            </a:r>
            <a:endParaRPr lang="en-US" altLang="en-US" dirty="0" smtClean="0"/>
          </a:p>
        </p:txBody>
      </p:sp>
      <p:sp>
        <p:nvSpPr>
          <p:cNvPr id="4506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06F78F4E-D9D6-42C4-903B-B9CEE3EF8C3C}" type="slidenum">
              <a:rPr lang="en-US" altLang="en-US" sz="1400" smtClean="0"/>
              <a:pPr>
                <a:spcBef>
                  <a:spcPct val="0"/>
                </a:spcBef>
                <a:buFontTx/>
                <a:buNone/>
              </a:pPr>
              <a:t>13</a:t>
            </a:fld>
            <a:endParaRPr lang="en-US" altLang="en-US" sz="1400" smtClean="0"/>
          </a:p>
        </p:txBody>
      </p:sp>
      <p:pic>
        <p:nvPicPr>
          <p:cNvPr id="2" name="Picture 1"/>
          <p:cNvPicPr>
            <a:picLocks noChangeAspect="1"/>
          </p:cNvPicPr>
          <p:nvPr/>
        </p:nvPicPr>
        <p:blipFill>
          <a:blip r:embed="rId3"/>
          <a:stretch>
            <a:fillRect/>
          </a:stretch>
        </p:blipFill>
        <p:spPr>
          <a:xfrm>
            <a:off x="5867400" y="3140012"/>
            <a:ext cx="3188778" cy="2651188"/>
          </a:xfrm>
          <a:prstGeom prst="rect">
            <a:avLst/>
          </a:prstGeom>
          <a:effectLst>
            <a:softEdge rad="127000"/>
          </a:effectLst>
        </p:spPr>
      </p:pic>
    </p:spTree>
    <p:extLst>
      <p:ext uri="{BB962C8B-B14F-4D97-AF65-F5344CB8AC3E}">
        <p14:creationId xmlns:p14="http://schemas.microsoft.com/office/powerpoint/2010/main" val="2833557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874222" y="135195"/>
            <a:ext cx="7772400" cy="1143000"/>
          </a:xfrm>
        </p:spPr>
        <p:txBody>
          <a:bodyPr/>
          <a:lstStyle/>
          <a:p>
            <a:r>
              <a:rPr lang="en-US" altLang="en-US" dirty="0" smtClean="0"/>
              <a:t>A Penguin Example</a:t>
            </a:r>
          </a:p>
        </p:txBody>
      </p:sp>
      <p:sp>
        <p:nvSpPr>
          <p:cNvPr id="46083" name="Content Placeholder 2"/>
          <p:cNvSpPr>
            <a:spLocks noGrp="1"/>
          </p:cNvSpPr>
          <p:nvPr>
            <p:ph idx="1"/>
          </p:nvPr>
        </p:nvSpPr>
        <p:spPr>
          <a:xfrm>
            <a:off x="321426" y="1620982"/>
            <a:ext cx="7886700" cy="4351338"/>
          </a:xfrm>
        </p:spPr>
        <p:txBody>
          <a:bodyPr/>
          <a:lstStyle/>
          <a:p>
            <a:r>
              <a:rPr lang="en-US" altLang="en-US" dirty="0" smtClean="0"/>
              <a:t>You have this information only:</a:t>
            </a:r>
          </a:p>
          <a:p>
            <a:pPr lvl="1"/>
            <a:r>
              <a:rPr lang="en-US" altLang="en-US" dirty="0" smtClean="0"/>
              <a:t>She laid an egg on 7 March 1960</a:t>
            </a:r>
          </a:p>
          <a:p>
            <a:r>
              <a:rPr lang="en-US" altLang="en-US" dirty="0" smtClean="0"/>
              <a:t>Acquisition Date</a:t>
            </a:r>
          </a:p>
          <a:p>
            <a:pPr lvl="1"/>
            <a:r>
              <a:rPr lang="en-US" altLang="en-US" dirty="0" smtClean="0"/>
              <a:t>Date Field = 7 March 1960</a:t>
            </a:r>
          </a:p>
          <a:p>
            <a:pPr lvl="1"/>
            <a:r>
              <a:rPr lang="en-US" altLang="en-US" dirty="0" smtClean="0"/>
              <a:t>Estimate Field = </a:t>
            </a:r>
            <a:r>
              <a:rPr lang="en-US" altLang="en-US" dirty="0" err="1" smtClean="0"/>
              <a:t>ApproxBefore</a:t>
            </a:r>
            <a:endParaRPr lang="en-US" altLang="en-US" dirty="0" smtClean="0"/>
          </a:p>
          <a:p>
            <a:r>
              <a:rPr lang="en-US" altLang="en-US" dirty="0" smtClean="0"/>
              <a:t>Disposition Date</a:t>
            </a:r>
          </a:p>
          <a:p>
            <a:pPr lvl="1"/>
            <a:r>
              <a:rPr lang="en-US" altLang="en-US" dirty="0" smtClean="0"/>
              <a:t>Date Field = 7 March 1960</a:t>
            </a:r>
          </a:p>
          <a:p>
            <a:pPr lvl="1"/>
            <a:r>
              <a:rPr lang="en-US" altLang="en-US" dirty="0" smtClean="0"/>
              <a:t>Estimate Field = </a:t>
            </a:r>
            <a:r>
              <a:rPr lang="en-US" altLang="en-US" dirty="0" err="1" smtClean="0"/>
              <a:t>ApproxAfter</a:t>
            </a:r>
            <a:endParaRPr lang="en-US" altLang="en-US" dirty="0" smtClean="0"/>
          </a:p>
          <a:p>
            <a:r>
              <a:rPr lang="en-US" altLang="en-US" dirty="0" smtClean="0"/>
              <a:t>NOTE: You may need to adjust time stamp</a:t>
            </a:r>
          </a:p>
        </p:txBody>
      </p:sp>
      <p:sp>
        <p:nvSpPr>
          <p:cNvPr id="47108" name="Slide Number Placeholder 1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A019121C-1778-448C-BFDA-A5CDED1D7B4B}" type="slidenum">
              <a:rPr lang="en-US" altLang="en-US" sz="1400" smtClean="0"/>
              <a:pPr>
                <a:spcBef>
                  <a:spcPct val="0"/>
                </a:spcBef>
                <a:buFontTx/>
                <a:buNone/>
              </a:pPr>
              <a:t>14</a:t>
            </a:fld>
            <a:endParaRPr lang="en-US" altLang="en-US" sz="1400" smtClean="0"/>
          </a:p>
        </p:txBody>
      </p:sp>
      <p:pic>
        <p:nvPicPr>
          <p:cNvPr id="1026" name="Picture 2" descr="Image result for penguin egg im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950" y="846138"/>
            <a:ext cx="2857500" cy="428625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215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6083">
                                            <p:txEl>
                                              <p:pRg st="5" end="5"/>
                                            </p:txEl>
                                          </p:spTgt>
                                        </p:tgtEl>
                                        <p:attrNameLst>
                                          <p:attrName>style.visibility</p:attrName>
                                        </p:attrNameLst>
                                      </p:cBhvr>
                                      <p:to>
                                        <p:strVal val="visible"/>
                                      </p:to>
                                    </p:set>
                                    <p:anim calcmode="lin" valueType="num">
                                      <p:cBhvr additive="base">
                                        <p:cTn id="7" dur="500" fill="hold"/>
                                        <p:tgtEl>
                                          <p:spTgt spid="4608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083">
                                            <p:txEl>
                                              <p:pRg st="6" end="6"/>
                                            </p:txEl>
                                          </p:spTgt>
                                        </p:tgtEl>
                                        <p:attrNameLst>
                                          <p:attrName>style.visibility</p:attrName>
                                        </p:attrNameLst>
                                      </p:cBhvr>
                                      <p:to>
                                        <p:strVal val="visible"/>
                                      </p:to>
                                    </p:set>
                                    <p:anim calcmode="lin" valueType="num">
                                      <p:cBhvr additive="base">
                                        <p:cTn id="11" dur="500" fill="hold"/>
                                        <p:tgtEl>
                                          <p:spTgt spid="4608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608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083">
                                            <p:txEl>
                                              <p:pRg st="7" end="7"/>
                                            </p:txEl>
                                          </p:spTgt>
                                        </p:tgtEl>
                                        <p:attrNameLst>
                                          <p:attrName>style.visibility</p:attrName>
                                        </p:attrNameLst>
                                      </p:cBhvr>
                                      <p:to>
                                        <p:strVal val="visible"/>
                                      </p:to>
                                    </p:set>
                                    <p:anim calcmode="lin" valueType="num">
                                      <p:cBhvr additive="base">
                                        <p:cTn id="15" dur="500" fill="hold"/>
                                        <p:tgtEl>
                                          <p:spTgt spid="4608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608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083">
                                            <p:txEl>
                                              <p:pRg st="8" end="8"/>
                                            </p:txEl>
                                          </p:spTgt>
                                        </p:tgtEl>
                                        <p:attrNameLst>
                                          <p:attrName>style.visibility</p:attrName>
                                        </p:attrNameLst>
                                      </p:cBhvr>
                                      <p:to>
                                        <p:strVal val="visible"/>
                                      </p:to>
                                    </p:set>
                                    <p:anim calcmode="lin" valueType="num">
                                      <p:cBhvr additive="base">
                                        <p:cTn id="19" dur="500" fill="hold"/>
                                        <p:tgtEl>
                                          <p:spTgt spid="4608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p:cNvSpPr txBox="1">
            <a:spLocks noChangeArrowheads="1"/>
          </p:cNvSpPr>
          <p:nvPr/>
        </p:nvSpPr>
        <p:spPr bwMode="auto">
          <a:xfrm>
            <a:off x="1203325" y="8794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9155" name="Title 1"/>
          <p:cNvSpPr>
            <a:spLocks noGrp="1"/>
          </p:cNvSpPr>
          <p:nvPr>
            <p:ph type="title"/>
          </p:nvPr>
        </p:nvSpPr>
        <p:spPr>
          <a:xfrm>
            <a:off x="1018684" y="175375"/>
            <a:ext cx="7772401" cy="1143000"/>
          </a:xfrm>
        </p:spPr>
        <p:txBody>
          <a:bodyPr/>
          <a:lstStyle/>
          <a:p>
            <a:r>
              <a:rPr lang="en-US" altLang="en-US" dirty="0" smtClean="0"/>
              <a:t>Ambiguous Dates</a:t>
            </a:r>
          </a:p>
        </p:txBody>
      </p:sp>
      <p:sp>
        <p:nvSpPr>
          <p:cNvPr id="3" name="Content Placeholder 2"/>
          <p:cNvSpPr>
            <a:spLocks noGrp="1"/>
          </p:cNvSpPr>
          <p:nvPr>
            <p:ph idx="1"/>
          </p:nvPr>
        </p:nvSpPr>
        <p:spPr>
          <a:xfrm>
            <a:off x="363913" y="1336675"/>
            <a:ext cx="7886700" cy="4351338"/>
          </a:xfrm>
        </p:spPr>
        <p:txBody>
          <a:bodyPr/>
          <a:lstStyle/>
          <a:p>
            <a:r>
              <a:rPr lang="en-US" altLang="en-US" dirty="0" smtClean="0"/>
              <a:t>What do you do with 06/10/1951?</a:t>
            </a:r>
          </a:p>
          <a:p>
            <a:pPr lvl="1"/>
            <a:r>
              <a:rPr lang="en-US" altLang="en-US" dirty="0" smtClean="0"/>
              <a:t>Could be June 10 1951</a:t>
            </a:r>
          </a:p>
          <a:p>
            <a:pPr lvl="1"/>
            <a:r>
              <a:rPr lang="en-US" altLang="en-US" dirty="0" smtClean="0"/>
              <a:t>Could be November 6 1951</a:t>
            </a:r>
          </a:p>
          <a:p>
            <a:r>
              <a:rPr lang="en-US" altLang="en-US" dirty="0" smtClean="0"/>
              <a:t>There is a Solution!</a:t>
            </a:r>
          </a:p>
          <a:p>
            <a:pPr lvl="1"/>
            <a:r>
              <a:rPr lang="en-US" altLang="en-US" dirty="0" smtClean="0"/>
              <a:t>Select Date Estimate = Range</a:t>
            </a:r>
          </a:p>
          <a:p>
            <a:pPr lvl="1"/>
            <a:r>
              <a:rPr lang="en-US" altLang="en-US" dirty="0" smtClean="0"/>
              <a:t>Start Date = June 10 1951 (the earliest possible date)</a:t>
            </a:r>
          </a:p>
          <a:p>
            <a:pPr lvl="1"/>
            <a:r>
              <a:rPr lang="en-US" altLang="en-US" dirty="0" smtClean="0"/>
              <a:t>End Date = November 6 1951 (the latest possible date)</a:t>
            </a:r>
          </a:p>
          <a:p>
            <a:pPr lvl="1"/>
            <a:r>
              <a:rPr lang="en-US" altLang="en-US" dirty="0" smtClean="0"/>
              <a:t>ZIMS application fills in the Date Field!</a:t>
            </a:r>
          </a:p>
        </p:txBody>
      </p:sp>
      <p:sp>
        <p:nvSpPr>
          <p:cNvPr id="49157" name="Slide Number Placeholder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fld id="{B7FF38FA-7E3C-486D-AF5B-215B5399E15A}" type="slidenum">
              <a:rPr lang="en-US" altLang="en-US" sz="1400" smtClean="0"/>
              <a:pPr>
                <a:spcBef>
                  <a:spcPct val="0"/>
                </a:spcBef>
                <a:buFontTx/>
                <a:buNone/>
              </a:pPr>
              <a:t>15</a:t>
            </a:fld>
            <a:endParaRPr lang="en-US" altLang="en-US" sz="1400" smtClean="0"/>
          </a:p>
        </p:txBody>
      </p:sp>
      <p:pic>
        <p:nvPicPr>
          <p:cNvPr id="1026" name="Picture 2" descr="Image result for confused image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812" r="10561"/>
          <a:stretch/>
        </p:blipFill>
        <p:spPr bwMode="auto">
          <a:xfrm>
            <a:off x="6373091" y="828243"/>
            <a:ext cx="2576946" cy="20997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763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Try Estimating Dates!</a:t>
            </a:r>
            <a:endParaRPr lang="en-US" dirty="0"/>
          </a:p>
        </p:txBody>
      </p:sp>
      <p:sp>
        <p:nvSpPr>
          <p:cNvPr id="3" name="Slide Number Placeholder 2"/>
          <p:cNvSpPr>
            <a:spLocks noGrp="1"/>
          </p:cNvSpPr>
          <p:nvPr>
            <p:ph type="sldNum" sz="quarter" idx="12"/>
          </p:nvPr>
        </p:nvSpPr>
        <p:spPr/>
        <p:txBody>
          <a:bodyPr/>
          <a:lstStyle/>
          <a:p>
            <a:fld id="{D1A12E6A-C85A-496C-95D0-8B82A2649983}" type="slidenum">
              <a:rPr lang="en-US" smtClean="0"/>
              <a:t>16</a:t>
            </a:fld>
            <a:endParaRPr lang="en-US"/>
          </a:p>
        </p:txBody>
      </p:sp>
      <p:pic>
        <p:nvPicPr>
          <p:cNvPr id="13314" name="Picture 2" descr="Funny animal photos from Comedy Wildlife Photography Awards - Insi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6361" y="1433946"/>
            <a:ext cx="5278141" cy="395860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027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654" y="80294"/>
            <a:ext cx="7886700" cy="1325563"/>
          </a:xfrm>
        </p:spPr>
        <p:txBody>
          <a:bodyPr/>
          <a:lstStyle/>
          <a:p>
            <a:r>
              <a:rPr lang="en-US" dirty="0" smtClean="0"/>
              <a:t>Inventory Increase</a:t>
            </a:r>
            <a:endParaRPr lang="en-US" dirty="0"/>
          </a:p>
        </p:txBody>
      </p:sp>
      <p:sp>
        <p:nvSpPr>
          <p:cNvPr id="3" name="Content Placeholder 2"/>
          <p:cNvSpPr>
            <a:spLocks noGrp="1"/>
          </p:cNvSpPr>
          <p:nvPr>
            <p:ph idx="1"/>
          </p:nvPr>
        </p:nvSpPr>
        <p:spPr>
          <a:xfrm>
            <a:off x="553836" y="1061096"/>
            <a:ext cx="7886700" cy="4351338"/>
          </a:xfrm>
        </p:spPr>
        <p:txBody>
          <a:bodyPr>
            <a:normAutofit/>
          </a:bodyPr>
          <a:lstStyle/>
          <a:p>
            <a:r>
              <a:rPr lang="en-US" sz="2000" dirty="0" smtClean="0"/>
              <a:t>Your 1959 and 1960 inventories (dated 1 January of each year) lists 0.1 eland</a:t>
            </a:r>
          </a:p>
          <a:p>
            <a:r>
              <a:rPr lang="en-US" sz="2000" dirty="0" smtClean="0"/>
              <a:t>Your 1961 inventory (dated 1 January 1961) lists 1.1 eland</a:t>
            </a:r>
          </a:p>
          <a:p>
            <a:r>
              <a:rPr lang="en-US" sz="2000" dirty="0" smtClean="0"/>
              <a:t>What would be the Acquisition date for the male?</a:t>
            </a:r>
          </a:p>
          <a:p>
            <a:r>
              <a:rPr lang="en-US" sz="2000" dirty="0" smtClean="0"/>
              <a:t>Variance - Date Field 1 July 1960, Duration 6, UOM Months</a:t>
            </a:r>
          </a:p>
          <a:p>
            <a:pPr lvl="1"/>
            <a:r>
              <a:rPr lang="en-US" sz="1600" dirty="0" smtClean="0"/>
              <a:t>Dates covered 1 January 1960 to 31 December 1960 (six months before and after 1 July 1960)</a:t>
            </a:r>
          </a:p>
          <a:p>
            <a:r>
              <a:rPr lang="en-US" sz="2000" dirty="0" smtClean="0"/>
              <a:t>Range - Start 1 January 1960, End 31 December 1960</a:t>
            </a:r>
          </a:p>
          <a:p>
            <a:pPr lvl="1"/>
            <a:r>
              <a:rPr lang="en-US" sz="1600" dirty="0" smtClean="0"/>
              <a:t>Date Field of 1 July 1960 calculated by ZIMS</a:t>
            </a:r>
          </a:p>
          <a:p>
            <a:r>
              <a:rPr lang="en-US" sz="2000" dirty="0" smtClean="0"/>
              <a:t>Why not use Date Field 1 January 1960/</a:t>
            </a:r>
            <a:r>
              <a:rPr lang="en-US" sz="2000" dirty="0" err="1" smtClean="0"/>
              <a:t>ApproxBefore</a:t>
            </a:r>
            <a:r>
              <a:rPr lang="en-US" sz="2000" dirty="0" smtClean="0"/>
              <a:t>?</a:t>
            </a:r>
          </a:p>
          <a:p>
            <a:pPr lvl="1"/>
            <a:r>
              <a:rPr lang="en-US" sz="1600" dirty="0" smtClean="0"/>
              <a:t>Because </a:t>
            </a:r>
            <a:r>
              <a:rPr lang="en-US" sz="1600" dirty="0" err="1" smtClean="0"/>
              <a:t>ApproxBefore</a:t>
            </a:r>
            <a:r>
              <a:rPr lang="en-US" sz="1600" dirty="0" smtClean="0"/>
              <a:t> means it could have been anytime before that date, but the male eland was not listed in your 1959 inventory</a:t>
            </a:r>
            <a:endParaRPr lang="en-US" sz="1600" dirty="0"/>
          </a:p>
        </p:txBody>
      </p:sp>
      <p:sp>
        <p:nvSpPr>
          <p:cNvPr id="4" name="Slide Number Placeholder 3"/>
          <p:cNvSpPr>
            <a:spLocks noGrp="1"/>
          </p:cNvSpPr>
          <p:nvPr>
            <p:ph type="sldNum" sz="quarter" idx="12"/>
          </p:nvPr>
        </p:nvSpPr>
        <p:spPr/>
        <p:txBody>
          <a:bodyPr/>
          <a:lstStyle/>
          <a:p>
            <a:fld id="{D1A12E6A-C85A-496C-95D0-8B82A2649983}" type="slidenum">
              <a:rPr lang="en-US" smtClean="0"/>
              <a:t>17</a:t>
            </a:fld>
            <a:endParaRPr lang="en-US"/>
          </a:p>
        </p:txBody>
      </p:sp>
      <p:pic>
        <p:nvPicPr>
          <p:cNvPr id="1026" name="Picture 2" descr="eland (Taurotragus oryx) | PRINCE GEORGE'S COUNTY PARENTS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9356" y="5070764"/>
            <a:ext cx="2496291" cy="166315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1033"/>
          <p:cNvSpPr txBox="1">
            <a:spLocks noChangeArrowheads="1"/>
          </p:cNvSpPr>
          <p:nvPr/>
        </p:nvSpPr>
        <p:spPr bwMode="auto">
          <a:xfrm>
            <a:off x="2041525" y="4537075"/>
            <a:ext cx="184150" cy="457200"/>
          </a:xfrm>
          <a:prstGeom prst="rect">
            <a:avLst/>
          </a:prstGeom>
          <a:noFill/>
          <a:ln w="12700">
            <a:noFill/>
            <a:miter lim="800000"/>
            <a:headEnd type="none" w="sm" len="sm"/>
            <a:tailEnd type="none" w="sm" len="sm"/>
          </a:ln>
        </p:spPr>
        <p:txBody>
          <a:bodyPr wrap="none">
            <a:spAutoFit/>
          </a:bodyPr>
          <a:lstStyle/>
          <a:p>
            <a:endParaRPr lang="en-US" sz="2400"/>
          </a:p>
        </p:txBody>
      </p:sp>
      <p:sp>
        <p:nvSpPr>
          <p:cNvPr id="2" name="Title 1"/>
          <p:cNvSpPr>
            <a:spLocks noGrp="1"/>
          </p:cNvSpPr>
          <p:nvPr>
            <p:ph type="title"/>
          </p:nvPr>
        </p:nvSpPr>
        <p:spPr/>
        <p:txBody>
          <a:bodyPr/>
          <a:lstStyle/>
          <a:p>
            <a:r>
              <a:rPr lang="en-US" dirty="0" smtClean="0"/>
              <a:t>Baby Badger</a:t>
            </a:r>
            <a:endParaRPr lang="en-US" dirty="0"/>
          </a:p>
        </p:txBody>
      </p:sp>
      <p:sp>
        <p:nvSpPr>
          <p:cNvPr id="6" name="Content Placeholder 5"/>
          <p:cNvSpPr>
            <a:spLocks noGrp="1"/>
          </p:cNvSpPr>
          <p:nvPr>
            <p:ph idx="1"/>
          </p:nvPr>
        </p:nvSpPr>
        <p:spPr/>
        <p:txBody>
          <a:bodyPr/>
          <a:lstStyle/>
          <a:p>
            <a:r>
              <a:rPr lang="en-US" dirty="0" smtClean="0"/>
              <a:t>You find a zoo newsletter dated 1 January 1980</a:t>
            </a:r>
          </a:p>
          <a:p>
            <a:r>
              <a:rPr lang="en-US" dirty="0" smtClean="0"/>
              <a:t>It features list of all the births for the past year</a:t>
            </a:r>
          </a:p>
          <a:p>
            <a:r>
              <a:rPr lang="en-US" dirty="0" smtClean="0"/>
              <a:t>One is a badger. What would you enter for the Birth Date?</a:t>
            </a:r>
          </a:p>
          <a:p>
            <a:r>
              <a:rPr lang="en-US" dirty="0" smtClean="0"/>
              <a:t>Range – Start 1 January 1979, End 31 December 1979</a:t>
            </a:r>
          </a:p>
          <a:p>
            <a:r>
              <a:rPr lang="en-US" dirty="0" smtClean="0"/>
              <a:t>Variance – Date 1 July 1979, 6 month variance</a:t>
            </a:r>
            <a:endParaRPr lang="en-US" dirty="0"/>
          </a:p>
        </p:txBody>
      </p:sp>
      <p:sp>
        <p:nvSpPr>
          <p:cNvPr id="10253" name="Slide Number Placeholder 14"/>
          <p:cNvSpPr>
            <a:spLocks noGrp="1"/>
          </p:cNvSpPr>
          <p:nvPr>
            <p:ph type="sldNum" sz="quarter" idx="12"/>
          </p:nvPr>
        </p:nvSpPr>
        <p:spPr/>
        <p:txBody>
          <a:bodyPr/>
          <a:lstStyle/>
          <a:p>
            <a:pPr>
              <a:defRPr/>
            </a:pPr>
            <a:fld id="{3B9D009E-303B-4178-90F2-17940ECA9483}" type="slidenum">
              <a:rPr lang="en-US"/>
              <a:pPr>
                <a:defRPr/>
              </a:pPr>
              <a:t>18</a:t>
            </a:fld>
            <a:endParaRPr lang="en-US"/>
          </a:p>
        </p:txBody>
      </p:sp>
      <p:pic>
        <p:nvPicPr>
          <p:cNvPr id="1026" name="Picture 2" descr="Baby Badger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9422"/>
          <a:stretch/>
        </p:blipFill>
        <p:spPr bwMode="auto">
          <a:xfrm>
            <a:off x="5635287" y="153787"/>
            <a:ext cx="2486248" cy="161682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81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additive="base">
                                        <p:cTn id="7"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anim calcmode="lin" valueType="num">
                                      <p:cBhvr additive="base">
                                        <p:cTn id="1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Badger Death</a:t>
            </a:r>
            <a:endParaRPr lang="en-US" dirty="0"/>
          </a:p>
        </p:txBody>
      </p:sp>
      <p:sp>
        <p:nvSpPr>
          <p:cNvPr id="3" name="Content Placeholder 2"/>
          <p:cNvSpPr>
            <a:spLocks noGrp="1"/>
          </p:cNvSpPr>
          <p:nvPr>
            <p:ph idx="1"/>
          </p:nvPr>
        </p:nvSpPr>
        <p:spPr/>
        <p:txBody>
          <a:bodyPr/>
          <a:lstStyle/>
          <a:p>
            <a:r>
              <a:rPr lang="en-US" dirty="0" smtClean="0"/>
              <a:t>Sadly, you find a necropsy report dated 1 November 1979 regarding the baby badger</a:t>
            </a:r>
          </a:p>
          <a:p>
            <a:r>
              <a:rPr lang="en-US" dirty="0" smtClean="0"/>
              <a:t>What do you need to change to keep things logical?</a:t>
            </a:r>
          </a:p>
          <a:p>
            <a:r>
              <a:rPr lang="en-US" dirty="0" smtClean="0"/>
              <a:t>Range – 1 January 1979 to 1 November 1979</a:t>
            </a:r>
          </a:p>
          <a:p>
            <a:r>
              <a:rPr lang="en-US" dirty="0" smtClean="0"/>
              <a:t>Variance – Date 1 June 1979, 5 month variance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19</a:t>
            </a:fld>
            <a:endParaRPr lang="en-US"/>
          </a:p>
        </p:txBody>
      </p:sp>
    </p:spTree>
    <p:extLst>
      <p:ext uri="{BB962C8B-B14F-4D97-AF65-F5344CB8AC3E}">
        <p14:creationId xmlns:p14="http://schemas.microsoft.com/office/powerpoint/2010/main" val="280790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srcRect/>
          <a:stretch>
            <a:fillRect/>
          </a:stretch>
        </p:blipFill>
        <p:spPr bwMode="auto">
          <a:xfrm>
            <a:off x="2709949" y="170410"/>
            <a:ext cx="3847696" cy="2627730"/>
          </a:xfrm>
          <a:prstGeom prst="rect">
            <a:avLst/>
          </a:prstGeom>
          <a:noFill/>
          <a:ln w="12700">
            <a:noFill/>
            <a:miter lim="800000"/>
            <a:headEnd type="none" w="sm" len="sm"/>
            <a:tailEnd type="none" w="sm" len="sm"/>
          </a:ln>
          <a:effectLst>
            <a:softEdge rad="127000"/>
          </a:effectLst>
        </p:spPr>
      </p:pic>
      <p:sp>
        <p:nvSpPr>
          <p:cNvPr id="75781" name="Text Box 5"/>
          <p:cNvSpPr txBox="1">
            <a:spLocks noChangeArrowheads="1"/>
          </p:cNvSpPr>
          <p:nvPr/>
        </p:nvSpPr>
        <p:spPr bwMode="auto">
          <a:xfrm>
            <a:off x="738333" y="2746038"/>
            <a:ext cx="7737183" cy="523220"/>
          </a:xfrm>
          <a:prstGeom prst="rect">
            <a:avLst/>
          </a:prstGeom>
          <a:noFill/>
          <a:ln w="12700">
            <a:noFill/>
            <a:miter lim="800000"/>
            <a:headEnd type="none" w="sm" len="sm"/>
            <a:tailEnd type="none" w="sm" len="sm"/>
          </a:ln>
        </p:spPr>
        <p:txBody>
          <a:bodyPr wrap="none">
            <a:spAutoFit/>
          </a:bodyPr>
          <a:lstStyle/>
          <a:p>
            <a:pPr algn="ctr">
              <a:defRPr/>
            </a:pPr>
            <a:r>
              <a:rPr lang="en-US" sz="2800" dirty="0">
                <a:latin typeface="+mn-lt"/>
              </a:rPr>
              <a:t>KNOWN: I know this camel arrived 10 October 1970</a:t>
            </a:r>
          </a:p>
        </p:txBody>
      </p:sp>
      <p:sp>
        <p:nvSpPr>
          <p:cNvPr id="75783" name="Text Box 7"/>
          <p:cNvSpPr txBox="1">
            <a:spLocks noChangeArrowheads="1"/>
          </p:cNvSpPr>
          <p:nvPr/>
        </p:nvSpPr>
        <p:spPr bwMode="auto">
          <a:xfrm>
            <a:off x="519111" y="3197563"/>
            <a:ext cx="8175625" cy="954088"/>
          </a:xfrm>
          <a:prstGeom prst="rect">
            <a:avLst/>
          </a:prstGeom>
          <a:noFill/>
          <a:ln w="12700">
            <a:noFill/>
            <a:miter lim="800000"/>
            <a:headEnd type="none" w="sm" len="sm"/>
            <a:tailEnd type="none" w="sm" len="sm"/>
          </a:ln>
        </p:spPr>
        <p:txBody>
          <a:bodyPr>
            <a:spAutoFit/>
          </a:bodyPr>
          <a:lstStyle/>
          <a:p>
            <a:pPr algn="ctr">
              <a:defRPr/>
            </a:pPr>
            <a:r>
              <a:rPr lang="en-US" sz="2800" dirty="0">
                <a:latin typeface="+mn-lt"/>
              </a:rPr>
              <a:t>ESTIMATED: I know this camel arrived sometime in October 1970</a:t>
            </a:r>
          </a:p>
        </p:txBody>
      </p:sp>
      <p:sp>
        <p:nvSpPr>
          <p:cNvPr id="75784" name="Text Box 8"/>
          <p:cNvSpPr txBox="1">
            <a:spLocks noChangeArrowheads="1"/>
          </p:cNvSpPr>
          <p:nvPr/>
        </p:nvSpPr>
        <p:spPr bwMode="auto">
          <a:xfrm>
            <a:off x="863285" y="3900775"/>
            <a:ext cx="7337650" cy="954107"/>
          </a:xfrm>
          <a:prstGeom prst="rect">
            <a:avLst/>
          </a:prstGeom>
          <a:noFill/>
          <a:ln w="12700">
            <a:noFill/>
            <a:miter lim="800000"/>
            <a:headEnd type="none" w="sm" len="sm"/>
            <a:tailEnd type="none" w="sm" len="sm"/>
          </a:ln>
        </p:spPr>
        <p:txBody>
          <a:bodyPr wrap="none">
            <a:spAutoFit/>
          </a:bodyPr>
          <a:lstStyle/>
          <a:p>
            <a:pPr algn="ctr">
              <a:defRPr/>
            </a:pPr>
            <a:r>
              <a:rPr lang="en-US" sz="2800" dirty="0">
                <a:latin typeface="+mn-lt"/>
              </a:rPr>
              <a:t>UNDETERMINED: I have no clue when this camel </a:t>
            </a:r>
          </a:p>
          <a:p>
            <a:pPr algn="ctr">
              <a:defRPr/>
            </a:pPr>
            <a:r>
              <a:rPr lang="en-US" sz="2800" dirty="0">
                <a:latin typeface="+mn-lt"/>
              </a:rPr>
              <a:t>arrived but I might be able to find out.</a:t>
            </a:r>
          </a:p>
        </p:txBody>
      </p:sp>
      <p:sp>
        <p:nvSpPr>
          <p:cNvPr id="4102" name="Slide Number Placeholder 5"/>
          <p:cNvSpPr>
            <a:spLocks noGrp="1"/>
          </p:cNvSpPr>
          <p:nvPr>
            <p:ph type="sldNum" sz="quarter" idx="12"/>
          </p:nvPr>
        </p:nvSpPr>
        <p:spPr/>
        <p:txBody>
          <a:bodyPr/>
          <a:lstStyle/>
          <a:p>
            <a:pPr>
              <a:defRPr/>
            </a:pPr>
            <a:fld id="{EFCADEBF-3D6E-43AE-9C20-59F7E851131B}" type="slidenum">
              <a:rPr lang="en-US"/>
              <a:pPr>
                <a:defRPr/>
              </a:pPr>
              <a:t>2</a:t>
            </a:fld>
            <a:endParaRPr lang="en-US"/>
          </a:p>
        </p:txBody>
      </p:sp>
      <p:sp>
        <p:nvSpPr>
          <p:cNvPr id="7" name="TextBox 6"/>
          <p:cNvSpPr txBox="1">
            <a:spLocks noChangeArrowheads="1"/>
          </p:cNvSpPr>
          <p:nvPr/>
        </p:nvSpPr>
        <p:spPr bwMode="auto">
          <a:xfrm>
            <a:off x="863285" y="4711455"/>
            <a:ext cx="7330405" cy="954107"/>
          </a:xfrm>
          <a:prstGeom prst="rect">
            <a:avLst/>
          </a:prstGeom>
          <a:noFill/>
          <a:ln w="9525">
            <a:noFill/>
            <a:miter lim="800000"/>
            <a:headEnd/>
            <a:tailEnd/>
          </a:ln>
        </p:spPr>
        <p:txBody>
          <a:bodyPr wrap="none">
            <a:spAutoFit/>
          </a:bodyPr>
          <a:lstStyle/>
          <a:p>
            <a:pPr algn="ctr">
              <a:defRPr/>
            </a:pPr>
            <a:r>
              <a:rPr lang="en-US" sz="2800" dirty="0">
                <a:latin typeface="+mn-lt"/>
              </a:rPr>
              <a:t>INDETERMINATE: I have no clue when this camel </a:t>
            </a:r>
          </a:p>
          <a:p>
            <a:pPr algn="ctr">
              <a:defRPr/>
            </a:pPr>
            <a:r>
              <a:rPr lang="en-US" sz="2800" dirty="0">
                <a:latin typeface="+mn-lt"/>
              </a:rPr>
              <a:t>arrived and I will never be able to find out</a:t>
            </a:r>
            <a:r>
              <a:rPr lang="en-US" sz="2800" dirty="0">
                <a:solidFill>
                  <a:schemeClr val="tx2"/>
                </a:solidFill>
                <a:latin typeface="+mn-lt"/>
              </a:rPr>
              <a:t>.</a:t>
            </a:r>
          </a:p>
        </p:txBody>
      </p:sp>
    </p:spTree>
    <p:extLst>
      <p:ext uri="{BB962C8B-B14F-4D97-AF65-F5344CB8AC3E}">
        <p14:creationId xmlns:p14="http://schemas.microsoft.com/office/powerpoint/2010/main" val="1978324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83"/>
                                        </p:tgtEl>
                                        <p:attrNameLst>
                                          <p:attrName>style.visibility</p:attrName>
                                        </p:attrNameLst>
                                      </p:cBhvr>
                                      <p:to>
                                        <p:strVal val="visible"/>
                                      </p:to>
                                    </p:set>
                                    <p:anim calcmode="lin" valueType="num">
                                      <p:cBhvr additive="base">
                                        <p:cTn id="7" dur="500" fill="hold"/>
                                        <p:tgtEl>
                                          <p:spTgt spid="75783"/>
                                        </p:tgtEl>
                                        <p:attrNameLst>
                                          <p:attrName>ppt_x</p:attrName>
                                        </p:attrNameLst>
                                      </p:cBhvr>
                                      <p:tavLst>
                                        <p:tav tm="0">
                                          <p:val>
                                            <p:strVal val="#ppt_x"/>
                                          </p:val>
                                        </p:tav>
                                        <p:tav tm="100000">
                                          <p:val>
                                            <p:strVal val="#ppt_x"/>
                                          </p:val>
                                        </p:tav>
                                      </p:tavLst>
                                    </p:anim>
                                    <p:anim calcmode="lin" valueType="num">
                                      <p:cBhvr additive="base">
                                        <p:cTn id="8" dur="500" fill="hold"/>
                                        <p:tgtEl>
                                          <p:spTgt spid="757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84"/>
                                        </p:tgtEl>
                                        <p:attrNameLst>
                                          <p:attrName>style.visibility</p:attrName>
                                        </p:attrNameLst>
                                      </p:cBhvr>
                                      <p:to>
                                        <p:strVal val="visible"/>
                                      </p:to>
                                    </p:set>
                                    <p:anim calcmode="lin" valueType="num">
                                      <p:cBhvr additive="base">
                                        <p:cTn id="13" dur="500" fill="hold"/>
                                        <p:tgtEl>
                                          <p:spTgt spid="75784"/>
                                        </p:tgtEl>
                                        <p:attrNameLst>
                                          <p:attrName>ppt_x</p:attrName>
                                        </p:attrNameLst>
                                      </p:cBhvr>
                                      <p:tavLst>
                                        <p:tav tm="0">
                                          <p:val>
                                            <p:strVal val="#ppt_x"/>
                                          </p:val>
                                        </p:tav>
                                        <p:tav tm="100000">
                                          <p:val>
                                            <p:strVal val="#ppt_x"/>
                                          </p:val>
                                        </p:tav>
                                      </p:tavLst>
                                    </p:anim>
                                    <p:anim calcmode="lin" valueType="num">
                                      <p:cBhvr additive="base">
                                        <p:cTn id="14" dur="500" fill="hold"/>
                                        <p:tgtEl>
                                          <p:spTgt spid="757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p:bldP spid="75784"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506" y="90806"/>
            <a:ext cx="7886700" cy="1325563"/>
          </a:xfrm>
        </p:spPr>
        <p:txBody>
          <a:bodyPr/>
          <a:lstStyle/>
          <a:p>
            <a:r>
              <a:rPr lang="en-US" dirty="0" smtClean="0"/>
              <a:t>Make Sure it is Logical!</a:t>
            </a:r>
            <a:endParaRPr lang="en-US" dirty="0"/>
          </a:p>
        </p:txBody>
      </p:sp>
      <p:sp>
        <p:nvSpPr>
          <p:cNvPr id="3" name="Content Placeholder 2"/>
          <p:cNvSpPr>
            <a:spLocks noGrp="1"/>
          </p:cNvSpPr>
          <p:nvPr>
            <p:ph idx="1"/>
          </p:nvPr>
        </p:nvSpPr>
        <p:spPr>
          <a:xfrm>
            <a:off x="296141" y="1326359"/>
            <a:ext cx="7886700" cy="4351338"/>
          </a:xfrm>
        </p:spPr>
        <p:txBody>
          <a:bodyPr/>
          <a:lstStyle/>
          <a:p>
            <a:r>
              <a:rPr lang="en-US" dirty="0" smtClean="0"/>
              <a:t>Your litter of three red wolves leaves the den on 10 March 2020</a:t>
            </a:r>
          </a:p>
          <a:p>
            <a:r>
              <a:rPr lang="en-US" dirty="0" smtClean="0"/>
              <a:t>Since you know they exit the den at around 2 months old you estimate their Birth Date to be 10 January 2020 (2 months before den exit) with a Variance of the two months</a:t>
            </a:r>
            <a:endParaRPr lang="en-US" dirty="0"/>
          </a:p>
          <a:p>
            <a:r>
              <a:rPr lang="en-US" dirty="0" smtClean="0"/>
              <a:t>What is wrong with that estimate?</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20</a:t>
            </a:fld>
            <a:endParaRPr lang="en-US"/>
          </a:p>
        </p:txBody>
      </p:sp>
      <p:pic>
        <p:nvPicPr>
          <p:cNvPr id="1028" name="Picture 4" descr="Litter of Red Wolf Pups Emerge from Their Den - ZooBor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8721" y="4432599"/>
            <a:ext cx="3454135" cy="230131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8341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Variance Goes Both Ways!</a:t>
            </a:r>
            <a:endParaRPr lang="en-US" dirty="0"/>
          </a:p>
        </p:txBody>
      </p:sp>
      <p:sp>
        <p:nvSpPr>
          <p:cNvPr id="3" name="Content Placeholder 2"/>
          <p:cNvSpPr>
            <a:spLocks noGrp="1"/>
          </p:cNvSpPr>
          <p:nvPr>
            <p:ph idx="1"/>
          </p:nvPr>
        </p:nvSpPr>
        <p:spPr>
          <a:xfrm>
            <a:off x="628650" y="1418301"/>
            <a:ext cx="7886700" cy="4351338"/>
          </a:xfrm>
        </p:spPr>
        <p:txBody>
          <a:bodyPr/>
          <a:lstStyle/>
          <a:p>
            <a:r>
              <a:rPr lang="en-US" dirty="0" smtClean="0"/>
              <a:t>Using a Variance of 2 months means the pups could have been born 4 months ago (not really logical) or the day before they came out (totally not logical!)</a:t>
            </a:r>
          </a:p>
          <a:p>
            <a:r>
              <a:rPr lang="en-US" dirty="0" smtClean="0"/>
              <a:t>The Date Field is correct, 2 months from exit) but the Duration and UOM should be much smaller, probably 7 days or less</a:t>
            </a:r>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21</a:t>
            </a:fld>
            <a:endParaRPr lang="en-US"/>
          </a:p>
        </p:txBody>
      </p:sp>
      <p:pic>
        <p:nvPicPr>
          <p:cNvPr id="2050" name="Picture 2" descr="The red wolf fought back from the brink of extinction, and now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1416" y="4365345"/>
            <a:ext cx="3410584" cy="227617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8264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a:srcRect/>
          <a:stretch>
            <a:fillRect/>
          </a:stretch>
        </p:blipFill>
        <p:spPr bwMode="auto">
          <a:xfrm>
            <a:off x="5412719" y="3566160"/>
            <a:ext cx="2876603" cy="1908810"/>
          </a:xfrm>
          <a:prstGeom prst="rect">
            <a:avLst/>
          </a:prstGeom>
          <a:noFill/>
          <a:ln w="12700">
            <a:noFill/>
            <a:miter lim="800000"/>
            <a:headEnd type="none" w="sm" len="sm"/>
            <a:tailEnd type="none" w="sm" len="sm"/>
          </a:ln>
          <a:effectLst>
            <a:softEdge rad="127000"/>
          </a:effectLst>
        </p:spPr>
      </p:pic>
      <p:pic>
        <p:nvPicPr>
          <p:cNvPr id="19459" name="Picture 6"/>
          <p:cNvPicPr>
            <a:picLocks noChangeAspect="1" noChangeArrowheads="1"/>
          </p:cNvPicPr>
          <p:nvPr/>
        </p:nvPicPr>
        <p:blipFill>
          <a:blip r:embed="rId4"/>
          <a:srcRect/>
          <a:stretch>
            <a:fillRect/>
          </a:stretch>
        </p:blipFill>
        <p:spPr bwMode="auto">
          <a:xfrm>
            <a:off x="811877" y="3873719"/>
            <a:ext cx="3657600" cy="2457450"/>
          </a:xfrm>
          <a:prstGeom prst="rect">
            <a:avLst/>
          </a:prstGeom>
          <a:noFill/>
          <a:ln w="12700">
            <a:noFill/>
            <a:miter lim="800000"/>
            <a:headEnd type="none" w="sm" len="sm"/>
            <a:tailEnd type="none" w="sm" len="sm"/>
          </a:ln>
          <a:effectLst>
            <a:softEdge rad="127000"/>
          </a:effectLst>
        </p:spPr>
      </p:pic>
      <p:sp>
        <p:nvSpPr>
          <p:cNvPr id="2" name="Title 1"/>
          <p:cNvSpPr>
            <a:spLocks noGrp="1"/>
          </p:cNvSpPr>
          <p:nvPr>
            <p:ph type="title"/>
          </p:nvPr>
        </p:nvSpPr>
        <p:spPr/>
        <p:txBody>
          <a:bodyPr/>
          <a:lstStyle/>
          <a:p>
            <a:r>
              <a:rPr lang="en-US" dirty="0" smtClean="0"/>
              <a:t>Use Species Biology!</a:t>
            </a:r>
            <a:endParaRPr lang="en-US" dirty="0"/>
          </a:p>
        </p:txBody>
      </p:sp>
      <p:sp>
        <p:nvSpPr>
          <p:cNvPr id="3" name="Content Placeholder 2"/>
          <p:cNvSpPr>
            <a:spLocks noGrp="1"/>
          </p:cNvSpPr>
          <p:nvPr>
            <p:ph idx="1"/>
          </p:nvPr>
        </p:nvSpPr>
        <p:spPr>
          <a:xfrm>
            <a:off x="628650" y="1698050"/>
            <a:ext cx="7886700" cy="4351338"/>
          </a:xfrm>
        </p:spPr>
        <p:txBody>
          <a:bodyPr/>
          <a:lstStyle/>
          <a:p>
            <a:r>
              <a:rPr lang="en-US" dirty="0" smtClean="0"/>
              <a:t>You received both this giraffe and this mink on the same day, 15 July 1990. The paperwork says they were both approximately 3 years old.</a:t>
            </a:r>
          </a:p>
          <a:p>
            <a:r>
              <a:rPr lang="en-US" dirty="0" smtClean="0"/>
              <a:t>What would you enter for their Birth Date?</a:t>
            </a:r>
            <a:endParaRPr lang="en-US" dirty="0"/>
          </a:p>
        </p:txBody>
      </p:sp>
      <p:sp>
        <p:nvSpPr>
          <p:cNvPr id="12293" name="Slide Number Placeholder 4"/>
          <p:cNvSpPr>
            <a:spLocks noGrp="1"/>
          </p:cNvSpPr>
          <p:nvPr>
            <p:ph type="sldNum" sz="quarter" idx="12"/>
          </p:nvPr>
        </p:nvSpPr>
        <p:spPr/>
        <p:txBody>
          <a:bodyPr/>
          <a:lstStyle/>
          <a:p>
            <a:pPr>
              <a:defRPr/>
            </a:pPr>
            <a:fld id="{96B985B5-C9FD-40AA-B1DE-DDE6B9791E19}" type="slidenum">
              <a:rPr lang="en-US"/>
              <a:pPr>
                <a:defRPr/>
              </a:pPr>
              <a:t>22</a:t>
            </a:fld>
            <a:endParaRPr lang="en-US"/>
          </a:p>
        </p:txBody>
      </p:sp>
    </p:spTree>
    <p:extLst>
      <p:ext uri="{BB962C8B-B14F-4D97-AF65-F5344CB8AC3E}">
        <p14:creationId xmlns:p14="http://schemas.microsoft.com/office/powerpoint/2010/main" val="25377809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86592" y="132370"/>
            <a:ext cx="7886700" cy="1325563"/>
          </a:xfrm>
        </p:spPr>
        <p:txBody>
          <a:bodyPr/>
          <a:lstStyle/>
          <a:p>
            <a:r>
              <a:rPr lang="en-US" dirty="0" smtClean="0"/>
              <a:t>Think About It</a:t>
            </a:r>
            <a:endParaRPr lang="en-US" dirty="0"/>
          </a:p>
        </p:txBody>
      </p:sp>
      <p:sp>
        <p:nvSpPr>
          <p:cNvPr id="5" name="Content Placeholder 4"/>
          <p:cNvSpPr>
            <a:spLocks noGrp="1"/>
          </p:cNvSpPr>
          <p:nvPr>
            <p:ph idx="1"/>
          </p:nvPr>
        </p:nvSpPr>
        <p:spPr>
          <a:xfrm>
            <a:off x="628650" y="1360112"/>
            <a:ext cx="7886700" cy="4351338"/>
          </a:xfrm>
        </p:spPr>
        <p:txBody>
          <a:bodyPr>
            <a:normAutofit/>
          </a:bodyPr>
          <a:lstStyle/>
          <a:p>
            <a:pPr>
              <a:defRPr/>
            </a:pPr>
            <a:r>
              <a:rPr lang="en-US" dirty="0" smtClean="0"/>
              <a:t>The Date Field would be the same – 15 April 1990</a:t>
            </a:r>
          </a:p>
          <a:p>
            <a:pPr>
              <a:defRPr/>
            </a:pPr>
            <a:r>
              <a:rPr lang="en-US" dirty="0" smtClean="0"/>
              <a:t>But the Duration and UOM would be different</a:t>
            </a:r>
            <a:endParaRPr lang="en-US" dirty="0"/>
          </a:p>
          <a:p>
            <a:pPr>
              <a:defRPr/>
            </a:pPr>
            <a:r>
              <a:rPr lang="en-US" dirty="0"/>
              <a:t>Barring medical issues, a </a:t>
            </a:r>
            <a:r>
              <a:rPr lang="en-US" dirty="0" smtClean="0"/>
              <a:t>2 year-old </a:t>
            </a:r>
            <a:r>
              <a:rPr lang="en-US" dirty="0"/>
              <a:t>mink looks similar to </a:t>
            </a:r>
            <a:r>
              <a:rPr lang="en-US" dirty="0" smtClean="0"/>
              <a:t>a </a:t>
            </a:r>
            <a:r>
              <a:rPr lang="en-US" dirty="0"/>
              <a:t>4 year-old </a:t>
            </a:r>
            <a:r>
              <a:rPr lang="en-US" dirty="0" smtClean="0"/>
              <a:t>mink</a:t>
            </a:r>
          </a:p>
          <a:p>
            <a:pPr lvl="1">
              <a:defRPr/>
            </a:pPr>
            <a:r>
              <a:rPr lang="en-US" dirty="0" smtClean="0"/>
              <a:t>Use a variance of 1 year</a:t>
            </a:r>
            <a:endParaRPr lang="en-US" dirty="0"/>
          </a:p>
          <a:p>
            <a:pPr>
              <a:defRPr/>
            </a:pPr>
            <a:r>
              <a:rPr lang="en-US" dirty="0" smtClean="0"/>
              <a:t>However</a:t>
            </a:r>
            <a:r>
              <a:rPr lang="en-US" dirty="0"/>
              <a:t>, a 2 year old </a:t>
            </a:r>
            <a:r>
              <a:rPr lang="en-US" dirty="0" smtClean="0"/>
              <a:t>giraffe looks </a:t>
            </a:r>
            <a:r>
              <a:rPr lang="en-US" dirty="0"/>
              <a:t>quite different </a:t>
            </a:r>
            <a:r>
              <a:rPr lang="en-US" dirty="0" smtClean="0"/>
              <a:t>than a </a:t>
            </a:r>
            <a:r>
              <a:rPr lang="en-US" dirty="0"/>
              <a:t>4 year old giraffe. </a:t>
            </a:r>
            <a:endParaRPr lang="en-US" dirty="0" smtClean="0"/>
          </a:p>
          <a:p>
            <a:pPr lvl="1">
              <a:defRPr/>
            </a:pPr>
            <a:r>
              <a:rPr lang="en-US" dirty="0" smtClean="0"/>
              <a:t>You should reduce you variance, maybe to 3 months or so</a:t>
            </a:r>
            <a:endParaRPr lang="en-US" dirty="0"/>
          </a:p>
          <a:p>
            <a:endParaRPr lang="en-US" dirty="0"/>
          </a:p>
        </p:txBody>
      </p:sp>
      <p:sp>
        <p:nvSpPr>
          <p:cNvPr id="13319" name="Slide Number Placeholder 6"/>
          <p:cNvSpPr>
            <a:spLocks noGrp="1"/>
          </p:cNvSpPr>
          <p:nvPr>
            <p:ph type="sldNum" sz="quarter" idx="12"/>
          </p:nvPr>
        </p:nvSpPr>
        <p:spPr/>
        <p:txBody>
          <a:bodyPr/>
          <a:lstStyle/>
          <a:p>
            <a:pPr>
              <a:defRPr/>
            </a:pPr>
            <a:fld id="{ED1FB00A-4915-42F8-9A04-B15D8AE2CDDE}" type="slidenum">
              <a:rPr lang="en-US"/>
              <a:pPr>
                <a:defRPr/>
              </a:pPr>
              <a:t>23</a:t>
            </a:fld>
            <a:endParaRPr lang="en-US"/>
          </a:p>
        </p:txBody>
      </p:sp>
    </p:spTree>
    <p:extLst>
      <p:ext uri="{BB962C8B-B14F-4D97-AF65-F5344CB8AC3E}">
        <p14:creationId xmlns:p14="http://schemas.microsoft.com/office/powerpoint/2010/main" val="411531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762000" y="457200"/>
            <a:ext cx="7239000" cy="4278313"/>
          </a:xfrm>
          <a:prstGeom prst="rect">
            <a:avLst/>
          </a:prstGeom>
          <a:noFill/>
          <a:ln w="12700">
            <a:solidFill>
              <a:schemeClr val="tx1"/>
            </a:solidFill>
            <a:miter lim="800000"/>
            <a:headEnd type="none" w="sm" len="sm"/>
            <a:tailEnd type="none" w="sm" len="sm"/>
          </a:ln>
        </p:spPr>
        <p:txBody>
          <a:bodyPr>
            <a:spAutoFit/>
          </a:bodyPr>
          <a:lstStyle/>
          <a:p>
            <a:pPr algn="ctr">
              <a:defRPr/>
            </a:pPr>
            <a:r>
              <a:rPr lang="en-US" sz="3200" b="1" dirty="0">
                <a:solidFill>
                  <a:schemeClr val="tx2"/>
                </a:solidFill>
                <a:latin typeface="+mn-lt"/>
              </a:rPr>
              <a:t>Look closely at your entry:</a:t>
            </a:r>
          </a:p>
          <a:p>
            <a:pPr algn="ctr">
              <a:defRPr/>
            </a:pPr>
            <a:endParaRPr lang="en-US" sz="3200" b="1" dirty="0">
              <a:solidFill>
                <a:schemeClr val="tx2"/>
              </a:solidFill>
              <a:latin typeface="+mn-lt"/>
            </a:endParaRPr>
          </a:p>
          <a:p>
            <a:pPr algn="ctr">
              <a:defRPr/>
            </a:pPr>
            <a:r>
              <a:rPr lang="en-US" sz="3200" b="1" dirty="0">
                <a:solidFill>
                  <a:schemeClr val="tx2"/>
                </a:solidFill>
                <a:latin typeface="+mn-lt"/>
              </a:rPr>
              <a:t>-Did you document why and how?</a:t>
            </a:r>
          </a:p>
          <a:p>
            <a:pPr algn="ctr">
              <a:defRPr/>
            </a:pPr>
            <a:r>
              <a:rPr lang="en-US" sz="3200" b="1" dirty="0">
                <a:solidFill>
                  <a:schemeClr val="tx2"/>
                </a:solidFill>
                <a:latin typeface="+mn-lt"/>
              </a:rPr>
              <a:t>-Does it make sense?</a:t>
            </a:r>
          </a:p>
          <a:p>
            <a:pPr algn="ctr">
              <a:defRPr/>
            </a:pPr>
            <a:r>
              <a:rPr lang="en-US" sz="2400" b="1" i="1" dirty="0">
                <a:solidFill>
                  <a:schemeClr val="tx2"/>
                </a:solidFill>
                <a:latin typeface="+mn-lt"/>
              </a:rPr>
              <a:t>(Is every date included in the estimate field possible?)</a:t>
            </a:r>
          </a:p>
          <a:p>
            <a:pPr algn="ctr">
              <a:defRPr/>
            </a:pPr>
            <a:r>
              <a:rPr lang="en-US" sz="3200" b="1" dirty="0">
                <a:solidFill>
                  <a:schemeClr val="tx2"/>
                </a:solidFill>
                <a:latin typeface="+mn-lt"/>
              </a:rPr>
              <a:t>-Did you watch out for overlap?</a:t>
            </a:r>
          </a:p>
          <a:p>
            <a:pPr algn="ctr">
              <a:defRPr/>
            </a:pPr>
            <a:r>
              <a:rPr lang="en-US" sz="3200" b="1" dirty="0">
                <a:solidFill>
                  <a:schemeClr val="tx2"/>
                </a:solidFill>
                <a:latin typeface="+mn-lt"/>
              </a:rPr>
              <a:t>-Did you use species biology?</a:t>
            </a:r>
          </a:p>
          <a:p>
            <a:pPr algn="ctr">
              <a:defRPr/>
            </a:pPr>
            <a:endParaRPr lang="en-US" sz="3200" b="1" dirty="0">
              <a:solidFill>
                <a:schemeClr val="tx2"/>
              </a:solidFill>
              <a:latin typeface="+mn-lt"/>
            </a:endParaRPr>
          </a:p>
        </p:txBody>
      </p:sp>
      <p:sp>
        <p:nvSpPr>
          <p:cNvPr id="14340" name="Slide Number Placeholder 3"/>
          <p:cNvSpPr>
            <a:spLocks noGrp="1"/>
          </p:cNvSpPr>
          <p:nvPr>
            <p:ph type="sldNum" sz="quarter" idx="12"/>
          </p:nvPr>
        </p:nvSpPr>
        <p:spPr/>
        <p:txBody>
          <a:bodyPr/>
          <a:lstStyle/>
          <a:p>
            <a:pPr>
              <a:defRPr/>
            </a:pPr>
            <a:fld id="{144A13DE-68AC-4F9D-99E5-FEE916BEB6AE}" type="slidenum">
              <a:rPr lang="en-US"/>
              <a:pPr>
                <a:defRPr/>
              </a:pPr>
              <a:t>24</a:t>
            </a:fld>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069" y="4192385"/>
            <a:ext cx="3276600" cy="2234986"/>
          </a:xfrm>
          <a:prstGeom prst="rect">
            <a:avLst/>
          </a:prstGeom>
          <a:effectLst>
            <a:softEdge rad="127000"/>
          </a:effectLst>
        </p:spPr>
      </p:pic>
    </p:spTree>
    <p:extLst>
      <p:ext uri="{BB962C8B-B14F-4D97-AF65-F5344CB8AC3E}">
        <p14:creationId xmlns:p14="http://schemas.microsoft.com/office/powerpoint/2010/main" val="18444047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5"/>
          <p:cNvSpPr txBox="1">
            <a:spLocks noChangeArrowheads="1"/>
          </p:cNvSpPr>
          <p:nvPr/>
        </p:nvSpPr>
        <p:spPr bwMode="auto">
          <a:xfrm>
            <a:off x="3793374" y="299467"/>
            <a:ext cx="4800600" cy="2246769"/>
          </a:xfrm>
          <a:prstGeom prst="rect">
            <a:avLst/>
          </a:prstGeom>
          <a:noFill/>
          <a:ln w="12700">
            <a:noFill/>
            <a:miter lim="800000"/>
            <a:headEnd type="none" w="sm" len="sm"/>
            <a:tailEnd type="none" w="sm" len="sm"/>
          </a:ln>
        </p:spPr>
        <p:txBody>
          <a:bodyPr wrap="square">
            <a:spAutoFit/>
          </a:bodyPr>
          <a:lstStyle/>
          <a:p>
            <a:pPr>
              <a:defRPr/>
            </a:pPr>
            <a:r>
              <a:rPr lang="en-US" sz="2000" dirty="0">
                <a:latin typeface="+mj-lt"/>
              </a:rPr>
              <a:t>You den your female polar bear up on 1 November 2004. On 1 March 2005 you let her out of the den and with her is a cub. Your Curator says it looks to be about 3 months old, plus or minus a month. He will do further research but wants you to enter the birth date from that guess.</a:t>
            </a:r>
          </a:p>
        </p:txBody>
      </p:sp>
      <p:sp>
        <p:nvSpPr>
          <p:cNvPr id="22532" name="Text Box 6"/>
          <p:cNvSpPr txBox="1">
            <a:spLocks noChangeArrowheads="1"/>
          </p:cNvSpPr>
          <p:nvPr/>
        </p:nvSpPr>
        <p:spPr bwMode="auto">
          <a:xfrm>
            <a:off x="1127125" y="3905250"/>
            <a:ext cx="184150" cy="579438"/>
          </a:xfrm>
          <a:prstGeom prst="rect">
            <a:avLst/>
          </a:prstGeom>
          <a:noFill/>
          <a:ln w="12700">
            <a:noFill/>
            <a:miter lim="800000"/>
            <a:headEnd type="none" w="sm" len="sm"/>
            <a:tailEnd type="none" w="sm" len="sm"/>
          </a:ln>
        </p:spPr>
        <p:txBody>
          <a:bodyPr wrap="none">
            <a:spAutoFit/>
          </a:bodyPr>
          <a:lstStyle/>
          <a:p>
            <a:endParaRPr lang="en-US" sz="3200"/>
          </a:p>
        </p:txBody>
      </p:sp>
      <p:sp>
        <p:nvSpPr>
          <p:cNvPr id="82951" name="Text Box 7"/>
          <p:cNvSpPr txBox="1">
            <a:spLocks noChangeArrowheads="1"/>
          </p:cNvSpPr>
          <p:nvPr/>
        </p:nvSpPr>
        <p:spPr bwMode="auto">
          <a:xfrm>
            <a:off x="712124" y="2377465"/>
            <a:ext cx="7699224" cy="4955203"/>
          </a:xfrm>
          <a:prstGeom prst="rect">
            <a:avLst/>
          </a:prstGeom>
          <a:noFill/>
          <a:ln w="12700">
            <a:noFill/>
            <a:miter lim="800000"/>
            <a:headEnd type="none" w="sm" len="sm"/>
            <a:tailEnd type="none" w="sm" len="sm"/>
          </a:ln>
        </p:spPr>
        <p:txBody>
          <a:bodyPr wrap="none">
            <a:spAutoFit/>
          </a:bodyPr>
          <a:lstStyle/>
          <a:p>
            <a:pPr>
              <a:defRPr/>
            </a:pPr>
            <a:r>
              <a:rPr lang="en-US" sz="2400" b="1" dirty="0" smtClean="0">
                <a:solidFill>
                  <a:schemeClr val="tx2"/>
                </a:solidFill>
              </a:rPr>
              <a:t>Approximate </a:t>
            </a:r>
            <a:r>
              <a:rPr lang="en-US" sz="2400" b="1" dirty="0">
                <a:solidFill>
                  <a:schemeClr val="tx2"/>
                </a:solidFill>
              </a:rPr>
              <a:t>Variance</a:t>
            </a:r>
          </a:p>
          <a:p>
            <a:pPr marL="457200" indent="-457200">
              <a:buFont typeface="Arial" panose="020B0604020202020204" pitchFamily="34" charset="0"/>
              <a:buChar char="•"/>
              <a:defRPr/>
            </a:pPr>
            <a:r>
              <a:rPr lang="en-US" sz="2400" dirty="0">
                <a:solidFill>
                  <a:schemeClr val="tx2"/>
                </a:solidFill>
              </a:rPr>
              <a:t>Date Field is 1 December 2004 (3 months </a:t>
            </a:r>
            <a:r>
              <a:rPr lang="en-US" sz="2400" dirty="0" smtClean="0">
                <a:solidFill>
                  <a:schemeClr val="tx2"/>
                </a:solidFill>
              </a:rPr>
              <a:t>ago)</a:t>
            </a:r>
          </a:p>
          <a:p>
            <a:pPr marL="457200" indent="-457200">
              <a:buFont typeface="Arial" panose="020B0604020202020204" pitchFamily="34" charset="0"/>
              <a:buChar char="•"/>
              <a:defRPr/>
            </a:pPr>
            <a:r>
              <a:rPr lang="en-US" sz="2400" dirty="0" smtClean="0">
                <a:solidFill>
                  <a:schemeClr val="tx2"/>
                </a:solidFill>
              </a:rPr>
              <a:t>Approximate </a:t>
            </a:r>
            <a:r>
              <a:rPr lang="en-US" sz="2400" dirty="0">
                <a:solidFill>
                  <a:schemeClr val="tx2"/>
                </a:solidFill>
              </a:rPr>
              <a:t>Variance is 1 month (one month </a:t>
            </a:r>
            <a:endParaRPr lang="en-US" sz="2400" dirty="0" smtClean="0">
              <a:solidFill>
                <a:schemeClr val="tx2"/>
              </a:solidFill>
            </a:endParaRPr>
          </a:p>
          <a:p>
            <a:pPr>
              <a:defRPr/>
            </a:pPr>
            <a:r>
              <a:rPr lang="en-US" sz="2400" dirty="0" smtClean="0">
                <a:solidFill>
                  <a:schemeClr val="tx2"/>
                </a:solidFill>
              </a:rPr>
              <a:t>      before and </a:t>
            </a:r>
            <a:r>
              <a:rPr lang="en-US" sz="2400" dirty="0">
                <a:solidFill>
                  <a:schemeClr val="tx2"/>
                </a:solidFill>
              </a:rPr>
              <a:t>one month after</a:t>
            </a:r>
            <a:r>
              <a:rPr lang="en-US" sz="2400" dirty="0" smtClean="0">
                <a:solidFill>
                  <a:schemeClr val="tx2"/>
                </a:solidFill>
              </a:rPr>
              <a:t>)</a:t>
            </a:r>
          </a:p>
          <a:p>
            <a:pPr marL="457200" indent="-457200">
              <a:buFont typeface="Arial" panose="020B0604020202020204" pitchFamily="34" charset="0"/>
              <a:buChar char="•"/>
              <a:defRPr/>
            </a:pPr>
            <a:r>
              <a:rPr lang="en-US" sz="2400" dirty="0" smtClean="0">
                <a:solidFill>
                  <a:schemeClr val="tx2"/>
                </a:solidFill>
              </a:rPr>
              <a:t>Dates </a:t>
            </a:r>
            <a:r>
              <a:rPr lang="en-US" sz="2400" dirty="0">
                <a:solidFill>
                  <a:schemeClr val="tx2"/>
                </a:solidFill>
              </a:rPr>
              <a:t>covered are 1 November 2004 through </a:t>
            </a:r>
          </a:p>
          <a:p>
            <a:pPr>
              <a:defRPr/>
            </a:pPr>
            <a:r>
              <a:rPr lang="en-US" sz="2400" dirty="0">
                <a:solidFill>
                  <a:schemeClr val="tx2"/>
                </a:solidFill>
              </a:rPr>
              <a:t> </a:t>
            </a:r>
            <a:r>
              <a:rPr lang="en-US" sz="2400" dirty="0" smtClean="0">
                <a:solidFill>
                  <a:schemeClr val="tx2"/>
                </a:solidFill>
              </a:rPr>
              <a:t>      1 </a:t>
            </a:r>
            <a:r>
              <a:rPr lang="en-US" sz="2400" dirty="0">
                <a:solidFill>
                  <a:schemeClr val="tx2"/>
                </a:solidFill>
              </a:rPr>
              <a:t>January </a:t>
            </a:r>
            <a:r>
              <a:rPr lang="en-US" sz="2400" dirty="0" smtClean="0">
                <a:solidFill>
                  <a:schemeClr val="tx2"/>
                </a:solidFill>
              </a:rPr>
              <a:t>2005 (and they all make sense)</a:t>
            </a:r>
          </a:p>
          <a:p>
            <a:pPr>
              <a:defRPr/>
            </a:pPr>
            <a:r>
              <a:rPr lang="en-US" sz="2400" b="1" dirty="0" smtClean="0">
                <a:solidFill>
                  <a:schemeClr val="tx2"/>
                </a:solidFill>
              </a:rPr>
              <a:t>Range</a:t>
            </a:r>
          </a:p>
          <a:p>
            <a:pPr marL="342900" indent="-342900">
              <a:buFont typeface="Arial" panose="020B0604020202020204" pitchFamily="34" charset="0"/>
              <a:buChar char="•"/>
              <a:defRPr/>
            </a:pPr>
            <a:r>
              <a:rPr lang="en-US" sz="2400" dirty="0" smtClean="0">
                <a:solidFill>
                  <a:schemeClr val="tx2"/>
                </a:solidFill>
              </a:rPr>
              <a:t>Start Date = 1 November </a:t>
            </a:r>
            <a:r>
              <a:rPr lang="en-US" sz="2400" dirty="0" smtClean="0">
                <a:solidFill>
                  <a:schemeClr val="tx2"/>
                </a:solidFill>
              </a:rPr>
              <a:t>2004 (when you denned her up)</a:t>
            </a:r>
            <a:endParaRPr lang="en-US" sz="2400" dirty="0" smtClean="0">
              <a:solidFill>
                <a:schemeClr val="tx2"/>
              </a:solidFill>
            </a:endParaRPr>
          </a:p>
          <a:p>
            <a:pPr marL="342900" indent="-342900">
              <a:buFont typeface="Arial" panose="020B0604020202020204" pitchFamily="34" charset="0"/>
              <a:buChar char="•"/>
              <a:defRPr/>
            </a:pPr>
            <a:r>
              <a:rPr lang="en-US" sz="2400" dirty="0" smtClean="0">
                <a:solidFill>
                  <a:schemeClr val="tx2"/>
                </a:solidFill>
              </a:rPr>
              <a:t>End Date = 1 January </a:t>
            </a:r>
            <a:r>
              <a:rPr lang="en-US" sz="2400" dirty="0" smtClean="0">
                <a:solidFill>
                  <a:schemeClr val="tx2"/>
                </a:solidFill>
              </a:rPr>
              <a:t>2005 (at least 2 months old)</a:t>
            </a:r>
            <a:endParaRPr lang="en-US" sz="2400" dirty="0" smtClean="0">
              <a:solidFill>
                <a:schemeClr val="tx2"/>
              </a:solidFill>
            </a:endParaRPr>
          </a:p>
          <a:p>
            <a:pPr marL="342900" indent="-342900">
              <a:buFont typeface="Arial" panose="020B0604020202020204" pitchFamily="34" charset="0"/>
              <a:buChar char="•"/>
              <a:defRPr/>
            </a:pPr>
            <a:r>
              <a:rPr lang="en-US" sz="2400" dirty="0" smtClean="0">
                <a:solidFill>
                  <a:schemeClr val="tx2"/>
                </a:solidFill>
              </a:rPr>
              <a:t>Date Field = 1 December </a:t>
            </a:r>
            <a:r>
              <a:rPr lang="en-US" sz="2400" dirty="0" smtClean="0">
                <a:solidFill>
                  <a:schemeClr val="tx2"/>
                </a:solidFill>
              </a:rPr>
              <a:t>2004</a:t>
            </a:r>
          </a:p>
          <a:p>
            <a:pPr marL="342900" indent="-342900">
              <a:buFont typeface="Arial" panose="020B0604020202020204" pitchFamily="34" charset="0"/>
              <a:buChar char="•"/>
              <a:defRPr/>
            </a:pPr>
            <a:r>
              <a:rPr lang="en-US" sz="2400" dirty="0" smtClean="0">
                <a:solidFill>
                  <a:schemeClr val="tx2"/>
                </a:solidFill>
              </a:rPr>
              <a:t>But I like Variance better</a:t>
            </a:r>
            <a:endParaRPr lang="en-US" sz="2400" dirty="0" smtClean="0">
              <a:solidFill>
                <a:schemeClr val="tx2"/>
              </a:solidFill>
            </a:endParaRPr>
          </a:p>
          <a:p>
            <a:pPr marL="457200" indent="-457200">
              <a:buFont typeface="Arial" panose="020B0604020202020204" pitchFamily="34" charset="0"/>
              <a:buChar char="•"/>
              <a:defRPr/>
            </a:pPr>
            <a:endParaRPr lang="en-US" sz="2800" b="1" dirty="0">
              <a:solidFill>
                <a:schemeClr val="tx2"/>
              </a:solidFill>
              <a:latin typeface="+mn-lt"/>
            </a:endParaRPr>
          </a:p>
          <a:p>
            <a:pPr>
              <a:defRPr/>
            </a:pPr>
            <a:endParaRPr lang="en-US" sz="2400" dirty="0">
              <a:solidFill>
                <a:schemeClr val="bg2"/>
              </a:solidFill>
            </a:endParaRPr>
          </a:p>
        </p:txBody>
      </p:sp>
      <p:sp>
        <p:nvSpPr>
          <p:cNvPr id="15366" name="Slide Number Placeholder 5"/>
          <p:cNvSpPr>
            <a:spLocks noGrp="1"/>
          </p:cNvSpPr>
          <p:nvPr>
            <p:ph type="sldNum" sz="quarter" idx="12"/>
          </p:nvPr>
        </p:nvSpPr>
        <p:spPr/>
        <p:txBody>
          <a:bodyPr/>
          <a:lstStyle/>
          <a:p>
            <a:pPr>
              <a:defRPr/>
            </a:pPr>
            <a:fld id="{6640FB6E-AA7B-43B3-8F9D-790FD84A303E}" type="slidenum">
              <a:rPr lang="en-US"/>
              <a:pPr>
                <a:defRPr/>
              </a:pPr>
              <a:t>25</a:t>
            </a:fld>
            <a:endParaRPr lang="en-US"/>
          </a:p>
        </p:txBody>
      </p:sp>
      <p:pic>
        <p:nvPicPr>
          <p:cNvPr id="9" name="Picture 4" descr="Polar_Bear_and_Cub"/>
          <p:cNvPicPr>
            <a:picLocks noChangeAspect="1" noChangeArrowheads="1"/>
          </p:cNvPicPr>
          <p:nvPr/>
        </p:nvPicPr>
        <p:blipFill rotWithShape="1">
          <a:blip r:embed="rId3"/>
          <a:srcRect t="11831" b="5191"/>
          <a:stretch/>
        </p:blipFill>
        <p:spPr bwMode="auto">
          <a:xfrm>
            <a:off x="642850" y="369434"/>
            <a:ext cx="3014663" cy="19050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14690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51"/>
                                        </p:tgtEl>
                                        <p:attrNameLst>
                                          <p:attrName>style.visibility</p:attrName>
                                        </p:attrNameLst>
                                      </p:cBhvr>
                                      <p:to>
                                        <p:strVal val="visible"/>
                                      </p:to>
                                    </p:set>
                                    <p:animEffect transition="in" filter="checkerboard(across)">
                                      <p:cBhvr>
                                        <p:cTn id="7" dur="500"/>
                                        <p:tgtEl>
                                          <p:spTgt spid="82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5"/>
          <p:cNvSpPr txBox="1">
            <a:spLocks noChangeArrowheads="1"/>
          </p:cNvSpPr>
          <p:nvPr/>
        </p:nvSpPr>
        <p:spPr bwMode="auto">
          <a:xfrm>
            <a:off x="3657600" y="685800"/>
            <a:ext cx="5033962" cy="1816100"/>
          </a:xfrm>
          <a:prstGeom prst="rect">
            <a:avLst/>
          </a:prstGeom>
          <a:noFill/>
          <a:ln w="12700">
            <a:noFill/>
            <a:miter lim="800000"/>
            <a:headEnd type="none" w="sm" len="sm"/>
            <a:tailEnd type="none" w="sm" len="sm"/>
          </a:ln>
        </p:spPr>
        <p:txBody>
          <a:bodyPr>
            <a:spAutoFit/>
          </a:bodyPr>
          <a:lstStyle/>
          <a:p>
            <a:pPr>
              <a:defRPr/>
            </a:pPr>
            <a:r>
              <a:rPr lang="en-US" sz="2800" dirty="0">
                <a:latin typeface="+mj-lt"/>
              </a:rPr>
              <a:t>The polar bear keeper then</a:t>
            </a:r>
          </a:p>
          <a:p>
            <a:pPr>
              <a:defRPr/>
            </a:pPr>
            <a:r>
              <a:rPr lang="en-US" sz="2800" dirty="0">
                <a:latin typeface="+mj-lt"/>
              </a:rPr>
              <a:t>tells you they had heard “baby bear” sounds  on 20 December 2004. </a:t>
            </a:r>
          </a:p>
        </p:txBody>
      </p:sp>
      <p:sp>
        <p:nvSpPr>
          <p:cNvPr id="81926" name="Text Box 6"/>
          <p:cNvSpPr txBox="1">
            <a:spLocks noChangeArrowheads="1"/>
          </p:cNvSpPr>
          <p:nvPr/>
        </p:nvSpPr>
        <p:spPr bwMode="auto">
          <a:xfrm>
            <a:off x="499927" y="2736850"/>
            <a:ext cx="8561387" cy="3108543"/>
          </a:xfrm>
          <a:prstGeom prst="rect">
            <a:avLst/>
          </a:prstGeom>
          <a:noFill/>
          <a:ln w="12700">
            <a:noFill/>
            <a:miter lim="800000"/>
            <a:headEnd type="none" w="sm" len="sm"/>
            <a:tailEnd type="none" w="sm" len="sm"/>
          </a:ln>
        </p:spPr>
        <p:txBody>
          <a:bodyPr wrap="square">
            <a:spAutoFit/>
          </a:bodyPr>
          <a:lstStyle/>
          <a:p>
            <a:pPr>
              <a:defRPr/>
            </a:pPr>
            <a:r>
              <a:rPr lang="en-US" sz="2000" b="1" dirty="0" smtClean="0">
                <a:solidFill>
                  <a:schemeClr val="tx2"/>
                </a:solidFill>
              </a:rPr>
              <a:t>Variance</a:t>
            </a:r>
          </a:p>
          <a:p>
            <a:pPr marL="457200" indent="-457200">
              <a:buFont typeface="Arial" panose="020B0604020202020204" pitchFamily="34" charset="0"/>
              <a:buChar char="•"/>
              <a:defRPr/>
            </a:pPr>
            <a:r>
              <a:rPr lang="en-US" sz="2000" dirty="0">
                <a:solidFill>
                  <a:schemeClr val="tx2"/>
                </a:solidFill>
              </a:rPr>
              <a:t>Date Field </a:t>
            </a:r>
            <a:r>
              <a:rPr lang="en-US" sz="2000" dirty="0" smtClean="0">
                <a:solidFill>
                  <a:schemeClr val="tx2"/>
                </a:solidFill>
              </a:rPr>
              <a:t>remains </a:t>
            </a:r>
            <a:r>
              <a:rPr lang="en-US" sz="2000" dirty="0">
                <a:solidFill>
                  <a:schemeClr val="tx2"/>
                </a:solidFill>
              </a:rPr>
              <a:t>1 December 2004 (3 months ago)</a:t>
            </a:r>
          </a:p>
          <a:p>
            <a:pPr marL="457200" indent="-457200">
              <a:buFont typeface="Arial" panose="020B0604020202020204" pitchFamily="34" charset="0"/>
              <a:buChar char="•"/>
              <a:defRPr/>
            </a:pPr>
            <a:r>
              <a:rPr lang="en-US" sz="2000" dirty="0">
                <a:solidFill>
                  <a:schemeClr val="tx2"/>
                </a:solidFill>
              </a:rPr>
              <a:t>Approximate Variance is </a:t>
            </a:r>
            <a:r>
              <a:rPr lang="en-US" sz="2000" dirty="0" smtClean="0">
                <a:solidFill>
                  <a:schemeClr val="tx2"/>
                </a:solidFill>
              </a:rPr>
              <a:t>now 20 days</a:t>
            </a:r>
            <a:endParaRPr lang="en-US" sz="2000" dirty="0">
              <a:solidFill>
                <a:schemeClr val="tx2"/>
              </a:solidFill>
            </a:endParaRPr>
          </a:p>
          <a:p>
            <a:pPr marL="457200" indent="-457200">
              <a:buFont typeface="Arial" panose="020B0604020202020204" pitchFamily="34" charset="0"/>
              <a:buChar char="•"/>
              <a:defRPr/>
            </a:pPr>
            <a:r>
              <a:rPr lang="en-US" sz="2000" dirty="0">
                <a:solidFill>
                  <a:schemeClr val="tx2"/>
                </a:solidFill>
              </a:rPr>
              <a:t>Dates covered are </a:t>
            </a:r>
            <a:r>
              <a:rPr lang="en-US" sz="2000" dirty="0" smtClean="0">
                <a:solidFill>
                  <a:schemeClr val="tx2"/>
                </a:solidFill>
              </a:rPr>
              <a:t>now 11 </a:t>
            </a:r>
            <a:r>
              <a:rPr lang="en-US" sz="2000" dirty="0">
                <a:solidFill>
                  <a:schemeClr val="tx2"/>
                </a:solidFill>
              </a:rPr>
              <a:t>November 2004 through </a:t>
            </a:r>
            <a:r>
              <a:rPr lang="en-US" sz="2000" dirty="0" smtClean="0">
                <a:solidFill>
                  <a:schemeClr val="tx2"/>
                </a:solidFill>
              </a:rPr>
              <a:t>20 December 2004 </a:t>
            </a:r>
            <a:r>
              <a:rPr lang="en-US" sz="2000" dirty="0">
                <a:solidFill>
                  <a:schemeClr val="tx2"/>
                </a:solidFill>
              </a:rPr>
              <a:t>(and they all make sense)</a:t>
            </a:r>
          </a:p>
          <a:p>
            <a:pPr>
              <a:defRPr/>
            </a:pPr>
            <a:r>
              <a:rPr lang="en-US" sz="2000" b="1" dirty="0" smtClean="0">
                <a:solidFill>
                  <a:schemeClr val="tx2"/>
                </a:solidFill>
              </a:rPr>
              <a:t>Range</a:t>
            </a:r>
            <a:endParaRPr lang="en-US" sz="2000" b="1" dirty="0">
              <a:solidFill>
                <a:schemeClr val="tx2"/>
              </a:solidFill>
            </a:endParaRPr>
          </a:p>
          <a:p>
            <a:pPr marL="457200" indent="-457200">
              <a:buFont typeface="Arial" panose="020B0604020202020204" pitchFamily="34" charset="0"/>
              <a:buChar char="•"/>
              <a:defRPr/>
            </a:pPr>
            <a:r>
              <a:rPr lang="en-US" sz="2000" dirty="0" smtClean="0">
                <a:solidFill>
                  <a:schemeClr val="tx2"/>
                </a:solidFill>
              </a:rPr>
              <a:t>Start </a:t>
            </a:r>
            <a:r>
              <a:rPr lang="en-US" sz="2000" dirty="0">
                <a:solidFill>
                  <a:schemeClr val="tx2"/>
                </a:solidFill>
              </a:rPr>
              <a:t>Date </a:t>
            </a:r>
            <a:r>
              <a:rPr lang="en-US" sz="2000" dirty="0" smtClean="0">
                <a:solidFill>
                  <a:schemeClr val="tx2"/>
                </a:solidFill>
              </a:rPr>
              <a:t>= </a:t>
            </a:r>
            <a:r>
              <a:rPr lang="en-US" sz="2000" dirty="0">
                <a:solidFill>
                  <a:schemeClr val="tx2"/>
                </a:solidFill>
              </a:rPr>
              <a:t>1 November </a:t>
            </a:r>
            <a:r>
              <a:rPr lang="en-US" sz="2000" dirty="0" smtClean="0">
                <a:solidFill>
                  <a:schemeClr val="tx2"/>
                </a:solidFill>
              </a:rPr>
              <a:t>2004</a:t>
            </a:r>
            <a:endParaRPr lang="en-US" sz="2000" dirty="0">
              <a:solidFill>
                <a:schemeClr val="tx2"/>
              </a:solidFill>
            </a:endParaRPr>
          </a:p>
          <a:p>
            <a:pPr marL="457200" indent="-457200">
              <a:buFont typeface="Arial" panose="020B0604020202020204" pitchFamily="34" charset="0"/>
              <a:buChar char="•"/>
              <a:defRPr/>
            </a:pPr>
            <a:r>
              <a:rPr lang="en-US" sz="2000" dirty="0" smtClean="0">
                <a:solidFill>
                  <a:schemeClr val="tx2"/>
                </a:solidFill>
              </a:rPr>
              <a:t>End </a:t>
            </a:r>
            <a:r>
              <a:rPr lang="en-US" sz="2000" dirty="0">
                <a:solidFill>
                  <a:schemeClr val="tx2"/>
                </a:solidFill>
              </a:rPr>
              <a:t>Date is now 20 December 2004 (baby bear sounds)</a:t>
            </a:r>
          </a:p>
          <a:p>
            <a:pPr marL="457200" indent="-457200">
              <a:buFont typeface="Arial" panose="020B0604020202020204" pitchFamily="34" charset="0"/>
              <a:buChar char="•"/>
              <a:defRPr/>
            </a:pPr>
            <a:r>
              <a:rPr lang="en-US" sz="2000" dirty="0">
                <a:solidFill>
                  <a:schemeClr val="tx2"/>
                </a:solidFill>
              </a:rPr>
              <a:t>Date Field </a:t>
            </a:r>
            <a:r>
              <a:rPr lang="en-US" sz="2000" dirty="0" smtClean="0">
                <a:solidFill>
                  <a:schemeClr val="tx2"/>
                </a:solidFill>
              </a:rPr>
              <a:t>= </a:t>
            </a:r>
            <a:r>
              <a:rPr lang="en-US" sz="2000" dirty="0">
                <a:solidFill>
                  <a:schemeClr val="tx2"/>
                </a:solidFill>
              </a:rPr>
              <a:t>25 November 2004</a:t>
            </a:r>
          </a:p>
          <a:p>
            <a:pPr>
              <a:defRPr/>
            </a:pPr>
            <a:endParaRPr lang="en-US" sz="1600" dirty="0">
              <a:solidFill>
                <a:schemeClr val="tx2"/>
              </a:solidFill>
              <a:latin typeface="+mn-lt"/>
            </a:endParaRPr>
          </a:p>
        </p:txBody>
      </p:sp>
      <p:sp>
        <p:nvSpPr>
          <p:cNvPr id="16389" name="Slide Number Placeholder 4"/>
          <p:cNvSpPr>
            <a:spLocks noGrp="1"/>
          </p:cNvSpPr>
          <p:nvPr>
            <p:ph type="sldNum" sz="quarter" idx="12"/>
          </p:nvPr>
        </p:nvSpPr>
        <p:spPr/>
        <p:txBody>
          <a:bodyPr/>
          <a:lstStyle/>
          <a:p>
            <a:pPr>
              <a:defRPr/>
            </a:pPr>
            <a:fld id="{8CF6E5D2-A48D-460C-9A9D-A41E19EBFB53}" type="slidenum">
              <a:rPr lang="en-US"/>
              <a:pPr>
                <a:defRPr/>
              </a:pPr>
              <a:t>26</a:t>
            </a:fld>
            <a:endParaRPr lang="en-US"/>
          </a:p>
        </p:txBody>
      </p:sp>
      <p:pic>
        <p:nvPicPr>
          <p:cNvPr id="8" name="Picture 4" descr="Polar_Bear_and_Cub"/>
          <p:cNvPicPr>
            <a:picLocks noChangeAspect="1" noChangeArrowheads="1"/>
          </p:cNvPicPr>
          <p:nvPr/>
        </p:nvPicPr>
        <p:blipFill rotWithShape="1">
          <a:blip r:embed="rId3"/>
          <a:srcRect t="11831" b="5191"/>
          <a:stretch/>
        </p:blipFill>
        <p:spPr bwMode="auto">
          <a:xfrm>
            <a:off x="390629" y="831850"/>
            <a:ext cx="3014663" cy="19050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24654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26"/>
                                        </p:tgtEl>
                                        <p:attrNameLst>
                                          <p:attrName>style.visibility</p:attrName>
                                        </p:attrNameLst>
                                      </p:cBhvr>
                                      <p:to>
                                        <p:strVal val="visible"/>
                                      </p:to>
                                    </p:set>
                                    <p:animEffect transition="in" filter="checkerboard(across)">
                                      <p:cBhvr>
                                        <p:cTn id="7" dur="500"/>
                                        <p:tgtEl>
                                          <p:spTgt spid="81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5"/>
          <p:cNvSpPr txBox="1">
            <a:spLocks noChangeArrowheads="1"/>
          </p:cNvSpPr>
          <p:nvPr/>
        </p:nvSpPr>
        <p:spPr bwMode="auto">
          <a:xfrm>
            <a:off x="3581400" y="767577"/>
            <a:ext cx="4395499" cy="2246769"/>
          </a:xfrm>
          <a:prstGeom prst="rect">
            <a:avLst/>
          </a:prstGeom>
          <a:noFill/>
          <a:ln w="12700">
            <a:noFill/>
            <a:miter lim="800000"/>
            <a:headEnd type="none" w="sm" len="sm"/>
            <a:tailEnd type="none" w="sm" len="sm"/>
          </a:ln>
        </p:spPr>
        <p:txBody>
          <a:bodyPr wrap="none">
            <a:spAutoFit/>
          </a:bodyPr>
          <a:lstStyle/>
          <a:p>
            <a:pPr>
              <a:defRPr/>
            </a:pPr>
            <a:r>
              <a:rPr lang="en-US" sz="2000" dirty="0">
                <a:latin typeface="+mj-lt"/>
              </a:rPr>
              <a:t>In conversations with the polar bear </a:t>
            </a:r>
          </a:p>
          <a:p>
            <a:pPr>
              <a:defRPr/>
            </a:pPr>
            <a:r>
              <a:rPr lang="en-US" sz="2000" dirty="0">
                <a:latin typeface="+mj-lt"/>
              </a:rPr>
              <a:t>keeper you find out that successful</a:t>
            </a:r>
          </a:p>
          <a:p>
            <a:pPr>
              <a:defRPr/>
            </a:pPr>
            <a:r>
              <a:rPr lang="en-US" sz="2000" dirty="0">
                <a:latin typeface="+mj-lt"/>
              </a:rPr>
              <a:t>copulation was seen on 16 May 2004</a:t>
            </a:r>
          </a:p>
          <a:p>
            <a:pPr>
              <a:defRPr/>
            </a:pPr>
            <a:r>
              <a:rPr lang="en-US" sz="2000" dirty="0">
                <a:latin typeface="+mj-lt"/>
              </a:rPr>
              <a:t>and female polar bears have a receptive</a:t>
            </a:r>
          </a:p>
          <a:p>
            <a:pPr>
              <a:defRPr/>
            </a:pPr>
            <a:r>
              <a:rPr lang="en-US" sz="2000" dirty="0">
                <a:latin typeface="+mj-lt"/>
              </a:rPr>
              <a:t>period of only 3 days. He says the period </a:t>
            </a:r>
          </a:p>
          <a:p>
            <a:pPr>
              <a:defRPr/>
            </a:pPr>
            <a:r>
              <a:rPr lang="en-US" sz="2000" dirty="0">
                <a:latin typeface="+mj-lt"/>
              </a:rPr>
              <a:t>of gestation is 195 – 265 days due to </a:t>
            </a:r>
          </a:p>
          <a:p>
            <a:pPr>
              <a:defRPr/>
            </a:pPr>
            <a:r>
              <a:rPr lang="en-US" sz="2000" dirty="0">
                <a:latin typeface="+mj-lt"/>
              </a:rPr>
              <a:t>delayed implantation.</a:t>
            </a:r>
          </a:p>
        </p:txBody>
      </p:sp>
      <p:sp>
        <p:nvSpPr>
          <p:cNvPr id="83974" name="Text Box 6"/>
          <p:cNvSpPr txBox="1">
            <a:spLocks noChangeArrowheads="1"/>
          </p:cNvSpPr>
          <p:nvPr/>
        </p:nvSpPr>
        <p:spPr bwMode="auto">
          <a:xfrm>
            <a:off x="304800" y="3505200"/>
            <a:ext cx="8652625" cy="2369880"/>
          </a:xfrm>
          <a:prstGeom prst="rect">
            <a:avLst/>
          </a:prstGeom>
          <a:noFill/>
          <a:ln w="12700">
            <a:noFill/>
            <a:miter lim="800000"/>
            <a:headEnd type="none" w="sm" len="sm"/>
            <a:tailEnd type="none" w="sm" len="sm"/>
          </a:ln>
        </p:spPr>
        <p:txBody>
          <a:bodyPr wrap="square">
            <a:spAutoFit/>
          </a:bodyPr>
          <a:lstStyle/>
          <a:p>
            <a:pPr>
              <a:defRPr/>
            </a:pPr>
            <a:r>
              <a:rPr lang="en-US" sz="2800" b="1" dirty="0">
                <a:solidFill>
                  <a:schemeClr val="tx2"/>
                </a:solidFill>
                <a:latin typeface="+mn-lt"/>
              </a:rPr>
              <a:t>Use Range</a:t>
            </a:r>
          </a:p>
          <a:p>
            <a:pPr>
              <a:buFont typeface="Arial" pitchFamily="34" charset="0"/>
              <a:buChar char="•"/>
              <a:defRPr/>
            </a:pPr>
            <a:r>
              <a:rPr lang="en-US" sz="2400" dirty="0" smtClean="0">
                <a:solidFill>
                  <a:schemeClr val="tx2"/>
                </a:solidFill>
                <a:latin typeface="+mn-lt"/>
              </a:rPr>
              <a:t>Start Date </a:t>
            </a:r>
            <a:r>
              <a:rPr lang="en-US" sz="2400" dirty="0">
                <a:solidFill>
                  <a:schemeClr val="tx2"/>
                </a:solidFill>
                <a:latin typeface="+mn-lt"/>
              </a:rPr>
              <a:t>is now 25 November 2004 (14 May +195 days)</a:t>
            </a:r>
          </a:p>
          <a:p>
            <a:pPr>
              <a:buFont typeface="Arial" pitchFamily="34" charset="0"/>
              <a:buChar char="•"/>
              <a:defRPr/>
            </a:pPr>
            <a:r>
              <a:rPr lang="en-US" sz="2400" dirty="0" smtClean="0">
                <a:solidFill>
                  <a:schemeClr val="tx2"/>
                </a:solidFill>
                <a:latin typeface="+mn-lt"/>
              </a:rPr>
              <a:t>End </a:t>
            </a:r>
            <a:r>
              <a:rPr lang="en-US" sz="2400" dirty="0">
                <a:solidFill>
                  <a:schemeClr val="tx2"/>
                </a:solidFill>
                <a:latin typeface="+mn-lt"/>
              </a:rPr>
              <a:t>Date remains as 20 December 2004 (baby bear </a:t>
            </a:r>
            <a:r>
              <a:rPr lang="en-US" sz="2400" dirty="0" smtClean="0">
                <a:solidFill>
                  <a:schemeClr val="tx2"/>
                </a:solidFill>
                <a:latin typeface="+mn-lt"/>
              </a:rPr>
              <a:t>sounds</a:t>
            </a:r>
            <a:r>
              <a:rPr lang="en-US" sz="2400" dirty="0">
                <a:solidFill>
                  <a:schemeClr val="tx2"/>
                </a:solidFill>
                <a:latin typeface="+mn-lt"/>
              </a:rPr>
              <a:t>)</a:t>
            </a:r>
          </a:p>
          <a:p>
            <a:pPr>
              <a:buFont typeface="Arial" pitchFamily="34" charset="0"/>
              <a:buChar char="•"/>
              <a:defRPr/>
            </a:pPr>
            <a:r>
              <a:rPr lang="en-US" sz="2400" dirty="0">
                <a:solidFill>
                  <a:schemeClr val="tx2"/>
                </a:solidFill>
                <a:latin typeface="+mn-lt"/>
              </a:rPr>
              <a:t>Date Field is now 7 December 2004 (midpoint between</a:t>
            </a:r>
          </a:p>
          <a:p>
            <a:pPr>
              <a:defRPr/>
            </a:pPr>
            <a:r>
              <a:rPr lang="en-US" sz="2400" dirty="0">
                <a:solidFill>
                  <a:schemeClr val="tx2"/>
                </a:solidFill>
                <a:latin typeface="+mn-lt"/>
              </a:rPr>
              <a:t>	25 November and 20 December 2004)</a:t>
            </a:r>
          </a:p>
          <a:p>
            <a:pPr>
              <a:defRPr/>
            </a:pPr>
            <a:endParaRPr lang="en-US" sz="2400" dirty="0">
              <a:solidFill>
                <a:schemeClr val="bg2"/>
              </a:solidFill>
            </a:endParaRPr>
          </a:p>
        </p:txBody>
      </p:sp>
      <p:sp>
        <p:nvSpPr>
          <p:cNvPr id="17413" name="Slide Number Placeholder 4"/>
          <p:cNvSpPr>
            <a:spLocks noGrp="1"/>
          </p:cNvSpPr>
          <p:nvPr>
            <p:ph type="sldNum" sz="quarter" idx="12"/>
          </p:nvPr>
        </p:nvSpPr>
        <p:spPr/>
        <p:txBody>
          <a:bodyPr/>
          <a:lstStyle/>
          <a:p>
            <a:pPr>
              <a:defRPr/>
            </a:pPr>
            <a:fld id="{EBC88968-0124-451B-9568-24FEAF36212C}" type="slidenum">
              <a:rPr lang="en-US"/>
              <a:pPr>
                <a:defRPr/>
              </a:pPr>
              <a:t>27</a:t>
            </a:fld>
            <a:endParaRPr lang="en-US"/>
          </a:p>
        </p:txBody>
      </p:sp>
      <p:pic>
        <p:nvPicPr>
          <p:cNvPr id="7" name="Picture 4" descr="Polar_Bear_and_Cub"/>
          <p:cNvPicPr>
            <a:picLocks noChangeAspect="1" noChangeArrowheads="1"/>
          </p:cNvPicPr>
          <p:nvPr/>
        </p:nvPicPr>
        <p:blipFill rotWithShape="1">
          <a:blip r:embed="rId3"/>
          <a:srcRect t="11831" b="5191"/>
          <a:stretch/>
        </p:blipFill>
        <p:spPr bwMode="auto">
          <a:xfrm>
            <a:off x="457200" y="1066800"/>
            <a:ext cx="3014663" cy="1905000"/>
          </a:xfrm>
          <a:prstGeom prst="rect">
            <a:avLst/>
          </a:prstGeom>
          <a:noFill/>
          <a:ln w="9525">
            <a:noFill/>
            <a:miter lim="800000"/>
            <a:headEnd/>
            <a:tailEnd/>
          </a:ln>
          <a:effectLst>
            <a:softEdge rad="127000"/>
          </a:effectLst>
        </p:spPr>
      </p:pic>
    </p:spTree>
    <p:extLst>
      <p:ext uri="{BB962C8B-B14F-4D97-AF65-F5344CB8AC3E}">
        <p14:creationId xmlns:p14="http://schemas.microsoft.com/office/powerpoint/2010/main" val="3940398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4"/>
                                        </p:tgtEl>
                                        <p:attrNameLst>
                                          <p:attrName>style.visibility</p:attrName>
                                        </p:attrNameLst>
                                      </p:cBhvr>
                                      <p:to>
                                        <p:strVal val="visible"/>
                                      </p:to>
                                    </p:set>
                                    <p:animEffect transition="in" filter="checkerboard(across)">
                                      <p:cBhvr>
                                        <p:cTn id="7" dur="5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Polar_Bear_and_Cub"/>
          <p:cNvPicPr>
            <a:picLocks noChangeAspect="1" noChangeArrowheads="1"/>
          </p:cNvPicPr>
          <p:nvPr/>
        </p:nvPicPr>
        <p:blipFill rotWithShape="1">
          <a:blip r:embed="rId3"/>
          <a:srcRect t="11831" b="5191"/>
          <a:stretch/>
        </p:blipFill>
        <p:spPr bwMode="auto">
          <a:xfrm>
            <a:off x="457200" y="1066800"/>
            <a:ext cx="3014663" cy="1905000"/>
          </a:xfrm>
          <a:prstGeom prst="rect">
            <a:avLst/>
          </a:prstGeom>
          <a:noFill/>
          <a:ln w="9525">
            <a:noFill/>
            <a:miter lim="800000"/>
            <a:headEnd/>
            <a:tailEnd/>
          </a:ln>
          <a:effectLst>
            <a:softEdge rad="127000"/>
          </a:effectLst>
        </p:spPr>
      </p:pic>
      <p:sp>
        <p:nvSpPr>
          <p:cNvPr id="18435" name="Text Box 5"/>
          <p:cNvSpPr txBox="1">
            <a:spLocks noChangeArrowheads="1"/>
          </p:cNvSpPr>
          <p:nvPr/>
        </p:nvSpPr>
        <p:spPr bwMode="auto">
          <a:xfrm>
            <a:off x="3657600" y="685800"/>
            <a:ext cx="5114925" cy="1569660"/>
          </a:xfrm>
          <a:prstGeom prst="rect">
            <a:avLst/>
          </a:prstGeom>
          <a:noFill/>
          <a:ln w="12700">
            <a:noFill/>
            <a:miter lim="800000"/>
            <a:headEnd type="none" w="sm" len="sm"/>
            <a:tailEnd type="none" w="sm" len="sm"/>
          </a:ln>
        </p:spPr>
        <p:txBody>
          <a:bodyPr wrap="square">
            <a:spAutoFit/>
          </a:bodyPr>
          <a:lstStyle/>
          <a:p>
            <a:pPr>
              <a:defRPr/>
            </a:pPr>
            <a:r>
              <a:rPr lang="en-US" sz="2400" dirty="0">
                <a:latin typeface="+mj-lt"/>
              </a:rPr>
              <a:t>Veterinarian tells you they </a:t>
            </a:r>
            <a:r>
              <a:rPr lang="en-US" sz="2400" dirty="0" smtClean="0">
                <a:latin typeface="+mj-lt"/>
              </a:rPr>
              <a:t>videotaped the </a:t>
            </a:r>
            <a:r>
              <a:rPr lang="en-US" sz="2400" dirty="0">
                <a:latin typeface="+mj-lt"/>
              </a:rPr>
              <a:t>birth on 15 December 2004.</a:t>
            </a:r>
          </a:p>
          <a:p>
            <a:pPr>
              <a:defRPr/>
            </a:pPr>
            <a:r>
              <a:rPr lang="en-US" sz="2400" i="1" dirty="0">
                <a:latin typeface="+mj-lt"/>
              </a:rPr>
              <a:t>(Now why didn’t they tell you that</a:t>
            </a:r>
          </a:p>
          <a:p>
            <a:pPr>
              <a:defRPr/>
            </a:pPr>
            <a:r>
              <a:rPr lang="en-US" sz="2400" i="1" dirty="0">
                <a:latin typeface="+mj-lt"/>
              </a:rPr>
              <a:t>in the first place???)</a:t>
            </a:r>
          </a:p>
        </p:txBody>
      </p:sp>
      <p:sp>
        <p:nvSpPr>
          <p:cNvPr id="84998" name="Text Box 6"/>
          <p:cNvSpPr txBox="1">
            <a:spLocks noChangeArrowheads="1"/>
          </p:cNvSpPr>
          <p:nvPr/>
        </p:nvSpPr>
        <p:spPr bwMode="auto">
          <a:xfrm>
            <a:off x="437613" y="3300090"/>
            <a:ext cx="8229600" cy="2924175"/>
          </a:xfrm>
          <a:prstGeom prst="rect">
            <a:avLst/>
          </a:prstGeom>
          <a:noFill/>
          <a:ln w="12700">
            <a:noFill/>
            <a:miter lim="800000"/>
            <a:headEnd type="none" w="sm" len="sm"/>
            <a:tailEnd type="none" w="sm" len="sm"/>
          </a:ln>
        </p:spPr>
        <p:txBody>
          <a:bodyPr>
            <a:spAutoFit/>
          </a:bodyPr>
          <a:lstStyle/>
          <a:p>
            <a:pPr>
              <a:defRPr/>
            </a:pPr>
            <a:r>
              <a:rPr lang="en-US" sz="2000" dirty="0">
                <a:solidFill>
                  <a:schemeClr val="tx2"/>
                </a:solidFill>
                <a:latin typeface="+mn-lt"/>
              </a:rPr>
              <a:t>NOTES: Birth Date originally recorded as 1 December 2004 with a Variance of one Month per Curator’s estimate of 2-4 months at time of release from den on 1 May 2005.  Estimate later changed to Range from 1 Nov 2004 to 20 December 2004 due to baby bear sounds heard that day as per keeper. After considering gestation period(194-265) from an observed copulation on 16 May, Range changed to 25 Nov – 20 Dec.   Actual Birth Date recorded with no Estimate when a video of the birth indicated the actual date.</a:t>
            </a:r>
          </a:p>
          <a:p>
            <a:pPr>
              <a:defRPr/>
            </a:pPr>
            <a:endParaRPr lang="en-US" sz="2400" dirty="0">
              <a:solidFill>
                <a:schemeClr val="tx2"/>
              </a:solidFill>
              <a:latin typeface="+mn-lt"/>
            </a:endParaRPr>
          </a:p>
        </p:txBody>
      </p:sp>
      <p:sp>
        <p:nvSpPr>
          <p:cNvPr id="84999" name="Text Box 7"/>
          <p:cNvSpPr txBox="1">
            <a:spLocks noChangeArrowheads="1"/>
          </p:cNvSpPr>
          <p:nvPr/>
        </p:nvSpPr>
        <p:spPr bwMode="auto">
          <a:xfrm>
            <a:off x="3804268" y="2583750"/>
            <a:ext cx="4602163" cy="954107"/>
          </a:xfrm>
          <a:prstGeom prst="rect">
            <a:avLst/>
          </a:prstGeom>
          <a:noFill/>
          <a:ln w="12700">
            <a:noFill/>
            <a:miter lim="800000"/>
            <a:headEnd type="none" w="sm" len="sm"/>
            <a:tailEnd type="none" w="sm" len="sm"/>
          </a:ln>
        </p:spPr>
        <p:txBody>
          <a:bodyPr wrap="square">
            <a:spAutoFit/>
          </a:bodyPr>
          <a:lstStyle/>
          <a:p>
            <a:pPr>
              <a:defRPr/>
            </a:pPr>
            <a:r>
              <a:rPr lang="en-US" sz="2400" b="1" dirty="0">
                <a:solidFill>
                  <a:schemeClr val="tx2"/>
                </a:solidFill>
                <a:latin typeface="+mn-lt"/>
              </a:rPr>
              <a:t>15 December 2004 is Date Field</a:t>
            </a:r>
          </a:p>
          <a:p>
            <a:pPr>
              <a:defRPr/>
            </a:pPr>
            <a:endParaRPr lang="en-US" sz="3200" dirty="0">
              <a:solidFill>
                <a:schemeClr val="tx2"/>
              </a:solidFill>
            </a:endParaRPr>
          </a:p>
        </p:txBody>
      </p:sp>
      <p:sp>
        <p:nvSpPr>
          <p:cNvPr id="18438" name="Slide Number Placeholder 5"/>
          <p:cNvSpPr>
            <a:spLocks noGrp="1"/>
          </p:cNvSpPr>
          <p:nvPr>
            <p:ph type="sldNum" sz="quarter" idx="12"/>
          </p:nvPr>
        </p:nvSpPr>
        <p:spPr/>
        <p:txBody>
          <a:bodyPr/>
          <a:lstStyle/>
          <a:p>
            <a:pPr>
              <a:defRPr/>
            </a:pPr>
            <a:fld id="{6B668748-B363-4E87-B05D-32FBD369382A}" type="slidenum">
              <a:rPr lang="en-US"/>
              <a:pPr>
                <a:defRPr/>
              </a:pPr>
              <a:t>28</a:t>
            </a:fld>
            <a:endParaRPr lang="en-US"/>
          </a:p>
        </p:txBody>
      </p:sp>
    </p:spTree>
    <p:extLst>
      <p:ext uri="{BB962C8B-B14F-4D97-AF65-F5344CB8AC3E}">
        <p14:creationId xmlns:p14="http://schemas.microsoft.com/office/powerpoint/2010/main" val="247875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checkerboard(across)">
                                      <p:cBhvr>
                                        <p:cTn id="7" dur="500"/>
                                        <p:tgtEl>
                                          <p:spTgt spid="849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4998"/>
                                        </p:tgtEl>
                                        <p:attrNameLst>
                                          <p:attrName>style.visibility</p:attrName>
                                        </p:attrNameLst>
                                      </p:cBhvr>
                                      <p:to>
                                        <p:strVal val="visible"/>
                                      </p:to>
                                    </p:set>
                                    <p:animEffect transition="in" filter="checkerboard(across)">
                                      <p:cBhvr>
                                        <p:cTn id="12" dur="500"/>
                                        <p:tgtEl>
                                          <p:spTgt spid="84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8" grpId="0"/>
      <p:bldP spid="8499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44483" y="-656561"/>
            <a:ext cx="7772400" cy="2387600"/>
          </a:xfrm>
        </p:spPr>
        <p:txBody>
          <a:bodyPr/>
          <a:lstStyle/>
          <a:p>
            <a:r>
              <a:rPr lang="en-US" dirty="0" smtClean="0"/>
              <a:t>Any Questions?</a:t>
            </a:r>
            <a:endParaRPr lang="en-US" dirty="0"/>
          </a:p>
        </p:txBody>
      </p:sp>
      <p:sp>
        <p:nvSpPr>
          <p:cNvPr id="4" name="Subtitle 3"/>
          <p:cNvSpPr>
            <a:spLocks noGrp="1"/>
          </p:cNvSpPr>
          <p:nvPr>
            <p:ph type="subTitle" idx="1"/>
          </p:nvPr>
        </p:nvSpPr>
        <p:spPr>
          <a:xfrm>
            <a:off x="1001683" y="1823114"/>
            <a:ext cx="6858000" cy="1655762"/>
          </a:xfrm>
        </p:spPr>
        <p:txBody>
          <a:bodyPr/>
          <a:lstStyle/>
          <a:p>
            <a:r>
              <a:rPr lang="en-US" dirty="0" smtClean="0"/>
              <a:t>Estimating Dates Can be Fun!!!</a:t>
            </a:r>
            <a:endParaRPr lang="en-US" dirty="0"/>
          </a:p>
        </p:txBody>
      </p:sp>
      <p:sp>
        <p:nvSpPr>
          <p:cNvPr id="2" name="Slide Number Placeholder 1"/>
          <p:cNvSpPr>
            <a:spLocks noGrp="1"/>
          </p:cNvSpPr>
          <p:nvPr>
            <p:ph type="sldNum" sz="quarter" idx="12"/>
          </p:nvPr>
        </p:nvSpPr>
        <p:spPr/>
        <p:txBody>
          <a:bodyPr/>
          <a:lstStyle/>
          <a:p>
            <a:pPr>
              <a:defRPr/>
            </a:pPr>
            <a:fld id="{2FC04470-6AF5-4723-9792-57030DDBDD46}" type="slidenum">
              <a:rPr lang="en-US" smtClean="0"/>
              <a:pPr>
                <a:defRPr/>
              </a:pPr>
              <a:t>29</a:t>
            </a:fld>
            <a:endParaRPr lang="en-US"/>
          </a:p>
        </p:txBody>
      </p:sp>
      <p:pic>
        <p:nvPicPr>
          <p:cNvPr id="3074" name="Picture 2" descr="confused animals | Cravagoli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917" y="2650995"/>
            <a:ext cx="3485400" cy="327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31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457200" y="304800"/>
            <a:ext cx="8347075" cy="1200150"/>
          </a:xfrm>
          <a:prstGeom prst="rect">
            <a:avLst/>
          </a:prstGeom>
          <a:noFill/>
          <a:ln w="12700">
            <a:noFill/>
            <a:miter lim="800000"/>
            <a:headEnd type="none" w="sm" len="sm"/>
            <a:tailEnd type="none" w="sm" len="sm"/>
          </a:ln>
        </p:spPr>
        <p:txBody>
          <a:bodyPr>
            <a:spAutoFit/>
          </a:bodyPr>
          <a:lstStyle/>
          <a:p>
            <a:pPr algn="ctr">
              <a:defRPr/>
            </a:pPr>
            <a:r>
              <a:rPr lang="en-US" sz="3600" b="1" dirty="0">
                <a:latin typeface="+mj-lt"/>
              </a:rPr>
              <a:t>What is the impact of an unknown or</a:t>
            </a:r>
          </a:p>
          <a:p>
            <a:pPr algn="ctr">
              <a:defRPr/>
            </a:pPr>
            <a:r>
              <a:rPr lang="en-US" sz="3600" b="1" dirty="0">
                <a:latin typeface="+mj-lt"/>
              </a:rPr>
              <a:t>incorrectly estimated date?</a:t>
            </a:r>
          </a:p>
        </p:txBody>
      </p:sp>
      <p:sp>
        <p:nvSpPr>
          <p:cNvPr id="5123" name="Slide Number Placeholder 3"/>
          <p:cNvSpPr>
            <a:spLocks noGrp="1"/>
          </p:cNvSpPr>
          <p:nvPr>
            <p:ph type="sldNum" sz="quarter" idx="12"/>
          </p:nvPr>
        </p:nvSpPr>
        <p:spPr/>
        <p:txBody>
          <a:bodyPr/>
          <a:lstStyle/>
          <a:p>
            <a:pPr>
              <a:defRPr/>
            </a:pPr>
            <a:fld id="{3FD4736E-A33E-409E-9F34-C55DADE99B59}" type="slidenum">
              <a:rPr lang="en-US"/>
              <a:pPr>
                <a:defRPr/>
              </a:pPr>
              <a:t>3</a:t>
            </a:fld>
            <a:endParaRPr lang="en-US"/>
          </a:p>
        </p:txBody>
      </p:sp>
      <p:pic>
        <p:nvPicPr>
          <p:cNvPr id="4101" name="Picture 5" descr="View Image">
            <a:hlinkClick r:id="rId3"/>
          </p:cNvPr>
          <p:cNvPicPr>
            <a:picLocks noChangeAspect="1" noChangeArrowheads="1"/>
          </p:cNvPicPr>
          <p:nvPr/>
        </p:nvPicPr>
        <p:blipFill>
          <a:blip r:embed="rId4"/>
          <a:srcRect/>
          <a:stretch>
            <a:fillRect/>
          </a:stretch>
        </p:blipFill>
        <p:spPr bwMode="auto">
          <a:xfrm>
            <a:off x="228600" y="1524000"/>
            <a:ext cx="2578100" cy="2743200"/>
          </a:xfrm>
          <a:prstGeom prst="rect">
            <a:avLst/>
          </a:prstGeom>
          <a:noFill/>
          <a:ln w="9525">
            <a:noFill/>
            <a:miter lim="800000"/>
            <a:headEnd/>
            <a:tailEnd/>
          </a:ln>
          <a:effectLst>
            <a:softEdge rad="127000"/>
          </a:effectLst>
        </p:spPr>
      </p:pic>
      <p:pic>
        <p:nvPicPr>
          <p:cNvPr id="4105" name="Picture 9" descr="View Image">
            <a:hlinkClick r:id="rId5"/>
          </p:cNvPr>
          <p:cNvPicPr>
            <a:picLocks noChangeAspect="1" noChangeArrowheads="1"/>
          </p:cNvPicPr>
          <p:nvPr/>
        </p:nvPicPr>
        <p:blipFill>
          <a:blip r:embed="rId6"/>
          <a:srcRect/>
          <a:stretch>
            <a:fillRect/>
          </a:stretch>
        </p:blipFill>
        <p:spPr bwMode="auto">
          <a:xfrm>
            <a:off x="2895600" y="1524000"/>
            <a:ext cx="1909763" cy="2743200"/>
          </a:xfrm>
          <a:prstGeom prst="rect">
            <a:avLst/>
          </a:prstGeom>
          <a:noFill/>
          <a:ln w="9525">
            <a:noFill/>
            <a:miter lim="800000"/>
            <a:headEnd/>
            <a:tailEnd/>
          </a:ln>
          <a:effectLst>
            <a:softEdge rad="127000"/>
          </a:effectLst>
        </p:spPr>
      </p:pic>
      <p:sp>
        <p:nvSpPr>
          <p:cNvPr id="8" name="TextBox 7"/>
          <p:cNvSpPr txBox="1">
            <a:spLocks noChangeArrowheads="1"/>
          </p:cNvSpPr>
          <p:nvPr/>
        </p:nvSpPr>
        <p:spPr bwMode="auto">
          <a:xfrm>
            <a:off x="5410200" y="1752600"/>
            <a:ext cx="2374496" cy="1384995"/>
          </a:xfrm>
          <a:prstGeom prst="rect">
            <a:avLst/>
          </a:prstGeom>
          <a:noFill/>
          <a:ln w="9525">
            <a:noFill/>
            <a:miter lim="800000"/>
            <a:headEnd/>
            <a:tailEnd/>
          </a:ln>
        </p:spPr>
        <p:txBody>
          <a:bodyPr wrap="none">
            <a:spAutoFit/>
          </a:bodyPr>
          <a:lstStyle/>
          <a:p>
            <a:pPr>
              <a:buFont typeface="Arial" pitchFamily="34" charset="0"/>
              <a:buChar char="•"/>
              <a:defRPr/>
            </a:pPr>
            <a:r>
              <a:rPr lang="en-US" sz="2800" dirty="0">
                <a:latin typeface="+mn-lt"/>
              </a:rPr>
              <a:t>Demographic </a:t>
            </a:r>
          </a:p>
          <a:p>
            <a:pPr>
              <a:defRPr/>
            </a:pPr>
            <a:r>
              <a:rPr lang="en-US" sz="2800" dirty="0" smtClean="0">
                <a:latin typeface="+mn-lt"/>
              </a:rPr>
              <a:t> information</a:t>
            </a:r>
            <a:endParaRPr lang="en-US" sz="2800" dirty="0">
              <a:latin typeface="+mn-lt"/>
            </a:endParaRPr>
          </a:p>
          <a:p>
            <a:pPr>
              <a:defRPr/>
            </a:pPr>
            <a:r>
              <a:rPr lang="en-US" sz="2800" dirty="0">
                <a:latin typeface="+mn-lt"/>
              </a:rPr>
              <a:t> </a:t>
            </a:r>
            <a:r>
              <a:rPr lang="en-US" sz="2800" dirty="0" smtClean="0">
                <a:latin typeface="+mn-lt"/>
              </a:rPr>
              <a:t>not </a:t>
            </a:r>
            <a:r>
              <a:rPr lang="en-US" sz="2800" dirty="0">
                <a:latin typeface="+mn-lt"/>
              </a:rPr>
              <a:t>useable</a:t>
            </a:r>
          </a:p>
        </p:txBody>
      </p:sp>
      <p:sp>
        <p:nvSpPr>
          <p:cNvPr id="9" name="TextBox 8"/>
          <p:cNvSpPr txBox="1">
            <a:spLocks noChangeArrowheads="1"/>
          </p:cNvSpPr>
          <p:nvPr/>
        </p:nvSpPr>
        <p:spPr bwMode="auto">
          <a:xfrm>
            <a:off x="5410200" y="3281690"/>
            <a:ext cx="2544286" cy="954107"/>
          </a:xfrm>
          <a:prstGeom prst="rect">
            <a:avLst/>
          </a:prstGeom>
          <a:noFill/>
          <a:ln w="9525">
            <a:noFill/>
            <a:miter lim="800000"/>
            <a:headEnd/>
            <a:tailEnd/>
          </a:ln>
        </p:spPr>
        <p:txBody>
          <a:bodyPr wrap="none">
            <a:spAutoFit/>
          </a:bodyPr>
          <a:lstStyle/>
          <a:p>
            <a:pPr>
              <a:buFont typeface="Arial" pitchFamily="34" charset="0"/>
              <a:buChar char="•"/>
              <a:defRPr/>
            </a:pPr>
            <a:r>
              <a:rPr lang="en-US" sz="2800" dirty="0">
                <a:latin typeface="+mn-lt"/>
              </a:rPr>
              <a:t>Needed </a:t>
            </a:r>
            <a:r>
              <a:rPr lang="en-US" sz="2800" dirty="0" smtClean="0">
                <a:latin typeface="+mn-lt"/>
              </a:rPr>
              <a:t>spaces</a:t>
            </a:r>
          </a:p>
          <a:p>
            <a:pPr>
              <a:defRPr/>
            </a:pPr>
            <a:r>
              <a:rPr lang="en-US" sz="2800" dirty="0">
                <a:latin typeface="+mn-lt"/>
              </a:rPr>
              <a:t> </a:t>
            </a:r>
            <a:r>
              <a:rPr lang="en-US" sz="2800" dirty="0" smtClean="0">
                <a:latin typeface="+mn-lt"/>
              </a:rPr>
              <a:t> taken</a:t>
            </a:r>
            <a:endParaRPr lang="en-US" sz="2800" dirty="0">
              <a:latin typeface="+mn-lt"/>
            </a:endParaRPr>
          </a:p>
        </p:txBody>
      </p:sp>
      <p:sp>
        <p:nvSpPr>
          <p:cNvPr id="10" name="TextBox 9"/>
          <p:cNvSpPr txBox="1">
            <a:spLocks noChangeArrowheads="1"/>
          </p:cNvSpPr>
          <p:nvPr/>
        </p:nvSpPr>
        <p:spPr bwMode="auto">
          <a:xfrm>
            <a:off x="5410200" y="4267200"/>
            <a:ext cx="2700226" cy="523220"/>
          </a:xfrm>
          <a:prstGeom prst="rect">
            <a:avLst/>
          </a:prstGeom>
          <a:noFill/>
          <a:ln w="9525">
            <a:noFill/>
            <a:miter lim="800000"/>
            <a:headEnd/>
            <a:tailEnd/>
          </a:ln>
        </p:spPr>
        <p:txBody>
          <a:bodyPr wrap="none">
            <a:spAutoFit/>
          </a:bodyPr>
          <a:lstStyle/>
          <a:p>
            <a:pPr>
              <a:buFont typeface="Arial" pitchFamily="34" charset="0"/>
              <a:buChar char="•"/>
              <a:defRPr/>
            </a:pPr>
            <a:r>
              <a:rPr lang="en-US" sz="2800" dirty="0">
                <a:latin typeface="+mn-lt"/>
              </a:rPr>
              <a:t>Inbred offspring</a:t>
            </a:r>
          </a:p>
        </p:txBody>
      </p:sp>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0600" y="4428945"/>
            <a:ext cx="2838450" cy="2270760"/>
          </a:xfrm>
          <a:prstGeom prst="rect">
            <a:avLst/>
          </a:prstGeom>
          <a:effectLst>
            <a:softEdge rad="127000"/>
          </a:effectLst>
        </p:spPr>
      </p:pic>
    </p:spTree>
    <p:extLst>
      <p:ext uri="{BB962C8B-B14F-4D97-AF65-F5344CB8AC3E}">
        <p14:creationId xmlns:p14="http://schemas.microsoft.com/office/powerpoint/2010/main" val="428757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style.rotation</p:attrName>
                                        </p:attrNameLst>
                                      </p:cBhvr>
                                      <p:tavLst>
                                        <p:tav tm="0">
                                          <p:val>
                                            <p:fltVal val="720"/>
                                          </p:val>
                                        </p:tav>
                                        <p:tav tm="100000">
                                          <p:val>
                                            <p:fltVal val="0"/>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105"/>
                                        </p:tgtEl>
                                        <p:attrNameLst>
                                          <p:attrName>style.visibility</p:attrName>
                                        </p:attrNameLst>
                                      </p:cBhvr>
                                      <p:to>
                                        <p:strVal val="visible"/>
                                      </p:to>
                                    </p:set>
                                    <p:animEffect transition="in" filter="dissolve">
                                      <p:cBhvr>
                                        <p:cTn id="20" dur="500"/>
                                        <p:tgtEl>
                                          <p:spTgt spid="4105"/>
                                        </p:tgtEl>
                                      </p:cBhvr>
                                    </p:animEffect>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style.rotation</p:attrName>
                                        </p:attrNameLst>
                                      </p:cBhvr>
                                      <p:tavLst>
                                        <p:tav tm="0">
                                          <p:val>
                                            <p:fltVal val="720"/>
                                          </p:val>
                                        </p:tav>
                                        <p:tav tm="100000">
                                          <p:val>
                                            <p:fltVal val="0"/>
                                          </p:val>
                                        </p:tav>
                                      </p:tavLst>
                                    </p:anim>
                                    <p:anim calcmode="lin" valueType="num">
                                      <p:cBhvr>
                                        <p:cTn id="27" dur="1000" fill="hold"/>
                                        <p:tgtEl>
                                          <p:spTgt spid="10"/>
                                        </p:tgtEl>
                                        <p:attrNameLst>
                                          <p:attrName>ppt_h</p:attrName>
                                        </p:attrNameLst>
                                      </p:cBhvr>
                                      <p:tavLst>
                                        <p:tav tm="0">
                                          <p:val>
                                            <p:fltVal val="0"/>
                                          </p:val>
                                        </p:tav>
                                        <p:tav tm="100000">
                                          <p:val>
                                            <p:strVal val="#ppt_h"/>
                                          </p:val>
                                        </p:tav>
                                      </p:tavLst>
                                    </p:anim>
                                    <p:anim calcmode="lin" valueType="num">
                                      <p:cBhvr>
                                        <p:cTn id="28" dur="1000" fill="hold"/>
                                        <p:tgtEl>
                                          <p:spTgt spid="1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4"/>
          <p:cNvSpPr>
            <a:spLocks noGrp="1"/>
          </p:cNvSpPr>
          <p:nvPr>
            <p:ph type="title"/>
          </p:nvPr>
        </p:nvSpPr>
        <p:spPr>
          <a:xfrm>
            <a:off x="609600" y="304800"/>
            <a:ext cx="7772400" cy="1143000"/>
          </a:xfrm>
        </p:spPr>
        <p:txBody>
          <a:bodyPr/>
          <a:lstStyle/>
          <a:p>
            <a:pPr marL="54864" indent="0" algn="l" fontAlgn="auto">
              <a:spcAft>
                <a:spcPts val="0"/>
              </a:spcAft>
              <a:defRPr/>
            </a:pPr>
            <a:r>
              <a:rPr lang="en-US" sz="4000" b="1" dirty="0" smtClean="0"/>
              <a:t>The Types of Estimates</a:t>
            </a:r>
          </a:p>
        </p:txBody>
      </p:sp>
      <p:sp>
        <p:nvSpPr>
          <p:cNvPr id="6" name="Content Placeholder 5"/>
          <p:cNvSpPr>
            <a:spLocks noGrp="1"/>
          </p:cNvSpPr>
          <p:nvPr>
            <p:ph idx="1"/>
          </p:nvPr>
        </p:nvSpPr>
        <p:spPr>
          <a:xfrm>
            <a:off x="669175" y="1202575"/>
            <a:ext cx="7772400" cy="4800600"/>
          </a:xfrm>
        </p:spPr>
        <p:txBody>
          <a:bodyPr>
            <a:normAutofit fontScale="70000" lnSpcReduction="20000"/>
          </a:bodyPr>
          <a:lstStyle/>
          <a:p>
            <a:pPr fontAlgn="auto">
              <a:spcBef>
                <a:spcPts val="0"/>
              </a:spcBef>
              <a:spcAft>
                <a:spcPts val="0"/>
              </a:spcAft>
              <a:buFont typeface="Arial" pitchFamily="34" charset="0"/>
              <a:buChar char="•"/>
              <a:defRPr/>
            </a:pPr>
            <a:r>
              <a:rPr lang="en-US" sz="4000" dirty="0" smtClean="0"/>
              <a:t>Range</a:t>
            </a:r>
          </a:p>
          <a:p>
            <a:pPr marL="640080" lvl="1" fontAlgn="auto">
              <a:spcAft>
                <a:spcPts val="0"/>
              </a:spcAft>
              <a:buFont typeface="Arial" pitchFamily="34" charset="0"/>
              <a:buChar char="•"/>
              <a:defRPr/>
            </a:pPr>
            <a:r>
              <a:rPr lang="en-US" dirty="0" smtClean="0"/>
              <a:t>The date was between two known dates</a:t>
            </a:r>
          </a:p>
          <a:p>
            <a:pPr marL="640080" lvl="1" fontAlgn="auto">
              <a:spcAft>
                <a:spcPts val="0"/>
              </a:spcAft>
              <a:buFont typeface="Arial" pitchFamily="34" charset="0"/>
              <a:buChar char="•"/>
              <a:defRPr/>
            </a:pPr>
            <a:r>
              <a:rPr lang="en-US" dirty="0" smtClean="0"/>
              <a:t>Application calculates the Date Field (mid-date)</a:t>
            </a:r>
          </a:p>
          <a:p>
            <a:pPr marL="640080" lvl="1" fontAlgn="auto">
              <a:spcAft>
                <a:spcPts val="0"/>
              </a:spcAft>
              <a:buFont typeface="Arial" pitchFamily="34" charset="0"/>
              <a:buChar char="•"/>
              <a:defRPr/>
            </a:pPr>
            <a:r>
              <a:rPr lang="en-US" dirty="0" smtClean="0"/>
              <a:t>All dates included have equal chance that they </a:t>
            </a:r>
            <a:r>
              <a:rPr lang="en-US" dirty="0"/>
              <a:t>a</a:t>
            </a:r>
            <a:r>
              <a:rPr lang="en-US" dirty="0" smtClean="0"/>
              <a:t>re correct</a:t>
            </a:r>
          </a:p>
          <a:p>
            <a:pPr marL="640080" lvl="1" fontAlgn="auto">
              <a:spcAft>
                <a:spcPts val="0"/>
              </a:spcAft>
              <a:buNone/>
              <a:defRPr/>
            </a:pPr>
            <a:endParaRPr lang="en-US" dirty="0" smtClean="0"/>
          </a:p>
          <a:p>
            <a:pPr fontAlgn="auto">
              <a:spcBef>
                <a:spcPts val="0"/>
              </a:spcBef>
              <a:spcAft>
                <a:spcPts val="0"/>
              </a:spcAft>
              <a:buFont typeface="Arial" pitchFamily="34" charset="0"/>
              <a:buChar char="•"/>
              <a:defRPr/>
            </a:pPr>
            <a:r>
              <a:rPr lang="en-US" sz="4000" dirty="0" smtClean="0"/>
              <a:t>Approximately Before</a:t>
            </a:r>
          </a:p>
          <a:p>
            <a:pPr marL="640080" lvl="1" fontAlgn="auto">
              <a:spcAft>
                <a:spcPts val="0"/>
              </a:spcAft>
              <a:buFont typeface="Arial" pitchFamily="34" charset="0"/>
              <a:buChar char="•"/>
              <a:defRPr/>
            </a:pPr>
            <a:r>
              <a:rPr lang="en-US" dirty="0" smtClean="0"/>
              <a:t>The date was sometime before a known date</a:t>
            </a:r>
          </a:p>
          <a:p>
            <a:pPr marL="640080" lvl="1" fontAlgn="auto">
              <a:spcAft>
                <a:spcPts val="0"/>
              </a:spcAft>
              <a:buNone/>
              <a:defRPr/>
            </a:pPr>
            <a:endParaRPr lang="en-US" dirty="0" smtClean="0"/>
          </a:p>
          <a:p>
            <a:pPr fontAlgn="auto">
              <a:spcBef>
                <a:spcPts val="0"/>
              </a:spcBef>
              <a:spcAft>
                <a:spcPts val="0"/>
              </a:spcAft>
              <a:buFont typeface="Arial" pitchFamily="34" charset="0"/>
              <a:buChar char="•"/>
              <a:defRPr/>
            </a:pPr>
            <a:r>
              <a:rPr lang="en-US" sz="4000" dirty="0" smtClean="0"/>
              <a:t>Approximately After</a:t>
            </a:r>
          </a:p>
          <a:p>
            <a:pPr marL="640080" lvl="1" fontAlgn="auto">
              <a:spcAft>
                <a:spcPts val="0"/>
              </a:spcAft>
              <a:buFont typeface="Arial" pitchFamily="34" charset="0"/>
              <a:buChar char="•"/>
              <a:defRPr/>
            </a:pPr>
            <a:r>
              <a:rPr lang="en-US" dirty="0" smtClean="0"/>
              <a:t>The date was sometime after a known date</a:t>
            </a:r>
          </a:p>
          <a:p>
            <a:pPr marL="640080" lvl="1" fontAlgn="auto">
              <a:spcAft>
                <a:spcPts val="0"/>
              </a:spcAft>
              <a:buNone/>
              <a:defRPr/>
            </a:pPr>
            <a:endParaRPr lang="en-US" dirty="0" smtClean="0"/>
          </a:p>
          <a:p>
            <a:pPr fontAlgn="auto">
              <a:spcBef>
                <a:spcPts val="0"/>
              </a:spcBef>
              <a:spcAft>
                <a:spcPts val="0"/>
              </a:spcAft>
              <a:buFont typeface="Arial" pitchFamily="34" charset="0"/>
              <a:buChar char="•"/>
              <a:defRPr/>
            </a:pPr>
            <a:r>
              <a:rPr lang="en-US" sz="4000" dirty="0" smtClean="0"/>
              <a:t>Approximate Variance</a:t>
            </a:r>
          </a:p>
          <a:p>
            <a:pPr marL="640080" lvl="1" fontAlgn="auto">
              <a:spcAft>
                <a:spcPts val="0"/>
              </a:spcAft>
              <a:buFont typeface="Arial" pitchFamily="34" charset="0"/>
              <a:buChar char="•"/>
              <a:defRPr/>
            </a:pPr>
            <a:r>
              <a:rPr lang="en-US" dirty="0" smtClean="0"/>
              <a:t>The date was sometime before or after a date</a:t>
            </a:r>
          </a:p>
          <a:p>
            <a:pPr marL="640080" lvl="1" fontAlgn="auto">
              <a:spcAft>
                <a:spcPts val="0"/>
              </a:spcAft>
              <a:buFont typeface="Arial" pitchFamily="34" charset="0"/>
              <a:buChar char="•"/>
              <a:defRPr/>
            </a:pPr>
            <a:r>
              <a:rPr lang="en-US" dirty="0" smtClean="0"/>
              <a:t>The further away from the midpoint the date is the less likely it is that it was the actual date</a:t>
            </a:r>
          </a:p>
          <a:p>
            <a:pPr marL="640080" lvl="1" fontAlgn="auto">
              <a:spcAft>
                <a:spcPts val="0"/>
              </a:spcAft>
              <a:buFont typeface="Arial" pitchFamily="34" charset="0"/>
              <a:buChar char="•"/>
              <a:defRPr/>
            </a:pPr>
            <a:endParaRPr lang="en-US" dirty="0" smtClean="0"/>
          </a:p>
          <a:p>
            <a:pPr fontAlgn="auto">
              <a:spcBef>
                <a:spcPts val="0"/>
              </a:spcBef>
              <a:spcAft>
                <a:spcPts val="0"/>
              </a:spcAft>
              <a:buFont typeface="Arial" pitchFamily="34" charset="0"/>
              <a:buChar char="•"/>
              <a:defRPr/>
            </a:pPr>
            <a:r>
              <a:rPr lang="en-US" sz="4000" dirty="0" smtClean="0"/>
              <a:t>Undetermined/Indeterminate</a:t>
            </a:r>
          </a:p>
        </p:txBody>
      </p:sp>
      <p:sp>
        <p:nvSpPr>
          <p:cNvPr id="6148" name="Slide Number Placeholder 7"/>
          <p:cNvSpPr>
            <a:spLocks noGrp="1"/>
          </p:cNvSpPr>
          <p:nvPr>
            <p:ph type="sldNum" sz="quarter" idx="12"/>
          </p:nvPr>
        </p:nvSpPr>
        <p:spPr/>
        <p:txBody>
          <a:bodyPr>
            <a:normAutofit/>
          </a:bodyPr>
          <a:lstStyle/>
          <a:p>
            <a:pPr>
              <a:defRPr/>
            </a:pPr>
            <a:fld id="{31C2B831-98FC-4DD6-B8F0-DD688D82BCA9}" type="slidenum">
              <a:rPr lang="en-US"/>
              <a:pPr>
                <a:defRPr/>
              </a:pPr>
              <a:t>4</a:t>
            </a:fld>
            <a:endParaRPr lang="en-US"/>
          </a:p>
        </p:txBody>
      </p:sp>
    </p:spTree>
    <p:extLst>
      <p:ext uri="{BB962C8B-B14F-4D97-AF65-F5344CB8AC3E}">
        <p14:creationId xmlns:p14="http://schemas.microsoft.com/office/powerpoint/2010/main" val="2863403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 calcmode="lin" valueType="num">
                                      <p:cBhvr additive="base">
                                        <p:cTn id="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anim calcmode="lin" valueType="num">
                                      <p:cBhvr additive="base">
                                        <p:cTn id="11"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anim calcmode="lin" valueType="num">
                                      <p:cBhvr additive="base">
                                        <p:cTn id="17"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anim calcmode="lin" valueType="num">
                                      <p:cBhvr additive="base">
                                        <p:cTn id="21"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anim calcmode="lin" valueType="num">
                                      <p:cBhvr additive="base">
                                        <p:cTn id="27" dur="500" fill="hold"/>
                                        <p:tgtEl>
                                          <p:spTgt spid="6">
                                            <p:txEl>
                                              <p:pRg st="11" end="1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11" end="11"/>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xEl>
                                              <p:pRg st="12" end="12"/>
                                            </p:txEl>
                                          </p:spTgt>
                                        </p:tgtEl>
                                        <p:attrNameLst>
                                          <p:attrName>style.visibility</p:attrName>
                                        </p:attrNameLst>
                                      </p:cBhvr>
                                      <p:to>
                                        <p:strVal val="visible"/>
                                      </p:to>
                                    </p:set>
                                    <p:anim calcmode="lin" valueType="num">
                                      <p:cBhvr additive="base">
                                        <p:cTn id="31" dur="500" fill="hold"/>
                                        <p:tgtEl>
                                          <p:spTgt spid="6">
                                            <p:txEl>
                                              <p:pRg st="12" end="1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12" end="12"/>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xEl>
                                              <p:pRg st="13" end="13"/>
                                            </p:txEl>
                                          </p:spTgt>
                                        </p:tgtEl>
                                        <p:attrNameLst>
                                          <p:attrName>style.visibility</p:attrName>
                                        </p:attrNameLst>
                                      </p:cBhvr>
                                      <p:to>
                                        <p:strVal val="visible"/>
                                      </p:to>
                                    </p:set>
                                    <p:anim calcmode="lin" valueType="num">
                                      <p:cBhvr additive="base">
                                        <p:cTn id="35" dur="500" fill="hold"/>
                                        <p:tgtEl>
                                          <p:spTgt spid="6">
                                            <p:txEl>
                                              <p:pRg st="13" end="1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6">
                                            <p:txEl>
                                              <p:pRg st="15" end="15"/>
                                            </p:txEl>
                                          </p:spTgt>
                                        </p:tgtEl>
                                        <p:attrNameLst>
                                          <p:attrName>style.visibility</p:attrName>
                                        </p:attrNameLst>
                                      </p:cBhvr>
                                      <p:to>
                                        <p:strVal val="visible"/>
                                      </p:to>
                                    </p:set>
                                    <p:anim calcmode="lin" valueType="num">
                                      <p:cBhvr additive="base">
                                        <p:cTn id="41" dur="500" fill="hold"/>
                                        <p:tgtEl>
                                          <p:spTgt spid="6">
                                            <p:txEl>
                                              <p:pRg st="15" end="1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47" y="355600"/>
            <a:ext cx="7239001" cy="1320800"/>
          </a:xfrm>
        </p:spPr>
        <p:txBody>
          <a:bodyPr/>
          <a:lstStyle/>
          <a:p>
            <a:r>
              <a:rPr lang="en-US" b="1" dirty="0" smtClean="0">
                <a:solidFill>
                  <a:schemeClr val="tx1"/>
                </a:solidFill>
              </a:rPr>
              <a:t>Review of Range</a:t>
            </a:r>
            <a:endParaRPr lang="en-US" b="1" dirty="0">
              <a:solidFill>
                <a:schemeClr val="tx1"/>
              </a:solidFill>
            </a:endParaRPr>
          </a:p>
        </p:txBody>
      </p:sp>
      <p:sp>
        <p:nvSpPr>
          <p:cNvPr id="4" name="Content Placeholder 3"/>
          <p:cNvSpPr>
            <a:spLocks noGrp="1"/>
          </p:cNvSpPr>
          <p:nvPr>
            <p:ph idx="1"/>
          </p:nvPr>
        </p:nvSpPr>
        <p:spPr>
          <a:xfrm>
            <a:off x="623247" y="1468582"/>
            <a:ext cx="7090964" cy="3880773"/>
          </a:xfrm>
        </p:spPr>
        <p:txBody>
          <a:bodyPr>
            <a:noAutofit/>
          </a:bodyPr>
          <a:lstStyle/>
          <a:p>
            <a:r>
              <a:rPr lang="en-US" sz="2400" dirty="0" smtClean="0"/>
              <a:t>You enter a Start Date and an End Date</a:t>
            </a:r>
          </a:p>
          <a:p>
            <a:r>
              <a:rPr lang="en-US" sz="2400" dirty="0" smtClean="0"/>
              <a:t>ZIMS automatically calculates the Date Field</a:t>
            </a:r>
          </a:p>
          <a:p>
            <a:pPr lvl="2"/>
            <a:r>
              <a:rPr lang="en-US" sz="2400" dirty="0" smtClean="0"/>
              <a:t>Mid-point between Start and End Date</a:t>
            </a:r>
          </a:p>
        </p:txBody>
      </p:sp>
      <p:sp>
        <p:nvSpPr>
          <p:cNvPr id="3" name="Slide Number Placeholder 2"/>
          <p:cNvSpPr>
            <a:spLocks noGrp="1"/>
          </p:cNvSpPr>
          <p:nvPr>
            <p:ph type="sldNum" sz="quarter" idx="12"/>
          </p:nvPr>
        </p:nvSpPr>
        <p:spPr/>
        <p:txBody>
          <a:bodyPr/>
          <a:lstStyle/>
          <a:p>
            <a:pPr>
              <a:defRPr/>
            </a:pPr>
            <a:fld id="{80B92425-0414-4C53-9297-1D6EC5E6E2A0}" type="slidenum">
              <a:rPr lang="en-US" smtClean="0"/>
              <a:pPr>
                <a:defRPr/>
              </a:pPr>
              <a:t>5</a:t>
            </a:fld>
            <a:endParaRPr lang="en-US"/>
          </a:p>
        </p:txBody>
      </p:sp>
      <p:pic>
        <p:nvPicPr>
          <p:cNvPr id="1026" name="Picture 2" descr="Free Printable Calendar - Printable Monthly Calend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247" y="3145087"/>
            <a:ext cx="4408112" cy="34062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8225" y="4156363"/>
            <a:ext cx="632289" cy="369332"/>
          </a:xfrm>
          <a:prstGeom prst="rect">
            <a:avLst/>
          </a:prstGeom>
          <a:noFill/>
        </p:spPr>
        <p:txBody>
          <a:bodyPr wrap="none" rtlCol="0">
            <a:spAutoFit/>
          </a:bodyPr>
          <a:lstStyle/>
          <a:p>
            <a:r>
              <a:rPr lang="en-US" dirty="0" smtClean="0"/>
              <a:t>Start</a:t>
            </a:r>
            <a:endParaRPr lang="en-US" dirty="0"/>
          </a:p>
        </p:txBody>
      </p:sp>
      <p:sp>
        <p:nvSpPr>
          <p:cNvPr id="6" name="TextBox 5"/>
          <p:cNvSpPr txBox="1"/>
          <p:nvPr/>
        </p:nvSpPr>
        <p:spPr>
          <a:xfrm>
            <a:off x="847692" y="4562173"/>
            <a:ext cx="540533" cy="369332"/>
          </a:xfrm>
          <a:prstGeom prst="rect">
            <a:avLst/>
          </a:prstGeom>
          <a:noFill/>
        </p:spPr>
        <p:txBody>
          <a:bodyPr wrap="none" rtlCol="0">
            <a:spAutoFit/>
          </a:bodyPr>
          <a:lstStyle/>
          <a:p>
            <a:r>
              <a:rPr lang="en-US" dirty="0" smtClean="0"/>
              <a:t>End</a:t>
            </a:r>
            <a:endParaRPr lang="en-US" dirty="0"/>
          </a:p>
        </p:txBody>
      </p:sp>
      <p:sp>
        <p:nvSpPr>
          <p:cNvPr id="7" name="TextBox 6"/>
          <p:cNvSpPr txBox="1"/>
          <p:nvPr/>
        </p:nvSpPr>
        <p:spPr>
          <a:xfrm>
            <a:off x="3125686" y="3977398"/>
            <a:ext cx="582211" cy="584775"/>
          </a:xfrm>
          <a:prstGeom prst="rect">
            <a:avLst/>
          </a:prstGeom>
          <a:noFill/>
        </p:spPr>
        <p:txBody>
          <a:bodyPr wrap="none" rtlCol="0">
            <a:spAutoFit/>
          </a:bodyPr>
          <a:lstStyle/>
          <a:p>
            <a:r>
              <a:rPr lang="en-US" sz="1600" dirty="0" smtClean="0"/>
              <a:t>Date</a:t>
            </a:r>
          </a:p>
          <a:p>
            <a:r>
              <a:rPr lang="en-US" sz="1600" dirty="0" smtClean="0"/>
              <a:t>Field</a:t>
            </a:r>
            <a:endParaRPr lang="en-US" sz="1600" dirty="0"/>
          </a:p>
        </p:txBody>
      </p:sp>
      <p:cxnSp>
        <p:nvCxnSpPr>
          <p:cNvPr id="9" name="Straight Connector 8"/>
          <p:cNvCxnSpPr/>
          <p:nvPr/>
        </p:nvCxnSpPr>
        <p:spPr>
          <a:xfrm>
            <a:off x="1463040" y="4525695"/>
            <a:ext cx="335002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47692" y="4931505"/>
            <a:ext cx="54053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3772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247" y="355600"/>
            <a:ext cx="7239001" cy="1320800"/>
          </a:xfrm>
        </p:spPr>
        <p:txBody>
          <a:bodyPr/>
          <a:lstStyle/>
          <a:p>
            <a:r>
              <a:rPr lang="en-US" b="1" dirty="0" smtClean="0">
                <a:solidFill>
                  <a:schemeClr val="tx1"/>
                </a:solidFill>
              </a:rPr>
              <a:t>Review of Variance</a:t>
            </a:r>
            <a:endParaRPr lang="en-US" b="1" dirty="0">
              <a:solidFill>
                <a:schemeClr val="tx1"/>
              </a:solidFill>
            </a:endParaRPr>
          </a:p>
        </p:txBody>
      </p:sp>
      <p:sp>
        <p:nvSpPr>
          <p:cNvPr id="4" name="Content Placeholder 3"/>
          <p:cNvSpPr>
            <a:spLocks noGrp="1"/>
          </p:cNvSpPr>
          <p:nvPr>
            <p:ph idx="1"/>
          </p:nvPr>
        </p:nvSpPr>
        <p:spPr>
          <a:xfrm>
            <a:off x="531807" y="1476895"/>
            <a:ext cx="7689480" cy="3880773"/>
          </a:xfrm>
        </p:spPr>
        <p:txBody>
          <a:bodyPr>
            <a:noAutofit/>
          </a:bodyPr>
          <a:lstStyle/>
          <a:p>
            <a:r>
              <a:rPr lang="en-US" sz="2200" dirty="0" smtClean="0"/>
              <a:t>You have an idea of what the date may be</a:t>
            </a:r>
          </a:p>
          <a:p>
            <a:pPr lvl="1"/>
            <a:r>
              <a:rPr lang="en-US" sz="2200" dirty="0" smtClean="0"/>
              <a:t>Such as estimated 3 months old as of Accession Date</a:t>
            </a:r>
          </a:p>
          <a:p>
            <a:r>
              <a:rPr lang="en-US" sz="2200" dirty="0" smtClean="0"/>
              <a:t>You enter the Date Field</a:t>
            </a:r>
          </a:p>
          <a:p>
            <a:pPr lvl="1"/>
            <a:r>
              <a:rPr lang="en-US" sz="2200" dirty="0" smtClean="0"/>
              <a:t>3 months prior to accession date</a:t>
            </a:r>
          </a:p>
          <a:p>
            <a:r>
              <a:rPr lang="en-US" sz="2200" dirty="0" smtClean="0"/>
              <a:t>You enter the Duration and UOM</a:t>
            </a:r>
          </a:p>
          <a:p>
            <a:pPr lvl="1"/>
            <a:r>
              <a:rPr lang="en-US" sz="2200" dirty="0" smtClean="0"/>
              <a:t>Such as Duration of 2 and UOM of Month</a:t>
            </a:r>
          </a:p>
          <a:p>
            <a:r>
              <a:rPr lang="en-US" sz="2200" dirty="0" smtClean="0"/>
              <a:t>REMEMBER! Variance counts backwards from the Date Field AND forwards from the Date Field</a:t>
            </a:r>
          </a:p>
          <a:p>
            <a:pPr lvl="1"/>
            <a:endParaRPr lang="en-US" sz="2200" dirty="0"/>
          </a:p>
        </p:txBody>
      </p:sp>
      <p:sp>
        <p:nvSpPr>
          <p:cNvPr id="3" name="Slide Number Placeholder 2"/>
          <p:cNvSpPr>
            <a:spLocks noGrp="1"/>
          </p:cNvSpPr>
          <p:nvPr>
            <p:ph type="sldNum" sz="quarter" idx="12"/>
          </p:nvPr>
        </p:nvSpPr>
        <p:spPr/>
        <p:txBody>
          <a:bodyPr/>
          <a:lstStyle/>
          <a:p>
            <a:pPr>
              <a:defRPr/>
            </a:pPr>
            <a:fld id="{80B92425-0414-4C53-9297-1D6EC5E6E2A0}" type="slidenum">
              <a:rPr lang="en-US" smtClean="0"/>
              <a:pPr>
                <a:defRPr/>
              </a:pPr>
              <a:t>6</a:t>
            </a:fld>
            <a:endParaRPr lang="en-US"/>
          </a:p>
        </p:txBody>
      </p:sp>
      <p:sp>
        <p:nvSpPr>
          <p:cNvPr id="5" name="AutoShape 2" descr="Bullseye on Hiring Bias | HRExecutive.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Bullseye on Hiring Bias | HRExecutive.co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Bullseye on Hiring Bias | HRExecutive.co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Bullseye on Hiring Bias | HRExecutive.com"/>
          <p:cNvPicPr>
            <a:picLocks noChangeAspect="1" noChangeArrowheads="1"/>
          </p:cNvPicPr>
          <p:nvPr/>
        </p:nvPicPr>
        <p:blipFill rotWithShape="1">
          <a:blip r:embed="rId3">
            <a:extLst>
              <a:ext uri="{28A0092B-C50C-407E-A947-70E740481C1C}">
                <a14:useLocalDpi xmlns:a14="http://schemas.microsoft.com/office/drawing/2010/main" val="0"/>
              </a:ext>
            </a:extLst>
          </a:blip>
          <a:srcRect l="16622" t="-264" r="19112" b="264"/>
          <a:stretch/>
        </p:blipFill>
        <p:spPr bwMode="auto">
          <a:xfrm>
            <a:off x="3053655" y="4587313"/>
            <a:ext cx="2185606" cy="2186247"/>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9" name="Picture 8" descr="math compass clipart">
            <a:extLst>
              <a:ext uri="{FF2B5EF4-FFF2-40B4-BE49-F238E27FC236}">
                <a16:creationId xmlns:a16="http://schemas.microsoft.com/office/drawing/2014/main" id="{3F4EB540-967F-4DDC-ADE7-E8E5AE9558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4587313"/>
            <a:ext cx="2717222" cy="214660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37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Another Idea</a:t>
            </a:r>
            <a:endParaRPr lang="en-US" b="1" dirty="0"/>
          </a:p>
        </p:txBody>
      </p:sp>
      <p:sp>
        <p:nvSpPr>
          <p:cNvPr id="3" name="Content Placeholder 2"/>
          <p:cNvSpPr>
            <a:spLocks noGrp="1"/>
          </p:cNvSpPr>
          <p:nvPr>
            <p:ph idx="1"/>
          </p:nvPr>
        </p:nvSpPr>
        <p:spPr/>
        <p:txBody>
          <a:bodyPr>
            <a:normAutofit lnSpcReduction="10000"/>
          </a:bodyPr>
          <a:lstStyle/>
          <a:p>
            <a:r>
              <a:rPr lang="en-US" dirty="0" smtClean="0"/>
              <a:t>Range is Rigid</a:t>
            </a:r>
          </a:p>
          <a:p>
            <a:pPr lvl="1"/>
            <a:r>
              <a:rPr lang="en-US" sz="2800" dirty="0" smtClean="0"/>
              <a:t>Dates between (and including) two rigid dates</a:t>
            </a:r>
          </a:p>
          <a:p>
            <a:pPr lvl="1"/>
            <a:r>
              <a:rPr lang="en-US" sz="2800" dirty="0" smtClean="0"/>
              <a:t>Like bookends, all the dates (books) in between are possible</a:t>
            </a:r>
          </a:p>
          <a:p>
            <a:endParaRPr lang="en-US" dirty="0" smtClean="0"/>
          </a:p>
          <a:p>
            <a:endParaRPr lang="en-US" dirty="0"/>
          </a:p>
          <a:p>
            <a:r>
              <a:rPr lang="en-US" dirty="0" smtClean="0"/>
              <a:t>Variance is Vague</a:t>
            </a:r>
          </a:p>
          <a:p>
            <a:pPr lvl="1"/>
            <a:r>
              <a:rPr lang="en-US" sz="2800" dirty="0" smtClean="0"/>
              <a:t>Dates around a Date Field</a:t>
            </a:r>
          </a:p>
          <a:p>
            <a:pPr lvl="1"/>
            <a:r>
              <a:rPr lang="en-US" sz="2800" dirty="0" smtClean="0"/>
              <a:t>An “</a:t>
            </a:r>
            <a:r>
              <a:rPr lang="en-US" sz="2800" dirty="0" err="1" smtClean="0"/>
              <a:t>ish</a:t>
            </a:r>
            <a:r>
              <a:rPr lang="en-US" sz="2800" dirty="0" smtClean="0"/>
              <a:t>” date</a:t>
            </a:r>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D1A12E6A-C85A-496C-95D0-8B82A2649983}" type="slidenum">
              <a:rPr lang="en-US" smtClean="0"/>
              <a:t>7</a:t>
            </a:fld>
            <a:endParaRPr lang="en-US"/>
          </a:p>
        </p:txBody>
      </p:sp>
      <p:pic>
        <p:nvPicPr>
          <p:cNvPr id="1026" name="Picture 2" descr="The Emily &amp; Meritt Elephant Kids Bookends | Pottery Barn Ki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2981" y="271518"/>
            <a:ext cx="2221865" cy="1959064"/>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pic>
        <p:nvPicPr>
          <p:cNvPr id="1028" name="Picture 4" descr="blur/psd ❤ liked on Polyvore featuring effects, blur, backgrounds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2610" y="3534697"/>
            <a:ext cx="1922608" cy="192260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4775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37803" y="261235"/>
            <a:ext cx="8963891" cy="1320800"/>
          </a:xfrm>
        </p:spPr>
        <p:txBody>
          <a:bodyPr/>
          <a:lstStyle/>
          <a:p>
            <a:pPr marL="54864" indent="0" algn="l" fontAlgn="auto">
              <a:spcAft>
                <a:spcPts val="0"/>
              </a:spcAft>
              <a:defRPr/>
            </a:pPr>
            <a:r>
              <a:rPr lang="en-US" sz="4000" b="1" dirty="0" smtClean="0"/>
              <a:t>What Date is shown on Reports</a:t>
            </a:r>
            <a:br>
              <a:rPr lang="en-US" sz="4000" b="1" dirty="0" smtClean="0"/>
            </a:br>
            <a:r>
              <a:rPr lang="en-US" sz="4000" b="1" dirty="0" smtClean="0"/>
              <a:t>or used in Analysis?</a:t>
            </a:r>
          </a:p>
        </p:txBody>
      </p:sp>
      <p:sp>
        <p:nvSpPr>
          <p:cNvPr id="14339" name="Content Placeholder 2"/>
          <p:cNvSpPr>
            <a:spLocks noGrp="1"/>
          </p:cNvSpPr>
          <p:nvPr>
            <p:ph idx="1"/>
          </p:nvPr>
        </p:nvSpPr>
        <p:spPr>
          <a:xfrm>
            <a:off x="228600" y="1712432"/>
            <a:ext cx="8686800" cy="4525963"/>
          </a:xfrm>
        </p:spPr>
        <p:txBody>
          <a:bodyPr>
            <a:normAutofit/>
          </a:bodyPr>
          <a:lstStyle/>
          <a:p>
            <a:r>
              <a:rPr lang="en-US" sz="2200" dirty="0" smtClean="0"/>
              <a:t>The date in the Date Field will be what is shown on reports (with appropriate estimate indicated) </a:t>
            </a:r>
          </a:p>
          <a:p>
            <a:pPr lvl="1"/>
            <a:r>
              <a:rPr lang="en-US" sz="2200" dirty="0" smtClean="0"/>
              <a:t>Calculated by the application for Range option</a:t>
            </a:r>
          </a:p>
          <a:p>
            <a:pPr lvl="1"/>
            <a:r>
              <a:rPr lang="en-US" sz="2200" dirty="0" smtClean="0"/>
              <a:t>Entered by the User for the other options</a:t>
            </a:r>
          </a:p>
          <a:p>
            <a:r>
              <a:rPr lang="en-US" sz="2200" dirty="0" smtClean="0"/>
              <a:t>The date in the Date Field is also what is used for demographic analysis.in studbooks</a:t>
            </a:r>
          </a:p>
          <a:p>
            <a:pPr lvl="1"/>
            <a:r>
              <a:rPr lang="en-US" sz="2200" dirty="0" smtClean="0"/>
              <a:t>EXCEPT! If the Estimate is recorded as Undetermined or Indeterminate the entire record is excluded from the analysis</a:t>
            </a:r>
          </a:p>
          <a:p>
            <a:pPr lvl="1"/>
            <a:r>
              <a:rPr lang="en-US" sz="2200" dirty="0" smtClean="0"/>
              <a:t>Do not create fiction, but for studbook species try to give an actual estimate, even if it is a large one.</a:t>
            </a:r>
          </a:p>
          <a:p>
            <a:pPr lvl="1"/>
            <a:r>
              <a:rPr lang="en-US" sz="2200" dirty="0" smtClean="0"/>
              <a:t>But if you don’t know, you don’t know!</a:t>
            </a:r>
          </a:p>
        </p:txBody>
      </p:sp>
      <p:sp>
        <p:nvSpPr>
          <p:cNvPr id="7172" name="Slide Number Placeholder 3"/>
          <p:cNvSpPr>
            <a:spLocks noGrp="1"/>
          </p:cNvSpPr>
          <p:nvPr>
            <p:ph type="sldNum" sz="quarter" idx="12"/>
          </p:nvPr>
        </p:nvSpPr>
        <p:spPr/>
        <p:txBody>
          <a:bodyPr>
            <a:normAutofit/>
          </a:bodyPr>
          <a:lstStyle/>
          <a:p>
            <a:pPr>
              <a:defRPr/>
            </a:pPr>
            <a:fld id="{3541994C-26DE-43F1-961B-62BC6AAB3ACF}" type="slidenum">
              <a:rPr lang="en-US"/>
              <a:pPr>
                <a:defRPr/>
              </a:pPr>
              <a:t>8</a:t>
            </a:fld>
            <a:endParaRPr lang="en-US"/>
          </a:p>
        </p:txBody>
      </p:sp>
    </p:spTree>
    <p:extLst>
      <p:ext uri="{BB962C8B-B14F-4D97-AF65-F5344CB8AC3E}">
        <p14:creationId xmlns:p14="http://schemas.microsoft.com/office/powerpoint/2010/main" val="270294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anim calcmode="lin" valueType="num">
                                      <p:cBhvr additive="base">
                                        <p:cTn id="7"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anim calcmode="lin" valueType="num">
                                      <p:cBhvr additive="base">
                                        <p:cTn id="1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339">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4339">
                                            <p:txEl>
                                              <p:pRg st="5" end="5"/>
                                            </p:txEl>
                                          </p:spTgt>
                                        </p:tgtEl>
                                        <p:attrNameLst>
                                          <p:attrName>style.visibility</p:attrName>
                                        </p:attrNameLst>
                                      </p:cBhvr>
                                      <p:to>
                                        <p:strVal val="visible"/>
                                      </p:to>
                                    </p:set>
                                    <p:anim calcmode="lin" valueType="num">
                                      <p:cBhvr additive="base">
                                        <p:cTn id="15"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339">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anim calcmode="lin" valueType="num">
                                      <p:cBhvr additive="base">
                                        <p:cTn id="19" dur="5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4"/>
          <p:cNvSpPr>
            <a:spLocks noGrp="1"/>
          </p:cNvSpPr>
          <p:nvPr>
            <p:ph type="title"/>
          </p:nvPr>
        </p:nvSpPr>
        <p:spPr>
          <a:xfrm>
            <a:off x="704850" y="99218"/>
            <a:ext cx="7886700" cy="1325563"/>
          </a:xfrm>
        </p:spPr>
        <p:txBody>
          <a:bodyPr/>
          <a:lstStyle/>
          <a:p>
            <a:pPr marL="54864" indent="0" algn="l" fontAlgn="auto">
              <a:spcAft>
                <a:spcPts val="0"/>
              </a:spcAft>
              <a:defRPr/>
            </a:pPr>
            <a:r>
              <a:rPr lang="en-US" sz="4000" b="1" dirty="0" smtClean="0"/>
              <a:t>Add a Note</a:t>
            </a:r>
          </a:p>
        </p:txBody>
      </p:sp>
      <p:sp>
        <p:nvSpPr>
          <p:cNvPr id="15363" name="Content Placeholder 5"/>
          <p:cNvSpPr>
            <a:spLocks noGrp="1"/>
          </p:cNvSpPr>
          <p:nvPr>
            <p:ph idx="1"/>
          </p:nvPr>
        </p:nvSpPr>
        <p:spPr>
          <a:xfrm>
            <a:off x="374514" y="1371600"/>
            <a:ext cx="8686800" cy="4114800"/>
          </a:xfrm>
        </p:spPr>
        <p:txBody>
          <a:bodyPr/>
          <a:lstStyle/>
          <a:p>
            <a:r>
              <a:rPr lang="en-US" dirty="0" smtClean="0"/>
              <a:t>Why and how you estimated the date</a:t>
            </a:r>
          </a:p>
          <a:p>
            <a:r>
              <a:rPr lang="en-US" dirty="0" smtClean="0"/>
              <a:t>Why you changed an estimated date</a:t>
            </a:r>
          </a:p>
          <a:p>
            <a:r>
              <a:rPr lang="en-US" dirty="0" smtClean="0"/>
              <a:t>You won’t remember later</a:t>
            </a:r>
          </a:p>
          <a:p>
            <a:r>
              <a:rPr lang="en-US" dirty="0" smtClean="0"/>
              <a:t>Others won’t know your reasoning</a:t>
            </a:r>
          </a:p>
          <a:p>
            <a:r>
              <a:rPr lang="en-US" dirty="0" smtClean="0"/>
              <a:t>Keyword “date estimate”</a:t>
            </a:r>
          </a:p>
        </p:txBody>
      </p:sp>
      <p:sp>
        <p:nvSpPr>
          <p:cNvPr id="8196" name="Slide Number Placeholder 4"/>
          <p:cNvSpPr>
            <a:spLocks noGrp="1"/>
          </p:cNvSpPr>
          <p:nvPr>
            <p:ph type="sldNum" sz="quarter" idx="12"/>
          </p:nvPr>
        </p:nvSpPr>
        <p:spPr/>
        <p:txBody>
          <a:bodyPr>
            <a:normAutofit/>
          </a:bodyPr>
          <a:lstStyle/>
          <a:p>
            <a:pPr>
              <a:defRPr/>
            </a:pPr>
            <a:fld id="{DE9A6D6E-51D0-4D2C-8CAE-52B51239F55E}" type="slidenum">
              <a:rPr lang="en-US"/>
              <a:pPr>
                <a:defRPr/>
              </a:pPr>
              <a:t>9</a:t>
            </a:fld>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0284" y="4114800"/>
            <a:ext cx="3657600" cy="2743200"/>
          </a:xfrm>
          <a:prstGeom prst="rect">
            <a:avLst/>
          </a:prstGeom>
          <a:effectLst>
            <a:softEdge rad="127000"/>
          </a:effectLst>
        </p:spPr>
      </p:pic>
    </p:spTree>
    <p:extLst>
      <p:ext uri="{BB962C8B-B14F-4D97-AF65-F5344CB8AC3E}">
        <p14:creationId xmlns:p14="http://schemas.microsoft.com/office/powerpoint/2010/main" val="18214979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 xsi:nil="true"/>
    <Review xmlns="00558959-21e2-49b6-8bc1-d46e8fb3ce16">None needed</Review>
    <Community_x0020_Author_x0020__x007c__x0020_Editor xmlns="00558959-21e2-49b6-8bc1-d46e8fb3ce16">
      <UserInfo>
        <DisplayName/>
        <AccountId xsi:nil="true"/>
        <AccountType/>
      </UserInfo>
    </Community_x0020_Author_x0020__x007c__x0020_Editor>
    <PublishingExpirationDate xmlns="http://schemas.microsoft.com/sharepoint/v3" xsi:nil="true"/>
    <PublishingStartDate xmlns="http://schemas.microsoft.com/sharepoint/v3" xsi:nil="true"/>
    <Permalink xmlns="00558959-21e2-49b6-8bc1-d46e8fb3ce16">
      <Url xsi:nil="true"/>
      <Description xsi:nil="true"/>
    </Permalink>
    <Best_x0020_Practices xmlns="00558959-21e2-49b6-8bc1-d46e8fb3ce16">false</Best_x0020_Practices>
  </documentManagement>
</p:properties>
</file>

<file path=customXml/itemProps1.xml><?xml version="1.0" encoding="utf-8"?>
<ds:datastoreItem xmlns:ds="http://schemas.openxmlformats.org/officeDocument/2006/customXml" ds:itemID="{034A07AC-267C-4EF2-B398-9851E1BA9B30}"/>
</file>

<file path=customXml/itemProps2.xml><?xml version="1.0" encoding="utf-8"?>
<ds:datastoreItem xmlns:ds="http://schemas.openxmlformats.org/officeDocument/2006/customXml" ds:itemID="{C1A482BA-F8A0-49AB-BA9A-BE82BA8B0A07}"/>
</file>

<file path=customXml/itemProps3.xml><?xml version="1.0" encoding="utf-8"?>
<ds:datastoreItem xmlns:ds="http://schemas.openxmlformats.org/officeDocument/2006/customXml" ds:itemID="{C3829D5E-C885-498D-93C6-13ADBCD52F8C}"/>
</file>

<file path=docProps/app.xml><?xml version="1.0" encoding="utf-8"?>
<Properties xmlns="http://schemas.openxmlformats.org/officeDocument/2006/extended-properties" xmlns:vt="http://schemas.openxmlformats.org/officeDocument/2006/docPropsVTypes">
  <Template/>
  <TotalTime>1918</TotalTime>
  <Words>3782</Words>
  <Application>Microsoft Office PowerPoint</Application>
  <PresentationFormat>On-screen Show (4:3)</PresentationFormat>
  <Paragraphs>294</Paragraphs>
  <Slides>29</Slides>
  <Notes>25</Notes>
  <HiddenSlides>0</HiddenSlides>
  <MMClips>0</MMClips>
  <ScaleCrop>false</ScaleCrop>
  <HeadingPairs>
    <vt:vector size="6" baseType="variant">
      <vt:variant>
        <vt:lpstr>Fonts Used</vt:lpstr>
      </vt:variant>
      <vt:variant>
        <vt:i4>6</vt:i4>
      </vt:variant>
      <vt:variant>
        <vt:lpstr>Theme</vt:lpstr>
      </vt:variant>
      <vt:variant>
        <vt:i4>16</vt:i4>
      </vt:variant>
      <vt:variant>
        <vt:lpstr>Slide Titles</vt:lpstr>
      </vt:variant>
      <vt:variant>
        <vt:i4>29</vt:i4>
      </vt:variant>
    </vt:vector>
  </HeadingPairs>
  <TitlesOfParts>
    <vt:vector size="51" baseType="lpstr">
      <vt:lpstr>Arial</vt:lpstr>
      <vt:lpstr>Calibri</vt:lpstr>
      <vt:lpstr>Calibri Light</vt:lpstr>
      <vt:lpstr>Times New Roman</vt:lpstr>
      <vt:lpstr>Wingdings</vt:lpstr>
      <vt:lpstr>Wingdings 2</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Estimating Dates</vt:lpstr>
      <vt:lpstr>PowerPoint Presentation</vt:lpstr>
      <vt:lpstr>PowerPoint Presentation</vt:lpstr>
      <vt:lpstr>The Types of Estimates</vt:lpstr>
      <vt:lpstr>Review of Range</vt:lpstr>
      <vt:lpstr>Review of Variance</vt:lpstr>
      <vt:lpstr>Another Idea</vt:lpstr>
      <vt:lpstr>What Date is shown on Reports or used in Analysis?</vt:lpstr>
      <vt:lpstr>Add a Note</vt:lpstr>
      <vt:lpstr>Some Date Challenges</vt:lpstr>
      <vt:lpstr>ESTIMATING BIRTH DATES  …when you really don’t know</vt:lpstr>
      <vt:lpstr>You Have Some Dates</vt:lpstr>
      <vt:lpstr>A Giraffe Example</vt:lpstr>
      <vt:lpstr>A Penguin Example</vt:lpstr>
      <vt:lpstr>Ambiguous Dates</vt:lpstr>
      <vt:lpstr>Try Estimating Dates!</vt:lpstr>
      <vt:lpstr>Inventory Increase</vt:lpstr>
      <vt:lpstr>Baby Badger</vt:lpstr>
      <vt:lpstr>Badger Death</vt:lpstr>
      <vt:lpstr>Make Sure it is Logical!</vt:lpstr>
      <vt:lpstr>Variance Goes Both Ways!</vt:lpstr>
      <vt:lpstr>Use Species Biology!</vt:lpstr>
      <vt:lpstr>Think About It</vt:lpstr>
      <vt:lpstr>PowerPoint Presentation</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HP</cp:lastModifiedBy>
  <cp:revision>189</cp:revision>
  <cp:lastPrinted>2018-01-25T17:41:21Z</cp:lastPrinted>
  <dcterms:created xsi:type="dcterms:W3CDTF">2016-07-26T18:48:10Z</dcterms:created>
  <dcterms:modified xsi:type="dcterms:W3CDTF">2020-07-15T16:38:21Z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