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0"/>
  </p:notesMasterIdLst>
  <p:sldIdLst>
    <p:sldId id="259" r:id="rId17"/>
    <p:sldId id="267" r:id="rId18"/>
    <p:sldId id="268" r:id="rId19"/>
    <p:sldId id="260" r:id="rId20"/>
    <p:sldId id="274" r:id="rId21"/>
    <p:sldId id="270" r:id="rId22"/>
    <p:sldId id="271" r:id="rId23"/>
    <p:sldId id="272" r:id="rId24"/>
    <p:sldId id="262" r:id="rId25"/>
    <p:sldId id="275" r:id="rId26"/>
    <p:sldId id="276" r:id="rId27"/>
    <p:sldId id="277" r:id="rId28"/>
    <p:sldId id="273" r:id="rId29"/>
    <p:sldId id="265" r:id="rId30"/>
    <p:sldId id="261" r:id="rId31"/>
    <p:sldId id="278" r:id="rId32"/>
    <p:sldId id="279" r:id="rId33"/>
    <p:sldId id="283" r:id="rId34"/>
    <p:sldId id="282" r:id="rId35"/>
    <p:sldId id="281" r:id="rId36"/>
    <p:sldId id="264" r:id="rId37"/>
    <p:sldId id="266" r:id="rId38"/>
    <p:sldId id="280" r:id="rId3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113" d="100"/>
          <a:sy n="113" d="100"/>
        </p:scale>
        <p:origin x="1590" y="108"/>
      </p:cViewPr>
      <p:guideLst>
        <p:guide orient="horz" pos="2160"/>
        <p:guide pos="2880"/>
      </p:guideLst>
    </p:cSldViewPr>
  </p:slideViewPr>
  <p:notesTextViewPr>
    <p:cViewPr>
      <p:scale>
        <a:sx n="3" d="2"/>
        <a:sy n="3" d="2"/>
      </p:scale>
      <p:origin x="0" y="0"/>
    </p:cViewPr>
  </p:notesTextViewPr>
  <p:sorterViewPr>
    <p:cViewPr>
      <p:scale>
        <a:sx n="100" d="100"/>
        <a:sy n="100" d="100"/>
      </p:scale>
      <p:origin x="0" y="-11166"/>
    </p:cViewPr>
  </p:sorterViewPr>
  <p:notesViewPr>
    <p:cSldViewPr snapToGrid="0">
      <p:cViewPr varScale="1">
        <p:scale>
          <a:sx n="85" d="100"/>
          <a:sy n="85"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customXml" Target="../customXml/item2.xml"/><Relationship Id="rId20" Type="http://schemas.openxmlformats.org/officeDocument/2006/relationships/slide" Target="slides/slide4.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7/7/2020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marL="1604963" indent="-228600">
              <a:defRPr sz="2400">
                <a:solidFill>
                  <a:schemeClr val="tx1"/>
                </a:solidFill>
                <a:latin typeface="Times New Roman" panose="02020603050405020304" pitchFamily="18" charset="0"/>
              </a:defRPr>
            </a:lvl4pPr>
            <a:lvl5pPr marL="2062163" indent="-228600">
              <a:defRPr sz="2400">
                <a:solidFill>
                  <a:schemeClr val="tx1"/>
                </a:solidFill>
                <a:latin typeface="Times New Roman" panose="02020603050405020304" pitchFamily="18" charset="0"/>
              </a:defRPr>
            </a:lvl5pPr>
            <a:lvl6pPr marL="2519363" indent="-228600" eaLnBrk="0" fontAlgn="base" hangingPunct="0">
              <a:spcBef>
                <a:spcPct val="0"/>
              </a:spcBef>
              <a:spcAft>
                <a:spcPct val="0"/>
              </a:spcAft>
              <a:defRPr sz="2400">
                <a:solidFill>
                  <a:schemeClr val="tx1"/>
                </a:solidFill>
                <a:latin typeface="Times New Roman" panose="02020603050405020304" pitchFamily="18" charset="0"/>
              </a:defRPr>
            </a:lvl6pPr>
            <a:lvl7pPr marL="2976563" indent="-228600" eaLnBrk="0" fontAlgn="base" hangingPunct="0">
              <a:spcBef>
                <a:spcPct val="0"/>
              </a:spcBef>
              <a:spcAft>
                <a:spcPct val="0"/>
              </a:spcAft>
              <a:defRPr sz="2400">
                <a:solidFill>
                  <a:schemeClr val="tx1"/>
                </a:solidFill>
                <a:latin typeface="Times New Roman" panose="02020603050405020304" pitchFamily="18" charset="0"/>
              </a:defRPr>
            </a:lvl7pPr>
            <a:lvl8pPr marL="3433763" indent="-228600" eaLnBrk="0" fontAlgn="base" hangingPunct="0">
              <a:spcBef>
                <a:spcPct val="0"/>
              </a:spcBef>
              <a:spcAft>
                <a:spcPct val="0"/>
              </a:spcAft>
              <a:defRPr sz="2400">
                <a:solidFill>
                  <a:schemeClr val="tx1"/>
                </a:solidFill>
                <a:latin typeface="Times New Roman" panose="02020603050405020304" pitchFamily="18" charset="0"/>
              </a:defRPr>
            </a:lvl8pPr>
            <a:lvl9pPr marL="3890963"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F893CB-C6A3-4473-A617-176CF5DB8B33}" type="slidenum">
              <a:rPr lang="en-US" altLang="en-US" sz="1200" smtClean="0"/>
              <a:pPr/>
              <a:t>1</a:t>
            </a:fld>
            <a:endParaRPr lang="en-US" altLang="en-US" sz="1200" smtClean="0"/>
          </a:p>
        </p:txBody>
      </p:sp>
      <p:sp>
        <p:nvSpPr>
          <p:cNvPr id="5123" name="Rectangle 2"/>
          <p:cNvSpPr>
            <a:spLocks noGrp="1" noRot="1" noChangeAspect="1" noChangeArrowheads="1" noTextEdit="1"/>
          </p:cNvSpPr>
          <p:nvPr>
            <p:ph type="sldImg"/>
          </p:nvPr>
        </p:nvSpPr>
        <p:spPr>
          <a:ln/>
        </p:spPr>
      </p:sp>
      <p:sp>
        <p:nvSpPr>
          <p:cNvPr id="5124" name="Rectangle 5"/>
          <p:cNvSpPr>
            <a:spLocks noGrp="1" noChangeArrowheads="1"/>
          </p:cNvSpPr>
          <p:nvPr>
            <p:ph type="body" idx="1"/>
          </p:nvPr>
        </p:nvSpPr>
        <p:spPr>
          <a:xfrm>
            <a:off x="415925" y="5004229"/>
            <a:ext cx="6042025" cy="2247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4" tIns="45857" rIns="91714" bIns="45857" anchor="ctr">
            <a:spAutoFit/>
          </a:bodyPr>
          <a:lstStyle/>
          <a:p>
            <a:pPr>
              <a:spcBef>
                <a:spcPct val="0"/>
              </a:spcBef>
            </a:pPr>
            <a:r>
              <a:rPr lang="en-US" altLang="en-US" sz="2000" dirty="0" smtClean="0"/>
              <a:t>We have recently been getting a lot of questions about how to add Staff and create/assign Roles to them. The recent happenings in our world have meant that some Staff are temporarily or permanently gone and duties have fallen to other Staff that may not be trained. We thought a review of Best Practices and what happens if? regarding Staff and </a:t>
            </a:r>
            <a:r>
              <a:rPr lang="en-US" altLang="en-US" sz="2000" dirty="0" smtClean="0"/>
              <a:t>Roles </a:t>
            </a:r>
            <a:r>
              <a:rPr lang="en-US" altLang="en-US" sz="2000" dirty="0" smtClean="0"/>
              <a:t>would be timely.</a:t>
            </a:r>
          </a:p>
        </p:txBody>
      </p:sp>
    </p:spTree>
    <p:extLst>
      <p:ext uri="{BB962C8B-B14F-4D97-AF65-F5344CB8AC3E}">
        <p14:creationId xmlns:p14="http://schemas.microsoft.com/office/powerpoint/2010/main" val="237869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 there is a workaround if you need to be able to search for them in DEM or Animal Advanced search or filter Activity Report by them. Simple remove any ZIMS Roles that have been assigned to them. Then go into Staff Details and uncheck the Make User Visible Outside My Institution checkbox. They will not be able to log in to ZIMS. They will no longer be visible outside your institution, but you will be able to search for them in DEM, Animal Advanced Search and Activity Report.</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10</a:t>
            </a:fld>
            <a:endParaRPr lang="en-US"/>
          </a:p>
        </p:txBody>
      </p:sp>
    </p:spTree>
    <p:extLst>
      <p:ext uri="{BB962C8B-B14F-4D97-AF65-F5344CB8AC3E}">
        <p14:creationId xmlns:p14="http://schemas.microsoft.com/office/powerpoint/2010/main" val="128754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easy to make Staff marked as Obsolete active again. Select the Show search form and check the Include Marked Obsolete checkbox.</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11</a:t>
            </a:fld>
            <a:endParaRPr lang="en-US"/>
          </a:p>
        </p:txBody>
      </p:sp>
    </p:spTree>
    <p:extLst>
      <p:ext uri="{BB962C8B-B14F-4D97-AF65-F5344CB8AC3E}">
        <p14:creationId xmlns:p14="http://schemas.microsoft.com/office/powerpoint/2010/main" val="237811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Obsolete column will now display. A green checkmark indicates an Obsolete record. Highlight the record and select Restore as Active. The Staff member will re-appear in the active list, they will be able to log in to ZIMS again and enter data as their Role permits. If checked as Visible Outside My Institution they will be found as a Public Contact.</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12</a:t>
            </a:fld>
            <a:endParaRPr lang="en-US"/>
          </a:p>
        </p:txBody>
      </p:sp>
    </p:spTree>
    <p:extLst>
      <p:ext uri="{BB962C8B-B14F-4D97-AF65-F5344CB8AC3E}">
        <p14:creationId xmlns:p14="http://schemas.microsoft.com/office/powerpoint/2010/main" val="415617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you do if you entered the Staff incorrectly or duplicated a Staff </a:t>
            </a:r>
            <a:r>
              <a:rPr lang="en-US" dirty="0" smtClean="0"/>
              <a:t>member? </a:t>
            </a:r>
            <a:r>
              <a:rPr lang="en-US" dirty="0" smtClean="0"/>
              <a:t>Try to correct by editing their Staff or Communications details. If a Role has been assigned, edit that screen as needed. If you cannot edit to correct or the Staff was entered as a duplicate, and no ZIMS Role has been assigned, you can Roll Back the Staff entry using Data Entry Monitor. However, if a Role has been assigned, even if no data has been entered by the Staff member, you cannot Roll Back the entry, even if you Roll Back the Role assignment. You will need to mark them as Obsolete.</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13</a:t>
            </a:fld>
            <a:endParaRPr lang="en-US"/>
          </a:p>
        </p:txBody>
      </p:sp>
    </p:spTree>
    <p:extLst>
      <p:ext uri="{BB962C8B-B14F-4D97-AF65-F5344CB8AC3E}">
        <p14:creationId xmlns:p14="http://schemas.microsoft.com/office/powerpoint/2010/main" val="200665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there is just no one at your institution that can add or edit Staff. You can contact support in this situation. First we will make sure that their Local Admin is no longer available. If that is confirmed we check ZIMS to see who the Director is and we contact them for approval. If we cannot get verification the request is passed along to Elisabeth to process. If you have let us know it is an emergency we will contact you directly</a:t>
            </a:r>
          </a:p>
          <a:p>
            <a:r>
              <a:rPr lang="en-US" dirty="0" smtClean="0"/>
              <a:t>&gt;If we do receive confirmation from the Director and we can proceed, please provide complete information on the Staff person. We need full name, job type, job title and a correct email address. Any other additional information such as Supervisor Name, Teams and Departments they are members of and phone numbers can help us create a more complete record</a:t>
            </a:r>
            <a:r>
              <a:rPr lang="en-US" dirty="0" smtClean="0"/>
              <a:t>.</a:t>
            </a:r>
          </a:p>
          <a:p>
            <a:endParaRPr lang="en-US" dirty="0"/>
          </a:p>
          <a:p>
            <a:r>
              <a:rPr lang="en-US" dirty="0" smtClean="0"/>
              <a:t>Are there any questions on Staff in ZIMS?</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14</a:t>
            </a:fld>
            <a:endParaRPr lang="en-US"/>
          </a:p>
        </p:txBody>
      </p:sp>
    </p:spTree>
    <p:extLst>
      <p:ext uri="{BB962C8B-B14F-4D97-AF65-F5344CB8AC3E}">
        <p14:creationId xmlns:p14="http://schemas.microsoft.com/office/powerpoint/2010/main" val="90355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once you create a Staff member, if you want them to have access to view or record data you must give them a Role. Hopefully one of the Species360 Template Roles will work for you. If not, you can create custom Roles</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15</a:t>
            </a:fld>
            <a:endParaRPr lang="en-US"/>
          </a:p>
        </p:txBody>
      </p:sp>
    </p:spTree>
    <p:extLst>
      <p:ext uri="{BB962C8B-B14F-4D97-AF65-F5344CB8AC3E}">
        <p14:creationId xmlns:p14="http://schemas.microsoft.com/office/powerpoint/2010/main" val="370576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way to keep updated with new functionality is to read the Release Notes available under the Start menu. These are monthly updates on the projects we have been working on and some may have impact on ZIMS Roles. These notes are updated mid-month of the following month, so June should be updated now as it is mid-July.</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16</a:t>
            </a:fld>
            <a:endParaRPr lang="en-US"/>
          </a:p>
        </p:txBody>
      </p:sp>
    </p:spTree>
    <p:extLst>
      <p:ext uri="{BB962C8B-B14F-4D97-AF65-F5344CB8AC3E}">
        <p14:creationId xmlns:p14="http://schemas.microsoft.com/office/powerpoint/2010/main" val="9938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view what access each Role has you can highlight the Role in the list and select Manage Role Access from the Actions menu. In addition, you can use the Help menu to find an excel document that lists all the Species360 Roles and their access. Type Global Template Roles in the search box. The document has tabs for Husbandry, Medical and Provisional Roles.</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17</a:t>
            </a:fld>
            <a:endParaRPr lang="en-US"/>
          </a:p>
        </p:txBody>
      </p:sp>
    </p:spTree>
    <p:extLst>
      <p:ext uri="{BB962C8B-B14F-4D97-AF65-F5344CB8AC3E}">
        <p14:creationId xmlns:p14="http://schemas.microsoft.com/office/powerpoint/2010/main" val="3264418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pros and cons for both Species360 Template Roles and custom Roles. A pro of the Species360 Roles is that they are automatically updated when new functionality is deployed. A con is that they are automatically updated with new functionality but you may not agree with our assignments and we may give a Role some access that you did not wish it to have.</a:t>
            </a:r>
          </a:p>
          <a:p>
            <a:endParaRPr lang="en-US" dirty="0"/>
          </a:p>
          <a:p>
            <a:r>
              <a:rPr lang="en-US" dirty="0" smtClean="0"/>
              <a:t>A pro of Custom </a:t>
            </a:r>
            <a:r>
              <a:rPr lang="en-US" dirty="0"/>
              <a:t>Roles </a:t>
            </a:r>
            <a:r>
              <a:rPr lang="en-US" dirty="0" smtClean="0"/>
              <a:t>is that you can create them as you want them. A con is that they will </a:t>
            </a:r>
            <a:r>
              <a:rPr lang="en-US" dirty="0"/>
              <a:t>need to be updated as you desire if new functionality comes out.</a:t>
            </a:r>
          </a:p>
          <a:p>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18</a:t>
            </a:fld>
            <a:endParaRPr lang="en-US"/>
          </a:p>
        </p:txBody>
      </p:sp>
    </p:spTree>
    <p:extLst>
      <p:ext uri="{BB962C8B-B14F-4D97-AF65-F5344CB8AC3E}">
        <p14:creationId xmlns:p14="http://schemas.microsoft.com/office/powerpoint/2010/main" val="1773994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a custom Role you have two options. You can use a current Role as a Template. This can be a Species360 Role or an existing custom Role. The Role access will be copied in to the new Role. A pro of using a template is that it saves time. A con is that it may have access you overlooked.</a:t>
            </a:r>
          </a:p>
          <a:p>
            <a:endParaRPr lang="en-US" dirty="0"/>
          </a:p>
          <a:p>
            <a:r>
              <a:rPr lang="en-US" dirty="0" smtClean="0"/>
              <a:t>A pro of creating the custom role from scratch is that you know exactly what access you selected for it. A con is that it takes more time to create.</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19</a:t>
            </a:fld>
            <a:endParaRPr lang="en-US"/>
          </a:p>
        </p:txBody>
      </p:sp>
    </p:spTree>
    <p:extLst>
      <p:ext uri="{BB962C8B-B14F-4D97-AF65-F5344CB8AC3E}">
        <p14:creationId xmlns:p14="http://schemas.microsoft.com/office/powerpoint/2010/main" val="80853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When ZIMS first rolled out I used to recommend that each institution have at least two Staff members that were assigned the Local Admin Role. I have let that recommendation slip a bit. </a:t>
            </a:r>
            <a:r>
              <a:rPr lang="en-US" sz="1400" dirty="0" smtClean="0"/>
              <a:t>If </a:t>
            </a:r>
            <a:r>
              <a:rPr lang="en-US" sz="1400" dirty="0" smtClean="0"/>
              <a:t>there is only one and they get locked out for some reason you will have to wait for support to unlock them. Having two means the second Local Admin can unlock them without a wait.</a:t>
            </a:r>
          </a:p>
          <a:p>
            <a:r>
              <a:rPr lang="en-US" sz="1400" dirty="0" smtClean="0"/>
              <a:t>It also ensures that data entry can continue because Staff and Roles can be managed as things change. That is of course, unless both the Local Admins are gone. </a:t>
            </a:r>
            <a:endParaRPr lang="en-US" sz="1400" dirty="0"/>
          </a:p>
        </p:txBody>
      </p:sp>
      <p:sp>
        <p:nvSpPr>
          <p:cNvPr id="4" name="Slide Number Placeholder 3"/>
          <p:cNvSpPr>
            <a:spLocks noGrp="1"/>
          </p:cNvSpPr>
          <p:nvPr>
            <p:ph type="sldNum" sz="quarter" idx="10"/>
          </p:nvPr>
        </p:nvSpPr>
        <p:spPr/>
        <p:txBody>
          <a:bodyPr/>
          <a:lstStyle/>
          <a:p>
            <a:fld id="{1FDFC556-B229-4063-BD53-D1F14E4DC1C8}" type="slidenum">
              <a:rPr lang="en-US" smtClean="0"/>
              <a:t>2</a:t>
            </a:fld>
            <a:endParaRPr lang="en-US"/>
          </a:p>
        </p:txBody>
      </p:sp>
    </p:spTree>
    <p:extLst>
      <p:ext uri="{BB962C8B-B14F-4D97-AF65-F5344CB8AC3E}">
        <p14:creationId xmlns:p14="http://schemas.microsoft.com/office/powerpoint/2010/main" val="210964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easy to find who has been assigned a specific Role. You don’t do this from the Role grid but instead from the Staff grid. Open the Search Form at the top and enter the desired Role in the Role box. This is a single select dropdown so you can’t find who has this Role AND this other Role. Once you select Search the list below will fill with those Staff that have that Role assigned. To get back to the full active list select to Clear Filter.</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20</a:t>
            </a:fld>
            <a:endParaRPr lang="en-US"/>
          </a:p>
        </p:txBody>
      </p:sp>
    </p:spTree>
    <p:extLst>
      <p:ext uri="{BB962C8B-B14F-4D97-AF65-F5344CB8AC3E}">
        <p14:creationId xmlns:p14="http://schemas.microsoft.com/office/powerpoint/2010/main" val="3916588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recommended NOT to assign multiple Roles as it can cause issues with having the correct permissions. The “higher” access will override the “lower” access. Say you have two Roles assigned, one that allows you to Add/Edit/Delete Identifiers and one that only allows View/Search access for Identifiers. The Add/Edit/Remove by default will also have View/Search access, so the second Role is unnecessary. Multiple Roles can also be a challenge for support when they are trying to figure out an issue that may be Role related.</a:t>
            </a:r>
          </a:p>
          <a:p>
            <a:endParaRPr lang="en-US" dirty="0"/>
          </a:p>
          <a:p>
            <a:r>
              <a:rPr lang="en-US" dirty="0" smtClean="0"/>
              <a:t>In a perfect world each User would have one Husbandry Role and one Medical Role (if appropriate).</a:t>
            </a:r>
          </a:p>
          <a:p>
            <a:endParaRPr lang="en-US" dirty="0"/>
          </a:p>
          <a:p>
            <a:r>
              <a:rPr lang="en-US" dirty="0" smtClean="0"/>
              <a:t>If there are Users that you want to give mostly Provisional data access to but also some full access, such as recording Notes that do not need to be approved, create a custom Role to cover that, do not assign a Provisional Role and a full Role. It’s too easy to get confused with what access they actually have.</a:t>
            </a:r>
          </a:p>
          <a:p>
            <a:endParaRPr lang="en-US" dirty="0"/>
          </a:p>
          <a:p>
            <a:r>
              <a:rPr lang="en-US" dirty="0" smtClean="0"/>
              <a:t>If you do create custom Roles, sign in as someone assigned them to test that they do/do not have the correct access.</a:t>
            </a:r>
          </a:p>
          <a:p>
            <a:endParaRPr lang="en-US" dirty="0"/>
          </a:p>
          <a:p>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21</a:t>
            </a:fld>
            <a:endParaRPr lang="en-US"/>
          </a:p>
        </p:txBody>
      </p:sp>
    </p:spTree>
    <p:extLst>
      <p:ext uri="{BB962C8B-B14F-4D97-AF65-F5344CB8AC3E}">
        <p14:creationId xmlns:p14="http://schemas.microsoft.com/office/powerpoint/2010/main" val="2668620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ZIMS Studbook module rolled out there have been questions about how Studbook Keepers get access to their studbooks and the option to see studbook animals in the Husbandry module. Regional Associations are responsible for assigning the actual Studbook Role. Your Local Admins cannot do that and if asked should refer the asker to the RA.</a:t>
            </a:r>
          </a:p>
          <a:p>
            <a:endParaRPr lang="en-US" dirty="0"/>
          </a:p>
          <a:p>
            <a:r>
              <a:rPr lang="en-US" dirty="0" smtClean="0"/>
              <a:t>However, the Local Admin does need to get the Studbook Keeper added as a Staff member BEFORE the RA tries to assign a studbook to them. In addition, for the best studbook experience they should be assigned a Role in the Husbandry module. There are two Species360 Template Roles that provide this access. Studbook Keeper Role provides minimal access so we recommend the Population Manager Role be assigned to Studbook Keepers.</a:t>
            </a:r>
          </a:p>
          <a:p>
            <a:endParaRPr lang="en-US" dirty="0"/>
          </a:p>
          <a:p>
            <a:r>
              <a:rPr lang="en-US" dirty="0" smtClean="0"/>
              <a:t>For more details on what your Local Admin can and cannot do regarding Studbooks, check out the Studbook Local Admin doc in the Help menu.</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22</a:t>
            </a:fld>
            <a:endParaRPr lang="en-US"/>
          </a:p>
        </p:txBody>
      </p:sp>
    </p:spTree>
    <p:extLst>
      <p:ext uri="{BB962C8B-B14F-4D97-AF65-F5344CB8AC3E}">
        <p14:creationId xmlns:p14="http://schemas.microsoft.com/office/powerpoint/2010/main" val="450319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FC556-B229-4063-BD53-D1F14E4DC1C8}" type="slidenum">
              <a:rPr lang="en-US" smtClean="0"/>
              <a:t>23</a:t>
            </a:fld>
            <a:endParaRPr lang="en-US"/>
          </a:p>
        </p:txBody>
      </p:sp>
    </p:spTree>
    <p:extLst>
      <p:ext uri="{BB962C8B-B14F-4D97-AF65-F5344CB8AC3E}">
        <p14:creationId xmlns:p14="http://schemas.microsoft.com/office/powerpoint/2010/main" val="214847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there has been a lot of exchanges on various </a:t>
            </a:r>
            <a:r>
              <a:rPr lang="en-US" dirty="0" err="1" smtClean="0"/>
              <a:t>Listservs</a:t>
            </a:r>
            <a:r>
              <a:rPr lang="en-US" dirty="0" smtClean="0"/>
              <a:t> about Procedures Documents. If detailed enough these can help other Staff members continue without a break in the animal records.</a:t>
            </a:r>
          </a:p>
          <a:p>
            <a:endParaRPr lang="en-US" dirty="0"/>
          </a:p>
          <a:p>
            <a:r>
              <a:rPr lang="en-US" dirty="0" smtClean="0"/>
              <a:t>To help, this doc should include how to contact Species360 for assistance. It should also capture your institution’s rules regarding what Staff is entered into ZIMS and if they are marked as visible outside the institution. It should also cover any rules there are regarding what ZIMS access (Role) is allowed for which Staff. We are getting many requests to add Staff and assign Roles and we want to make sure we aren’t going against any institutional policies if we do so. I’ll talk more on that later in the presentation.</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3</a:t>
            </a:fld>
            <a:endParaRPr lang="en-US"/>
          </a:p>
        </p:txBody>
      </p:sp>
    </p:spTree>
    <p:extLst>
      <p:ext uri="{BB962C8B-B14F-4D97-AF65-F5344CB8AC3E}">
        <p14:creationId xmlns:p14="http://schemas.microsoft.com/office/powerpoint/2010/main" val="224717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talk a bit about adding Staff members. And a wizard is never late for a Staff meeting!</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4</a:t>
            </a:fld>
            <a:endParaRPr lang="en-US"/>
          </a:p>
        </p:txBody>
      </p:sp>
    </p:spTree>
    <p:extLst>
      <p:ext uri="{BB962C8B-B14F-4D97-AF65-F5344CB8AC3E}">
        <p14:creationId xmlns:p14="http://schemas.microsoft.com/office/powerpoint/2010/main" val="261866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only 4 mandatory fields in the Add New Staff screen – First and Last Name, Email and Job Type. It’s obvious why first and last name are mandatory but why Email and Job Type? Email is important so that you receive communications from Species360. It must be confirmed by the Staff member before they can log in to ZIMS. It is used for notifications should your environmental or water quality measurements be out of your desired range (could save an animal’s life!). These Emails should be unique and each Staff member should have their own. However, we know there are times when a group of people need to share an Email address. In the Help menu type in “staff email approval” and scroll down to Shared Emails. You will find instructions on how you can create shared Email accounts so they do not have to be unique. &gt;The Job Type makes sure the right people get the right emails from Species360 and you are required to have at least one Staff member assigned to these Job Types. To make it easy they are at the top of the Job Type list. These are Director, Invoice Recipient and Representative. &gt; Other not mandatory, but important fields include Departments. Departments can be assigned as Responsible Parties and given Calendar Tasks and this is also how AAM is assigned. &gt; Teams can be assigned as Responsible Parties and given Calendar Tasks. If you do not have these created when you are adding new Staff they can be assigned later under Staff Details.  </a:t>
            </a:r>
            <a:r>
              <a:rPr lang="en-US" dirty="0" smtClean="0"/>
              <a:t>&gt; And </a:t>
            </a:r>
            <a:r>
              <a:rPr lang="en-US" dirty="0" smtClean="0"/>
              <a:t>there is a checkbox for Make User Visible Outside My Institution.</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5</a:t>
            </a:fld>
            <a:endParaRPr lang="en-US"/>
          </a:p>
        </p:txBody>
      </p:sp>
    </p:spTree>
    <p:extLst>
      <p:ext uri="{BB962C8B-B14F-4D97-AF65-F5344CB8AC3E}">
        <p14:creationId xmlns:p14="http://schemas.microsoft.com/office/powerpoint/2010/main" val="273493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adding new Staff you have the option to check </a:t>
            </a:r>
            <a:r>
              <a:rPr lang="en-US" dirty="0"/>
              <a:t>the Make User Visible Outside My </a:t>
            </a:r>
            <a:r>
              <a:rPr lang="en-US" dirty="0" smtClean="0"/>
              <a:t>Institution box. This will make them a Public Contact and colleagues at other institutions will be able to find and view them. Your institutional policies may determine who is marked as a Public Contact Once the Staff member is added, this can be edited under View/Edit Staff Details. In the Staff list any Public Contacts will have a green checkmark in that column.</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6</a:t>
            </a:fld>
            <a:endParaRPr lang="en-US"/>
          </a:p>
        </p:txBody>
      </p:sp>
    </p:spTree>
    <p:extLst>
      <p:ext uri="{BB962C8B-B14F-4D97-AF65-F5344CB8AC3E}">
        <p14:creationId xmlns:p14="http://schemas.microsoft.com/office/powerpoint/2010/main" val="43241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that you can view Public Contacts at other institutions. First, from the Staff grid of the other facility. Here I am another institution looking at the Staff grid for Greenville Zoo. Only those Staff marked as Visible Outside My Institution will display here. Selecting to View Communications Details will display the information recorded at the Staff member’s institution such as phone, fax, address and email. This is one reason why it is important for you to record as much information as possible for your Staff that are Public Contacts.</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7</a:t>
            </a:fld>
            <a:endParaRPr lang="en-US"/>
          </a:p>
        </p:txBody>
      </p:sp>
    </p:spTree>
    <p:extLst>
      <p:ext uri="{BB962C8B-B14F-4D97-AF65-F5344CB8AC3E}">
        <p14:creationId xmlns:p14="http://schemas.microsoft.com/office/powerpoint/2010/main" val="352741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find Public Contacts from the Contact Directory under My Institution. All Contacts will find any contact in the list. Species360 Contacts are visible to all Species360 members and maintained by the institution which recorded the record. In other words, sourced from that Staff list we just saw. My Contacts are those added by your institution which are not part of your Staff list. For example, you could add a Landscaper that you use. You may have to add their company as a local institution because institution is a required field when you add a local contact. Contact Directory also allows you to find contacts by other filters such as Job Type and Country in addition to their name. Remember All Contacts and Species360 Contacts will look in your Staff list for Staff marked as Public Contacts.</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8</a:t>
            </a:fld>
            <a:endParaRPr lang="en-US"/>
          </a:p>
        </p:txBody>
      </p:sp>
    </p:spTree>
    <p:extLst>
      <p:ext uri="{BB962C8B-B14F-4D97-AF65-F5344CB8AC3E}">
        <p14:creationId xmlns:p14="http://schemas.microsoft.com/office/powerpoint/2010/main" val="187803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handle removing a Staff member from your Staff list after they leave your institution? You don’t actually delete or remove Staff members, you mark them as Obsolete by selecting their name &gt; Actions &gt; Mark Selected User as Obsolete. This means that they can no longer log in to ZIMS, they are removed from your active list, you cannot assign them as a new Responsible Party for an animal or enclosure record and they are no longer visible as a Public Contact outside of your institution. They also cannot be selected in Data Entry monitoring to view their records, Activity Report cannot be filtered by their name as Entered By and they cannot be searched in Animal Advanced Search as a Responsible Party. We feel the ones in black are correct behavior but we are working to make the ones in blue actionable mainly for historical records searches.</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9</a:t>
            </a:fld>
            <a:endParaRPr lang="en-US"/>
          </a:p>
        </p:txBody>
      </p:sp>
    </p:spTree>
    <p:extLst>
      <p:ext uri="{BB962C8B-B14F-4D97-AF65-F5344CB8AC3E}">
        <p14:creationId xmlns:p14="http://schemas.microsoft.com/office/powerpoint/2010/main" val="132883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611CF7-B57C-4813-830D-57AA30B235EB}"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441E92-9B9F-4FB2-8D70-0F3DE64EC3E1}"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7B2019-70BF-4387-831B-8B0A1C7EAD7E}"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B8B9-E6E1-454E-B15E-22691A42E791}"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DC973-4142-45D2-8182-4DF0282C4B23}"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402D7D-85BB-481F-B5CC-7CE99D5EE9C6}"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7C1D30-7AE1-47EF-B84F-993DBA1F7340}"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B57EE-9D80-4E7A-B72E-689E08DAFA5B}"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A2A0B-9962-41D3-8FAB-5DA9560A1A73}"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27A56-2B73-4034-B9E3-88B399D4854E}"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6F4F6-F924-46BA-BEBC-954637651F8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4F366-9E18-4622-B8D1-F66AC75EC3AA}"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141B6B-9768-42C8-8D42-7532663789F2}"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877B1D-EFC3-4671-B66F-804CE8FCF607}"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FFC61-B714-4A1E-9806-541A35A538BE}"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D134D4-FCEE-42EC-A227-A01B3092BFA0}"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E141FF-5FAB-4107-A245-965E9FAB991B}"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14A0D4-FFAA-472A-A6C2-5965D023EFCB}"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9AC84-5AB9-4624-BB65-BD467732CE19}"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FD845-A8F7-4D6E-A747-4F2F016AAE11}"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A17F2-0AC8-40CB-8AF7-3F9AC84B8349}"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A25BD3-7A18-488C-8A40-F775D9CC86AC}"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85FA77-E0B3-483F-B763-4D3E77088AE8}"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39A77E-154E-498A-A49C-79BCFD753FD8}"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FBB24-9E75-47CE-9307-44A16E358510}"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8A5367-CCB4-43B5-9818-96BEFB9CD563}"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795653-480F-44EC-A9D2-4F024DC6AB8F}"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4AC00C-6E4B-452E-9E14-BF2CB3669722}"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F5ED1-8B64-408E-B79C-D03B9052E527}"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075B6-003E-4659-9501-C3F1684B407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17164-FCBC-4CE6-BC05-44F8DCE906E4}"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458C9B-FCAD-40E9-8E22-A5027C4DA123}"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D09C6C-A6AB-4EE5-AB75-3E8CCD4A86DE}"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9CF59-4FAF-46CB-A67C-315F29BB100F}"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3C4702-769C-44FA-B5FF-F0C97BB4BD7B}"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5D356C-770D-437E-9DED-07FD01157B99}"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29C7C2-4DF2-43CE-85A1-DCC6543DD8E7}"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DED32E-71C1-4600-9002-1B52CB1B69E7}"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55FF5-E27A-4998-9423-F2A745691217}"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EA147-6050-484E-B86C-89DAD8335A30}"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4880D-C819-45E7-ADBF-D3E4FFE14581}"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B6DEAC-E679-47CB-BF82-7BC52F942D61}"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C218F9-523D-4835-8431-6E9F6F2C2CB2}"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50DA5-A50D-4B47-9D64-A08EB8D25F32}"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BE7A75-C602-4A14-B18A-0A971C80A058}"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C2A02B-D0B4-4C63-BB56-F61876611878}"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B2732E-8D2A-4B92-91AC-B5BD8AB2A710}"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590B09-50BF-4C88-A4B5-092BD5D92E4A}"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F836B-771E-494E-B58F-4BB3948E4666}"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9FD58-2C25-4E5F-8EC9-3202F096CA01}"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0B42C-37DB-4E44-ACF3-5CF59E9AD3DD}"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0161BD-85D0-4407-8EED-C9A92F16FDAB}"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78144-B781-4125-A745-2E7BC98B7295}"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2A295E-2CB0-4056-8A86-B0A86C81BD86}"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A6511-AC4C-4B7B-9158-06736DBAD093}"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3A6DDD-FD4C-4BAE-9332-9A5977FA4E51}"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984B4-A96A-4DEF-8CD1-6B1D284CB735}"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08D426-0E18-48D7-8E63-46B052471F27}"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7B12EC-27B8-4AFF-8E32-4BD869492A2A}"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C37C49-1FB5-4F16-92FE-25A4885FE634}"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BE363B-FF6D-45E5-9D30-6B6D86952E97}"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91B877-274A-410C-9263-F4F8BC7EBF8D}"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A87B0-F2E2-4A8F-909A-DE923BF2F1F4}"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20CA2-0615-47BA-92D9-D1514A5D8FB3}"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8A733-2E48-4FBD-BCD6-6E69C1F10E5D}"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4F2C2D-93FE-4F16-95A6-2B55485454C3}"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5BC35-99D6-4E51-B02E-4F537B550205}"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862B4-C3AC-4382-BD47-268061CEB53B}"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E6646-5788-49A0-B07D-98FCE54F56B3}"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E9CEEE-1149-44D3-90B6-36044FCD53AD}"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FE7B34-9FE9-41E8-A5EC-EC2FB311F377}"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E5808C-7A3D-4A60-8C89-89E783618E91}"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4CB68-BAAE-40A5-9D04-99ECBE18556D}"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D59-5659-4C0A-81EF-862A56A3F1AC}"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0E2C5-6756-4AD0-A65D-CFE13140C6F6}"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DF7A34-7DC8-4BB8-B7BA-2DA968632883}"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138857-6E80-4CBE-A950-F1A6A842C227}"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0AA01-197B-4B82-967A-7FD5D937EDE6}"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FA0ECB-590D-4BC8-BF70-3E6295D3AFF3}"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C0AFC2-B5DC-4CCD-AD74-25DACC4C4D06}"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AFAB08-B2C1-48CB-8F11-ED5F67651DC3}"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338BD1-8066-4F70-9177-C68B76781965}"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0813B-19EA-4007-BAFE-1DA5A346A7F5}"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CEBFC-3580-4013-AAC1-25D97EEB94C5}"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A67FB-52FA-4928-8B57-1D3558173CE5}"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ED7270-8FA9-4B00-9484-ADC0ECAF2D82}"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5249EA-9054-44B2-9F63-7A20F2B2719D}"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10D97-2574-485D-802C-FFE022C96101}"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91BDC9-2D7D-4EF6-AEBE-1397523A1295}"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8EF965-68B4-4EEF-9029-C1B088BDECAE}"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0A351E-8BC5-4F80-A0B4-C4C4D0AD8022}"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22FDF3-ED91-425D-9D92-7D9F4FCA309D}"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66567-3178-435A-9B92-0CB48C2B3A55}"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C5C1D-8F4E-4E28-801A-288331E1AD65}"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B4BD2-F42C-4BF9-BA8C-D8DE6D4AA53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D87BF7-81DD-4A43-86DC-8770DCBDB92C}"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B5F051-A769-4C60-9B1F-F500F8587A84}"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8117D-9E3C-4A82-B2BE-3182FFC940C4}"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0487EF-51D5-4017-9BDB-4EDAFE6F4332}"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3C6CEC-1FD4-445E-975B-A43B9A4CCBFF}"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106EEA-19F9-4189-BE8F-0E94B9304B95}"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DFD0E7-C0A0-4632-AB5B-A6BC02510CAD}"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C12A3-CA49-4484-9D16-1A7747519059}"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29519-05B4-46E6-B966-BED9ADC177E0}"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933E4-CA83-44A5-98C2-A2F62CD1158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3F3376-B696-4122-B4A1-65B30E639D64}"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55A269-1573-453F-B20B-89D4DBF5D848}"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69F0-3EDB-457D-89A0-84DB2B091067}"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C4EBB0-9FBF-4818-B7DB-785BB3A0CC1A}"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B4392-FB91-4ED2-8D29-5D0E04F1D0F2}"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742CFC-2FF6-4B74-B792-FA2B391744EE}"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73D1B-E1B5-4E3C-9CA1-EE84689A49C6}"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FA8-743B-4879-A651-88923F6DDFD7}"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0F74C-A18B-4C46-AF1B-B67B8E3A9200}"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0F1CA-EB80-475E-87F9-468C9B653684}"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9A5342-EFE1-47AE-9E6E-B845E55A676E}"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2B040A-CE87-4326-8F4A-DFB0C6D63FF9}"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1CE946-A334-492C-9BC4-9F0D49D96D9A}"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E1306C-4073-427F-A7E5-CC18D08580EB}"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93E952-F848-4EAF-BA19-B1E0B6CAA63D}"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B58D4E-B3C6-4CCB-8C84-C08A99991124}"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B2686-7022-4B61-A2DE-A3E9D5B84C5E}"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D9A26-36B1-4DE5-9179-EF4F94AE5E6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7B0C1-E297-43E0-B68A-DE84A289BFF3}"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13673-B03E-4792-BCB7-6B3DE0D15DC9}"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9F9BCA-AECF-4EE0-8696-9A0BAEAA299B}"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46C69E-783D-4078-95B7-9D38808D5D9B}"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FED4C5-628E-4DBD-9A86-6124D557A979}"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177A8F-DD11-4194-B310-59966D962CBD}"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327D2B-6039-4AEB-B7E0-C185A74DF849}"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367BE0-1F85-41CC-9DC5-6DB63ADE0F82}"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022A-66B5-48F2-940F-0C03F20CE241}"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3DA12-0FE1-446A-91B0-14C47E9F41D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28096-E129-440A-A232-C7C5654E2837}"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8171C-8913-43F4-8091-6B8889974934}"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CD3F31-10F4-4228-A36A-B90EE3C746EA}"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A5B10-957E-4D86-A059-5CFA766359DD}"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5E99B-9D16-41D4-9E04-8DF8A4659C08}" type="datetime1">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B6371F-B061-4364-92FA-F51F227CB64C}"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EDBAFE-CFE9-4C2D-834D-D8D8D7AEBF84}" type="datetime1">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8CB2F6-2042-420A-9877-762AF24B6EB5}" type="datetime1">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A6188-F58C-4659-A3B5-11DDCCAC30ED}" type="datetime1">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D900C-8483-42C9-8427-4DAB63112125}"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59BFD-8173-4F22-A378-3E3C19D2DBDC}" type="datetime1">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2.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0.jpe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1.jpe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2.jpe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2.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3.jpe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4.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2.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5.jpe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2.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6.jpe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5.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6.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7.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jpe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8.jpe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9.jpe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4164A2C-3AC0-4E4E-9889-EE67D4A0BF95}"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36F8BE-CFCD-4380-BDF8-069DEF579EE1}"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628E6F5-F382-46EC-897D-CD9D36FC69BA}"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0724DBA-1B48-4899-959A-4B2F818E4932}"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C4FF5FC-9F46-4666-B9C5-68EE0C3340A6}"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F1F482-D963-4CAA-8678-149649B5B46F}"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75C88B7-2E31-4A62-9E30-1DA20B361948}"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34BC03-839F-4C38-A44D-B853F480E039}"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98AA1E4-5DD2-48ED-A28F-AC476DA21E46}"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A05F23-EC72-4AB7-B8E4-B6A7788DB571}"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DF6F677-081F-431E-B06E-671D80071AF4}"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C3DEF1C-24F4-45D0-9E11-DC3E499FAABC}"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019DDCA-559E-4276-9B33-F6C3B83141D4}"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2995DAC-52F7-425D-B65A-99686EA5DB63}"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C72C5C5-B6A4-4E83-91C1-5C57C5C5BF0A}"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96000"/>
          </a:blip>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C377971-86E7-4B16-9207-64787F5C24DD}" type="datetime1">
              <a:rPr lang="en-US" smtClean="0"/>
              <a:t>7/7/2020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09600" y="1540374"/>
            <a:ext cx="7772400" cy="1470025"/>
          </a:xfrm>
        </p:spPr>
        <p:txBody>
          <a:bodyPr>
            <a:normAutofit fontScale="90000"/>
          </a:bodyPr>
          <a:lstStyle/>
          <a:p>
            <a:r>
              <a:rPr lang="en-US" altLang="en-US" dirty="0" smtClean="0"/>
              <a:t>Staff and Roles</a:t>
            </a:r>
            <a:br>
              <a:rPr lang="en-US" altLang="en-US" dirty="0" smtClean="0"/>
            </a:br>
            <a:r>
              <a:rPr lang="en-US" altLang="en-US" dirty="0" smtClean="0"/>
              <a:t>in ZIMS</a:t>
            </a:r>
          </a:p>
        </p:txBody>
      </p:sp>
      <p:sp>
        <p:nvSpPr>
          <p:cNvPr id="4099" name="Subtitle 2"/>
          <p:cNvSpPr>
            <a:spLocks noGrp="1"/>
          </p:cNvSpPr>
          <p:nvPr>
            <p:ph type="subTitle" idx="1"/>
          </p:nvPr>
        </p:nvSpPr>
        <p:spPr>
          <a:xfrm>
            <a:off x="1295400" y="3136502"/>
            <a:ext cx="6400800" cy="1752600"/>
          </a:xfrm>
        </p:spPr>
        <p:txBody>
          <a:bodyPr/>
          <a:lstStyle/>
          <a:p>
            <a:r>
              <a:rPr lang="en-US" altLang="en-US" dirty="0" smtClean="0"/>
              <a:t>July 2020 TNT</a:t>
            </a:r>
          </a:p>
        </p:txBody>
      </p:sp>
      <p:sp>
        <p:nvSpPr>
          <p:cNvPr id="410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4C9402-953D-4884-99BC-149B50DA1A63}" type="slidenum">
              <a:rPr lang="en-US" altLang="en-US" sz="1400" smtClean="0"/>
              <a:pPr>
                <a:spcBef>
                  <a:spcPct val="0"/>
                </a:spcBef>
                <a:buFontTx/>
                <a:buNone/>
              </a:pPr>
              <a:t>1</a:t>
            </a:fld>
            <a:endParaRPr lang="en-US" altLang="en-US" sz="1400" smtClean="0"/>
          </a:p>
        </p:txBody>
      </p:sp>
      <p:pic>
        <p:nvPicPr>
          <p:cNvPr id="1026" name="Picture 2" descr="Join our team - Metro Richmond Z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64" y="3698886"/>
            <a:ext cx="4240689" cy="28182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464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Workaround Option For Now</a:t>
            </a:r>
            <a:endParaRPr lang="en-US" dirty="0"/>
          </a:p>
        </p:txBody>
      </p:sp>
      <p:sp>
        <p:nvSpPr>
          <p:cNvPr id="3" name="Content Placeholder 2"/>
          <p:cNvSpPr>
            <a:spLocks noGrp="1"/>
          </p:cNvSpPr>
          <p:nvPr>
            <p:ph idx="1"/>
          </p:nvPr>
        </p:nvSpPr>
        <p:spPr>
          <a:xfrm>
            <a:off x="695152" y="1501428"/>
            <a:ext cx="7886700" cy="4351338"/>
          </a:xfrm>
        </p:spPr>
        <p:txBody>
          <a:bodyPr/>
          <a:lstStyle/>
          <a:p>
            <a:r>
              <a:rPr lang="en-US" dirty="0" smtClean="0"/>
              <a:t>Meanwhile, an option</a:t>
            </a:r>
          </a:p>
          <a:p>
            <a:pPr lvl="1"/>
            <a:r>
              <a:rPr lang="en-US" dirty="0" smtClean="0"/>
              <a:t>Remove their ZIMS Role (s)</a:t>
            </a:r>
          </a:p>
          <a:p>
            <a:pPr lvl="1"/>
            <a:r>
              <a:rPr lang="en-US" dirty="0" smtClean="0"/>
              <a:t>Uncheck Visible Outside My Institution in Staff Details</a:t>
            </a:r>
          </a:p>
          <a:p>
            <a:pPr lvl="1"/>
            <a:r>
              <a:rPr lang="en-US" dirty="0" smtClean="0"/>
              <a:t>They will not be able to log in to ZIMS and they will not be visible as a Public Contact outside your institution</a:t>
            </a:r>
          </a:p>
          <a:p>
            <a:pPr lvl="1"/>
            <a:r>
              <a:rPr lang="en-US" dirty="0" smtClean="0"/>
              <a:t>But you will be able to search for them in DEM, Animal Advanced Search and Activity Report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287622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Obsolete Active Again</a:t>
            </a:r>
            <a:endParaRPr lang="en-US" dirty="0"/>
          </a:p>
        </p:txBody>
      </p:sp>
      <p:sp>
        <p:nvSpPr>
          <p:cNvPr id="3" name="Content Placeholder 2"/>
          <p:cNvSpPr>
            <a:spLocks noGrp="1"/>
          </p:cNvSpPr>
          <p:nvPr>
            <p:ph idx="1"/>
          </p:nvPr>
        </p:nvSpPr>
        <p:spPr/>
        <p:txBody>
          <a:bodyPr/>
          <a:lstStyle/>
          <a:p>
            <a:r>
              <a:rPr lang="en-US" dirty="0" smtClean="0"/>
              <a:t>Open the Search Form</a:t>
            </a:r>
          </a:p>
          <a:p>
            <a:r>
              <a:rPr lang="en-US" dirty="0" smtClean="0"/>
              <a:t>Check Include Marked Obsolete box</a:t>
            </a:r>
            <a:endParaRPr lang="en-US" dirty="0"/>
          </a:p>
        </p:txBody>
      </p:sp>
      <p:pic>
        <p:nvPicPr>
          <p:cNvPr id="6" name="Picture 5"/>
          <p:cNvPicPr>
            <a:picLocks noChangeAspect="1"/>
          </p:cNvPicPr>
          <p:nvPr/>
        </p:nvPicPr>
        <p:blipFill>
          <a:blip r:embed="rId3"/>
          <a:stretch>
            <a:fillRect/>
          </a:stretch>
        </p:blipFill>
        <p:spPr>
          <a:xfrm>
            <a:off x="216792" y="4907950"/>
            <a:ext cx="5076723" cy="1630908"/>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1389531" y="3204173"/>
            <a:ext cx="5666667" cy="1485714"/>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3084789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Obsolete Active Again</a:t>
            </a:r>
            <a:endParaRPr lang="en-US" dirty="0"/>
          </a:p>
        </p:txBody>
      </p:sp>
      <p:sp>
        <p:nvSpPr>
          <p:cNvPr id="3" name="Content Placeholder 2"/>
          <p:cNvSpPr>
            <a:spLocks noGrp="1"/>
          </p:cNvSpPr>
          <p:nvPr>
            <p:ph idx="1"/>
          </p:nvPr>
        </p:nvSpPr>
        <p:spPr/>
        <p:txBody>
          <a:bodyPr/>
          <a:lstStyle/>
          <a:p>
            <a:r>
              <a:rPr lang="en-US" dirty="0" smtClean="0"/>
              <a:t>Obsolete column</a:t>
            </a:r>
          </a:p>
          <a:p>
            <a:r>
              <a:rPr lang="en-US" dirty="0" smtClean="0"/>
              <a:t>Highlight and select Restore to Active</a:t>
            </a:r>
            <a:endParaRPr lang="en-US" dirty="0"/>
          </a:p>
        </p:txBody>
      </p:sp>
      <p:pic>
        <p:nvPicPr>
          <p:cNvPr id="5" name="Picture 4"/>
          <p:cNvPicPr>
            <a:picLocks noChangeAspect="1"/>
          </p:cNvPicPr>
          <p:nvPr/>
        </p:nvPicPr>
        <p:blipFill>
          <a:blip r:embed="rId3"/>
          <a:stretch>
            <a:fillRect/>
          </a:stretch>
        </p:blipFill>
        <p:spPr>
          <a:xfrm>
            <a:off x="218537" y="3223129"/>
            <a:ext cx="4537056" cy="2374597"/>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4932805" y="3360336"/>
            <a:ext cx="3992658" cy="2100184"/>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331328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4147"/>
            <a:ext cx="7886700" cy="1325563"/>
          </a:xfrm>
        </p:spPr>
        <p:txBody>
          <a:bodyPr>
            <a:normAutofit/>
          </a:bodyPr>
          <a:lstStyle/>
          <a:p>
            <a:r>
              <a:rPr lang="en-US" dirty="0" smtClean="0"/>
              <a:t>What if I Entered Them Wrong or as a Duplicate?</a:t>
            </a:r>
            <a:endParaRPr lang="en-US" dirty="0"/>
          </a:p>
        </p:txBody>
      </p:sp>
      <p:sp>
        <p:nvSpPr>
          <p:cNvPr id="3" name="Content Placeholder 2"/>
          <p:cNvSpPr>
            <a:spLocks noGrp="1"/>
          </p:cNvSpPr>
          <p:nvPr>
            <p:ph idx="1"/>
          </p:nvPr>
        </p:nvSpPr>
        <p:spPr/>
        <p:txBody>
          <a:bodyPr/>
          <a:lstStyle/>
          <a:p>
            <a:r>
              <a:rPr lang="en-US" dirty="0" smtClean="0"/>
              <a:t>Edit the Staff Details/Communication/Roles (Login Details) as needed</a:t>
            </a:r>
          </a:p>
          <a:p>
            <a:r>
              <a:rPr lang="en-US" dirty="0" smtClean="0"/>
              <a:t>If a Duplicate or cannot correct by editing and no Role has been assigned, Roll Back the Staff addition in Data Entry Monitor</a:t>
            </a:r>
          </a:p>
          <a:p>
            <a:r>
              <a:rPr lang="en-US" dirty="0" smtClean="0"/>
              <a:t>If a Role has been assigned, even if no data has been recorded, you cannot Roll Back</a:t>
            </a:r>
          </a:p>
          <a:p>
            <a:pPr lvl="1"/>
            <a:r>
              <a:rPr lang="en-US" dirty="0" smtClean="0"/>
              <a:t>Mark as Obsolete</a:t>
            </a:r>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363465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Adding Staff</a:t>
            </a:r>
            <a:endParaRPr lang="en-US" dirty="0"/>
          </a:p>
        </p:txBody>
      </p:sp>
      <p:sp>
        <p:nvSpPr>
          <p:cNvPr id="3" name="Content Placeholder 2"/>
          <p:cNvSpPr>
            <a:spLocks noGrp="1"/>
          </p:cNvSpPr>
          <p:nvPr>
            <p:ph idx="1"/>
          </p:nvPr>
        </p:nvSpPr>
        <p:spPr>
          <a:xfrm>
            <a:off x="528897" y="1690689"/>
            <a:ext cx="7886700" cy="4351338"/>
          </a:xfrm>
        </p:spPr>
        <p:txBody>
          <a:bodyPr>
            <a:normAutofit fontScale="25000" lnSpcReduction="20000"/>
          </a:bodyPr>
          <a:lstStyle/>
          <a:p>
            <a:r>
              <a:rPr lang="en-US" sz="7200" dirty="0" smtClean="0"/>
              <a:t>When </a:t>
            </a:r>
            <a:r>
              <a:rPr lang="en-US" sz="7200" dirty="0"/>
              <a:t>someone </a:t>
            </a:r>
            <a:r>
              <a:rPr lang="en-US" sz="7200" dirty="0" smtClean="0"/>
              <a:t>contacts us to add/edit their Staff </a:t>
            </a:r>
          </a:p>
          <a:p>
            <a:pPr lvl="1"/>
            <a:r>
              <a:rPr lang="en-US" sz="6800" dirty="0" smtClean="0"/>
              <a:t>We ALWAYS </a:t>
            </a:r>
            <a:r>
              <a:rPr lang="en-US" sz="6800" dirty="0"/>
              <a:t>refer them back to the </a:t>
            </a:r>
            <a:r>
              <a:rPr lang="en-US" sz="6800" dirty="0" smtClean="0"/>
              <a:t>Local </a:t>
            </a:r>
            <a:r>
              <a:rPr lang="en-US" sz="6800" dirty="0"/>
              <a:t>A</a:t>
            </a:r>
            <a:r>
              <a:rPr lang="en-US" sz="6800" dirty="0" smtClean="0"/>
              <a:t>dmins </a:t>
            </a:r>
            <a:r>
              <a:rPr lang="en-US" sz="6800" dirty="0"/>
              <a:t>at their </a:t>
            </a:r>
            <a:r>
              <a:rPr lang="en-US" sz="6800" dirty="0" smtClean="0"/>
              <a:t>institution.</a:t>
            </a:r>
            <a:r>
              <a:rPr lang="en-US" sz="6800" dirty="0"/>
              <a:t>  </a:t>
            </a:r>
            <a:endParaRPr lang="en-US" sz="6800" dirty="0" smtClean="0"/>
          </a:p>
          <a:p>
            <a:pPr lvl="1"/>
            <a:r>
              <a:rPr lang="en-US" sz="7200" dirty="0" smtClean="0"/>
              <a:t>If </a:t>
            </a:r>
            <a:r>
              <a:rPr lang="en-US" sz="7200" dirty="0"/>
              <a:t>that </a:t>
            </a:r>
            <a:r>
              <a:rPr lang="en-US" sz="7200" dirty="0" smtClean="0"/>
              <a:t>person left</a:t>
            </a:r>
            <a:r>
              <a:rPr lang="en-US" sz="7200" dirty="0"/>
              <a:t>, </a:t>
            </a:r>
            <a:r>
              <a:rPr lang="en-US" sz="7200" dirty="0" smtClean="0"/>
              <a:t>is laid off or furloughed we:</a:t>
            </a:r>
          </a:p>
          <a:p>
            <a:pPr lvl="2"/>
            <a:r>
              <a:rPr lang="en-US" sz="7200" dirty="0" smtClean="0"/>
              <a:t>Look </a:t>
            </a:r>
            <a:r>
              <a:rPr lang="en-US" sz="7200" dirty="0"/>
              <a:t>in ZIMS to see who the director is.  </a:t>
            </a:r>
            <a:endParaRPr lang="en-US" sz="7200" dirty="0" smtClean="0"/>
          </a:p>
          <a:p>
            <a:pPr lvl="2"/>
            <a:r>
              <a:rPr lang="en-US" sz="7200" smtClean="0"/>
              <a:t>Let you </a:t>
            </a:r>
            <a:r>
              <a:rPr lang="en-US" sz="7200" dirty="0" smtClean="0"/>
              <a:t>know that we </a:t>
            </a:r>
            <a:r>
              <a:rPr lang="en-US" sz="7200" dirty="0"/>
              <a:t>will need to clear it with the director first, then </a:t>
            </a:r>
            <a:r>
              <a:rPr lang="en-US" sz="7200" dirty="0" smtClean="0"/>
              <a:t>we contact </a:t>
            </a:r>
            <a:r>
              <a:rPr lang="en-US" sz="7200" dirty="0"/>
              <a:t>the </a:t>
            </a:r>
            <a:r>
              <a:rPr lang="en-US" sz="7200" dirty="0" smtClean="0"/>
              <a:t>director ourselves.</a:t>
            </a:r>
            <a:endParaRPr lang="en-US" sz="7200" dirty="0"/>
          </a:p>
          <a:p>
            <a:pPr lvl="2"/>
            <a:r>
              <a:rPr lang="en-US" sz="7200" dirty="0"/>
              <a:t>If there is just no one available to </a:t>
            </a:r>
            <a:r>
              <a:rPr lang="en-US" sz="7200" dirty="0" smtClean="0"/>
              <a:t>verify, the request will go Elisabeth Hunt to process.</a:t>
            </a:r>
            <a:endParaRPr lang="en-US" sz="7200" dirty="0"/>
          </a:p>
          <a:p>
            <a:pPr lvl="1"/>
            <a:r>
              <a:rPr lang="en-US" sz="7200" dirty="0"/>
              <a:t>If it </a:t>
            </a:r>
            <a:r>
              <a:rPr lang="en-US" sz="7200" dirty="0" smtClean="0"/>
              <a:t>is an </a:t>
            </a:r>
            <a:r>
              <a:rPr lang="en-US" sz="7200" dirty="0"/>
              <a:t>emergency, </a:t>
            </a:r>
            <a:r>
              <a:rPr lang="en-US" sz="7200" dirty="0" smtClean="0"/>
              <a:t>we may call you directly.</a:t>
            </a:r>
            <a:endParaRPr lang="en-US" sz="7200" dirty="0"/>
          </a:p>
          <a:p>
            <a:r>
              <a:rPr lang="en-US" sz="7200" dirty="0" smtClean="0"/>
              <a:t>Once we confirm the person is OK to add/edit, please provide us with all necessary information</a:t>
            </a:r>
          </a:p>
          <a:p>
            <a:pPr lvl="1"/>
            <a:r>
              <a:rPr lang="en-US" sz="7200" dirty="0" smtClean="0"/>
              <a:t>Full Name</a:t>
            </a:r>
          </a:p>
          <a:p>
            <a:pPr lvl="1"/>
            <a:r>
              <a:rPr lang="en-US" sz="7200" dirty="0" smtClean="0"/>
              <a:t>Job Type</a:t>
            </a:r>
          </a:p>
          <a:p>
            <a:pPr lvl="1"/>
            <a:r>
              <a:rPr lang="en-US" sz="7200" dirty="0" smtClean="0"/>
              <a:t>Job Title</a:t>
            </a:r>
          </a:p>
          <a:p>
            <a:pPr lvl="1"/>
            <a:r>
              <a:rPr lang="en-US" sz="7200" dirty="0" smtClean="0"/>
              <a:t>Email</a:t>
            </a:r>
          </a:p>
          <a:p>
            <a:pPr lvl="1"/>
            <a:r>
              <a:rPr lang="en-US" sz="7200" dirty="0" smtClean="0"/>
              <a:t>Phone Number</a:t>
            </a:r>
            <a:endParaRPr lang="en-US" sz="7200" dirty="0"/>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117860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additive="base">
                                        <p:cTn id="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Rolls in ZIMS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pic>
        <p:nvPicPr>
          <p:cNvPr id="4" name="Picture 2" descr="Garlic Bread Hawaiian Rolls | Inquiring Ch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928" y="1690689"/>
            <a:ext cx="6245470" cy="35130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77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pic>
        <p:nvPicPr>
          <p:cNvPr id="4" name="Picture 3"/>
          <p:cNvPicPr>
            <a:picLocks noChangeAspect="1"/>
          </p:cNvPicPr>
          <p:nvPr/>
        </p:nvPicPr>
        <p:blipFill>
          <a:blip r:embed="rId3"/>
          <a:stretch>
            <a:fillRect/>
          </a:stretch>
        </p:blipFill>
        <p:spPr>
          <a:xfrm>
            <a:off x="1403775" y="1427117"/>
            <a:ext cx="5600139" cy="4042283"/>
          </a:xfrm>
          <a:prstGeom prst="rect">
            <a:avLst/>
          </a:prstGeom>
          <a:ln>
            <a:solidFill>
              <a:schemeClr val="tx1"/>
            </a:solidFill>
          </a:ln>
        </p:spPr>
      </p:pic>
    </p:spTree>
    <p:extLst>
      <p:ext uri="{BB962C8B-B14F-4D97-AF65-F5344CB8AC3E}">
        <p14:creationId xmlns:p14="http://schemas.microsoft.com/office/powerpoint/2010/main" val="3158245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Role Access</a:t>
            </a:r>
            <a:endParaRPr lang="en-US" dirty="0"/>
          </a:p>
        </p:txBody>
      </p:sp>
      <p:sp>
        <p:nvSpPr>
          <p:cNvPr id="3" name="Content Placeholder 2"/>
          <p:cNvSpPr>
            <a:spLocks noGrp="1"/>
          </p:cNvSpPr>
          <p:nvPr>
            <p:ph idx="1"/>
          </p:nvPr>
        </p:nvSpPr>
        <p:spPr/>
        <p:txBody>
          <a:bodyPr/>
          <a:lstStyle/>
          <a:p>
            <a:r>
              <a:rPr lang="en-US" dirty="0" smtClean="0"/>
              <a:t>Help Menu - Global Template ZIMS Roles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17</a:t>
            </a:fld>
            <a:endParaRPr lang="en-US"/>
          </a:p>
        </p:txBody>
      </p:sp>
      <p:pic>
        <p:nvPicPr>
          <p:cNvPr id="5" name="Picture 4"/>
          <p:cNvPicPr>
            <a:picLocks noChangeAspect="1"/>
          </p:cNvPicPr>
          <p:nvPr/>
        </p:nvPicPr>
        <p:blipFill>
          <a:blip r:embed="rId3"/>
          <a:stretch>
            <a:fillRect/>
          </a:stretch>
        </p:blipFill>
        <p:spPr>
          <a:xfrm>
            <a:off x="241888" y="2560123"/>
            <a:ext cx="5105967" cy="3808670"/>
          </a:xfrm>
          <a:prstGeom prst="rect">
            <a:avLst/>
          </a:prstGeom>
          <a:ln>
            <a:solidFill>
              <a:schemeClr val="tx1"/>
            </a:solidFill>
          </a:ln>
        </p:spPr>
      </p:pic>
      <p:pic>
        <p:nvPicPr>
          <p:cNvPr id="3076" name="Picture 4" descr="Parker House Rolls | King Arthur Flou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79" r="6876"/>
          <a:stretch/>
        </p:blipFill>
        <p:spPr bwMode="auto">
          <a:xfrm>
            <a:off x="5734617" y="2511729"/>
            <a:ext cx="3067395" cy="25074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291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091401" cy="1325563"/>
          </a:xfrm>
        </p:spPr>
        <p:txBody>
          <a:bodyPr/>
          <a:lstStyle/>
          <a:p>
            <a:r>
              <a:rPr lang="en-US" dirty="0" smtClean="0"/>
              <a:t>Species360 versus Custom Role?</a:t>
            </a:r>
            <a:endParaRPr lang="en-US" dirty="0"/>
          </a:p>
        </p:txBody>
      </p:sp>
      <p:sp>
        <p:nvSpPr>
          <p:cNvPr id="3" name="Content Placeholder 2"/>
          <p:cNvSpPr>
            <a:spLocks noGrp="1"/>
          </p:cNvSpPr>
          <p:nvPr>
            <p:ph idx="1"/>
          </p:nvPr>
        </p:nvSpPr>
        <p:spPr/>
        <p:txBody>
          <a:bodyPr>
            <a:normAutofit/>
          </a:bodyPr>
          <a:lstStyle/>
          <a:p>
            <a:r>
              <a:rPr lang="en-US" dirty="0" smtClean="0"/>
              <a:t>Species360 Template</a:t>
            </a:r>
          </a:p>
          <a:p>
            <a:pPr lvl="1"/>
            <a:r>
              <a:rPr lang="en-US" dirty="0" smtClean="0"/>
              <a:t>Pro – automatically updated with new functionality</a:t>
            </a:r>
          </a:p>
          <a:p>
            <a:pPr lvl="1"/>
            <a:r>
              <a:rPr lang="en-US" dirty="0" smtClean="0"/>
              <a:t>Con – automatically updated with new functionality</a:t>
            </a:r>
          </a:p>
          <a:p>
            <a:r>
              <a:rPr lang="en-US" dirty="0" smtClean="0"/>
              <a:t>Custom Role</a:t>
            </a:r>
          </a:p>
          <a:p>
            <a:pPr lvl="1"/>
            <a:r>
              <a:rPr lang="en-US" dirty="0" smtClean="0"/>
              <a:t>Pro – as you like it!</a:t>
            </a:r>
          </a:p>
          <a:p>
            <a:pPr lvl="1"/>
            <a:r>
              <a:rPr lang="en-US" dirty="0" smtClean="0"/>
              <a:t>Con – must remember to update with new functionality</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18</a:t>
            </a:fld>
            <a:endParaRPr lang="en-US"/>
          </a:p>
        </p:txBody>
      </p:sp>
      <p:pic>
        <p:nvPicPr>
          <p:cNvPr id="1028" name="Picture 4" descr="German Kaiser Rolls, handcrafted ⋆ My German Reci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160" y="4782403"/>
            <a:ext cx="3477087" cy="19515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64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Custom Role</a:t>
            </a:r>
            <a:endParaRPr lang="en-US" dirty="0"/>
          </a:p>
        </p:txBody>
      </p:sp>
      <p:sp>
        <p:nvSpPr>
          <p:cNvPr id="3" name="Content Placeholder 2"/>
          <p:cNvSpPr>
            <a:spLocks noGrp="1"/>
          </p:cNvSpPr>
          <p:nvPr>
            <p:ph idx="1"/>
          </p:nvPr>
        </p:nvSpPr>
        <p:spPr/>
        <p:txBody>
          <a:bodyPr/>
          <a:lstStyle/>
          <a:p>
            <a:r>
              <a:rPr lang="en-US" dirty="0" smtClean="0"/>
              <a:t>From Template</a:t>
            </a:r>
          </a:p>
          <a:p>
            <a:pPr lvl="1"/>
            <a:r>
              <a:rPr lang="en-US" dirty="0" smtClean="0"/>
              <a:t>Species360 or existing custom Role</a:t>
            </a:r>
          </a:p>
          <a:p>
            <a:pPr lvl="1"/>
            <a:r>
              <a:rPr lang="en-US" dirty="0" smtClean="0"/>
              <a:t>Selected Role access will be copied in to new Role</a:t>
            </a:r>
          </a:p>
          <a:p>
            <a:pPr lvl="1"/>
            <a:r>
              <a:rPr lang="en-US" dirty="0" smtClean="0"/>
              <a:t>Pro – saves time!</a:t>
            </a:r>
          </a:p>
          <a:p>
            <a:pPr lvl="1"/>
            <a:r>
              <a:rPr lang="en-US" dirty="0" smtClean="0"/>
              <a:t>Con – may have access you overlooked</a:t>
            </a:r>
          </a:p>
          <a:p>
            <a:r>
              <a:rPr lang="en-US" dirty="0" smtClean="0"/>
              <a:t>From Scratch</a:t>
            </a:r>
          </a:p>
          <a:p>
            <a:pPr lvl="1"/>
            <a:r>
              <a:rPr lang="en-US" dirty="0" smtClean="0"/>
              <a:t>Pro – you know what you selected</a:t>
            </a:r>
          </a:p>
          <a:p>
            <a:pPr lvl="1"/>
            <a:r>
              <a:rPr lang="en-US" dirty="0" smtClean="0"/>
              <a:t>Con – takes more time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129712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Admin</a:t>
            </a:r>
            <a:endParaRPr lang="en-US" dirty="0"/>
          </a:p>
        </p:txBody>
      </p:sp>
      <p:sp>
        <p:nvSpPr>
          <p:cNvPr id="3" name="Content Placeholder 2"/>
          <p:cNvSpPr>
            <a:spLocks noGrp="1"/>
          </p:cNvSpPr>
          <p:nvPr>
            <p:ph idx="1"/>
          </p:nvPr>
        </p:nvSpPr>
        <p:spPr>
          <a:xfrm>
            <a:off x="628650" y="1451552"/>
            <a:ext cx="7886700" cy="4351338"/>
          </a:xfrm>
        </p:spPr>
        <p:txBody>
          <a:bodyPr/>
          <a:lstStyle/>
          <a:p>
            <a:r>
              <a:rPr lang="en-US" dirty="0" smtClean="0"/>
              <a:t>Each institution should have at least two</a:t>
            </a:r>
          </a:p>
          <a:p>
            <a:pPr lvl="1"/>
            <a:r>
              <a:rPr lang="en-US" sz="1800" dirty="0" smtClean="0"/>
              <a:t>One may just be trained in managing Staff and Roles</a:t>
            </a:r>
          </a:p>
          <a:p>
            <a:r>
              <a:rPr lang="en-US" dirty="0" smtClean="0"/>
              <a:t>This ensures that data entry can continue even with Staff changes</a:t>
            </a:r>
          </a:p>
          <a:p>
            <a:pPr lvl="1"/>
            <a:r>
              <a:rPr lang="en-US" sz="1800" dirty="0" smtClean="0"/>
              <a:t>add Staff and assign Roles as things change</a:t>
            </a:r>
          </a:p>
          <a:p>
            <a:pPr lvl="1"/>
            <a:r>
              <a:rPr lang="en-US" sz="1800" dirty="0" smtClean="0"/>
              <a:t>of course unless they both are gone!</a:t>
            </a:r>
            <a:endParaRPr lang="en-US" sz="1800" dirty="0"/>
          </a:p>
        </p:txBody>
      </p:sp>
      <p:pic>
        <p:nvPicPr>
          <p:cNvPr id="1026" name="Picture 2" descr="Double Trouble! These Twin Animals Are Up To No Good - I Can Has ..."/>
          <p:cNvPicPr>
            <a:picLocks noChangeAspect="1" noChangeArrowheads="1"/>
          </p:cNvPicPr>
          <p:nvPr/>
        </p:nvPicPr>
        <p:blipFill rotWithShape="1">
          <a:blip r:embed="rId3">
            <a:extLst>
              <a:ext uri="{28A0092B-C50C-407E-A947-70E740481C1C}">
                <a14:useLocalDpi xmlns:a14="http://schemas.microsoft.com/office/drawing/2010/main" val="0"/>
              </a:ext>
            </a:extLst>
          </a:blip>
          <a:srcRect l="7960" r="51760"/>
          <a:stretch/>
        </p:blipFill>
        <p:spPr bwMode="auto">
          <a:xfrm>
            <a:off x="1953492" y="3815570"/>
            <a:ext cx="2086494" cy="27892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765707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This Role?</a:t>
            </a:r>
            <a:endParaRPr lang="en-US" dirty="0"/>
          </a:p>
        </p:txBody>
      </p:sp>
      <p:sp>
        <p:nvSpPr>
          <p:cNvPr id="3" name="Content Placeholder 2"/>
          <p:cNvSpPr>
            <a:spLocks noGrp="1"/>
          </p:cNvSpPr>
          <p:nvPr>
            <p:ph idx="1"/>
          </p:nvPr>
        </p:nvSpPr>
        <p:spPr/>
        <p:txBody>
          <a:bodyPr/>
          <a:lstStyle/>
          <a:p>
            <a:r>
              <a:rPr lang="en-US" dirty="0" smtClean="0"/>
              <a:t>Go to Staff grid</a:t>
            </a:r>
          </a:p>
          <a:p>
            <a:pPr lvl="1"/>
            <a:r>
              <a:rPr lang="en-US" dirty="0" smtClean="0"/>
              <a:t>Show Search Form &gt; Role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20</a:t>
            </a:fld>
            <a:endParaRPr lang="en-US"/>
          </a:p>
        </p:txBody>
      </p:sp>
      <p:pic>
        <p:nvPicPr>
          <p:cNvPr id="5" name="Picture 4"/>
          <p:cNvPicPr>
            <a:picLocks noChangeAspect="1"/>
          </p:cNvPicPr>
          <p:nvPr/>
        </p:nvPicPr>
        <p:blipFill>
          <a:blip r:embed="rId3"/>
          <a:stretch>
            <a:fillRect/>
          </a:stretch>
        </p:blipFill>
        <p:spPr>
          <a:xfrm>
            <a:off x="505878" y="2792019"/>
            <a:ext cx="4664639" cy="3871804"/>
          </a:xfrm>
          <a:prstGeom prst="rect">
            <a:avLst/>
          </a:prstGeom>
          <a:ln>
            <a:solidFill>
              <a:schemeClr val="tx1"/>
            </a:solidFill>
          </a:ln>
        </p:spPr>
      </p:pic>
      <p:pic>
        <p:nvPicPr>
          <p:cNvPr id="6" name="Picture 2" descr="Easy Cinnamon Rolls - Just 4 Ingred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970" y="1690689"/>
            <a:ext cx="3110152" cy="311015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20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Multiple Roles?</a:t>
            </a:r>
            <a:endParaRPr lang="en-US" dirty="0"/>
          </a:p>
        </p:txBody>
      </p:sp>
      <p:sp>
        <p:nvSpPr>
          <p:cNvPr id="3" name="Content Placeholder 2"/>
          <p:cNvSpPr>
            <a:spLocks noGrp="1"/>
          </p:cNvSpPr>
          <p:nvPr>
            <p:ph idx="1"/>
          </p:nvPr>
        </p:nvSpPr>
        <p:spPr>
          <a:xfrm>
            <a:off x="628650" y="1453091"/>
            <a:ext cx="7886700" cy="4351338"/>
          </a:xfrm>
        </p:spPr>
        <p:txBody>
          <a:bodyPr/>
          <a:lstStyle/>
          <a:p>
            <a:r>
              <a:rPr lang="en-US" dirty="0" smtClean="0"/>
              <a:t>Assign Roles with the most access</a:t>
            </a:r>
          </a:p>
          <a:p>
            <a:pPr lvl="1"/>
            <a:r>
              <a:rPr lang="en-US" dirty="0" smtClean="0"/>
              <a:t>Assigning a “lower” Role not needed</a:t>
            </a:r>
          </a:p>
          <a:p>
            <a:r>
              <a:rPr lang="en-US" dirty="0" smtClean="0"/>
              <a:t>One Husbandry and one Medical Role</a:t>
            </a:r>
            <a:endParaRPr lang="en-US" dirty="0"/>
          </a:p>
          <a:p>
            <a:r>
              <a:rPr lang="en-US" dirty="0" smtClean="0"/>
              <a:t>Provisional and “full” access</a:t>
            </a:r>
          </a:p>
          <a:p>
            <a:pPr lvl="1"/>
            <a:r>
              <a:rPr lang="en-US" dirty="0" smtClean="0"/>
              <a:t>Create a single Role</a:t>
            </a:r>
          </a:p>
          <a:p>
            <a:r>
              <a:rPr lang="en-US" dirty="0" smtClean="0"/>
              <a:t>For custom Roles – take them for a test drive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21</a:t>
            </a:fld>
            <a:endParaRPr lang="en-US"/>
          </a:p>
        </p:txBody>
      </p:sp>
      <p:pic>
        <p:nvPicPr>
          <p:cNvPr id="1028" name="Picture 4" descr="2020 Hyundai Palisade Limited AWD - POV Test Drive (Binaural Audi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066" y="4290226"/>
            <a:ext cx="3911600" cy="22002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Studbook Roles</a:t>
            </a:r>
            <a:endParaRPr lang="en-US" dirty="0"/>
          </a:p>
        </p:txBody>
      </p:sp>
      <p:sp>
        <p:nvSpPr>
          <p:cNvPr id="3" name="Content Placeholder 2"/>
          <p:cNvSpPr>
            <a:spLocks noGrp="1"/>
          </p:cNvSpPr>
          <p:nvPr>
            <p:ph idx="1"/>
          </p:nvPr>
        </p:nvSpPr>
        <p:spPr>
          <a:xfrm>
            <a:off x="628650" y="1518054"/>
            <a:ext cx="7886700" cy="4351338"/>
          </a:xfrm>
        </p:spPr>
        <p:txBody>
          <a:bodyPr>
            <a:normAutofit lnSpcReduction="10000"/>
          </a:bodyPr>
          <a:lstStyle/>
          <a:p>
            <a:r>
              <a:rPr lang="en-US" dirty="0" smtClean="0"/>
              <a:t>Regional Associations assign the actual Studbook Role to the Studbook Keeper</a:t>
            </a:r>
          </a:p>
          <a:p>
            <a:pPr lvl="1"/>
            <a:r>
              <a:rPr lang="en-US" dirty="0" smtClean="0"/>
              <a:t>Local Admins cannot do this and if asked should refer the asker to their RA</a:t>
            </a:r>
          </a:p>
          <a:p>
            <a:r>
              <a:rPr lang="en-US" dirty="0" smtClean="0"/>
              <a:t>Local Admins do need to</a:t>
            </a:r>
          </a:p>
          <a:p>
            <a:pPr lvl="1"/>
            <a:r>
              <a:rPr lang="en-US" dirty="0" smtClean="0"/>
              <a:t>Create the Studbook Keeper as a ZIMS Staff member</a:t>
            </a:r>
          </a:p>
          <a:p>
            <a:pPr lvl="1"/>
            <a:r>
              <a:rPr lang="en-US" dirty="0" smtClean="0"/>
              <a:t>Assign Husbandry Roles</a:t>
            </a:r>
          </a:p>
          <a:p>
            <a:pPr lvl="2"/>
            <a:r>
              <a:rPr lang="en-US" dirty="0" smtClean="0"/>
              <a:t>Studbook Keeper</a:t>
            </a:r>
          </a:p>
          <a:p>
            <a:pPr lvl="2"/>
            <a:r>
              <a:rPr lang="en-US" dirty="0" smtClean="0"/>
              <a:t>Population Manager – more robust Role</a:t>
            </a:r>
          </a:p>
          <a:p>
            <a:r>
              <a:rPr lang="en-US" dirty="0" smtClean="0"/>
              <a:t>Help menu – Studbook Local Admin Responsibilities</a:t>
            </a:r>
          </a:p>
          <a:p>
            <a:endParaRPr lang="en-US" dirty="0" smtClean="0"/>
          </a:p>
        </p:txBody>
      </p:sp>
      <p:sp>
        <p:nvSpPr>
          <p:cNvPr id="4" name="Slide Number Placeholder 3"/>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340486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Staff and Roles in ZIMS</a:t>
            </a:r>
            <a:endParaRPr lang="en-US" dirty="0"/>
          </a:p>
        </p:txBody>
      </p:sp>
      <p:sp>
        <p:nvSpPr>
          <p:cNvPr id="3" name="Subtitle 2"/>
          <p:cNvSpPr>
            <a:spLocks noGrp="1"/>
          </p:cNvSpPr>
          <p:nvPr>
            <p:ph type="subTitle" idx="1"/>
          </p:nvPr>
        </p:nvSpPr>
        <p:spPr/>
        <p:txBody>
          <a:bodyPr/>
          <a:lstStyle/>
          <a:p>
            <a:r>
              <a:rPr lang="en-US" dirty="0" smtClean="0"/>
              <a:t>Any Questions?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38361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Document</a:t>
            </a:r>
            <a:endParaRPr lang="en-US" dirty="0"/>
          </a:p>
        </p:txBody>
      </p:sp>
      <p:sp>
        <p:nvSpPr>
          <p:cNvPr id="3" name="Content Placeholder 2"/>
          <p:cNvSpPr>
            <a:spLocks noGrp="1"/>
          </p:cNvSpPr>
          <p:nvPr>
            <p:ph idx="1"/>
          </p:nvPr>
        </p:nvSpPr>
        <p:spPr/>
        <p:txBody>
          <a:bodyPr/>
          <a:lstStyle/>
          <a:p>
            <a:r>
              <a:rPr lang="en-US" dirty="0" smtClean="0"/>
              <a:t>Listserv chatter</a:t>
            </a:r>
          </a:p>
          <a:p>
            <a:r>
              <a:rPr lang="en-US" dirty="0" smtClean="0"/>
              <a:t>How to contact Species360 for assistance</a:t>
            </a:r>
          </a:p>
          <a:p>
            <a:r>
              <a:rPr lang="en-US" dirty="0" smtClean="0"/>
              <a:t>Institutional rules regarding what Staff is listed in ZIMS (and if they are </a:t>
            </a:r>
            <a:r>
              <a:rPr lang="en-US" dirty="0"/>
              <a:t>P</a:t>
            </a:r>
            <a:r>
              <a:rPr lang="en-US" dirty="0" smtClean="0"/>
              <a:t>ublic </a:t>
            </a:r>
            <a:r>
              <a:rPr lang="en-US" dirty="0"/>
              <a:t>C</a:t>
            </a:r>
            <a:r>
              <a:rPr lang="en-US" dirty="0" smtClean="0"/>
              <a:t>ontacts)</a:t>
            </a:r>
          </a:p>
          <a:p>
            <a:r>
              <a:rPr lang="en-US" dirty="0" smtClean="0"/>
              <a:t>Institutional rules regarding what Staff have ZIMS Roles and the access allowed to them</a:t>
            </a:r>
          </a:p>
          <a:p>
            <a:pPr lvl="1"/>
            <a:r>
              <a:rPr lang="en-US" dirty="0" smtClean="0"/>
              <a:t>These are important because Species360 is getting requests to add Staff and assign Roles (more on that later)</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304432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in ZIMS</a:t>
            </a:r>
            <a:endParaRPr lang="en-US" dirty="0"/>
          </a:p>
        </p:txBody>
      </p:sp>
      <p:pic>
        <p:nvPicPr>
          <p:cNvPr id="1026" name="Picture 2" descr="Getting Down to Wizness - Imgf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48966"/>
            <a:ext cx="7443009" cy="418250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772796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16" y="0"/>
            <a:ext cx="7886700" cy="1325563"/>
          </a:xfrm>
        </p:spPr>
        <p:txBody>
          <a:bodyPr/>
          <a:lstStyle/>
          <a:p>
            <a:r>
              <a:rPr lang="en-US" dirty="0" smtClean="0"/>
              <a:t>Adding Staff</a:t>
            </a:r>
            <a:endParaRPr lang="en-US" dirty="0"/>
          </a:p>
        </p:txBody>
      </p:sp>
      <p:sp>
        <p:nvSpPr>
          <p:cNvPr id="3" name="Content Placeholder 2"/>
          <p:cNvSpPr>
            <a:spLocks noGrp="1"/>
          </p:cNvSpPr>
          <p:nvPr>
            <p:ph idx="1"/>
          </p:nvPr>
        </p:nvSpPr>
        <p:spPr>
          <a:xfrm>
            <a:off x="437457" y="1094105"/>
            <a:ext cx="7886700" cy="4351338"/>
          </a:xfrm>
        </p:spPr>
        <p:txBody>
          <a:bodyPr>
            <a:noAutofit/>
          </a:bodyPr>
          <a:lstStyle/>
          <a:p>
            <a:r>
              <a:rPr lang="en-US" sz="1800" dirty="0" smtClean="0"/>
              <a:t>Email</a:t>
            </a:r>
          </a:p>
          <a:p>
            <a:pPr lvl="1"/>
            <a:r>
              <a:rPr lang="en-US" sz="1600" dirty="0" smtClean="0"/>
              <a:t>Important for receiving communications from Species360</a:t>
            </a:r>
          </a:p>
          <a:p>
            <a:pPr lvl="1"/>
            <a:r>
              <a:rPr lang="en-US" sz="1600" dirty="0"/>
              <a:t>Must be </a:t>
            </a:r>
            <a:r>
              <a:rPr lang="en-US" sz="1600" dirty="0" smtClean="0"/>
              <a:t>confirmed before Staff can log in</a:t>
            </a:r>
          </a:p>
          <a:p>
            <a:pPr lvl="1"/>
            <a:r>
              <a:rPr lang="en-US" sz="1600" dirty="0" smtClean="0"/>
              <a:t>Notification if enclosures measurements out of your desired range</a:t>
            </a:r>
            <a:endParaRPr lang="en-US" sz="1600" dirty="0"/>
          </a:p>
          <a:p>
            <a:pPr lvl="1"/>
            <a:r>
              <a:rPr lang="en-US" sz="1600" dirty="0" smtClean="0"/>
              <a:t>Should be unique</a:t>
            </a:r>
          </a:p>
          <a:p>
            <a:pPr lvl="2"/>
            <a:r>
              <a:rPr lang="en-US" sz="1600" dirty="0" smtClean="0"/>
              <a:t>Help menu – staff email approval – Shared Emails</a:t>
            </a:r>
          </a:p>
          <a:p>
            <a:r>
              <a:rPr lang="en-US" sz="1800" dirty="0"/>
              <a:t>Job Type</a:t>
            </a:r>
          </a:p>
          <a:p>
            <a:pPr lvl="1"/>
            <a:r>
              <a:rPr lang="en-US" sz="1600" dirty="0"/>
              <a:t>Get the correct communications!</a:t>
            </a:r>
          </a:p>
          <a:p>
            <a:pPr lvl="1"/>
            <a:r>
              <a:rPr lang="en-US" sz="1600" dirty="0"/>
              <a:t>Institution Director, Species360 Invoice Recipient, Species360 Representative</a:t>
            </a:r>
          </a:p>
          <a:p>
            <a:r>
              <a:rPr lang="en-US" sz="1800" dirty="0" smtClean="0"/>
              <a:t>Department Name</a:t>
            </a:r>
          </a:p>
          <a:p>
            <a:pPr lvl="1"/>
            <a:r>
              <a:rPr lang="en-US" sz="1600" dirty="0" smtClean="0"/>
              <a:t>Responsible Party</a:t>
            </a:r>
          </a:p>
          <a:p>
            <a:pPr lvl="1"/>
            <a:r>
              <a:rPr lang="en-US" sz="1600" dirty="0" smtClean="0"/>
              <a:t>Calendar Tasks</a:t>
            </a:r>
          </a:p>
          <a:p>
            <a:pPr lvl="1"/>
            <a:r>
              <a:rPr lang="en-US" sz="1600" dirty="0" smtClean="0"/>
              <a:t>Advanced Access Management</a:t>
            </a:r>
          </a:p>
          <a:p>
            <a:r>
              <a:rPr lang="en-US" sz="1800" dirty="0" smtClean="0"/>
              <a:t>Team Name</a:t>
            </a:r>
          </a:p>
          <a:p>
            <a:pPr lvl="1"/>
            <a:r>
              <a:rPr lang="en-US" sz="1600" dirty="0" smtClean="0"/>
              <a:t>Responsible Party</a:t>
            </a:r>
          </a:p>
          <a:p>
            <a:pPr lvl="1"/>
            <a:r>
              <a:rPr lang="en-US" sz="1600" dirty="0" smtClean="0"/>
              <a:t>Calendar Tasks</a:t>
            </a:r>
          </a:p>
          <a:p>
            <a:r>
              <a:rPr lang="en-US" sz="1800" dirty="0" smtClean="0"/>
              <a:t>Make User Visible Outside My Institution </a:t>
            </a:r>
          </a:p>
          <a:p>
            <a:pPr lvl="1"/>
            <a:r>
              <a:rPr lang="en-US" sz="1600" dirty="0" smtClean="0"/>
              <a:t>Next slide!</a:t>
            </a:r>
            <a:endParaRPr lang="en-US" sz="1600" dirty="0"/>
          </a:p>
        </p:txBody>
      </p:sp>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142113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 calcmode="lin" valueType="num">
                                      <p:cBhvr additive="base">
                                        <p:cTn id="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 calcmode="lin" valueType="num">
                                      <p:cBhvr additive="base">
                                        <p:cTn id="4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 calcmode="lin" valueType="num">
                                      <p:cBhvr additive="base">
                                        <p:cTn id="4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 calcmode="lin" valueType="num">
                                      <p:cBhvr additive="base">
                                        <p:cTn id="5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 calcmode="lin" valueType="num">
                                      <p:cBhvr additive="base">
                                        <p:cTn id="5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Contact</a:t>
            </a:r>
            <a:endParaRPr lang="en-US" dirty="0"/>
          </a:p>
        </p:txBody>
      </p:sp>
      <p:sp>
        <p:nvSpPr>
          <p:cNvPr id="3" name="Content Placeholder 2"/>
          <p:cNvSpPr>
            <a:spLocks noGrp="1"/>
          </p:cNvSpPr>
          <p:nvPr>
            <p:ph idx="1"/>
          </p:nvPr>
        </p:nvSpPr>
        <p:spPr>
          <a:xfrm>
            <a:off x="628650" y="1434927"/>
            <a:ext cx="7886700" cy="4351338"/>
          </a:xfrm>
        </p:spPr>
        <p:txBody>
          <a:bodyPr/>
          <a:lstStyle/>
          <a:p>
            <a:r>
              <a:rPr lang="en-US" dirty="0" smtClean="0"/>
              <a:t>Add New Staff – Make User Visible Outside My Institution</a:t>
            </a:r>
          </a:p>
          <a:p>
            <a:r>
              <a:rPr lang="en-US" dirty="0" smtClean="0"/>
              <a:t>Current Staff – edit under View/Edit Staff Details</a:t>
            </a:r>
          </a:p>
          <a:p>
            <a:r>
              <a:rPr lang="en-US" dirty="0" smtClean="0"/>
              <a:t>View under Staff List Public Contact column</a:t>
            </a:r>
            <a:endParaRPr lang="en-US" dirty="0"/>
          </a:p>
        </p:txBody>
      </p:sp>
      <p:pic>
        <p:nvPicPr>
          <p:cNvPr id="4" name="Picture 3"/>
          <p:cNvPicPr>
            <a:picLocks noChangeAspect="1"/>
          </p:cNvPicPr>
          <p:nvPr/>
        </p:nvPicPr>
        <p:blipFill>
          <a:blip r:embed="rId3"/>
          <a:stretch>
            <a:fillRect/>
          </a:stretch>
        </p:blipFill>
        <p:spPr>
          <a:xfrm>
            <a:off x="472710" y="4135081"/>
            <a:ext cx="4479299" cy="2490162"/>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22504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8026" cy="1325563"/>
          </a:xfrm>
        </p:spPr>
        <p:txBody>
          <a:bodyPr/>
          <a:lstStyle/>
          <a:p>
            <a:r>
              <a:rPr lang="en-US" dirty="0" smtClean="0"/>
              <a:t>Viewing Public Contacts Way 1</a:t>
            </a:r>
            <a:endParaRPr lang="en-US" dirty="0"/>
          </a:p>
        </p:txBody>
      </p:sp>
      <p:sp>
        <p:nvSpPr>
          <p:cNvPr id="3" name="Content Placeholder 2"/>
          <p:cNvSpPr>
            <a:spLocks noGrp="1"/>
          </p:cNvSpPr>
          <p:nvPr>
            <p:ph idx="1"/>
          </p:nvPr>
        </p:nvSpPr>
        <p:spPr/>
        <p:txBody>
          <a:bodyPr/>
          <a:lstStyle/>
          <a:p>
            <a:r>
              <a:rPr lang="en-US" dirty="0" smtClean="0"/>
              <a:t>Public Contacts appear in global staff grid</a:t>
            </a:r>
          </a:p>
          <a:p>
            <a:pPr lvl="1"/>
            <a:r>
              <a:rPr lang="en-US" dirty="0" smtClean="0"/>
              <a:t>View Communications Details</a:t>
            </a:r>
            <a:endParaRPr lang="en-US" dirty="0"/>
          </a:p>
        </p:txBody>
      </p:sp>
      <p:pic>
        <p:nvPicPr>
          <p:cNvPr id="4" name="Picture 3"/>
          <p:cNvPicPr>
            <a:picLocks noChangeAspect="1"/>
          </p:cNvPicPr>
          <p:nvPr/>
        </p:nvPicPr>
        <p:blipFill>
          <a:blip r:embed="rId3"/>
          <a:stretch>
            <a:fillRect/>
          </a:stretch>
        </p:blipFill>
        <p:spPr>
          <a:xfrm>
            <a:off x="1580643" y="2958656"/>
            <a:ext cx="5202543" cy="2428429"/>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184947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4" y="390064"/>
            <a:ext cx="8108026" cy="1325563"/>
          </a:xfrm>
        </p:spPr>
        <p:txBody>
          <a:bodyPr/>
          <a:lstStyle/>
          <a:p>
            <a:r>
              <a:rPr lang="en-US" dirty="0" smtClean="0"/>
              <a:t>Viewing Public Contacts Way 2</a:t>
            </a:r>
            <a:endParaRPr lang="en-US" dirty="0"/>
          </a:p>
        </p:txBody>
      </p:sp>
      <p:sp>
        <p:nvSpPr>
          <p:cNvPr id="3" name="Content Placeholder 2"/>
          <p:cNvSpPr>
            <a:spLocks noGrp="1"/>
          </p:cNvSpPr>
          <p:nvPr>
            <p:ph idx="1"/>
          </p:nvPr>
        </p:nvSpPr>
        <p:spPr>
          <a:xfrm>
            <a:off x="628650" y="1401676"/>
            <a:ext cx="7886700" cy="4351338"/>
          </a:xfrm>
        </p:spPr>
        <p:txBody>
          <a:bodyPr/>
          <a:lstStyle/>
          <a:p>
            <a:r>
              <a:rPr lang="en-US" dirty="0" smtClean="0"/>
              <a:t>You can also find Public Contacts from the Contact Directory under My Institution</a:t>
            </a:r>
          </a:p>
          <a:p>
            <a:pPr lvl="1"/>
            <a:r>
              <a:rPr lang="en-US" dirty="0" smtClean="0"/>
              <a:t>All Contacts – any contact in the list</a:t>
            </a:r>
          </a:p>
          <a:p>
            <a:pPr lvl="1"/>
            <a:r>
              <a:rPr lang="en-US" dirty="0" smtClean="0"/>
              <a:t>Species360 Contacts – maintained by institutions</a:t>
            </a:r>
          </a:p>
          <a:p>
            <a:pPr lvl="1"/>
            <a:r>
              <a:rPr lang="en-US" dirty="0" smtClean="0"/>
              <a:t>My Contacts – locally added</a:t>
            </a:r>
            <a:endParaRPr lang="en-US" dirty="0"/>
          </a:p>
        </p:txBody>
      </p:sp>
      <p:pic>
        <p:nvPicPr>
          <p:cNvPr id="5" name="Picture 4"/>
          <p:cNvPicPr>
            <a:picLocks noChangeAspect="1"/>
          </p:cNvPicPr>
          <p:nvPr/>
        </p:nvPicPr>
        <p:blipFill>
          <a:blip r:embed="rId3"/>
          <a:stretch>
            <a:fillRect/>
          </a:stretch>
        </p:blipFill>
        <p:spPr>
          <a:xfrm>
            <a:off x="1185995" y="3468122"/>
            <a:ext cx="7459242" cy="3296504"/>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32385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01" y="124057"/>
            <a:ext cx="7886700" cy="1325563"/>
          </a:xfrm>
        </p:spPr>
        <p:txBody>
          <a:bodyPr/>
          <a:lstStyle/>
          <a:p>
            <a:r>
              <a:rPr lang="en-US" dirty="0" smtClean="0"/>
              <a:t>Removing Staff</a:t>
            </a:r>
            <a:endParaRPr lang="en-US" dirty="0"/>
          </a:p>
        </p:txBody>
      </p:sp>
      <p:sp>
        <p:nvSpPr>
          <p:cNvPr id="3" name="Content Placeholder 2"/>
          <p:cNvSpPr>
            <a:spLocks noGrp="1"/>
          </p:cNvSpPr>
          <p:nvPr>
            <p:ph idx="1"/>
          </p:nvPr>
        </p:nvSpPr>
        <p:spPr>
          <a:xfrm>
            <a:off x="786592" y="1243734"/>
            <a:ext cx="7886700" cy="4351338"/>
          </a:xfrm>
        </p:spPr>
        <p:txBody>
          <a:bodyPr>
            <a:normAutofit/>
          </a:bodyPr>
          <a:lstStyle/>
          <a:p>
            <a:r>
              <a:rPr lang="en-US" sz="2000" dirty="0" smtClean="0"/>
              <a:t>A Staff member left, what now?</a:t>
            </a:r>
          </a:p>
          <a:p>
            <a:r>
              <a:rPr lang="en-US" sz="2000" dirty="0" smtClean="0"/>
              <a:t>Mark as Obsolete – Actions &gt; Mark Selected Staff Obsolete</a:t>
            </a:r>
          </a:p>
          <a:p>
            <a:pPr lvl="1"/>
            <a:r>
              <a:rPr lang="en-US" sz="2000" dirty="0" smtClean="0"/>
              <a:t>Cannot log into ZIMS</a:t>
            </a:r>
          </a:p>
          <a:p>
            <a:pPr lvl="1"/>
            <a:r>
              <a:rPr lang="en-US" sz="2000" dirty="0" smtClean="0"/>
              <a:t>Removed from active Staff list</a:t>
            </a:r>
          </a:p>
          <a:p>
            <a:pPr lvl="1"/>
            <a:r>
              <a:rPr lang="en-US" sz="2000" dirty="0" smtClean="0"/>
              <a:t>Can’t assign as a new Responsible Party</a:t>
            </a:r>
          </a:p>
          <a:p>
            <a:pPr lvl="1"/>
            <a:r>
              <a:rPr lang="en-US" sz="2000" dirty="0" smtClean="0"/>
              <a:t>No longer Visible Outside Institution (if so marked)</a:t>
            </a:r>
          </a:p>
          <a:p>
            <a:pPr lvl="1"/>
            <a:r>
              <a:rPr lang="en-US" sz="2000" dirty="0" smtClean="0">
                <a:solidFill>
                  <a:srgbClr val="0070C0"/>
                </a:solidFill>
              </a:rPr>
              <a:t>Can’t be selected in DEM to view records</a:t>
            </a:r>
          </a:p>
          <a:p>
            <a:pPr lvl="1"/>
            <a:r>
              <a:rPr lang="en-US" sz="2000" dirty="0" smtClean="0">
                <a:solidFill>
                  <a:srgbClr val="0070C0"/>
                </a:solidFill>
              </a:rPr>
              <a:t>Can’t be selected in Activity Report as Entered By</a:t>
            </a:r>
          </a:p>
          <a:p>
            <a:pPr lvl="1"/>
            <a:r>
              <a:rPr lang="en-US" sz="2000" dirty="0" smtClean="0">
                <a:solidFill>
                  <a:srgbClr val="0070C0"/>
                </a:solidFill>
              </a:rPr>
              <a:t>Can’t be selected as a Responsible Party in Advanced Animal Search</a:t>
            </a:r>
            <a:endParaRPr lang="en-US" sz="2000" dirty="0">
              <a:solidFill>
                <a:srgbClr val="0070C0"/>
              </a:solidFill>
            </a:endParaRPr>
          </a:p>
        </p:txBody>
      </p:sp>
      <p:pic>
        <p:nvPicPr>
          <p:cNvPr id="5" name="Picture 4"/>
          <p:cNvPicPr>
            <a:picLocks noChangeAspect="1"/>
          </p:cNvPicPr>
          <p:nvPr/>
        </p:nvPicPr>
        <p:blipFill>
          <a:blip r:embed="rId3"/>
          <a:stretch>
            <a:fillRect/>
          </a:stretch>
        </p:blipFill>
        <p:spPr>
          <a:xfrm>
            <a:off x="340779" y="4801362"/>
            <a:ext cx="4339288" cy="1913387"/>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3802491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Props1.xml><?xml version="1.0" encoding="utf-8"?>
<ds:datastoreItem xmlns:ds="http://schemas.openxmlformats.org/officeDocument/2006/customXml" ds:itemID="{93ACF37F-F635-43C4-B11B-4A690D8FB391}"/>
</file>

<file path=customXml/itemProps2.xml><?xml version="1.0" encoding="utf-8"?>
<ds:datastoreItem xmlns:ds="http://schemas.openxmlformats.org/officeDocument/2006/customXml" ds:itemID="{7053B714-4FDF-4655-87CF-D8B7BE46A3DE}"/>
</file>

<file path=customXml/itemProps3.xml><?xml version="1.0" encoding="utf-8"?>
<ds:datastoreItem xmlns:ds="http://schemas.openxmlformats.org/officeDocument/2006/customXml" ds:itemID="{AF89FB47-23ED-415F-ACFD-C2A9B9587AB0}"/>
</file>

<file path=docProps/app.xml><?xml version="1.0" encoding="utf-8"?>
<Properties xmlns="http://schemas.openxmlformats.org/officeDocument/2006/extended-properties" xmlns:vt="http://schemas.openxmlformats.org/officeDocument/2006/docPropsVTypes">
  <Template/>
  <TotalTime>5180</TotalTime>
  <Words>3249</Words>
  <Application>Microsoft Office PowerPoint</Application>
  <PresentationFormat>On-screen Show (4:3)</PresentationFormat>
  <Paragraphs>216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23</vt:i4>
      </vt:variant>
    </vt:vector>
  </HeadingPairs>
  <TitlesOfParts>
    <vt:vector size="42" baseType="lpstr">
      <vt:lpstr>Arial</vt:lpstr>
      <vt:lpstr>Calibri</vt:lpstr>
      <vt:lpstr>Times New Roman</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Staff and Roles in ZIMS</vt:lpstr>
      <vt:lpstr>Local Admin</vt:lpstr>
      <vt:lpstr>Procedures Document</vt:lpstr>
      <vt:lpstr>Staff in ZIMS</vt:lpstr>
      <vt:lpstr>Adding Staff</vt:lpstr>
      <vt:lpstr>Public Contact</vt:lpstr>
      <vt:lpstr>Viewing Public Contacts Way 1</vt:lpstr>
      <vt:lpstr>Viewing Public Contacts Way 2</vt:lpstr>
      <vt:lpstr>Removing Staff</vt:lpstr>
      <vt:lpstr>Workaround Option For Now</vt:lpstr>
      <vt:lpstr>Making Obsolete Active Again</vt:lpstr>
      <vt:lpstr>Making Obsolete Active Again</vt:lpstr>
      <vt:lpstr>What if I Entered Them Wrong or as a Duplicate?</vt:lpstr>
      <vt:lpstr>Support Adding Staff</vt:lpstr>
      <vt:lpstr>Rolls in ZIMS</vt:lpstr>
      <vt:lpstr>Release Notes</vt:lpstr>
      <vt:lpstr>Global Role Access</vt:lpstr>
      <vt:lpstr>Species360 versus Custom Role?</vt:lpstr>
      <vt:lpstr>Creating a Custom Role</vt:lpstr>
      <vt:lpstr>Who Has This Role?</vt:lpstr>
      <vt:lpstr>Assigning Multiple Roles?</vt:lpstr>
      <vt:lpstr>Review of Studbook Roles</vt:lpstr>
      <vt:lpstr>Staff and Roles in ZIMS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163</cp:revision>
  <cp:lastPrinted>2018-01-25T17:41:21Z</cp:lastPrinted>
  <dcterms:created xsi:type="dcterms:W3CDTF">2016-07-26T18:48:10Z</dcterms:created>
  <dcterms:modified xsi:type="dcterms:W3CDTF">2020-07-07T13:33:56Z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