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gif" ContentType="image/gif"/>
  <Default Extension="tiff" ContentType="image/tiff"/>
  <Override PartName="/ppt/slideLayouts/slideLayout10.xml" ContentType="application/vnd.openxmlformats-officedocument.presentationml.slideLayout+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8" r:id="rId2"/>
    <p:sldId id="259" r:id="rId3"/>
    <p:sldId id="260" r:id="rId4"/>
    <p:sldId id="262" r:id="rId5"/>
    <p:sldId id="261" r:id="rId6"/>
    <p:sldId id="265" r:id="rId7"/>
    <p:sldId id="264" r:id="rId8"/>
    <p:sldId id="266" r:id="rId9"/>
    <p:sldId id="268" r:id="rId10"/>
    <p:sldId id="267" r:id="rId11"/>
    <p:sldId id="263" r:id="rId12"/>
    <p:sldId id="270"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8"/>
    <p:restoredTop sz="96327"/>
  </p:normalViewPr>
  <p:slideViewPr>
    <p:cSldViewPr snapToGrid="0" snapToObjects="1">
      <p:cViewPr varScale="1">
        <p:scale>
          <a:sx n="157" d="100"/>
          <a:sy n="157" d="100"/>
        </p:scale>
        <p:origin x="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4/9/20</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12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99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4732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83108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22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780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4/9/20</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079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350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800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4/9/20</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866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194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754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242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897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442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363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941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4/9/20</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79660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headspace.com/n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dublinzoo.ie/news/dublinzoofun/" TargetMode="External"/><Relationship Id="rId3" Type="http://schemas.openxmlformats.org/officeDocument/2006/relationships/hyperlink" Target="https://www.waza.org/blog/zoo-and-aquarium-educational-resources/" TargetMode="External"/><Relationship Id="rId7" Type="http://schemas.openxmlformats.org/officeDocument/2006/relationships/hyperlink" Target="https://facebook.com/cincinnatizoo" TargetMode="External"/><Relationship Id="rId12" Type="http://schemas.openxmlformats.org/officeDocument/2006/relationships/hyperlink" Target="https://zoobeauval.com/" TargetMode="External"/><Relationship Id="rId2" Type="http://schemas.openxmlformats.org/officeDocument/2006/relationships/hyperlink" Target="https://www.aza.org/livestreams-and-activities" TargetMode="External"/><Relationship Id="rId1" Type="http://schemas.openxmlformats.org/officeDocument/2006/relationships/slideLayout" Target="../slideLayouts/slideLayout2.xml"/><Relationship Id="rId6" Type="http://schemas.openxmlformats.org/officeDocument/2006/relationships/hyperlink" Target="https://www.facebook.com/hashtag/phillyzooat2?source=feed_text&amp;epa=HASHTAG&amp;__xts__%5B0%5D=68.ARD2A9t8GwsKqi5FzsY2fn-p0B1x0NHhc8bmK_JX_FGmiA6sHU08J1AZ7LFL_gp9vVtcXazUJN3hNHpRxp7ekOBOIZ0mBCn14v-PGhXdEzoLhTQWsI-4lH5-1tWbFGpb5_6IMGjcyENlBPkC4WIcbgav-WyQSd1RmkIPaKH59mMjvN_Bu5E_-IN0hozyAe0DbxfHQfN1umN7KTxb-jzslbVHKFpVOb1SAFi29Hcd3lAcfm162D3nq654QPJWsyaGWr1N44pXHPzanWUiKp9N99is8-u2gtY_E3vEs49eDeR3qsS0o3vWqRZh62IrRzuDMsswxUyeXMODv2cgYQ&amp;__tn__=%2ANK-R" TargetMode="External"/><Relationship Id="rId11" Type="http://schemas.openxmlformats.org/officeDocument/2006/relationships/hyperlink" Target="https://tulsazoo.org/kids/" TargetMode="External"/><Relationship Id="rId5" Type="http://schemas.openxmlformats.org/officeDocument/2006/relationships/hyperlink" Target="https://facebook.com/houstonzoo/" TargetMode="External"/><Relationship Id="rId10" Type="http://schemas.openxmlformats.org/officeDocument/2006/relationships/hyperlink" Target="https://kids.sandiegozoo.org/curriculum" TargetMode="External"/><Relationship Id="rId4" Type="http://schemas.openxmlformats.org/officeDocument/2006/relationships/hyperlink" Target="https://eaza.sharepoint.com/sites/member/" TargetMode="External"/><Relationship Id="rId9" Type="http://schemas.openxmlformats.org/officeDocument/2006/relationships/hyperlink" Target="https://phoenixzoo.org/digital-safari/"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tinyurl.com/to523t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zoom.us/profile/settin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zoom.us/profile/setti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hyperlink" Target="https://zoom.us/docs/en-us/covid19.html"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4ST56TQrOo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CD12-A24B-2242-839F-44591ABE2ACA}"/>
              </a:ext>
            </a:extLst>
          </p:cNvPr>
          <p:cNvSpPr>
            <a:spLocks noGrp="1"/>
          </p:cNvSpPr>
          <p:nvPr>
            <p:ph type="title"/>
          </p:nvPr>
        </p:nvSpPr>
        <p:spPr>
          <a:xfrm>
            <a:off x="427384" y="1582613"/>
            <a:ext cx="8507896" cy="1478570"/>
          </a:xfrm>
        </p:spPr>
        <p:txBody>
          <a:bodyPr/>
          <a:lstStyle/>
          <a:p>
            <a:pPr algn="ctr"/>
            <a:r>
              <a:rPr lang="en-US" dirty="0">
                <a:solidFill>
                  <a:schemeClr val="bg2"/>
                </a:solidFill>
              </a:rPr>
              <a:t>Staying together while staying apart</a:t>
            </a:r>
            <a:endParaRPr lang="en-US" dirty="0">
              <a:solidFill>
                <a:schemeClr val="bg1"/>
              </a:solidFill>
            </a:endParaRPr>
          </a:p>
        </p:txBody>
      </p:sp>
      <p:pic>
        <p:nvPicPr>
          <p:cNvPr id="1026" name="Picture 2" descr="Zoom Logo">
            <a:extLst>
              <a:ext uri="{FF2B5EF4-FFF2-40B4-BE49-F238E27FC236}">
                <a16:creationId xmlns:a16="http://schemas.microsoft.com/office/drawing/2014/main" id="{1214F14C-901D-8845-A5A9-190957B11D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2645" y="3429000"/>
            <a:ext cx="1898710" cy="431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98C275-76BD-B142-A38C-1EAF55C9C42D}"/>
              </a:ext>
            </a:extLst>
          </p:cNvPr>
          <p:cNvSpPr txBox="1"/>
          <p:nvPr/>
        </p:nvSpPr>
        <p:spPr>
          <a:xfrm>
            <a:off x="3707296" y="5446644"/>
            <a:ext cx="1346844" cy="369332"/>
          </a:xfrm>
          <a:prstGeom prst="rect">
            <a:avLst/>
          </a:prstGeom>
          <a:noFill/>
        </p:spPr>
        <p:txBody>
          <a:bodyPr wrap="none" rtlCol="0">
            <a:spAutoFit/>
          </a:bodyPr>
          <a:lstStyle/>
          <a:p>
            <a:r>
              <a:rPr lang="en-US" dirty="0"/>
              <a:t>…and more!</a:t>
            </a:r>
          </a:p>
        </p:txBody>
      </p:sp>
    </p:spTree>
    <p:extLst>
      <p:ext uri="{BB962C8B-B14F-4D97-AF65-F5344CB8AC3E}">
        <p14:creationId xmlns:p14="http://schemas.microsoft.com/office/powerpoint/2010/main" val="5997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49" y="1096548"/>
            <a:ext cx="8137663" cy="5006078"/>
          </a:xfrm>
        </p:spPr>
        <p:txBody>
          <a:bodyPr/>
          <a:lstStyle/>
          <a:p>
            <a:pPr marL="0" indent="0">
              <a:buNone/>
            </a:pPr>
            <a:r>
              <a:rPr lang="en-US" b="1" dirty="0"/>
              <a:t>Disconnecting</a:t>
            </a:r>
          </a:p>
          <a:p>
            <a:pPr marL="0" indent="0">
              <a:buNone/>
            </a:pPr>
            <a:r>
              <a:rPr lang="en-US" dirty="0"/>
              <a:t>Especially when our work is our life and our lives are quarantined</a:t>
            </a:r>
          </a:p>
          <a:p>
            <a:r>
              <a:rPr lang="en-US" dirty="0"/>
              <a:t>Try meditation – </a:t>
            </a:r>
            <a:r>
              <a:rPr lang="en-US" dirty="0">
                <a:hlinkClick r:id="rId2"/>
              </a:rPr>
              <a:t>https://www.headspace.com/ny</a:t>
            </a:r>
            <a:endParaRPr lang="en-US" dirty="0"/>
          </a:p>
          <a:p>
            <a:r>
              <a:rPr lang="en-US" dirty="0"/>
              <a:t>Try yoga</a:t>
            </a:r>
          </a:p>
          <a:p>
            <a:r>
              <a:rPr lang="en-US" dirty="0"/>
              <a:t>Journal</a:t>
            </a:r>
          </a:p>
          <a:p>
            <a:r>
              <a:rPr lang="en-US" dirty="0"/>
              <a:t>Garden</a:t>
            </a:r>
          </a:p>
          <a:p>
            <a:r>
              <a:rPr lang="en-US" dirty="0"/>
              <a:t>Walk in nature</a:t>
            </a:r>
          </a:p>
          <a:p>
            <a:r>
              <a:rPr lang="en-US" dirty="0"/>
              <a:t>Make space for each other (not just physically – emotionally)</a:t>
            </a:r>
          </a:p>
          <a:p>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90422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50" y="818251"/>
            <a:ext cx="7429499" cy="5383766"/>
          </a:xfrm>
        </p:spPr>
        <p:txBody>
          <a:bodyPr/>
          <a:lstStyle/>
          <a:p>
            <a:pPr marL="0" indent="0">
              <a:buNone/>
            </a:pPr>
            <a:r>
              <a:rPr lang="en-US" b="1" dirty="0"/>
              <a:t>Aquariums and Zoos Online!</a:t>
            </a:r>
          </a:p>
          <a:p>
            <a:r>
              <a:rPr lang="en-US" dirty="0"/>
              <a:t>AZA Calendar: </a:t>
            </a:r>
            <a:br>
              <a:rPr lang="en-US" dirty="0"/>
            </a:br>
            <a:r>
              <a:rPr lang="en-US" sz="1800" dirty="0">
                <a:hlinkClick r:id="rId2"/>
              </a:rPr>
              <a:t>https://www.aza.org/livestreams-and-activities</a:t>
            </a:r>
            <a:endParaRPr lang="en-US" sz="1800" dirty="0"/>
          </a:p>
          <a:p>
            <a:r>
              <a:rPr lang="en-US" dirty="0"/>
              <a:t>WAZA Education Resource: </a:t>
            </a:r>
            <a:br>
              <a:rPr lang="en-US" dirty="0"/>
            </a:br>
            <a:r>
              <a:rPr lang="en-US" sz="1800" dirty="0">
                <a:hlinkClick r:id="rId3"/>
              </a:rPr>
              <a:t>https://www.waza.org/blog/zoo-and-aquarium-educational-resources/</a:t>
            </a:r>
            <a:r>
              <a:rPr lang="en-US" sz="1800" dirty="0"/>
              <a:t> </a:t>
            </a:r>
          </a:p>
          <a:p>
            <a:r>
              <a:rPr lang="en-US" dirty="0"/>
              <a:t>EAZA ‘Corona virus Forum’ </a:t>
            </a:r>
            <a:r>
              <a:rPr lang="en-US" sz="1800" dirty="0"/>
              <a:t>(see EAZA intranet) </a:t>
            </a:r>
            <a:r>
              <a:rPr lang="en-US" sz="1800" dirty="0">
                <a:hlinkClick r:id="rId4"/>
              </a:rPr>
              <a:t>https://eaza.sharepoint.com/sites/member/</a:t>
            </a:r>
            <a:endParaRPr lang="en-US" sz="1800" dirty="0"/>
          </a:p>
          <a:p>
            <a:pPr marL="0" indent="0">
              <a:buNone/>
            </a:pPr>
            <a:r>
              <a:rPr lang="en-US" sz="1800" dirty="0"/>
              <a:t>Zoos are livestreaming and creating unique interactive content!</a:t>
            </a:r>
            <a:br>
              <a:rPr lang="en-US" sz="1800" dirty="0"/>
            </a:br>
            <a:r>
              <a:rPr lang="en-US" sz="1800" dirty="0">
                <a:hlinkClick r:id="rId5"/>
              </a:rPr>
              <a:t>https://facebook.com/houstonzoo/</a:t>
            </a:r>
            <a:r>
              <a:rPr lang="en-US" sz="1800" dirty="0"/>
              <a:t> | </a:t>
            </a:r>
            <a:r>
              <a:rPr lang="en-US" sz="1800" dirty="0">
                <a:hlinkClick r:id="rId6"/>
              </a:rPr>
              <a:t>#PhillyZooAt2</a:t>
            </a:r>
            <a:r>
              <a:rPr lang="en-US" sz="1800" dirty="0"/>
              <a:t> Facebook Live </a:t>
            </a:r>
            <a:br>
              <a:rPr lang="en-US" sz="1800" dirty="0"/>
            </a:br>
            <a:r>
              <a:rPr lang="en-US" sz="1800" dirty="0">
                <a:hlinkClick r:id="rId7"/>
              </a:rPr>
              <a:t>https://facebook.com/cincinnatizoo</a:t>
            </a:r>
            <a:r>
              <a:rPr lang="en-US" sz="1800" dirty="0"/>
              <a:t> | </a:t>
            </a:r>
            <a:r>
              <a:rPr lang="en-US" sz="1800" dirty="0">
                <a:hlinkClick r:id="rId8"/>
              </a:rPr>
              <a:t>#dublinzoofun activity series</a:t>
            </a:r>
            <a:br>
              <a:rPr lang="en-US" sz="1800" dirty="0"/>
            </a:br>
            <a:r>
              <a:rPr lang="en-US" sz="1800" dirty="0">
                <a:hlinkClick r:id="rId9"/>
              </a:rPr>
              <a:t>https://phoenixzoo.org/digital-safari/</a:t>
            </a:r>
            <a:r>
              <a:rPr lang="en-US" sz="1800" dirty="0"/>
              <a:t> | SDZG </a:t>
            </a:r>
            <a:r>
              <a:rPr lang="en-US" sz="1800" dirty="0">
                <a:hlinkClick r:id="rId10"/>
              </a:rPr>
              <a:t>#WereHereTogether</a:t>
            </a:r>
            <a:br>
              <a:rPr lang="en-US" sz="1800" dirty="0"/>
            </a:br>
            <a:r>
              <a:rPr lang="en-US" sz="1800" dirty="0">
                <a:hlinkClick r:id="rId11"/>
              </a:rPr>
              <a:t>https://tulsazoo.org/kids/</a:t>
            </a:r>
            <a:r>
              <a:rPr lang="en-US" sz="1800" dirty="0"/>
              <a:t> | </a:t>
            </a:r>
            <a:r>
              <a:rPr lang="en-US" sz="1800" dirty="0">
                <a:hlinkClick r:id="rId12"/>
              </a:rPr>
              <a:t>https://zoobeauval.com/</a:t>
            </a:r>
            <a:r>
              <a:rPr lang="en-US" sz="1800" dirty="0"/>
              <a:t> </a:t>
            </a:r>
            <a:r>
              <a:rPr lang="en-US" sz="1800" dirty="0" err="1"/>
              <a:t>outils</a:t>
            </a:r>
            <a:r>
              <a:rPr lang="en-US" sz="1800" dirty="0"/>
              <a:t> </a:t>
            </a:r>
            <a:r>
              <a:rPr lang="en-US" sz="1800" dirty="0" err="1"/>
              <a:t>pedagogiques</a:t>
            </a:r>
            <a:endParaRPr lang="en-US" sz="1800" dirty="0"/>
          </a:p>
        </p:txBody>
      </p:sp>
    </p:spTree>
    <p:extLst>
      <p:ext uri="{BB962C8B-B14F-4D97-AF65-F5344CB8AC3E}">
        <p14:creationId xmlns:p14="http://schemas.microsoft.com/office/powerpoint/2010/main" val="416562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50" y="818251"/>
            <a:ext cx="7429499" cy="5383766"/>
          </a:xfrm>
        </p:spPr>
        <p:txBody>
          <a:bodyPr>
            <a:normAutofit/>
          </a:bodyPr>
          <a:lstStyle/>
          <a:p>
            <a:pPr marL="0" indent="0">
              <a:buNone/>
            </a:pPr>
            <a:r>
              <a:rPr lang="en-US" b="1" dirty="0"/>
              <a:t>Aquariums and Zoos will be back!</a:t>
            </a:r>
          </a:p>
          <a:p>
            <a:pPr marL="0" indent="0">
              <a:buNone/>
            </a:pPr>
            <a:r>
              <a:rPr lang="en-US" dirty="0"/>
              <a:t>Research shows that demand for cultural organizations is being redistributed toward some types of entities and away from others. For instance, likelihood to revisit entities that involve minimal movement in smaller spaces – such as symphonies – has decreased, as has the near-term likelihood to visit touch-based entities such as science centers. </a:t>
            </a:r>
            <a:r>
              <a:rPr lang="en-US" b="1" dirty="0"/>
              <a:t>On the other hand, the likelihood to revisit larger and (particularly outdoor) spaces – such as gardens and zoos – has increased.</a:t>
            </a:r>
            <a:br>
              <a:rPr lang="en-US" b="1" dirty="0">
                <a:solidFill>
                  <a:schemeClr val="tx1">
                    <a:lumMod val="50000"/>
                  </a:schemeClr>
                </a:solidFill>
              </a:rPr>
            </a:br>
            <a:br>
              <a:rPr lang="en-US" b="1" dirty="0"/>
            </a:br>
            <a:r>
              <a:rPr lang="en-US" sz="1600" b="1" dirty="0" err="1"/>
              <a:t>Colleendilen.com</a:t>
            </a:r>
            <a:r>
              <a:rPr lang="en-US" sz="1600" b="1" dirty="0"/>
              <a:t>   - </a:t>
            </a:r>
            <a:r>
              <a:rPr lang="en-US" sz="1600" b="1" dirty="0" err="1"/>
              <a:t>Apriil</a:t>
            </a:r>
            <a:r>
              <a:rPr lang="en-US" sz="1600" b="1" dirty="0"/>
              <a:t> 2020 </a:t>
            </a:r>
            <a:r>
              <a:rPr lang="en-US" sz="1600" b="1" dirty="0">
                <a:hlinkClick r:id="rId2"/>
              </a:rPr>
              <a:t>https://tinyurl.com/to523t2</a:t>
            </a:r>
            <a:r>
              <a:rPr lang="en-US" sz="1600" b="1" dirty="0"/>
              <a:t> </a:t>
            </a:r>
            <a:endParaRPr lang="en-US" b="1" dirty="0"/>
          </a:p>
        </p:txBody>
      </p:sp>
    </p:spTree>
    <p:extLst>
      <p:ext uri="{BB962C8B-B14F-4D97-AF65-F5344CB8AC3E}">
        <p14:creationId xmlns:p14="http://schemas.microsoft.com/office/powerpoint/2010/main" val="173591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1192696" y="1073426"/>
            <a:ext cx="7094053" cy="5128591"/>
          </a:xfrm>
        </p:spPr>
        <p:txBody>
          <a:bodyPr/>
          <a:lstStyle/>
          <a:p>
            <a:pPr marL="0" indent="0">
              <a:buNone/>
            </a:pPr>
            <a:r>
              <a:rPr lang="en-US" b="1" dirty="0"/>
              <a:t>Additional ideas?</a:t>
            </a:r>
          </a:p>
          <a:p>
            <a:pPr marL="0" indent="0">
              <a:buNone/>
            </a:pPr>
            <a:br>
              <a:rPr lang="en-US" b="1" dirty="0"/>
            </a:br>
            <a:br>
              <a:rPr lang="en-US" b="1" dirty="0"/>
            </a:br>
            <a:r>
              <a:rPr lang="en-US" b="1" dirty="0"/>
              <a:t>What’s been most surprising for you in this new remote way of living?</a:t>
            </a:r>
          </a:p>
          <a:p>
            <a:pPr marL="0" indent="0">
              <a:buNone/>
            </a:pPr>
            <a:r>
              <a:rPr lang="en-US" b="1" dirty="0"/>
              <a:t>What will you do first when ‘normal’ </a:t>
            </a:r>
            <a:r>
              <a:rPr lang="en-US" b="1"/>
              <a:t>returns?</a:t>
            </a:r>
          </a:p>
          <a:p>
            <a:pPr marL="0" indent="0">
              <a:buNone/>
            </a:pPr>
            <a:endParaRPr lang="en-US" b="1" dirty="0"/>
          </a:p>
          <a:p>
            <a:pPr marL="0" indent="0">
              <a:buNone/>
            </a:pPr>
            <a:r>
              <a:rPr lang="en-US" b="1" dirty="0"/>
              <a:t> </a:t>
            </a:r>
          </a:p>
        </p:txBody>
      </p:sp>
    </p:spTree>
    <p:extLst>
      <p:ext uri="{BB962C8B-B14F-4D97-AF65-F5344CB8AC3E}">
        <p14:creationId xmlns:p14="http://schemas.microsoft.com/office/powerpoint/2010/main" val="172529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1298299" y="4774027"/>
            <a:ext cx="6547402" cy="990670"/>
          </a:xfrm>
        </p:spPr>
        <p:txBody>
          <a:bodyPr/>
          <a:lstStyle/>
          <a:p>
            <a:pPr marL="0" indent="0">
              <a:buNone/>
            </a:pPr>
            <a:r>
              <a:rPr lang="en-US" dirty="0"/>
              <a:t>Zoom, Skype, Messenger, Hangouts, Facetime, Slack, Teams, WhatsApp, Blue Jeans…phone calls even!</a:t>
            </a:r>
          </a:p>
          <a:p>
            <a:endParaRPr lang="en-US" dirty="0"/>
          </a:p>
        </p:txBody>
      </p:sp>
      <p:pic>
        <p:nvPicPr>
          <p:cNvPr id="2050" name="Picture 2" descr="Best Video Call Apps For Work, Home And More: Solving The Big #WorkFromHome Debate">
            <a:extLst>
              <a:ext uri="{FF2B5EF4-FFF2-40B4-BE49-F238E27FC236}">
                <a16:creationId xmlns:a16="http://schemas.microsoft.com/office/drawing/2014/main" id="{EE22B7F0-80AA-154F-9004-13A5992C2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15010"/>
            <a:ext cx="5506672" cy="365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09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p:txBody>
          <a:bodyPr/>
          <a:lstStyle/>
          <a:p>
            <a:pPr marL="0" indent="0">
              <a:buNone/>
            </a:pPr>
            <a:r>
              <a:rPr lang="en-US" b="1" dirty="0"/>
              <a:t>Securing Zoom</a:t>
            </a:r>
          </a:p>
          <a:p>
            <a:r>
              <a:rPr lang="en-US" dirty="0"/>
              <a:t>Online classes and meeting + unsecure practices</a:t>
            </a:r>
          </a:p>
          <a:p>
            <a:r>
              <a:rPr lang="en-US" dirty="0"/>
              <a:t>Zoom is responding</a:t>
            </a:r>
          </a:p>
          <a:p>
            <a:r>
              <a:rPr lang="en-US" dirty="0"/>
              <a:t>Check your settings! </a:t>
            </a:r>
            <a:r>
              <a:rPr lang="en-US" sz="1800" u="sng" dirty="0">
                <a:solidFill>
                  <a:schemeClr val="bg2"/>
                </a:solidFill>
                <a:hlinkClick r:id="rId2"/>
              </a:rPr>
              <a:t>https://zoom.us/profile/setting</a:t>
            </a:r>
            <a:r>
              <a:rPr lang="en-US" sz="1800" u="sng" dirty="0">
                <a:solidFill>
                  <a:schemeClr val="bg2"/>
                </a:solidFill>
              </a:rPr>
              <a:t> </a:t>
            </a:r>
          </a:p>
          <a:p>
            <a:r>
              <a:rPr lang="en-US" b="1" dirty="0"/>
              <a:t>Zoom Bombing is “a thing”</a:t>
            </a:r>
          </a:p>
        </p:txBody>
      </p:sp>
      <p:pic>
        <p:nvPicPr>
          <p:cNvPr id="4" name="Picture 2" descr="Zoom Logo">
            <a:extLst>
              <a:ext uri="{FF2B5EF4-FFF2-40B4-BE49-F238E27FC236}">
                <a16:creationId xmlns:a16="http://schemas.microsoft.com/office/drawing/2014/main" id="{A809A2EF-7DE9-224E-89F3-801BB1C7B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454" y="1280552"/>
            <a:ext cx="1898710" cy="43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5A37F0B-698F-1349-812C-3980510554CF}"/>
              </a:ext>
            </a:extLst>
          </p:cNvPr>
          <p:cNvPicPr>
            <a:picLocks noChangeAspect="1"/>
          </p:cNvPicPr>
          <p:nvPr/>
        </p:nvPicPr>
        <p:blipFill>
          <a:blip r:embed="rId4"/>
          <a:srcRect/>
          <a:stretch/>
        </p:blipFill>
        <p:spPr>
          <a:xfrm>
            <a:off x="1610138" y="-1500567"/>
            <a:ext cx="5562237" cy="5562237"/>
          </a:xfrm>
          <a:prstGeom prst="rect">
            <a:avLst/>
          </a:prstGeom>
        </p:spPr>
      </p:pic>
      <p:pic>
        <p:nvPicPr>
          <p:cNvPr id="9" name="Picture 8">
            <a:extLst>
              <a:ext uri="{FF2B5EF4-FFF2-40B4-BE49-F238E27FC236}">
                <a16:creationId xmlns:a16="http://schemas.microsoft.com/office/drawing/2014/main" id="{141D1A30-5DEC-6A48-BB42-2C05ECBD3AA3}"/>
              </a:ext>
            </a:extLst>
          </p:cNvPr>
          <p:cNvPicPr>
            <a:picLocks noChangeAspect="1"/>
          </p:cNvPicPr>
          <p:nvPr/>
        </p:nvPicPr>
        <p:blipFill>
          <a:blip r:embed="rId5"/>
          <a:stretch>
            <a:fillRect/>
          </a:stretch>
        </p:blipFill>
        <p:spPr>
          <a:xfrm>
            <a:off x="2890781" y="2382858"/>
            <a:ext cx="3000950" cy="2390085"/>
          </a:xfrm>
          <a:prstGeom prst="rect">
            <a:avLst/>
          </a:prstGeom>
        </p:spPr>
      </p:pic>
    </p:spTree>
    <p:extLst>
      <p:ext uri="{BB962C8B-B14F-4D97-AF65-F5344CB8AC3E}">
        <p14:creationId xmlns:p14="http://schemas.microsoft.com/office/powerpoint/2010/main" val="423675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400000" y="400000"/>
                                    </p:animScale>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par>
                          <p:cTn id="7" fill="hold">
                            <p:stCondLst>
                              <p:cond delay="2000"/>
                            </p:stCondLst>
                            <p:childTnLst>
                              <p:par>
                                <p:cTn id="8" presetID="2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
                                            </p:cond>
                                          </p:stCondLst>
                                        </p:cTn>
                                        <p:tgtEl>
                                          <p:spTgt spid="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6" presetClass="emph" presetSubtype="0" fill="hold" nodeType="afterEffect">
                                  <p:stCondLst>
                                    <p:cond delay="0"/>
                                  </p:stCondLst>
                                  <p:childTnLst>
                                    <p:animScale>
                                      <p:cBhvr>
                                        <p:cTn id="1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p:txBody>
          <a:bodyPr>
            <a:normAutofit fontScale="92500" lnSpcReduction="10000"/>
          </a:bodyPr>
          <a:lstStyle/>
          <a:p>
            <a:pPr marL="0" indent="0">
              <a:buNone/>
            </a:pPr>
            <a:r>
              <a:rPr lang="en-US" b="1" dirty="0"/>
              <a:t>Securing Zoom</a:t>
            </a:r>
          </a:p>
          <a:p>
            <a:r>
              <a:rPr lang="en-US" dirty="0"/>
              <a:t>Check your settings! </a:t>
            </a:r>
            <a:r>
              <a:rPr lang="en-US" sz="1800" u="sng" dirty="0">
                <a:solidFill>
                  <a:schemeClr val="bg2"/>
                </a:solidFill>
                <a:hlinkClick r:id="rId2"/>
              </a:rPr>
              <a:t>https://zoom.us/profile/setting</a:t>
            </a:r>
            <a:endParaRPr lang="en-US" sz="1800" u="sng" dirty="0">
              <a:solidFill>
                <a:schemeClr val="bg2"/>
              </a:solidFill>
            </a:endParaRPr>
          </a:p>
          <a:p>
            <a:r>
              <a:rPr lang="en-US" dirty="0"/>
              <a:t>Password-Protected Meetings</a:t>
            </a:r>
          </a:p>
          <a:p>
            <a:r>
              <a:rPr lang="en-US" dirty="0"/>
              <a:t>Join Before Host Disabled</a:t>
            </a:r>
          </a:p>
          <a:p>
            <a:r>
              <a:rPr lang="en-US" dirty="0"/>
              <a:t>Lock Meeting/Remove Participants</a:t>
            </a:r>
          </a:p>
          <a:p>
            <a:r>
              <a:rPr lang="en-US" dirty="0"/>
              <a:t>Secure your recordings</a:t>
            </a:r>
          </a:p>
          <a:p>
            <a:r>
              <a:rPr lang="en-US" dirty="0"/>
              <a:t>Install updates!</a:t>
            </a:r>
          </a:p>
          <a:p>
            <a:pPr marL="0" indent="0">
              <a:buNone/>
            </a:pPr>
            <a:endParaRPr lang="en-US" u="sng" dirty="0">
              <a:solidFill>
                <a:schemeClr val="bg2"/>
              </a:solidFill>
            </a:endParaRPr>
          </a:p>
        </p:txBody>
      </p:sp>
      <p:pic>
        <p:nvPicPr>
          <p:cNvPr id="4" name="Picture 2" descr="Zoom Logo">
            <a:extLst>
              <a:ext uri="{FF2B5EF4-FFF2-40B4-BE49-F238E27FC236}">
                <a16:creationId xmlns:a16="http://schemas.microsoft.com/office/drawing/2014/main" id="{A809A2EF-7DE9-224E-89F3-801BB1C7B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454" y="1280552"/>
            <a:ext cx="1898710" cy="431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021E5E-E87C-CA49-ADF2-CB902A7A54F0}"/>
              </a:ext>
            </a:extLst>
          </p:cNvPr>
          <p:cNvPicPr>
            <a:picLocks noChangeAspect="1"/>
          </p:cNvPicPr>
          <p:nvPr/>
        </p:nvPicPr>
        <p:blipFill>
          <a:blip r:embed="rId4"/>
          <a:stretch>
            <a:fillRect/>
          </a:stretch>
        </p:blipFill>
        <p:spPr>
          <a:xfrm>
            <a:off x="5520164" y="3277695"/>
            <a:ext cx="3562362" cy="2795377"/>
          </a:xfrm>
          <a:prstGeom prst="rect">
            <a:avLst/>
          </a:prstGeom>
        </p:spPr>
      </p:pic>
    </p:spTree>
    <p:extLst>
      <p:ext uri="{BB962C8B-B14F-4D97-AF65-F5344CB8AC3E}">
        <p14:creationId xmlns:p14="http://schemas.microsoft.com/office/powerpoint/2010/main" val="6414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50" y="848069"/>
            <a:ext cx="7429499" cy="3541714"/>
          </a:xfrm>
        </p:spPr>
        <p:txBody>
          <a:bodyPr/>
          <a:lstStyle/>
          <a:p>
            <a:pPr marL="0" indent="0">
              <a:buNone/>
            </a:pPr>
            <a:r>
              <a:rPr lang="en-US" b="1" dirty="0"/>
              <a:t>Checking in</a:t>
            </a:r>
          </a:p>
          <a:p>
            <a:r>
              <a:rPr lang="en-US" dirty="0"/>
              <a:t>We are social animals! </a:t>
            </a:r>
          </a:p>
        </p:txBody>
      </p:sp>
      <p:pic>
        <p:nvPicPr>
          <p:cNvPr id="5122" name="Picture 2">
            <a:extLst>
              <a:ext uri="{FF2B5EF4-FFF2-40B4-BE49-F238E27FC236}">
                <a16:creationId xmlns:a16="http://schemas.microsoft.com/office/drawing/2014/main" id="{702887B6-7687-6747-9C08-4E9CA3ACA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65" y="2001008"/>
            <a:ext cx="6989600" cy="3931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04E7A3-C60A-4448-9D23-B146F208FD9F}"/>
              </a:ext>
            </a:extLst>
          </p:cNvPr>
          <p:cNvSpPr txBox="1"/>
          <p:nvPr/>
        </p:nvSpPr>
        <p:spPr>
          <a:xfrm>
            <a:off x="2944213" y="5932658"/>
            <a:ext cx="3255571" cy="369332"/>
          </a:xfrm>
          <a:prstGeom prst="rect">
            <a:avLst/>
          </a:prstGeom>
          <a:noFill/>
        </p:spPr>
        <p:txBody>
          <a:bodyPr wrap="none" rtlCol="0">
            <a:spAutoFit/>
          </a:bodyPr>
          <a:lstStyle/>
          <a:p>
            <a:r>
              <a:rPr lang="en-US" dirty="0"/>
              <a:t>Photo credit: Woodland Park Zoo</a:t>
            </a:r>
          </a:p>
        </p:txBody>
      </p:sp>
    </p:spTree>
    <p:extLst>
      <p:ext uri="{BB962C8B-B14F-4D97-AF65-F5344CB8AC3E}">
        <p14:creationId xmlns:p14="http://schemas.microsoft.com/office/powerpoint/2010/main" val="418559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50" y="848069"/>
            <a:ext cx="7429499" cy="5652122"/>
          </a:xfrm>
        </p:spPr>
        <p:txBody>
          <a:bodyPr>
            <a:normAutofit/>
          </a:bodyPr>
          <a:lstStyle/>
          <a:p>
            <a:pPr marL="0" indent="0">
              <a:buNone/>
            </a:pPr>
            <a:r>
              <a:rPr lang="en-US" b="1" dirty="0"/>
              <a:t>Checking in – school!</a:t>
            </a:r>
          </a:p>
          <a:p>
            <a:pPr marL="0" indent="0">
              <a:buNone/>
            </a:pPr>
            <a:r>
              <a:rPr lang="en-US" dirty="0">
                <a:solidFill>
                  <a:schemeClr val="bg1"/>
                </a:solidFill>
              </a:rPr>
              <a:t>“We finally figured out what Z stands for in Gen Z”</a:t>
            </a:r>
            <a:endParaRPr lang="en-US" dirty="0"/>
          </a:p>
          <a:p>
            <a:pPr lvl="7"/>
            <a:r>
              <a:rPr lang="en-US" sz="2000" dirty="0"/>
              <a:t>Be flexible!</a:t>
            </a:r>
          </a:p>
          <a:p>
            <a:pPr lvl="7"/>
            <a:r>
              <a:rPr lang="en-US" sz="2000" dirty="0"/>
              <a:t>Be present!</a:t>
            </a:r>
          </a:p>
          <a:p>
            <a:pPr lvl="7"/>
            <a:r>
              <a:rPr lang="en-US" sz="2000" dirty="0"/>
              <a:t>Be responsive! </a:t>
            </a:r>
            <a:br>
              <a:rPr lang="en-US" sz="2000" dirty="0"/>
            </a:br>
            <a:endParaRPr lang="en-US" sz="2000" dirty="0"/>
          </a:p>
          <a:p>
            <a:pPr lvl="7"/>
            <a:endParaRPr lang="en-US" sz="2000" dirty="0"/>
          </a:p>
          <a:p>
            <a:pPr lvl="7"/>
            <a:endParaRPr lang="en-US" sz="2000" dirty="0"/>
          </a:p>
          <a:p>
            <a:pPr lvl="7"/>
            <a:endParaRPr lang="en-US" sz="2000" dirty="0"/>
          </a:p>
          <a:p>
            <a:pPr marL="3200400" lvl="7" indent="0">
              <a:buNone/>
            </a:pPr>
            <a:endParaRPr lang="en-US" sz="1600" dirty="0"/>
          </a:p>
          <a:p>
            <a:pPr marL="3200400" lvl="7" indent="0">
              <a:buNone/>
            </a:pPr>
            <a:endParaRPr lang="en-US" sz="1600" dirty="0">
              <a:hlinkClick r:id="rId2"/>
            </a:endParaRPr>
          </a:p>
          <a:p>
            <a:pPr marL="3200400" lvl="7" indent="0">
              <a:buNone/>
            </a:pPr>
            <a:r>
              <a:rPr lang="en-US" sz="1600" dirty="0">
                <a:hlinkClick r:id="rId2"/>
              </a:rPr>
              <a:t>https://zoom.us/docs/en-us/covid19.html</a:t>
            </a:r>
            <a:r>
              <a:rPr lang="en-US" sz="1600" dirty="0"/>
              <a:t> </a:t>
            </a:r>
          </a:p>
          <a:p>
            <a:pPr marL="3200400" lvl="7" indent="0">
              <a:buNone/>
            </a:pPr>
            <a:r>
              <a:rPr lang="en-US" sz="1600" dirty="0">
                <a:hlinkClick r:id="rId3"/>
              </a:rPr>
              <a:t>https://www.khanacademy.org/</a:t>
            </a:r>
            <a:endParaRPr lang="en-US" sz="1600" dirty="0"/>
          </a:p>
          <a:p>
            <a:pPr lvl="7"/>
            <a:endParaRPr lang="en-US" dirty="0"/>
          </a:p>
        </p:txBody>
      </p:sp>
      <p:pic>
        <p:nvPicPr>
          <p:cNvPr id="6" name="Picture 5" descr="A person that is sitting in the grass&#10;&#10;Description automatically generated">
            <a:extLst>
              <a:ext uri="{FF2B5EF4-FFF2-40B4-BE49-F238E27FC236}">
                <a16:creationId xmlns:a16="http://schemas.microsoft.com/office/drawing/2014/main" id="{CEAF2899-7745-CE40-98F5-BE53FD26941C}"/>
              </a:ext>
            </a:extLst>
          </p:cNvPr>
          <p:cNvPicPr>
            <a:picLocks noChangeAspect="1"/>
          </p:cNvPicPr>
          <p:nvPr/>
        </p:nvPicPr>
        <p:blipFill>
          <a:blip r:embed="rId4"/>
          <a:stretch>
            <a:fillRect/>
          </a:stretch>
        </p:blipFill>
        <p:spPr>
          <a:xfrm>
            <a:off x="857249" y="2097156"/>
            <a:ext cx="2940171" cy="3912775"/>
          </a:xfrm>
          <a:prstGeom prst="rect">
            <a:avLst/>
          </a:prstGeom>
        </p:spPr>
      </p:pic>
      <p:pic>
        <p:nvPicPr>
          <p:cNvPr id="7170" name="Picture 2" descr="Zoom University memes proliferate, as colleges go online on Zoom. ">
            <a:extLst>
              <a:ext uri="{FF2B5EF4-FFF2-40B4-BE49-F238E27FC236}">
                <a16:creationId xmlns:a16="http://schemas.microsoft.com/office/drawing/2014/main" id="{7288ECCA-ED71-BA4B-B279-E1E2BCC1F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3824" y="3353489"/>
            <a:ext cx="3522493" cy="2142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1E9A22-FA7C-6B4C-B8AF-72EBCCEA10A6}"/>
              </a:ext>
            </a:extLst>
          </p:cNvPr>
          <p:cNvSpPr txBox="1"/>
          <p:nvPr/>
        </p:nvSpPr>
        <p:spPr>
          <a:xfrm>
            <a:off x="1104538" y="6009931"/>
            <a:ext cx="2697983" cy="369332"/>
          </a:xfrm>
          <a:prstGeom prst="rect">
            <a:avLst/>
          </a:prstGeom>
          <a:noFill/>
        </p:spPr>
        <p:txBody>
          <a:bodyPr wrap="none" rtlCol="0">
            <a:spAutoFit/>
          </a:bodyPr>
          <a:lstStyle/>
          <a:p>
            <a:r>
              <a:rPr lang="en-US" dirty="0"/>
              <a:t>Photo credit: Sam </a:t>
            </a:r>
            <a:r>
              <a:rPr lang="en-US" dirty="0" err="1"/>
              <a:t>Courteau</a:t>
            </a:r>
            <a:endParaRPr lang="en-US" dirty="0"/>
          </a:p>
        </p:txBody>
      </p:sp>
    </p:spTree>
    <p:extLst>
      <p:ext uri="{BB962C8B-B14F-4D97-AF65-F5344CB8AC3E}">
        <p14:creationId xmlns:p14="http://schemas.microsoft.com/office/powerpoint/2010/main" val="316923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50" y="848068"/>
            <a:ext cx="4370733" cy="4777479"/>
          </a:xfrm>
        </p:spPr>
        <p:txBody>
          <a:bodyPr>
            <a:normAutofit fontScale="85000" lnSpcReduction="10000"/>
          </a:bodyPr>
          <a:lstStyle/>
          <a:p>
            <a:pPr marL="0" indent="0">
              <a:buNone/>
            </a:pPr>
            <a:r>
              <a:rPr lang="en-US" b="1" dirty="0"/>
              <a:t>Checking in – work!</a:t>
            </a:r>
          </a:p>
          <a:p>
            <a:r>
              <a:rPr lang="en-US" dirty="0">
                <a:solidFill>
                  <a:schemeClr val="bg2"/>
                </a:solidFill>
              </a:rPr>
              <a:t>One of my favorites so far was we were in the product development department team meeting and Doug said he would go through the agenda and then have a time at the end for question and answer. When we got to the end, Laura raised her hand and mentioned her daughter had a question to ask.  Doug asked her what her question was, and it was, </a:t>
            </a:r>
            <a:br>
              <a:rPr lang="en-US" dirty="0">
                <a:solidFill>
                  <a:schemeClr val="bg2"/>
                </a:solidFill>
              </a:rPr>
            </a:br>
            <a:r>
              <a:rPr lang="en-US" b="1" dirty="0">
                <a:solidFill>
                  <a:schemeClr val="bg2"/>
                </a:solidFill>
              </a:rPr>
              <a:t>“Did you hear the loud thunder last night?” </a:t>
            </a:r>
          </a:p>
        </p:txBody>
      </p:sp>
      <p:sp>
        <p:nvSpPr>
          <p:cNvPr id="4" name="TextBox 3">
            <a:extLst>
              <a:ext uri="{FF2B5EF4-FFF2-40B4-BE49-F238E27FC236}">
                <a16:creationId xmlns:a16="http://schemas.microsoft.com/office/drawing/2014/main" id="{B704E7A3-C60A-4448-9D23-B146F208FD9F}"/>
              </a:ext>
            </a:extLst>
          </p:cNvPr>
          <p:cNvSpPr txBox="1"/>
          <p:nvPr/>
        </p:nvSpPr>
        <p:spPr>
          <a:xfrm>
            <a:off x="3120887" y="6211957"/>
            <a:ext cx="3073598" cy="369332"/>
          </a:xfrm>
          <a:prstGeom prst="rect">
            <a:avLst/>
          </a:prstGeom>
          <a:noFill/>
        </p:spPr>
        <p:txBody>
          <a:bodyPr wrap="none" rtlCol="0">
            <a:spAutoFit/>
          </a:bodyPr>
          <a:lstStyle/>
          <a:p>
            <a:r>
              <a:rPr lang="en-US" dirty="0"/>
              <a:t>Photo credit: Sp360 HAQ Team</a:t>
            </a:r>
          </a:p>
        </p:txBody>
      </p:sp>
      <p:pic>
        <p:nvPicPr>
          <p:cNvPr id="8" name="Picture 7">
            <a:extLst>
              <a:ext uri="{FF2B5EF4-FFF2-40B4-BE49-F238E27FC236}">
                <a16:creationId xmlns:a16="http://schemas.microsoft.com/office/drawing/2014/main" id="{893DF851-4416-3F4A-B28D-DCBCF3D113E0}"/>
              </a:ext>
            </a:extLst>
          </p:cNvPr>
          <p:cNvPicPr>
            <a:picLocks noChangeAspect="1"/>
          </p:cNvPicPr>
          <p:nvPr/>
        </p:nvPicPr>
        <p:blipFill>
          <a:blip r:embed="rId2"/>
          <a:stretch>
            <a:fillRect/>
          </a:stretch>
        </p:blipFill>
        <p:spPr>
          <a:xfrm>
            <a:off x="5666092" y="764732"/>
            <a:ext cx="3255571" cy="5154020"/>
          </a:xfrm>
          <a:prstGeom prst="rect">
            <a:avLst/>
          </a:prstGeom>
        </p:spPr>
      </p:pic>
    </p:spTree>
    <p:extLst>
      <p:ext uri="{BB962C8B-B14F-4D97-AF65-F5344CB8AC3E}">
        <p14:creationId xmlns:p14="http://schemas.microsoft.com/office/powerpoint/2010/main" val="32007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50" y="848069"/>
            <a:ext cx="7429499" cy="3541714"/>
          </a:xfrm>
        </p:spPr>
        <p:txBody>
          <a:bodyPr/>
          <a:lstStyle/>
          <a:p>
            <a:pPr marL="0" indent="0">
              <a:buNone/>
            </a:pPr>
            <a:r>
              <a:rPr lang="en-US" b="1" dirty="0"/>
              <a:t>Checking in – fun!</a:t>
            </a:r>
          </a:p>
          <a:p>
            <a:pPr marL="0" indent="0">
              <a:buNone/>
            </a:pPr>
            <a:r>
              <a:rPr lang="en-US" sz="2000" dirty="0" err="1">
                <a:solidFill>
                  <a:schemeClr val="bg1"/>
                </a:solidFill>
              </a:rPr>
              <a:t>NetflixParty</a:t>
            </a:r>
            <a:r>
              <a:rPr lang="en-US" sz="2000" dirty="0">
                <a:solidFill>
                  <a:schemeClr val="bg1"/>
                </a:solidFill>
              </a:rPr>
              <a:t>!  - Online Gaming –  </a:t>
            </a:r>
            <a:r>
              <a:rPr lang="en-US" sz="2000" dirty="0" err="1">
                <a:solidFill>
                  <a:schemeClr val="bg1"/>
                </a:solidFill>
              </a:rPr>
              <a:t>Lichess.org</a:t>
            </a:r>
            <a:r>
              <a:rPr lang="en-US" sz="2000" dirty="0">
                <a:solidFill>
                  <a:schemeClr val="bg1"/>
                </a:solidFill>
              </a:rPr>
              <a:t> – Happy Hours</a:t>
            </a:r>
            <a:endParaRPr lang="en-US" dirty="0">
              <a:solidFill>
                <a:schemeClr val="bg1"/>
              </a:solidFill>
            </a:endParaRPr>
          </a:p>
          <a:p>
            <a:pPr marL="0" indent="0">
              <a:buNone/>
            </a:pPr>
            <a:endParaRPr lang="en-US" dirty="0"/>
          </a:p>
        </p:txBody>
      </p:sp>
      <p:pic>
        <p:nvPicPr>
          <p:cNvPr id="5" name="Picture 4">
            <a:extLst>
              <a:ext uri="{FF2B5EF4-FFF2-40B4-BE49-F238E27FC236}">
                <a16:creationId xmlns:a16="http://schemas.microsoft.com/office/drawing/2014/main" id="{A1E15FCD-0DA9-A84F-B5E9-46B6BDDD6AB2}"/>
              </a:ext>
            </a:extLst>
          </p:cNvPr>
          <p:cNvPicPr>
            <a:picLocks noChangeAspect="1"/>
          </p:cNvPicPr>
          <p:nvPr/>
        </p:nvPicPr>
        <p:blipFill>
          <a:blip r:embed="rId2"/>
          <a:stretch>
            <a:fillRect/>
          </a:stretch>
        </p:blipFill>
        <p:spPr>
          <a:xfrm>
            <a:off x="311230" y="2136913"/>
            <a:ext cx="8584292" cy="3873018"/>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FDC48CFA-D0B1-5240-91B6-46DD2A08C752}"/>
              </a:ext>
            </a:extLst>
          </p:cNvPr>
          <p:cNvPicPr>
            <a:picLocks noChangeAspect="1"/>
          </p:cNvPicPr>
          <p:nvPr/>
        </p:nvPicPr>
        <p:blipFill>
          <a:blip r:embed="rId3"/>
          <a:stretch>
            <a:fillRect/>
          </a:stretch>
        </p:blipFill>
        <p:spPr>
          <a:xfrm>
            <a:off x="4164057" y="1838739"/>
            <a:ext cx="4979943" cy="2655970"/>
          </a:xfrm>
          <a:prstGeom prst="rect">
            <a:avLst/>
          </a:prstGeom>
        </p:spPr>
      </p:pic>
      <p:sp>
        <p:nvSpPr>
          <p:cNvPr id="9" name="TextBox 8">
            <a:extLst>
              <a:ext uri="{FF2B5EF4-FFF2-40B4-BE49-F238E27FC236}">
                <a16:creationId xmlns:a16="http://schemas.microsoft.com/office/drawing/2014/main" id="{D1890EAD-DDA7-BB44-9B35-6B070DE9CE0E}"/>
              </a:ext>
            </a:extLst>
          </p:cNvPr>
          <p:cNvSpPr txBox="1"/>
          <p:nvPr/>
        </p:nvSpPr>
        <p:spPr>
          <a:xfrm>
            <a:off x="3120887" y="6211957"/>
            <a:ext cx="3203506" cy="369332"/>
          </a:xfrm>
          <a:prstGeom prst="rect">
            <a:avLst/>
          </a:prstGeom>
          <a:noFill/>
        </p:spPr>
        <p:txBody>
          <a:bodyPr wrap="none" rtlCol="0">
            <a:spAutoFit/>
          </a:bodyPr>
          <a:lstStyle/>
          <a:p>
            <a:r>
              <a:rPr lang="en-US" dirty="0"/>
              <a:t>Photo credit: Sp360 Happy Hour</a:t>
            </a:r>
          </a:p>
        </p:txBody>
      </p:sp>
    </p:spTree>
    <p:extLst>
      <p:ext uri="{BB962C8B-B14F-4D97-AF65-F5344CB8AC3E}">
        <p14:creationId xmlns:p14="http://schemas.microsoft.com/office/powerpoint/2010/main" val="178482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F99-28CA-414C-A4C7-55BFBDDA69B3}"/>
              </a:ext>
            </a:extLst>
          </p:cNvPr>
          <p:cNvSpPr>
            <a:spLocks noGrp="1"/>
          </p:cNvSpPr>
          <p:nvPr>
            <p:ph type="title"/>
          </p:nvPr>
        </p:nvSpPr>
        <p:spPr>
          <a:xfrm>
            <a:off x="1104538" y="139148"/>
            <a:ext cx="7429499" cy="603995"/>
          </a:xfrm>
        </p:spPr>
        <p:txBody>
          <a:bodyPr>
            <a:normAutofit/>
          </a:bodyPr>
          <a:lstStyle/>
          <a:p>
            <a:r>
              <a:rPr lang="en-US" sz="2800" dirty="0">
                <a:solidFill>
                  <a:schemeClr val="bg2"/>
                </a:solidFill>
              </a:rPr>
              <a:t>Staying together while staying apart</a:t>
            </a:r>
          </a:p>
        </p:txBody>
      </p:sp>
      <p:sp>
        <p:nvSpPr>
          <p:cNvPr id="3" name="Content Placeholder 2">
            <a:extLst>
              <a:ext uri="{FF2B5EF4-FFF2-40B4-BE49-F238E27FC236}">
                <a16:creationId xmlns:a16="http://schemas.microsoft.com/office/drawing/2014/main" id="{3801E3DA-F8DE-CA40-A5C5-81FA92ED4C91}"/>
              </a:ext>
            </a:extLst>
          </p:cNvPr>
          <p:cNvSpPr>
            <a:spLocks noGrp="1"/>
          </p:cNvSpPr>
          <p:nvPr>
            <p:ph idx="1"/>
          </p:nvPr>
        </p:nvSpPr>
        <p:spPr>
          <a:xfrm>
            <a:off x="857250" y="848069"/>
            <a:ext cx="7429499" cy="3541714"/>
          </a:xfrm>
        </p:spPr>
        <p:txBody>
          <a:bodyPr/>
          <a:lstStyle/>
          <a:p>
            <a:pPr marL="0" indent="0">
              <a:buNone/>
            </a:pPr>
            <a:r>
              <a:rPr lang="en-US" b="1" dirty="0"/>
              <a:t>Checking in – fun!</a:t>
            </a:r>
          </a:p>
          <a:p>
            <a:pPr marL="0" indent="0">
              <a:buNone/>
            </a:pPr>
            <a:r>
              <a:rPr lang="en-US" dirty="0">
                <a:solidFill>
                  <a:schemeClr val="bg1"/>
                </a:solidFill>
              </a:rPr>
              <a:t>Virtual Tours (with virtual backgrounds)</a:t>
            </a:r>
          </a:p>
          <a:p>
            <a:pPr marL="0" indent="0">
              <a:buNone/>
            </a:pPr>
            <a:endParaRPr lang="en-US" dirty="0">
              <a:solidFill>
                <a:schemeClr val="bg1"/>
              </a:solidFill>
            </a:endParaRPr>
          </a:p>
          <a:p>
            <a:pPr marL="0" indent="0">
              <a:buNone/>
            </a:pPr>
            <a:endParaRPr lang="en-US" dirty="0"/>
          </a:p>
        </p:txBody>
      </p:sp>
      <p:pic>
        <p:nvPicPr>
          <p:cNvPr id="4" name="Online Media 3" descr="My Quarantine Travel Vlog">
            <a:hlinkClick r:id="" action="ppaction://media"/>
            <a:extLst>
              <a:ext uri="{FF2B5EF4-FFF2-40B4-BE49-F238E27FC236}">
                <a16:creationId xmlns:a16="http://schemas.microsoft.com/office/drawing/2014/main" id="{8B0E3197-A10B-9E44-B10B-2574B48EF4E0}"/>
              </a:ext>
            </a:extLst>
          </p:cNvPr>
          <p:cNvPicPr>
            <a:picLocks noRot="1" noChangeAspect="1"/>
          </p:cNvPicPr>
          <p:nvPr>
            <a:videoFile r:link="rId1"/>
          </p:nvPr>
        </p:nvPicPr>
        <p:blipFill>
          <a:blip r:embed="rId3"/>
          <a:stretch>
            <a:fillRect/>
          </a:stretch>
        </p:blipFill>
        <p:spPr>
          <a:xfrm>
            <a:off x="857250" y="1938131"/>
            <a:ext cx="7238756" cy="4071800"/>
          </a:xfrm>
          <a:prstGeom prst="rect">
            <a:avLst/>
          </a:prstGeom>
        </p:spPr>
      </p:pic>
    </p:spTree>
    <p:extLst>
      <p:ext uri="{BB962C8B-B14F-4D97-AF65-F5344CB8AC3E}">
        <p14:creationId xmlns:p14="http://schemas.microsoft.com/office/powerpoint/2010/main" val="12620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TNT</Modul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Props1.xml><?xml version="1.0" encoding="utf-8"?>
<ds:datastoreItem xmlns:ds="http://schemas.openxmlformats.org/officeDocument/2006/customXml" ds:itemID="{44BC1159-02E0-4733-BE02-782A3AC34777}"/>
</file>

<file path=customXml/itemProps2.xml><?xml version="1.0" encoding="utf-8"?>
<ds:datastoreItem xmlns:ds="http://schemas.openxmlformats.org/officeDocument/2006/customXml" ds:itemID="{C8C5583F-26E7-4CA7-88A4-DDE023E0FB07}"/>
</file>

<file path=customXml/itemProps3.xml><?xml version="1.0" encoding="utf-8"?>
<ds:datastoreItem xmlns:ds="http://schemas.openxmlformats.org/officeDocument/2006/customXml" ds:itemID="{2606233E-2DA2-4CB6-88C4-D7D1F3FD00CC}"/>
</file>

<file path=docProps/app.xml><?xml version="1.0" encoding="utf-8"?>
<Properties xmlns="http://schemas.openxmlformats.org/officeDocument/2006/extended-properties" xmlns:vt="http://schemas.openxmlformats.org/officeDocument/2006/docPropsVTypes">
  <Template>Circuit</Template>
  <TotalTime>210</TotalTime>
  <Words>655</Words>
  <Application>Microsoft Macintosh PowerPoint</Application>
  <PresentationFormat>On-screen Show (4:3)</PresentationFormat>
  <Paragraphs>72</Paragraphs>
  <Slides>13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Tw Cen MT</vt:lpstr>
      <vt:lpstr>Circuit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lpstr>Staying together while staying apart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finally figured out what Z stands for in Gen Z”</dc:title>
  <dc:creator>Josh Courteau</dc:creator>
  <cp:lastModifiedBy>Josh Courteau</cp:lastModifiedBy>
  <cp:revision>17</cp:revision>
  <dcterms:created xsi:type="dcterms:W3CDTF">2020-04-09T04:18:54Z</dcterms:created>
  <dcterms:modified xsi:type="dcterms:W3CDTF">2020-04-09T15:17:14Z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