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Default Extension="wdp" ContentType="image/vnd.ms-photo"/>
  <Override PartName="/ppt/slideLayouts/slideLayout50.xml" ContentType="application/vnd.openxmlformats-officedocument.presentationml.slideLayout+xml"/>
  <Default Extension="gif" ContentType="image/gif"/>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2"/>
  </p:notesMasterIdLst>
  <p:sldIdLst>
    <p:sldId id="258" r:id="rId17"/>
    <p:sldId id="287" r:id="rId18"/>
    <p:sldId id="259" r:id="rId19"/>
    <p:sldId id="270" r:id="rId20"/>
    <p:sldId id="284" r:id="rId21"/>
    <p:sldId id="271" r:id="rId22"/>
    <p:sldId id="285" r:id="rId23"/>
    <p:sldId id="286" r:id="rId24"/>
    <p:sldId id="289" r:id="rId25"/>
    <p:sldId id="261" r:id="rId26"/>
    <p:sldId id="288" r:id="rId27"/>
    <p:sldId id="290" r:id="rId28"/>
    <p:sldId id="295" r:id="rId29"/>
    <p:sldId id="272" r:id="rId30"/>
    <p:sldId id="273" r:id="rId31"/>
    <p:sldId id="291" r:id="rId32"/>
    <p:sldId id="274" r:id="rId33"/>
    <p:sldId id="275" r:id="rId34"/>
    <p:sldId id="276" r:id="rId35"/>
    <p:sldId id="277" r:id="rId36"/>
    <p:sldId id="296" r:id="rId37"/>
    <p:sldId id="280" r:id="rId38"/>
    <p:sldId id="292" r:id="rId39"/>
    <p:sldId id="293" r:id="rId40"/>
    <p:sldId id="294"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194" autoAdjust="0"/>
    <p:restoredTop sz="94660"/>
  </p:normalViewPr>
  <p:slideViewPr>
    <p:cSldViewPr snapToGrid="0" showGuides="1">
      <p:cViewPr varScale="1">
        <p:scale>
          <a:sx n="115" d="100"/>
          <a:sy n="115" d="100"/>
        </p:scale>
        <p:origin x="1464" y="114"/>
      </p:cViewPr>
      <p:guideLst>
        <p:guide orient="horz" pos="2160"/>
        <p:guide pos="2880"/>
      </p:guideLst>
    </p:cSldViewPr>
  </p:slideViewPr>
  <p:notesTextViewPr>
    <p:cViewPr>
      <p:scale>
        <a:sx n="3" d="2"/>
        <a:sy n="3" d="2"/>
      </p:scale>
      <p:origin x="0" y="0"/>
    </p:cViewPr>
  </p:notesTextViewPr>
  <p:sorterViewPr>
    <p:cViewPr>
      <p:scale>
        <a:sx n="100" d="100"/>
        <a:sy n="100" d="100"/>
      </p:scale>
      <p:origin x="0" y="-630"/>
    </p:cViewPr>
  </p:sorterViewPr>
  <p:notesViewPr>
    <p:cSldViewPr snapToGrid="0">
      <p:cViewPr varScale="1">
        <p:scale>
          <a:sx n="85" d="100"/>
          <a:sy n="85"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3.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4/8/2020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smtClean="0"/>
              <a:t>Welcome to the April Tips and Tricks. We thought it was timely to share some ideas regarding disaster preparedness. Dorothy wasn’t really prepared for a disaster, although hers was a dream.</a:t>
            </a:r>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1</a:t>
            </a:fld>
            <a:endParaRPr lang="en-US"/>
          </a:p>
        </p:txBody>
      </p:sp>
    </p:spTree>
    <p:extLst>
      <p:ext uri="{BB962C8B-B14F-4D97-AF65-F5344CB8AC3E}">
        <p14:creationId xmlns:p14="http://schemas.microsoft.com/office/powerpoint/2010/main" val="136539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7" y="4566370"/>
            <a:ext cx="5863488" cy="4486256"/>
          </a:xfrm>
        </p:spPr>
        <p:txBody>
          <a:bodyPr>
            <a:normAutofit/>
          </a:bodyPr>
          <a:lstStyle/>
          <a:p>
            <a:r>
              <a:rPr lang="en-US" sz="1600" dirty="0" smtClean="0"/>
              <a:t>I think that the first step in creating a Disaster Preparedness Plan is to step back and define what is normal first. You can do this by creating an Animal Records Procedure Document if you don’t have one already. This might help you remember to capture all the procedures/responsibilities that should be captured in a Disaster Plan. </a:t>
            </a:r>
          </a:p>
          <a:p>
            <a:endParaRPr lang="en-US" sz="1600" dirty="0"/>
          </a:p>
          <a:p>
            <a:r>
              <a:rPr lang="en-US" sz="1600" dirty="0" smtClean="0"/>
              <a:t>Creating this </a:t>
            </a:r>
            <a:r>
              <a:rPr lang="en-US" sz="1600" smtClean="0"/>
              <a:t>document will also help you </a:t>
            </a:r>
            <a:r>
              <a:rPr lang="en-US" sz="1600" dirty="0" smtClean="0"/>
              <a:t>review your procedures. If looked at with a critical eye you may be able to streamline things to save time and reduce duplication of effort.</a:t>
            </a:r>
          </a:p>
          <a:p>
            <a:endParaRPr lang="en-US" sz="1600" dirty="0"/>
          </a:p>
          <a:p>
            <a:r>
              <a:rPr lang="en-US" sz="1600" dirty="0" smtClean="0"/>
              <a:t>This document will be an important reference for those remaining at the facility if you can’t get to work, have evacuated or required to work from home as so many of us currently are.</a:t>
            </a:r>
          </a:p>
        </p:txBody>
      </p:sp>
      <p:sp>
        <p:nvSpPr>
          <p:cNvPr id="4" name="Slide Number Placeholder 3"/>
          <p:cNvSpPr>
            <a:spLocks noGrp="1"/>
          </p:cNvSpPr>
          <p:nvPr>
            <p:ph type="sldNum" sz="quarter" idx="10"/>
          </p:nvPr>
        </p:nvSpPr>
        <p:spPr/>
        <p:txBody>
          <a:bodyPr/>
          <a:lstStyle/>
          <a:p>
            <a:fld id="{B47E0013-933A-4245-A909-7DA82B5A1FDC}" type="slidenum">
              <a:rPr lang="en-US" smtClean="0"/>
              <a:pPr/>
              <a:t>10</a:t>
            </a:fld>
            <a:endParaRPr lang="en-US" dirty="0"/>
          </a:p>
        </p:txBody>
      </p:sp>
    </p:spTree>
    <p:extLst>
      <p:ext uri="{BB962C8B-B14F-4D97-AF65-F5344CB8AC3E}">
        <p14:creationId xmlns:p14="http://schemas.microsoft.com/office/powerpoint/2010/main" val="264554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a:xfrm>
            <a:off x="732937" y="4566370"/>
            <a:ext cx="5863488" cy="4486256"/>
          </a:xfrm>
        </p:spPr>
        <p:txBody>
          <a:bodyPr>
            <a:normAutofit/>
          </a:bodyPr>
          <a:lstStyle/>
          <a:p>
            <a:r>
              <a:rPr lang="en-US" sz="1600" dirty="0" smtClean="0"/>
              <a:t>This document should include what is stored as hard copies and what is stored electronically. In addition, it should let others know where the documents are stored. For example, original hard copy permits are in the left hand file cabinet, third drawer of the Bird Curator’s office. Scanned transaction forms are filed on the shared Google drive &gt; My Institution &gt; Transaction folder. Upcoming transaction documents are in the Registrars office, red bin on desk. This document should be available to all. Don’t create it and have no one able to access it. A few hard copies for reference would be good in case the internet is not available. And electronically it should be stored where others can easily find it.</a:t>
            </a:r>
          </a:p>
        </p:txBody>
      </p:sp>
      <p:sp>
        <p:nvSpPr>
          <p:cNvPr id="4" name="Slide Number Placeholder 3"/>
          <p:cNvSpPr>
            <a:spLocks noGrp="1"/>
          </p:cNvSpPr>
          <p:nvPr>
            <p:ph type="sldNum" sz="quarter" idx="10"/>
          </p:nvPr>
        </p:nvSpPr>
        <p:spPr/>
        <p:txBody>
          <a:bodyPr/>
          <a:lstStyle/>
          <a:p>
            <a:fld id="{B47E0013-933A-4245-A909-7DA82B5A1FDC}" type="slidenum">
              <a:rPr lang="en-US" smtClean="0"/>
              <a:pPr/>
              <a:t>11</a:t>
            </a:fld>
            <a:endParaRPr lang="en-US" dirty="0"/>
          </a:p>
        </p:txBody>
      </p:sp>
    </p:spTree>
    <p:extLst>
      <p:ext uri="{BB962C8B-B14F-4D97-AF65-F5344CB8AC3E}">
        <p14:creationId xmlns:p14="http://schemas.microsoft.com/office/powerpoint/2010/main" val="175736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Your Disaster Plan can be a part of your Animal Procedures Document or it can be a more detailed stand alone document depending on your needs. The main thing is, like the Procedures doc, it is available to all who need it. Would recommend at least one hard copy in case the disaster has wiped out your computer access. </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12</a:t>
            </a:fld>
            <a:endParaRPr lang="en-US"/>
          </a:p>
        </p:txBody>
      </p:sp>
    </p:spTree>
    <p:extLst>
      <p:ext uri="{BB962C8B-B14F-4D97-AF65-F5344CB8AC3E}">
        <p14:creationId xmlns:p14="http://schemas.microsoft.com/office/powerpoint/2010/main" val="412763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One important thing I learned, create this plan when you are not in panic mode. Write it when you are calm and quiet and can think clearly. I learned from Hurricane Katrina that your brain off shuts off in moments of panic. We finally decided to evacuate the day before the hurricane hit. This was a new </a:t>
            </a:r>
            <a:r>
              <a:rPr lang="en-US" sz="1400" dirty="0" smtClean="0"/>
              <a:t>experience </a:t>
            </a:r>
            <a:r>
              <a:rPr lang="en-US" sz="1400" dirty="0" smtClean="0"/>
              <a:t>for us as we looked around the house trying to decide what to take and what to leave. We left with our dogs, their food, beds and toys. We left behind our computers. Well we did have the truly important things but we could do no work until my husband snuck back into New Orleans a couple weeks later and retrieved them along with </a:t>
            </a:r>
            <a:r>
              <a:rPr lang="en-US" sz="1400" dirty="0" err="1" smtClean="0"/>
              <a:t>tarping</a:t>
            </a:r>
            <a:r>
              <a:rPr lang="en-US" sz="1400" dirty="0" smtClean="0"/>
              <a:t> the roof.</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13</a:t>
            </a:fld>
            <a:endParaRPr lang="en-US"/>
          </a:p>
        </p:txBody>
      </p:sp>
    </p:spTree>
    <p:extLst>
      <p:ext uri="{BB962C8B-B14F-4D97-AF65-F5344CB8AC3E}">
        <p14:creationId xmlns:p14="http://schemas.microsoft.com/office/powerpoint/2010/main" val="350612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document should clearly define the roles all staff will play in the disaster. We will focus on the role of the registrar/records keeper here. Their role will vary by institution. For example, during hurricanes, in some institutions the Registrar was part of the ride out crew.  As the Registrar at Audubon Zoo however, I was part of the run away crew. Regardless if you stay or go there are some things that you should address. First you need to assure the safety of the animal records. This could be both paper and electronic. Make sure that all animals are physically identifiable, a House Name isn’t good enough. More on that later. And the staff needs to know where everyone is supposed to be. Try to assure that records can continue to be kept until the disaster is over. Provide a way to track any emergency animal transfers. And finally, once the disaster is over they need to help with resuming normal procedures as soon as possible.</a:t>
            </a:r>
            <a:endParaRPr lang="en-US" sz="1400" dirty="0"/>
          </a:p>
        </p:txBody>
      </p:sp>
      <p:sp>
        <p:nvSpPr>
          <p:cNvPr id="4" name="Slide Number Placeholder 3"/>
          <p:cNvSpPr>
            <a:spLocks noGrp="1"/>
          </p:cNvSpPr>
          <p:nvPr>
            <p:ph type="sldNum" sz="quarter" idx="10"/>
          </p:nvPr>
        </p:nvSpPr>
        <p:spPr/>
        <p:txBody>
          <a:bodyPr/>
          <a:lstStyle/>
          <a:p>
            <a:fld id="{C847F576-3025-4CA4-817A-6C576A4E5FD1}" type="slidenum">
              <a:rPr lang="en-GB" smtClean="0"/>
              <a:t>14</a:t>
            </a:fld>
            <a:endParaRPr lang="en-GB"/>
          </a:p>
        </p:txBody>
      </p:sp>
    </p:spTree>
    <p:extLst>
      <p:ext uri="{BB962C8B-B14F-4D97-AF65-F5344CB8AC3E}">
        <p14:creationId xmlns:p14="http://schemas.microsoft.com/office/powerpoint/2010/main" val="177044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normAutofit lnSpcReduction="10000"/>
          </a:bodyPr>
          <a:lstStyle/>
          <a:p>
            <a:r>
              <a:rPr lang="en-US" sz="1600" dirty="0" smtClean="0"/>
              <a:t>You need to identify vital and critical hardcopy records. These are often permits, loan and transaction agreements. And photographs are irreplaceable. Define what preventative measures are taken to minimize risk to these records. Fire proof cabinets are really fire resistant but better than standard cabinets for vital records. You may want to scan or electronically save these. Think about how you can recover damaged hardcopy records. For water damage there are water damage restoration companies. If you can’t get one in right away try to reduce the temperature and humidity and increase the circulation in the storage area. You can also place the records in a freezer. Do not open or clean the records first. Some records may have fire AND water damage. Water damage can lead to microbial growth, so address the situation as soon as possible. This picture was the offices in the Audubon Nature Center after Hurricane Katrina.</a:t>
            </a:r>
          </a:p>
        </p:txBody>
      </p:sp>
      <p:sp>
        <p:nvSpPr>
          <p:cNvPr id="4" name="Slide Number Placeholder 3"/>
          <p:cNvSpPr>
            <a:spLocks noGrp="1"/>
          </p:cNvSpPr>
          <p:nvPr>
            <p:ph type="sldNum" sz="quarter" idx="10"/>
          </p:nvPr>
        </p:nvSpPr>
        <p:spPr/>
        <p:txBody>
          <a:bodyPr/>
          <a:lstStyle/>
          <a:p>
            <a:fld id="{B47E0013-933A-4245-A909-7DA82B5A1FDC}" type="slidenum">
              <a:rPr lang="en-US" smtClean="0"/>
              <a:pPr/>
              <a:t>15</a:t>
            </a:fld>
            <a:endParaRPr lang="en-US" dirty="0"/>
          </a:p>
        </p:txBody>
      </p:sp>
    </p:spTree>
    <p:extLst>
      <p:ext uri="{BB962C8B-B14F-4D97-AF65-F5344CB8AC3E}">
        <p14:creationId xmlns:p14="http://schemas.microsoft.com/office/powerpoint/2010/main" val="372667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also need to identify critical/vital electronic records. If you need to, back them up, but the best option is automatic backups so you don’t need to worry about this. ZIMS is hosted at a secure off-site facility and backed up daily to multiple locations. ZIMS takes care of the database for you!</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16</a:t>
            </a:fld>
            <a:endParaRPr lang="en-US"/>
          </a:p>
        </p:txBody>
      </p:sp>
    </p:spTree>
    <p:extLst>
      <p:ext uri="{BB962C8B-B14F-4D97-AF65-F5344CB8AC3E}">
        <p14:creationId xmlns:p14="http://schemas.microsoft.com/office/powerpoint/2010/main" val="3025189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normAutofit fontScale="92500" lnSpcReduction="10000"/>
          </a:bodyPr>
          <a:lstStyle/>
          <a:p>
            <a:r>
              <a:rPr lang="en-US" sz="1600" dirty="0" smtClean="0"/>
              <a:t>All animals should be physically identifiable. A logical identifier is not enough. An example, before Hurricane Katrina hit all the animals at the Nature Center went to the zoo. This was a good thing because the Nature Center was destroyed. After the hurricane many of these animals went to other institutions for temporary holding. One of these was a red-tailed hawk identified only by a House Name. Soon after the hawk was returned to the zoo it was noted that it had a leg band. The Nature Center staff said the hawk never had a leg band and the temporary holding institution insisted they never put one on. Did we get the right bird back? Physical IDs, and actually checking them, are important to help your own staff too. We </a:t>
            </a:r>
            <a:r>
              <a:rPr lang="en-US" sz="1600" dirty="0"/>
              <a:t>had a pair of sibling cheetahs that were constantly confused for years, even after one died, because everyone insisted on using their House Names and no one ever bothered to check their tattoos for accuracy. </a:t>
            </a:r>
            <a:r>
              <a:rPr lang="en-US" sz="1600" dirty="0" smtClean="0"/>
              <a:t>And during a disaster there may be staff caring for animals they have never cared for before. They don’t know who Suzy versus Wanda is. Using the image available in ZIMS can help with this tremendously.</a:t>
            </a:r>
          </a:p>
        </p:txBody>
      </p:sp>
      <p:sp>
        <p:nvSpPr>
          <p:cNvPr id="4" name="Slide Number Placeholder 3"/>
          <p:cNvSpPr>
            <a:spLocks noGrp="1"/>
          </p:cNvSpPr>
          <p:nvPr>
            <p:ph type="sldNum" sz="quarter" idx="10"/>
          </p:nvPr>
        </p:nvSpPr>
        <p:spPr/>
        <p:txBody>
          <a:bodyPr/>
          <a:lstStyle/>
          <a:p>
            <a:fld id="{B47E0013-933A-4245-A909-7DA82B5A1FDC}" type="slidenum">
              <a:rPr lang="en-US" smtClean="0"/>
              <a:pPr/>
              <a:t>17</a:t>
            </a:fld>
            <a:endParaRPr lang="en-US" dirty="0"/>
          </a:p>
        </p:txBody>
      </p:sp>
    </p:spTree>
    <p:extLst>
      <p:ext uri="{BB962C8B-B14F-4D97-AF65-F5344CB8AC3E}">
        <p14:creationId xmlns:p14="http://schemas.microsoft.com/office/powerpoint/2010/main" val="296049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normAutofit lnSpcReduction="10000"/>
          </a:bodyPr>
          <a:lstStyle/>
          <a:p>
            <a:r>
              <a:rPr lang="en-US" sz="1600" dirty="0" smtClean="0"/>
              <a:t>You need to try to make sure that records can continue to be tracked during the disaster. If you cannot be at the facility you may need to remove IP restrictions temporarily. You may need to give additional staff ZIMS access so they can maintain minimal records.</a:t>
            </a:r>
          </a:p>
          <a:p>
            <a:r>
              <a:rPr lang="en-US" sz="1600" dirty="0" smtClean="0"/>
              <a:t>If planned transactions can continue make sure staff knows where the paperwork/files are. Make sure they know where to find required information to legally complete any unplanned transactions. A list of government agencies and contacts, as well as a list of nearby facilities and contacts is helpful. You may also consider giving access to your records to another Registrar outside the disaster zone should you anticipate losing internet access. And this last bullet should be something you think about always – be on good terms with your agencies! After Katrina we had to transfer our 3 sea lions twice without prior notification to NMFS. We caught up when we were back to work, but our prior good rapport with them helped us out considerably.</a:t>
            </a:r>
            <a:endParaRPr lang="en-US" dirty="0" smtClean="0"/>
          </a:p>
        </p:txBody>
      </p:sp>
      <p:sp>
        <p:nvSpPr>
          <p:cNvPr id="4" name="Slide Number Placeholder 3"/>
          <p:cNvSpPr>
            <a:spLocks noGrp="1"/>
          </p:cNvSpPr>
          <p:nvPr>
            <p:ph type="sldNum" sz="quarter" idx="10"/>
          </p:nvPr>
        </p:nvSpPr>
        <p:spPr/>
        <p:txBody>
          <a:bodyPr/>
          <a:lstStyle/>
          <a:p>
            <a:fld id="{B47E0013-933A-4245-A909-7DA82B5A1FDC}" type="slidenum">
              <a:rPr lang="en-US" smtClean="0"/>
              <a:pPr/>
              <a:t>18</a:t>
            </a:fld>
            <a:endParaRPr lang="en-US" dirty="0"/>
          </a:p>
        </p:txBody>
      </p:sp>
    </p:spTree>
    <p:extLst>
      <p:ext uri="{BB962C8B-B14F-4D97-AF65-F5344CB8AC3E}">
        <p14:creationId xmlns:p14="http://schemas.microsoft.com/office/powerpoint/2010/main" val="253092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At </a:t>
            </a:r>
            <a:r>
              <a:rPr lang="en-US" sz="1800" dirty="0"/>
              <a:t>A</a:t>
            </a:r>
            <a:r>
              <a:rPr lang="en-US" sz="1800" dirty="0" smtClean="0"/>
              <a:t>udubon I did a lot of this via a Hurricane notebook that was given to the ride out crew. To me one of the most important documents was the current Enclosure inventory by Occupants that provided a starting point should they need to find out exactly where animals were before the hurricane when they tried to locate them afterward</a:t>
            </a:r>
            <a:r>
              <a:rPr lang="en-US" sz="1800" dirty="0" smtClean="0"/>
              <a:t>. it contained ….Read Slide.</a:t>
            </a:r>
            <a:endParaRPr lang="en-US" sz="1800" dirty="0"/>
          </a:p>
        </p:txBody>
      </p:sp>
      <p:sp>
        <p:nvSpPr>
          <p:cNvPr id="4" name="Slide Number Placeholder 3"/>
          <p:cNvSpPr>
            <a:spLocks noGrp="1"/>
          </p:cNvSpPr>
          <p:nvPr>
            <p:ph type="sldNum" sz="quarter" idx="10"/>
          </p:nvPr>
        </p:nvSpPr>
        <p:spPr/>
        <p:txBody>
          <a:bodyPr/>
          <a:lstStyle/>
          <a:p>
            <a:fld id="{C847F576-3025-4CA4-817A-6C576A4E5FD1}" type="slidenum">
              <a:rPr lang="en-GB" smtClean="0"/>
              <a:t>19</a:t>
            </a:fld>
            <a:endParaRPr lang="en-GB"/>
          </a:p>
        </p:txBody>
      </p:sp>
    </p:spTree>
    <p:extLst>
      <p:ext uri="{BB962C8B-B14F-4D97-AF65-F5344CB8AC3E}">
        <p14:creationId xmlns:p14="http://schemas.microsoft.com/office/powerpoint/2010/main" val="135472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may feel like the timing for this session is like closing the barn door after the horse has bolted. When I started at Audubon Zoo in 2005 my first main project was to create a Disaster Preparedness Plan for the records department. One month later I hadn’t gotten to it and then Hurricane Katrina paid a visit and we weren’t prepared. I finally did create one and it was much better than it would have been if I had not actually experienced the disaster that the hurricane brought</a:t>
            </a:r>
            <a:r>
              <a:rPr lang="en-US" sz="1600" dirty="0" smtClean="0"/>
              <a:t>. So Yes, the horse has bolted, but let’s make sure he doesn’t do it again once we catch him!</a:t>
            </a:r>
            <a:endParaRPr lang="en-US" sz="1600" dirty="0"/>
          </a:p>
        </p:txBody>
      </p:sp>
      <p:sp>
        <p:nvSpPr>
          <p:cNvPr id="4" name="Slide Number Placeholder 3"/>
          <p:cNvSpPr>
            <a:spLocks noGrp="1"/>
          </p:cNvSpPr>
          <p:nvPr>
            <p:ph type="sldNum" sz="quarter" idx="10"/>
          </p:nvPr>
        </p:nvSpPr>
        <p:spPr/>
        <p:txBody>
          <a:bodyPr/>
          <a:lstStyle/>
          <a:p>
            <a:fld id="{1FDFC556-B229-4063-BD53-D1F14E4DC1C8}" type="slidenum">
              <a:rPr lang="en-US" smtClean="0"/>
              <a:t>2</a:t>
            </a:fld>
            <a:endParaRPr lang="en-US"/>
          </a:p>
        </p:txBody>
      </p:sp>
    </p:spTree>
    <p:extLst>
      <p:ext uri="{BB962C8B-B14F-4D97-AF65-F5344CB8AC3E}">
        <p14:creationId xmlns:p14="http://schemas.microsoft.com/office/powerpoint/2010/main" val="118406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Get back to normal as soon as possible. If you were out of the office, gather any documents created by others. You should double check that your animals are all located either at your facility or at another facility. Running an Enclosure Occupants for your institution sorted by enclosure is a quick way to do this for the animals physically in your care. If any were moved without appropriate documentation, catch up with that. If you did give ZIMS access you should connect with that person for any updates and remove their access.</a:t>
            </a:r>
          </a:p>
        </p:txBody>
      </p:sp>
      <p:sp>
        <p:nvSpPr>
          <p:cNvPr id="4" name="Slide Number Placeholder 3"/>
          <p:cNvSpPr>
            <a:spLocks noGrp="1"/>
          </p:cNvSpPr>
          <p:nvPr>
            <p:ph type="sldNum" sz="quarter" idx="10"/>
          </p:nvPr>
        </p:nvSpPr>
        <p:spPr/>
        <p:txBody>
          <a:bodyPr/>
          <a:lstStyle/>
          <a:p>
            <a:fld id="{C847F576-3025-4CA4-817A-6C576A4E5FD1}" type="slidenum">
              <a:rPr lang="en-GB" smtClean="0"/>
              <a:t>20</a:t>
            </a:fld>
            <a:endParaRPr lang="en-GB"/>
          </a:p>
        </p:txBody>
      </p:sp>
    </p:spTree>
    <p:extLst>
      <p:ext uri="{BB962C8B-B14F-4D97-AF65-F5344CB8AC3E}">
        <p14:creationId xmlns:p14="http://schemas.microsoft.com/office/powerpoint/2010/main" val="335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easy way to make sure you are following all your guidelines for preparation is to create checklists. These help you as well as other staff who may be filling in for you. This is the checklist I made after Hurricane Katrina (after the horse bolted). The responsibilities of the record department </a:t>
            </a:r>
            <a:r>
              <a:rPr lang="en-US" smtClean="0"/>
              <a:t>is defined </a:t>
            </a:r>
            <a:r>
              <a:rPr lang="en-US" dirty="0" smtClean="0"/>
              <a:t>at the top. Because this was a hurricane checklist I divided it up by hours until expected landfall. This approach works well for disasters that you can see coming. This checklist was back in the day when you had to submit data to ISIS (Species360). ZIMS takes that need away! Part of this list was a post hurricane checklist. For any disaster a post occurrence checklist helps take some of the thought process out of a time when your brain still may not be functioning at 100%.</a:t>
            </a:r>
          </a:p>
          <a:p>
            <a:r>
              <a:rPr lang="en-US" dirty="0" smtClean="0"/>
              <a:t>Now is actually a good time for you to come up with a post-COVID-19 checklist to make sure that as we slowly get back to the new normal you don’t forget to do something.</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21</a:t>
            </a:fld>
            <a:endParaRPr lang="en-US"/>
          </a:p>
        </p:txBody>
      </p:sp>
    </p:spTree>
    <p:extLst>
      <p:ext uri="{BB962C8B-B14F-4D97-AF65-F5344CB8AC3E}">
        <p14:creationId xmlns:p14="http://schemas.microsoft.com/office/powerpoint/2010/main" val="2491715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Be prepared for and flexible to some changes in job descriptions during a disaster. At Audubon, the elephants were no longer exhibit animals, they were construction workers helping to repair exhibits. And I was a part time rhino keeper for six months, a job I thoroughly enjoyed. Registrar Shelly Roach at Columbus is a part time Australasia keeper as we deal with our current crisis.</a:t>
            </a:r>
            <a:endParaRPr lang="en-US" sz="1600" dirty="0"/>
          </a:p>
        </p:txBody>
      </p:sp>
      <p:sp>
        <p:nvSpPr>
          <p:cNvPr id="4" name="Slide Number Placeholder 3"/>
          <p:cNvSpPr>
            <a:spLocks noGrp="1"/>
          </p:cNvSpPr>
          <p:nvPr>
            <p:ph type="sldNum" sz="quarter" idx="10"/>
          </p:nvPr>
        </p:nvSpPr>
        <p:spPr/>
        <p:txBody>
          <a:bodyPr/>
          <a:lstStyle/>
          <a:p>
            <a:fld id="{C847F576-3025-4CA4-817A-6C576A4E5FD1}" type="slidenum">
              <a:rPr lang="en-GB" smtClean="0"/>
              <a:t>22</a:t>
            </a:fld>
            <a:endParaRPr lang="en-GB"/>
          </a:p>
        </p:txBody>
      </p:sp>
    </p:spTree>
    <p:extLst>
      <p:ext uri="{BB962C8B-B14F-4D97-AF65-F5344CB8AC3E}">
        <p14:creationId xmlns:p14="http://schemas.microsoft.com/office/powerpoint/2010/main" val="4069979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since none of us really had the chance to prepare for a disaster of the magnitude we are now experiencing, where does this leave us? Records people, and zoo and aquarium staff in general, are working split shifts to maintain social distancing, are working from home when possible, and many have begun being furloughed or laid off. In general, minimal animal records are still being entered. Many institutions have expanded the staff that can do data entry, often with the use of Provisional data. I’ve heard from many Local Admins that are using this time to catch up on rainy day tasks such as clearing their Post office, fixing data entry warnings and errors and entering historical records. We will go away from this with a better grasp of how to prepare for the very worst scenario.</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23</a:t>
            </a:fld>
            <a:endParaRPr lang="en-US"/>
          </a:p>
        </p:txBody>
      </p:sp>
    </p:spTree>
    <p:extLst>
      <p:ext uri="{BB962C8B-B14F-4D97-AF65-F5344CB8AC3E}">
        <p14:creationId xmlns:p14="http://schemas.microsoft.com/office/powerpoint/2010/main" val="1567802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Dorothy’s story had a happy ending. Right now we may not see any kind of ending in sight but there recently have been glimmers of hope. If there is anything that Species360 can do during this strangest of times, please do not hesitate to contact us. We’re in this together. You’re smart, courageous and we love </a:t>
            </a:r>
            <a:r>
              <a:rPr lang="en-US" sz="1600" dirty="0" err="1" smtClean="0"/>
              <a:t>y’all</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1FDFC556-B229-4063-BD53-D1F14E4DC1C8}" type="slidenum">
              <a:rPr lang="en-US" smtClean="0"/>
              <a:t>24</a:t>
            </a:fld>
            <a:endParaRPr lang="en-US"/>
          </a:p>
        </p:txBody>
      </p:sp>
    </p:spTree>
    <p:extLst>
      <p:ext uri="{BB962C8B-B14F-4D97-AF65-F5344CB8AC3E}">
        <p14:creationId xmlns:p14="http://schemas.microsoft.com/office/powerpoint/2010/main" val="271663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Although a disaster himself, The </a:t>
            </a:r>
            <a:r>
              <a:rPr lang="en-US" sz="1400" dirty="0" smtClean="0"/>
              <a:t>Terminator was </a:t>
            </a:r>
            <a:r>
              <a:rPr lang="en-US" sz="1400" dirty="0"/>
              <a:t>always prepared for one!</a:t>
            </a:r>
          </a:p>
          <a:p>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3</a:t>
            </a:fld>
            <a:endParaRPr lang="en-US"/>
          </a:p>
        </p:txBody>
      </p:sp>
    </p:spTree>
    <p:extLst>
      <p:ext uri="{BB962C8B-B14F-4D97-AF65-F5344CB8AC3E}">
        <p14:creationId xmlns:p14="http://schemas.microsoft.com/office/powerpoint/2010/main" val="21621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 much </a:t>
            </a:r>
            <a:r>
              <a:rPr lang="en-US" sz="1600" dirty="0"/>
              <a:t>as we love him, do not take </a:t>
            </a:r>
            <a:r>
              <a:rPr lang="en-US" sz="1600" dirty="0" err="1"/>
              <a:t>Snoopy’s</a:t>
            </a:r>
            <a:r>
              <a:rPr lang="en-US" sz="1600" dirty="0"/>
              <a:t> disaster preparedness approach. </a:t>
            </a:r>
            <a:r>
              <a:rPr lang="en-US" sz="1600" i="1" dirty="0"/>
              <a:t>Read slide. </a:t>
            </a:r>
            <a:r>
              <a:rPr lang="en-US" sz="1600" dirty="0"/>
              <a:t> </a:t>
            </a:r>
          </a:p>
          <a:p>
            <a:endParaRPr lang="en-US" dirty="0" smtClean="0"/>
          </a:p>
          <a:p>
            <a:endParaRPr lang="en-US" sz="1600" dirty="0"/>
          </a:p>
        </p:txBody>
      </p:sp>
      <p:sp>
        <p:nvSpPr>
          <p:cNvPr id="4" name="Slide Number Placeholder 3"/>
          <p:cNvSpPr>
            <a:spLocks noGrp="1"/>
          </p:cNvSpPr>
          <p:nvPr>
            <p:ph type="sldNum" sz="quarter" idx="10"/>
          </p:nvPr>
        </p:nvSpPr>
        <p:spPr/>
        <p:txBody>
          <a:bodyPr/>
          <a:lstStyle/>
          <a:p>
            <a:fld id="{C847F576-3025-4CA4-817A-6C576A4E5FD1}" type="slidenum">
              <a:rPr lang="en-GB" smtClean="0"/>
              <a:t>4</a:t>
            </a:fld>
            <a:endParaRPr lang="en-GB"/>
          </a:p>
        </p:txBody>
      </p:sp>
    </p:spTree>
    <p:extLst>
      <p:ext uri="{BB962C8B-B14F-4D97-AF65-F5344CB8AC3E}">
        <p14:creationId xmlns:p14="http://schemas.microsoft.com/office/powerpoint/2010/main" val="401464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Disasters are often weather related. Hurricanes you need to be prepared for when you are near the coast. You usually get some warning prior but they do not always follow the modules provided. The top photos are from the Audubon Nature Institute and Audubon Zoo after Hurricane Katrina in 2005. Tornados now can appear anywhere. I grew up in Kansas (Tornado Alley) and we spent our early evenings watching the sky. At that time tornados outside of the Midwest were almost unheard of but that has changed. You get very little warning for a tornado. Floods can be on their own or as a result of a Hurricane. New Orleans made out fairly well from Hurricane Katrina, it was the resulting floods that crippled the city. The Calgary Zoo had extensive flood damage in 2013 from torrential rains. The photos below are from Calgary. You may get a bit of warning about possible flooding but flash floods give little. Earthquakes can happen anywhere but some regions are more prone. Like tornados, you get little prior warning for earthquakes and the subsequent after shocks can cause more damage then the initial quake. Blizzards usually give you some warning but often areas are caught off guard. You need to be aware of what potential weather disasters could head your way.</a:t>
            </a:r>
            <a:endParaRPr lang="en-US" sz="1400" dirty="0"/>
          </a:p>
        </p:txBody>
      </p:sp>
      <p:sp>
        <p:nvSpPr>
          <p:cNvPr id="4" name="Slide Number Placeholder 3"/>
          <p:cNvSpPr>
            <a:spLocks noGrp="1"/>
          </p:cNvSpPr>
          <p:nvPr>
            <p:ph type="sldNum" sz="quarter" idx="10"/>
          </p:nvPr>
        </p:nvSpPr>
        <p:spPr/>
        <p:txBody>
          <a:bodyPr/>
          <a:lstStyle/>
          <a:p>
            <a:fld id="{C847F576-3025-4CA4-817A-6C576A4E5FD1}" type="slidenum">
              <a:rPr lang="en-GB" smtClean="0"/>
              <a:t>5</a:t>
            </a:fld>
            <a:endParaRPr lang="en-GB"/>
          </a:p>
        </p:txBody>
      </p:sp>
    </p:spTree>
    <p:extLst>
      <p:ext uri="{BB962C8B-B14F-4D97-AF65-F5344CB8AC3E}">
        <p14:creationId xmlns:p14="http://schemas.microsoft.com/office/powerpoint/2010/main" val="20610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Fires can come from external sources such as the extreme bush fires recently seen in Australia and the California blazes. You usually get some warning these may affect your facility. Fires caused by Internal factors such as faulty electricity however give no warning. </a:t>
            </a:r>
            <a:endParaRPr lang="en-US" sz="1600" dirty="0"/>
          </a:p>
        </p:txBody>
      </p:sp>
      <p:sp>
        <p:nvSpPr>
          <p:cNvPr id="4" name="Slide Number Placeholder 3"/>
          <p:cNvSpPr>
            <a:spLocks noGrp="1"/>
          </p:cNvSpPr>
          <p:nvPr>
            <p:ph type="sldNum" sz="quarter" idx="10"/>
          </p:nvPr>
        </p:nvSpPr>
        <p:spPr/>
        <p:txBody>
          <a:bodyPr/>
          <a:lstStyle/>
          <a:p>
            <a:fld id="{C847F576-3025-4CA4-817A-6C576A4E5FD1}" type="slidenum">
              <a:rPr lang="en-GB" smtClean="0"/>
              <a:t>6</a:t>
            </a:fld>
            <a:endParaRPr lang="en-GB"/>
          </a:p>
        </p:txBody>
      </p:sp>
    </p:spTree>
    <p:extLst>
      <p:ext uri="{BB962C8B-B14F-4D97-AF65-F5344CB8AC3E}">
        <p14:creationId xmlns:p14="http://schemas.microsoft.com/office/powerpoint/2010/main" val="380764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Unfortunately we have to consider disasters that are actually caused by people. There can be vandalism to property and computer vandalism and viruses. Irate employees my cause damage. And an act of terrorism may happen</a:t>
            </a:r>
            <a:endParaRPr lang="en-US" sz="1600" dirty="0"/>
          </a:p>
        </p:txBody>
      </p:sp>
      <p:sp>
        <p:nvSpPr>
          <p:cNvPr id="4" name="Slide Number Placeholder 3"/>
          <p:cNvSpPr>
            <a:spLocks noGrp="1"/>
          </p:cNvSpPr>
          <p:nvPr>
            <p:ph type="sldNum" sz="quarter" idx="10"/>
          </p:nvPr>
        </p:nvSpPr>
        <p:spPr/>
        <p:txBody>
          <a:bodyPr/>
          <a:lstStyle/>
          <a:p>
            <a:fld id="{C847F576-3025-4CA4-817A-6C576A4E5FD1}" type="slidenum">
              <a:rPr lang="en-GB" smtClean="0"/>
              <a:t>7</a:t>
            </a:fld>
            <a:endParaRPr lang="en-GB"/>
          </a:p>
        </p:txBody>
      </p:sp>
    </p:spTree>
    <p:extLst>
      <p:ext uri="{BB962C8B-B14F-4D97-AF65-F5344CB8AC3E}">
        <p14:creationId xmlns:p14="http://schemas.microsoft.com/office/powerpoint/2010/main" val="1731558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And of course disasters </a:t>
            </a:r>
            <a:r>
              <a:rPr lang="en-US" sz="1600" dirty="0" smtClean="0"/>
              <a:t>can be medical for humans or animals or </a:t>
            </a:r>
            <a:r>
              <a:rPr lang="en-US" sz="1600" dirty="0"/>
              <a:t>both. </a:t>
            </a:r>
            <a:r>
              <a:rPr lang="en-US" sz="1600" dirty="0" smtClean="0"/>
              <a:t>We are all dealing with our </a:t>
            </a:r>
            <a:r>
              <a:rPr lang="en-US" sz="1600" dirty="0"/>
              <a:t>current situation with the COVID-19 virus. </a:t>
            </a:r>
            <a:r>
              <a:rPr lang="en-US" sz="1600" dirty="0" smtClean="0"/>
              <a:t>Recorded human pandemics have gone back to the year 165 AD with the </a:t>
            </a:r>
            <a:r>
              <a:rPr lang="en-US" sz="1600" dirty="0" err="1" smtClean="0"/>
              <a:t>Antonine</a:t>
            </a:r>
            <a:r>
              <a:rPr lang="en-US" sz="1600" dirty="0" smtClean="0"/>
              <a:t> Plague, often thought to be smallpox or measles. You can prepare for these disasters but you also must follow guidelines given at the time that may </a:t>
            </a:r>
            <a:r>
              <a:rPr lang="en-US" sz="1600" dirty="0" smtClean="0"/>
              <a:t>impact and possibly override </a:t>
            </a:r>
            <a:r>
              <a:rPr lang="en-US" sz="1600" dirty="0" smtClean="0"/>
              <a:t>your careful planning.</a:t>
            </a:r>
            <a:endParaRPr lang="en-US" sz="1600" dirty="0"/>
          </a:p>
        </p:txBody>
      </p:sp>
      <p:sp>
        <p:nvSpPr>
          <p:cNvPr id="4" name="Slide Number Placeholder 3"/>
          <p:cNvSpPr>
            <a:spLocks noGrp="1"/>
          </p:cNvSpPr>
          <p:nvPr>
            <p:ph type="sldNum" sz="quarter" idx="10"/>
          </p:nvPr>
        </p:nvSpPr>
        <p:spPr/>
        <p:txBody>
          <a:bodyPr/>
          <a:lstStyle/>
          <a:p>
            <a:fld id="{C847F576-3025-4CA4-817A-6C576A4E5FD1}" type="slidenum">
              <a:rPr lang="en-GB" smtClean="0"/>
              <a:t>8</a:t>
            </a:fld>
            <a:endParaRPr lang="en-GB"/>
          </a:p>
        </p:txBody>
      </p:sp>
    </p:spTree>
    <p:extLst>
      <p:ext uri="{BB962C8B-B14F-4D97-AF65-F5344CB8AC3E}">
        <p14:creationId xmlns:p14="http://schemas.microsoft.com/office/powerpoint/2010/main" val="301893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need  to define what will actually be impacted. Is there potential for building and exhibit damage? Will your animal collection be at risk? Could that facility damage lead to escape , injury or death? How will your staffing be impacted? Will they even be able to get to or leave work? Should they even be at work? Will your staff, animals and facilities all be impacted?</a:t>
            </a:r>
            <a:endParaRPr lang="en-US" sz="1400" dirty="0"/>
          </a:p>
        </p:txBody>
      </p:sp>
      <p:sp>
        <p:nvSpPr>
          <p:cNvPr id="4" name="Slide Number Placeholder 3"/>
          <p:cNvSpPr>
            <a:spLocks noGrp="1"/>
          </p:cNvSpPr>
          <p:nvPr>
            <p:ph type="sldNum" sz="quarter" idx="10"/>
          </p:nvPr>
        </p:nvSpPr>
        <p:spPr/>
        <p:txBody>
          <a:bodyPr/>
          <a:lstStyle/>
          <a:p>
            <a:fld id="{1FDFC556-B229-4063-BD53-D1F14E4DC1C8}" type="slidenum">
              <a:rPr lang="en-US" smtClean="0"/>
              <a:t>9</a:t>
            </a:fld>
            <a:endParaRPr lang="en-US"/>
          </a:p>
        </p:txBody>
      </p:sp>
    </p:spTree>
    <p:extLst>
      <p:ext uri="{BB962C8B-B14F-4D97-AF65-F5344CB8AC3E}">
        <p14:creationId xmlns:p14="http://schemas.microsoft.com/office/powerpoint/2010/main" val="321445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tx2">
              <a:lumMod val="75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4/8/2020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53D845-87D6-4E2D-87A9-740235A144E6}" type="slidenum">
              <a:rPr lang="en-US" smtClean="0"/>
              <a:pPr/>
              <a:t>1</a:t>
            </a:fld>
            <a:endParaRPr lang="en-US"/>
          </a:p>
        </p:txBody>
      </p:sp>
      <p:sp>
        <p:nvSpPr>
          <p:cNvPr id="6" name="Title 5"/>
          <p:cNvSpPr>
            <a:spLocks noGrp="1"/>
          </p:cNvSpPr>
          <p:nvPr>
            <p:ph type="ctrTitle"/>
          </p:nvPr>
        </p:nvSpPr>
        <p:spPr>
          <a:xfrm>
            <a:off x="419793" y="2423650"/>
            <a:ext cx="7772400" cy="2387600"/>
          </a:xfrm>
        </p:spPr>
        <p:txBody>
          <a:bodyPr>
            <a:normAutofit/>
          </a:bodyPr>
          <a:lstStyle/>
          <a:p>
            <a:r>
              <a:rPr lang="en-US" dirty="0" smtClean="0"/>
              <a:t>Disaster Preparedness</a:t>
            </a:r>
            <a:endParaRPr lang="en-US" dirty="0"/>
          </a:p>
        </p:txBody>
      </p:sp>
      <p:sp>
        <p:nvSpPr>
          <p:cNvPr id="9" name="Subtitle 8"/>
          <p:cNvSpPr>
            <a:spLocks noGrp="1"/>
          </p:cNvSpPr>
          <p:nvPr>
            <p:ph type="subTitle" idx="1"/>
          </p:nvPr>
        </p:nvSpPr>
        <p:spPr>
          <a:xfrm>
            <a:off x="155575" y="4895593"/>
            <a:ext cx="6858000" cy="1655762"/>
          </a:xfrm>
        </p:spPr>
        <p:txBody>
          <a:bodyPr/>
          <a:lstStyle/>
          <a:p>
            <a:r>
              <a:rPr lang="en-US" sz="3200" dirty="0" smtClean="0"/>
              <a:t>Tips and Tricks</a:t>
            </a:r>
          </a:p>
          <a:p>
            <a:r>
              <a:rPr lang="en-US" sz="3200" dirty="0" smtClean="0"/>
              <a:t>April 2020</a:t>
            </a:r>
          </a:p>
          <a:p>
            <a:endParaRPr lang="en-US" i="1" dirty="0" smtClean="0"/>
          </a:p>
          <a:p>
            <a:endParaRPr lang="en-US" i="1" dirty="0"/>
          </a:p>
          <a:p>
            <a:endParaRPr lang="en-US" i="1" dirty="0"/>
          </a:p>
        </p:txBody>
      </p:sp>
      <p:pic>
        <p:nvPicPr>
          <p:cNvPr id="3" name="Picture 2" descr="Royalty-Free Wizard Oz Tornado Stock Images, Photos &amp; Vectors ..."/>
          <p:cNvPicPr>
            <a:picLocks noChangeAspect="1" noChangeArrowheads="1"/>
          </p:cNvPicPr>
          <p:nvPr/>
        </p:nvPicPr>
        <p:blipFill rotWithShape="1">
          <a:blip r:embed="rId3">
            <a:extLst>
              <a:ext uri="{28A0092B-C50C-407E-A947-70E740481C1C}">
                <a14:useLocalDpi xmlns:a14="http://schemas.microsoft.com/office/drawing/2010/main" val="0"/>
              </a:ext>
            </a:extLst>
          </a:blip>
          <a:srcRect b="9011"/>
          <a:stretch/>
        </p:blipFill>
        <p:spPr bwMode="auto">
          <a:xfrm>
            <a:off x="1799070" y="399646"/>
            <a:ext cx="5433002" cy="26116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93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dirty="0" smtClean="0"/>
              <a:t> </a:t>
            </a:r>
            <a:r>
              <a:rPr lang="en-US" sz="3600" dirty="0" smtClean="0"/>
              <a:t>Animal Records Procedures </a:t>
            </a:r>
            <a:r>
              <a:rPr lang="en-US" sz="3600" dirty="0"/>
              <a:t>Document</a:t>
            </a:r>
          </a:p>
        </p:txBody>
      </p:sp>
      <p:sp>
        <p:nvSpPr>
          <p:cNvPr id="3" name="Content Placeholder 2"/>
          <p:cNvSpPr>
            <a:spLocks noGrp="1"/>
          </p:cNvSpPr>
          <p:nvPr>
            <p:ph idx="1"/>
          </p:nvPr>
        </p:nvSpPr>
        <p:spPr>
          <a:xfrm>
            <a:off x="731681" y="1690689"/>
            <a:ext cx="7886700" cy="4351338"/>
          </a:xfrm>
        </p:spPr>
        <p:txBody>
          <a:bodyPr>
            <a:normAutofit/>
          </a:bodyPr>
          <a:lstStyle/>
          <a:p>
            <a:r>
              <a:rPr lang="en-US" dirty="0" smtClean="0"/>
              <a:t>Define what is normal</a:t>
            </a:r>
          </a:p>
          <a:p>
            <a:r>
              <a:rPr lang="en-US" dirty="0"/>
              <a:t>Can help with time management</a:t>
            </a:r>
          </a:p>
          <a:p>
            <a:pPr lvl="1"/>
            <a:r>
              <a:rPr lang="en-US" sz="1800" dirty="0"/>
              <a:t>You review how you do things</a:t>
            </a:r>
          </a:p>
          <a:p>
            <a:pPr lvl="1"/>
            <a:r>
              <a:rPr lang="en-US" sz="1800" dirty="0"/>
              <a:t>May find better processes to save </a:t>
            </a:r>
            <a:r>
              <a:rPr lang="en-US" sz="1800" dirty="0" smtClean="0"/>
              <a:t>time, </a:t>
            </a:r>
            <a:r>
              <a:rPr lang="en-US" sz="1800" dirty="0"/>
              <a:t>duplication of </a:t>
            </a:r>
            <a:r>
              <a:rPr lang="en-US" sz="1800" dirty="0" smtClean="0"/>
              <a:t>effort and makes sure the ball doesn’t get dropped</a:t>
            </a:r>
          </a:p>
          <a:p>
            <a:r>
              <a:rPr lang="en-US" dirty="0" smtClean="0"/>
              <a:t>Reference for those remaining</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B4771CC-93B7-448A-8A73-689066ED5AD0}" type="slidenum">
              <a:rPr lang="en-GB" smtClean="0"/>
              <a:t>10</a:t>
            </a:fld>
            <a:endParaRPr lang="en-GB"/>
          </a:p>
        </p:txBody>
      </p:sp>
      <p:pic>
        <p:nvPicPr>
          <p:cNvPr id="1028" name="Picture 4" descr="300+ Animal Zoo Photos · Pexels · Free Stock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22" y="4268245"/>
            <a:ext cx="3817909" cy="22831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5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dirty="0" smtClean="0"/>
              <a:t> </a:t>
            </a:r>
            <a:r>
              <a:rPr lang="en-US" sz="3600" dirty="0" smtClean="0"/>
              <a:t>Animal Records Procedures </a:t>
            </a:r>
            <a:r>
              <a:rPr lang="en-US" sz="3600" dirty="0"/>
              <a:t>Document</a:t>
            </a:r>
          </a:p>
        </p:txBody>
      </p:sp>
      <p:sp>
        <p:nvSpPr>
          <p:cNvPr id="3" name="Content Placeholder 2"/>
          <p:cNvSpPr>
            <a:spLocks noGrp="1"/>
          </p:cNvSpPr>
          <p:nvPr>
            <p:ph idx="1"/>
          </p:nvPr>
        </p:nvSpPr>
        <p:spPr>
          <a:xfrm>
            <a:off x="698430" y="1947155"/>
            <a:ext cx="7886700" cy="4351338"/>
          </a:xfrm>
        </p:spPr>
        <p:txBody>
          <a:bodyPr>
            <a:normAutofit/>
          </a:bodyPr>
          <a:lstStyle/>
          <a:p>
            <a:r>
              <a:rPr lang="en-US" dirty="0" smtClean="0"/>
              <a:t>How information is stored</a:t>
            </a:r>
          </a:p>
          <a:p>
            <a:pPr lvl="1"/>
            <a:r>
              <a:rPr lang="en-US" dirty="0" smtClean="0"/>
              <a:t>Hard copy</a:t>
            </a:r>
          </a:p>
          <a:p>
            <a:pPr lvl="1"/>
            <a:r>
              <a:rPr lang="en-US" dirty="0" smtClean="0"/>
              <a:t>Electronic</a:t>
            </a:r>
          </a:p>
          <a:p>
            <a:r>
              <a:rPr lang="en-US" dirty="0" smtClean="0"/>
              <a:t>Where information is stored</a:t>
            </a:r>
          </a:p>
          <a:p>
            <a:pPr lvl="1"/>
            <a:r>
              <a:rPr lang="en-US" dirty="0" smtClean="0"/>
              <a:t>What office and filing space</a:t>
            </a:r>
          </a:p>
          <a:p>
            <a:pPr lvl="1"/>
            <a:r>
              <a:rPr lang="en-US" dirty="0" smtClean="0"/>
              <a:t>Electronic folders</a:t>
            </a:r>
          </a:p>
          <a:p>
            <a:r>
              <a:rPr lang="en-US" dirty="0" smtClean="0"/>
              <a:t>Make sure it is available</a:t>
            </a:r>
          </a:p>
          <a:p>
            <a:pPr lvl="1"/>
            <a:r>
              <a:rPr lang="en-US" dirty="0" smtClean="0"/>
              <a:t>Hard copy or shared drive</a:t>
            </a:r>
            <a:endParaRPr lang="en-US" dirty="0"/>
          </a:p>
        </p:txBody>
      </p:sp>
      <p:pic>
        <p:nvPicPr>
          <p:cNvPr id="1026" name="Picture 2" descr="Image result for zoo animal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28540"/>
          <a:stretch/>
        </p:blipFill>
        <p:spPr bwMode="auto">
          <a:xfrm>
            <a:off x="5660571" y="1115201"/>
            <a:ext cx="3049447" cy="29247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B4771CC-93B7-448A-8A73-689066ED5AD0}" type="slidenum">
              <a:rPr lang="en-GB" smtClean="0"/>
              <a:t>11</a:t>
            </a:fld>
            <a:endParaRPr lang="en-GB"/>
          </a:p>
        </p:txBody>
      </p:sp>
    </p:spTree>
    <p:extLst>
      <p:ext uri="{BB962C8B-B14F-4D97-AF65-F5344CB8AC3E}">
        <p14:creationId xmlns:p14="http://schemas.microsoft.com/office/powerpoint/2010/main" val="36108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Preparedness Plan</a:t>
            </a:r>
            <a:endParaRPr lang="en-US" dirty="0"/>
          </a:p>
        </p:txBody>
      </p:sp>
      <p:sp>
        <p:nvSpPr>
          <p:cNvPr id="3" name="Content Placeholder 2"/>
          <p:cNvSpPr>
            <a:spLocks noGrp="1"/>
          </p:cNvSpPr>
          <p:nvPr>
            <p:ph idx="1"/>
          </p:nvPr>
        </p:nvSpPr>
        <p:spPr/>
        <p:txBody>
          <a:bodyPr/>
          <a:lstStyle/>
          <a:p>
            <a:r>
              <a:rPr lang="en-US" dirty="0" smtClean="0"/>
              <a:t>Can be a part of the Animal Procedures Document</a:t>
            </a:r>
          </a:p>
          <a:p>
            <a:r>
              <a:rPr lang="en-US" dirty="0" smtClean="0"/>
              <a:t>Can be a stand alone document</a:t>
            </a:r>
          </a:p>
          <a:p>
            <a:r>
              <a:rPr lang="en-US" dirty="0" smtClean="0"/>
              <a:t>Accessible to all who may need it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12</a:t>
            </a:fld>
            <a:endParaRPr lang="en-US"/>
          </a:p>
        </p:txBody>
      </p:sp>
      <p:pic>
        <p:nvPicPr>
          <p:cNvPr id="2050" name="Picture 2" descr="pages in a file dra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45" y="4001294"/>
            <a:ext cx="4092230" cy="25781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5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the Plan When Calm</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13</a:t>
            </a:fld>
            <a:endParaRPr lang="en-US"/>
          </a:p>
        </p:txBody>
      </p:sp>
      <p:pic>
        <p:nvPicPr>
          <p:cNvPr id="1026" name="Picture 2" descr="Grow your business with your customers: use a website aud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247" y="1424682"/>
            <a:ext cx="6667500" cy="40005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66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Roles</a:t>
            </a:r>
            <a:endParaRPr lang="en-US" dirty="0"/>
          </a:p>
        </p:txBody>
      </p:sp>
      <p:sp>
        <p:nvSpPr>
          <p:cNvPr id="3" name="Content Placeholder 2"/>
          <p:cNvSpPr>
            <a:spLocks noGrp="1"/>
          </p:cNvSpPr>
          <p:nvPr>
            <p:ph idx="1"/>
          </p:nvPr>
        </p:nvSpPr>
        <p:spPr/>
        <p:txBody>
          <a:bodyPr/>
          <a:lstStyle/>
          <a:p>
            <a:r>
              <a:rPr lang="en-US" dirty="0" smtClean="0"/>
              <a:t>Role of the Registrar/Records Keeper</a:t>
            </a:r>
          </a:p>
          <a:p>
            <a:pPr lvl="1"/>
            <a:r>
              <a:rPr lang="en-US" sz="2800" dirty="0" smtClean="0"/>
              <a:t>Ensure the safety of the animal records</a:t>
            </a:r>
          </a:p>
          <a:p>
            <a:pPr lvl="1"/>
            <a:r>
              <a:rPr lang="en-US" sz="2800" dirty="0" smtClean="0"/>
              <a:t>Ensure all individuals are physically identifiable and the staff knows their location</a:t>
            </a:r>
          </a:p>
          <a:p>
            <a:pPr lvl="1"/>
            <a:r>
              <a:rPr lang="en-US" sz="2800" dirty="0" smtClean="0"/>
              <a:t>Ensure that records can continue to be kept</a:t>
            </a:r>
          </a:p>
          <a:p>
            <a:pPr lvl="1"/>
            <a:r>
              <a:rPr lang="en-US" sz="2800" dirty="0" smtClean="0"/>
              <a:t>Ensure that emergency transactions can be tracked</a:t>
            </a:r>
          </a:p>
          <a:p>
            <a:pPr lvl="1"/>
            <a:r>
              <a:rPr lang="en-US" sz="2800" dirty="0" smtClean="0"/>
              <a:t>Ensure that normal procedures can resume ASAP</a:t>
            </a:r>
            <a:endParaRPr lang="en-US" sz="2800" dirty="0"/>
          </a:p>
        </p:txBody>
      </p:sp>
      <p:sp>
        <p:nvSpPr>
          <p:cNvPr id="4" name="Slide Number Placeholder 3"/>
          <p:cNvSpPr>
            <a:spLocks noGrp="1"/>
          </p:cNvSpPr>
          <p:nvPr>
            <p:ph type="sldNum" sz="quarter" idx="12"/>
          </p:nvPr>
        </p:nvSpPr>
        <p:spPr/>
        <p:txBody>
          <a:bodyPr/>
          <a:lstStyle/>
          <a:p>
            <a:fld id="{EB4771CC-93B7-448A-8A73-689066ED5AD0}" type="slidenum">
              <a:rPr lang="en-GB" smtClean="0"/>
              <a:t>14</a:t>
            </a:fld>
            <a:endParaRPr lang="en-GB"/>
          </a:p>
        </p:txBody>
      </p:sp>
    </p:spTree>
    <p:extLst>
      <p:ext uri="{BB962C8B-B14F-4D97-AF65-F5344CB8AC3E}">
        <p14:creationId xmlns:p14="http://schemas.microsoft.com/office/powerpoint/2010/main" val="3888950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873" y="89918"/>
            <a:ext cx="7886700" cy="1325563"/>
          </a:xfrm>
        </p:spPr>
        <p:txBody>
          <a:bodyPr/>
          <a:lstStyle/>
          <a:p>
            <a:r>
              <a:rPr lang="en-US" dirty="0" smtClean="0"/>
              <a:t>Safety of the Animal Records</a:t>
            </a:r>
            <a:endParaRPr lang="en-US" dirty="0"/>
          </a:p>
        </p:txBody>
      </p:sp>
      <p:sp>
        <p:nvSpPr>
          <p:cNvPr id="9" name="Content Placeholder 8"/>
          <p:cNvSpPr>
            <a:spLocks noGrp="1"/>
          </p:cNvSpPr>
          <p:nvPr>
            <p:ph idx="1"/>
          </p:nvPr>
        </p:nvSpPr>
        <p:spPr>
          <a:xfrm>
            <a:off x="539873" y="1209877"/>
            <a:ext cx="7886700" cy="4351338"/>
          </a:xfrm>
          <a:prstGeom prst="rect">
            <a:avLst/>
          </a:prstGeom>
        </p:spPr>
        <p:txBody>
          <a:bodyPr>
            <a:normAutofit/>
          </a:bodyPr>
          <a:lstStyle/>
          <a:p>
            <a:r>
              <a:rPr lang="en-US" dirty="0" smtClean="0"/>
              <a:t>Identify vital/critical hardcopy Records</a:t>
            </a:r>
          </a:p>
          <a:p>
            <a:r>
              <a:rPr lang="en-US" dirty="0" smtClean="0"/>
              <a:t>Make provisions for their protection</a:t>
            </a:r>
          </a:p>
          <a:p>
            <a:pPr lvl="1"/>
            <a:r>
              <a:rPr lang="en-US" dirty="0" smtClean="0"/>
              <a:t>Outline preventative measures to minimize risk to these vital records</a:t>
            </a:r>
          </a:p>
          <a:p>
            <a:pPr lvl="2"/>
            <a:r>
              <a:rPr lang="en-US" dirty="0" smtClean="0"/>
              <a:t>Fire, waterproof cabinets</a:t>
            </a:r>
          </a:p>
          <a:p>
            <a:pPr lvl="2"/>
            <a:r>
              <a:rPr lang="en-US" dirty="0" smtClean="0"/>
              <a:t>Scanning, electronic saving</a:t>
            </a:r>
          </a:p>
          <a:p>
            <a:r>
              <a:rPr lang="en-US" dirty="0" smtClean="0"/>
              <a:t>Provide recovery plan to </a:t>
            </a:r>
          </a:p>
          <a:p>
            <a:pPr marL="0" indent="0">
              <a:buNone/>
            </a:pPr>
            <a:r>
              <a:rPr lang="en-US" dirty="0"/>
              <a:t> </a:t>
            </a:r>
            <a:r>
              <a:rPr lang="en-US" dirty="0" smtClean="0"/>
              <a:t>  restore damaged records</a:t>
            </a:r>
          </a:p>
        </p:txBody>
      </p:sp>
      <p:sp>
        <p:nvSpPr>
          <p:cNvPr id="2" name="Slide Number Placeholder 1"/>
          <p:cNvSpPr>
            <a:spLocks noGrp="1"/>
          </p:cNvSpPr>
          <p:nvPr>
            <p:ph type="sldNum" sz="quarter" idx="12"/>
          </p:nvPr>
        </p:nvSpPr>
        <p:spPr/>
        <p:txBody>
          <a:bodyPr/>
          <a:lstStyle/>
          <a:p>
            <a:fld id="{EB4771CC-93B7-448A-8A73-689066ED5AD0}" type="slidenum">
              <a:rPr lang="en-GB" smtClean="0"/>
              <a:t>15</a:t>
            </a:fld>
            <a:endParaRPr lang="en-GB"/>
          </a:p>
        </p:txBody>
      </p:sp>
      <p:pic>
        <p:nvPicPr>
          <p:cNvPr id="8" name="Picture 10" descr="Nature Cente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21565" y="2754718"/>
            <a:ext cx="3396019" cy="25470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934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 the Animal Records </a:t>
            </a:r>
            <a:endParaRPr lang="en-US" dirty="0"/>
          </a:p>
        </p:txBody>
      </p:sp>
      <p:sp>
        <p:nvSpPr>
          <p:cNvPr id="3" name="Content Placeholder 2"/>
          <p:cNvSpPr>
            <a:spLocks noGrp="1"/>
          </p:cNvSpPr>
          <p:nvPr>
            <p:ph idx="1"/>
          </p:nvPr>
        </p:nvSpPr>
        <p:spPr>
          <a:xfrm>
            <a:off x="628650" y="1425642"/>
            <a:ext cx="7886700" cy="4351338"/>
          </a:xfrm>
        </p:spPr>
        <p:txBody>
          <a:bodyPr/>
          <a:lstStyle/>
          <a:p>
            <a:r>
              <a:rPr lang="en-US" dirty="0" smtClean="0"/>
              <a:t>Identify vital/critical electronic Records</a:t>
            </a:r>
          </a:p>
          <a:p>
            <a:pPr lvl="1"/>
            <a:r>
              <a:rPr lang="en-US" dirty="0" smtClean="0"/>
              <a:t>Back them up</a:t>
            </a:r>
          </a:p>
          <a:p>
            <a:pPr lvl="1"/>
            <a:r>
              <a:rPr lang="en-US" dirty="0" smtClean="0"/>
              <a:t>Best case is auto-backups</a:t>
            </a:r>
          </a:p>
          <a:p>
            <a:r>
              <a:rPr lang="en-US" dirty="0" smtClean="0"/>
              <a:t>ZIMS takes care of the animal database records!</a:t>
            </a:r>
          </a:p>
          <a:p>
            <a:pPr lvl="1"/>
            <a:r>
              <a:rPr lang="en-US" dirty="0" smtClean="0"/>
              <a:t>Hosted at a secure, offsite facility</a:t>
            </a:r>
          </a:p>
          <a:p>
            <a:pPr lvl="1"/>
            <a:r>
              <a:rPr lang="en-US" dirty="0" smtClean="0"/>
              <a:t>Daily backups at multiple physical locations </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16</a:t>
            </a:fld>
            <a:endParaRPr lang="en-US"/>
          </a:p>
        </p:txBody>
      </p:sp>
      <p:pic>
        <p:nvPicPr>
          <p:cNvPr id="3074" name="Picture 2" descr="PubSub+ Event Broker: Cloud | Sol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05" y="4371122"/>
            <a:ext cx="3789621" cy="22382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95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6992" y="272798"/>
            <a:ext cx="8920011" cy="1325563"/>
          </a:xfrm>
        </p:spPr>
        <p:txBody>
          <a:bodyPr/>
          <a:lstStyle/>
          <a:p>
            <a:r>
              <a:rPr lang="en-US" dirty="0" smtClean="0"/>
              <a:t>Animals are Physically Identified</a:t>
            </a:r>
            <a:endParaRPr lang="en-US" dirty="0"/>
          </a:p>
        </p:txBody>
      </p:sp>
      <p:sp>
        <p:nvSpPr>
          <p:cNvPr id="9" name="Content Placeholder 8"/>
          <p:cNvSpPr>
            <a:spLocks noGrp="1"/>
          </p:cNvSpPr>
          <p:nvPr>
            <p:ph idx="1"/>
          </p:nvPr>
        </p:nvSpPr>
        <p:spPr>
          <a:xfrm>
            <a:off x="539873" y="1415481"/>
            <a:ext cx="7886700" cy="4351338"/>
          </a:xfrm>
          <a:prstGeom prst="rect">
            <a:avLst/>
          </a:prstGeom>
        </p:spPr>
        <p:txBody>
          <a:bodyPr>
            <a:normAutofit/>
          </a:bodyPr>
          <a:lstStyle/>
          <a:p>
            <a:r>
              <a:rPr lang="en-US" dirty="0" smtClean="0"/>
              <a:t>Physical Identifiers are a must!</a:t>
            </a:r>
          </a:p>
        </p:txBody>
      </p:sp>
      <p:pic>
        <p:nvPicPr>
          <p:cNvPr id="1026" name="Picture 2" descr="Image result for red-tailed hawk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597" y="1950514"/>
            <a:ext cx="3636929" cy="45417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B4771CC-93B7-448A-8A73-689066ED5AD0}" type="slidenum">
              <a:rPr lang="en-GB" smtClean="0"/>
              <a:t>17</a:t>
            </a:fld>
            <a:endParaRPr lang="en-GB"/>
          </a:p>
        </p:txBody>
      </p:sp>
    </p:spTree>
    <p:extLst>
      <p:ext uri="{BB962C8B-B14F-4D97-AF65-F5344CB8AC3E}">
        <p14:creationId xmlns:p14="http://schemas.microsoft.com/office/powerpoint/2010/main" val="2656517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2630" y="518830"/>
            <a:ext cx="7886700" cy="1325563"/>
          </a:xfrm>
        </p:spPr>
        <p:txBody>
          <a:bodyPr>
            <a:normAutofit fontScale="90000"/>
          </a:bodyPr>
          <a:lstStyle/>
          <a:p>
            <a:r>
              <a:rPr lang="en-US" dirty="0" smtClean="0"/>
              <a:t>Ensure that records can continue to be kept and transactions tracked</a:t>
            </a:r>
            <a:endParaRPr lang="en-US" dirty="0"/>
          </a:p>
        </p:txBody>
      </p:sp>
      <p:sp>
        <p:nvSpPr>
          <p:cNvPr id="9" name="Content Placeholder 8"/>
          <p:cNvSpPr>
            <a:spLocks noGrp="1"/>
          </p:cNvSpPr>
          <p:nvPr>
            <p:ph idx="1"/>
          </p:nvPr>
        </p:nvSpPr>
        <p:spPr>
          <a:xfrm>
            <a:off x="531560" y="2017455"/>
            <a:ext cx="7886700" cy="4351338"/>
          </a:xfrm>
          <a:prstGeom prst="rect">
            <a:avLst/>
          </a:prstGeom>
        </p:spPr>
        <p:txBody>
          <a:bodyPr>
            <a:normAutofit/>
          </a:bodyPr>
          <a:lstStyle/>
          <a:p>
            <a:r>
              <a:rPr lang="en-US" sz="1600" dirty="0" smtClean="0"/>
              <a:t>If you cannot actually be at your facility, make sure staff has access to ZIMS</a:t>
            </a:r>
          </a:p>
          <a:p>
            <a:pPr lvl="1"/>
            <a:r>
              <a:rPr lang="en-US" sz="1600" dirty="0" smtClean="0"/>
              <a:t>You may need to remove IP restrictions to allow for you or other staff to work off site</a:t>
            </a:r>
          </a:p>
          <a:p>
            <a:r>
              <a:rPr lang="en-US" sz="1600" dirty="0" smtClean="0"/>
              <a:t>Provide the means to keep records </a:t>
            </a:r>
          </a:p>
          <a:p>
            <a:pPr lvl="1"/>
            <a:r>
              <a:rPr lang="en-US" sz="1600" dirty="0" smtClean="0"/>
              <a:t>You may need to add ZIMS access to new staff</a:t>
            </a:r>
          </a:p>
          <a:p>
            <a:r>
              <a:rPr lang="en-US" sz="1600" dirty="0" smtClean="0"/>
              <a:t>Provide the means to track transactions</a:t>
            </a:r>
          </a:p>
          <a:p>
            <a:pPr lvl="1"/>
            <a:r>
              <a:rPr lang="en-US" sz="1600" dirty="0" smtClean="0"/>
              <a:t>Make sure any upcoming transaction paperwork is available so, if possible, they can continue </a:t>
            </a:r>
          </a:p>
          <a:p>
            <a:pPr lvl="1"/>
            <a:r>
              <a:rPr lang="en-US" sz="1600" dirty="0" smtClean="0"/>
              <a:t>Make sure remaining staff has access to requirements for possible unplanned transactions</a:t>
            </a:r>
          </a:p>
          <a:p>
            <a:pPr lvl="2"/>
            <a:r>
              <a:rPr lang="en-US" sz="1200" dirty="0" smtClean="0"/>
              <a:t>A list of government agencies and contacts and nearby institutions and contacts</a:t>
            </a:r>
          </a:p>
          <a:p>
            <a:r>
              <a:rPr lang="en-US" sz="1600" dirty="0" smtClean="0"/>
              <a:t>Possibly give ZIMS access to a Registrar at another facility </a:t>
            </a:r>
          </a:p>
          <a:p>
            <a:r>
              <a:rPr lang="en-US" sz="1600" dirty="0" smtClean="0"/>
              <a:t>Always be on good terms with your agencies!</a:t>
            </a:r>
            <a:endParaRPr lang="en-US" sz="1600" dirty="0"/>
          </a:p>
        </p:txBody>
      </p:sp>
      <p:sp>
        <p:nvSpPr>
          <p:cNvPr id="2" name="Slide Number Placeholder 1"/>
          <p:cNvSpPr>
            <a:spLocks noGrp="1"/>
          </p:cNvSpPr>
          <p:nvPr>
            <p:ph type="sldNum" sz="quarter" idx="12"/>
          </p:nvPr>
        </p:nvSpPr>
        <p:spPr/>
        <p:txBody>
          <a:bodyPr/>
          <a:lstStyle/>
          <a:p>
            <a:fld id="{EB4771CC-93B7-448A-8A73-689066ED5AD0}" type="slidenum">
              <a:rPr lang="en-GB" smtClean="0"/>
              <a:t>18</a:t>
            </a:fld>
            <a:endParaRPr lang="en-GB"/>
          </a:p>
        </p:txBody>
      </p:sp>
    </p:spTree>
    <p:extLst>
      <p:ext uri="{BB962C8B-B14F-4D97-AF65-F5344CB8AC3E}">
        <p14:creationId xmlns:p14="http://schemas.microsoft.com/office/powerpoint/2010/main" val="257274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15" y="0"/>
            <a:ext cx="7886700" cy="1325563"/>
          </a:xfrm>
        </p:spPr>
        <p:txBody>
          <a:bodyPr/>
          <a:lstStyle/>
          <a:p>
            <a:r>
              <a:rPr lang="en-US" dirty="0" smtClean="0"/>
              <a:t>Hurricane Notebook</a:t>
            </a:r>
            <a:endParaRPr lang="en-US" dirty="0"/>
          </a:p>
        </p:txBody>
      </p:sp>
      <p:sp>
        <p:nvSpPr>
          <p:cNvPr id="4" name="Content Placeholder 3"/>
          <p:cNvSpPr>
            <a:spLocks noGrp="1"/>
          </p:cNvSpPr>
          <p:nvPr>
            <p:ph idx="1"/>
          </p:nvPr>
        </p:nvSpPr>
        <p:spPr>
          <a:xfrm>
            <a:off x="479021" y="1242813"/>
            <a:ext cx="7886700" cy="4351338"/>
          </a:xfrm>
        </p:spPr>
        <p:txBody>
          <a:bodyPr>
            <a:normAutofit fontScale="92500"/>
          </a:bodyPr>
          <a:lstStyle/>
          <a:p>
            <a:r>
              <a:rPr lang="en-US" dirty="0"/>
              <a:t>Shipping labels</a:t>
            </a:r>
          </a:p>
          <a:p>
            <a:r>
              <a:rPr lang="en-US" dirty="0"/>
              <a:t>Daily report </a:t>
            </a:r>
            <a:r>
              <a:rPr lang="en-US" dirty="0" smtClean="0"/>
              <a:t>forms</a:t>
            </a:r>
          </a:p>
          <a:p>
            <a:r>
              <a:rPr lang="en-US" dirty="0" smtClean="0"/>
              <a:t>Copies </a:t>
            </a:r>
            <a:r>
              <a:rPr lang="en-US" dirty="0"/>
              <a:t>of </a:t>
            </a:r>
            <a:r>
              <a:rPr lang="en-US" dirty="0" smtClean="0"/>
              <a:t>permits</a:t>
            </a:r>
          </a:p>
          <a:p>
            <a:r>
              <a:rPr lang="en-US" dirty="0" smtClean="0"/>
              <a:t>Office supplies</a:t>
            </a:r>
            <a:endParaRPr lang="en-US" dirty="0"/>
          </a:p>
          <a:p>
            <a:r>
              <a:rPr lang="en-US" dirty="0"/>
              <a:t>Blank Transaction forms</a:t>
            </a:r>
          </a:p>
          <a:p>
            <a:r>
              <a:rPr lang="en-US" dirty="0" smtClean="0"/>
              <a:t>Current inventory by enclosure</a:t>
            </a:r>
          </a:p>
          <a:p>
            <a:r>
              <a:rPr lang="en-US" dirty="0" smtClean="0"/>
              <a:t>Rite in the Rain paper and pencils</a:t>
            </a:r>
          </a:p>
          <a:p>
            <a:r>
              <a:rPr lang="en-US" dirty="0" smtClean="0"/>
              <a:t>Documents and policies on disk</a:t>
            </a:r>
          </a:p>
          <a:p>
            <a:r>
              <a:rPr lang="en-US" dirty="0" smtClean="0"/>
              <a:t>List of nearby records and government contacts</a:t>
            </a:r>
            <a:endParaRPr lang="en-US" dirty="0"/>
          </a:p>
        </p:txBody>
      </p:sp>
      <p:pic>
        <p:nvPicPr>
          <p:cNvPr id="3" name="Picture 5" descr="not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922" y="1242813"/>
            <a:ext cx="3657600" cy="27432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B4771CC-93B7-448A-8A73-689066ED5AD0}" type="slidenum">
              <a:rPr lang="en-GB" smtClean="0"/>
              <a:t>19</a:t>
            </a:fld>
            <a:endParaRPr lang="en-GB"/>
          </a:p>
        </p:txBody>
      </p:sp>
    </p:spTree>
    <p:extLst>
      <p:ext uri="{BB962C8B-B14F-4D97-AF65-F5344CB8AC3E}">
        <p14:creationId xmlns:p14="http://schemas.microsoft.com/office/powerpoint/2010/main" val="186582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pic>
        <p:nvPicPr>
          <p:cNvPr id="1026" name="Picture 2" descr="The Stock Photo Guy - John Lund Stock Photographer: Closing The ..."/>
          <p:cNvPicPr>
            <a:picLocks noChangeAspect="1" noChangeArrowheads="1"/>
          </p:cNvPicPr>
          <p:nvPr/>
        </p:nvPicPr>
        <p:blipFill rotWithShape="1">
          <a:blip r:embed="rId3">
            <a:extLst>
              <a:ext uri="{28A0092B-C50C-407E-A947-70E740481C1C}">
                <a14:useLocalDpi xmlns:a14="http://schemas.microsoft.com/office/drawing/2010/main" val="0"/>
              </a:ext>
            </a:extLst>
          </a:blip>
          <a:srcRect t="10056" b="17614"/>
          <a:stretch/>
        </p:blipFill>
        <p:spPr bwMode="auto">
          <a:xfrm>
            <a:off x="888864" y="606829"/>
            <a:ext cx="7143750" cy="45470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30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normal procedures</a:t>
            </a:r>
            <a:endParaRPr lang="en-US" dirty="0"/>
          </a:p>
        </p:txBody>
      </p:sp>
      <p:sp>
        <p:nvSpPr>
          <p:cNvPr id="3" name="Content Placeholder 2"/>
          <p:cNvSpPr>
            <a:spLocks noGrp="1"/>
          </p:cNvSpPr>
          <p:nvPr>
            <p:ph idx="1"/>
          </p:nvPr>
        </p:nvSpPr>
        <p:spPr>
          <a:xfrm>
            <a:off x="441837" y="1451999"/>
            <a:ext cx="7886700" cy="4351338"/>
          </a:xfrm>
        </p:spPr>
        <p:txBody>
          <a:bodyPr>
            <a:normAutofit/>
          </a:bodyPr>
          <a:lstStyle/>
          <a:p>
            <a:r>
              <a:rPr lang="en-US" dirty="0" smtClean="0"/>
              <a:t>Gather any documents completed by the staff remaining at the facility</a:t>
            </a:r>
          </a:p>
          <a:p>
            <a:r>
              <a:rPr lang="en-US" dirty="0" smtClean="0"/>
              <a:t>Know where all your animals are</a:t>
            </a:r>
          </a:p>
          <a:p>
            <a:pPr lvl="1"/>
            <a:r>
              <a:rPr lang="en-US" dirty="0" smtClean="0"/>
              <a:t>At your facility</a:t>
            </a:r>
          </a:p>
          <a:p>
            <a:pPr lvl="1"/>
            <a:r>
              <a:rPr lang="en-US" dirty="0" smtClean="0"/>
              <a:t>At another facility</a:t>
            </a:r>
          </a:p>
          <a:p>
            <a:r>
              <a:rPr lang="en-US" dirty="0" smtClean="0"/>
              <a:t>Deal with legal issues involved for any animals transferred</a:t>
            </a:r>
          </a:p>
          <a:p>
            <a:r>
              <a:rPr lang="en-US" dirty="0" smtClean="0"/>
              <a:t>Connect with whoever you gave ZIMS access to</a:t>
            </a:r>
          </a:p>
        </p:txBody>
      </p:sp>
      <p:sp>
        <p:nvSpPr>
          <p:cNvPr id="4" name="Slide Number Placeholder 3"/>
          <p:cNvSpPr>
            <a:spLocks noGrp="1"/>
          </p:cNvSpPr>
          <p:nvPr>
            <p:ph type="sldNum" sz="quarter" idx="12"/>
          </p:nvPr>
        </p:nvSpPr>
        <p:spPr/>
        <p:txBody>
          <a:bodyPr/>
          <a:lstStyle/>
          <a:p>
            <a:fld id="{EB4771CC-93B7-448A-8A73-689066ED5AD0}" type="slidenum">
              <a:rPr lang="en-GB" smtClean="0"/>
              <a:t>20</a:t>
            </a:fld>
            <a:endParaRPr lang="en-GB"/>
          </a:p>
        </p:txBody>
      </p:sp>
    </p:spTree>
    <p:extLst>
      <p:ext uri="{BB962C8B-B14F-4D97-AF65-F5344CB8AC3E}">
        <p14:creationId xmlns:p14="http://schemas.microsoft.com/office/powerpoint/2010/main" val="2719188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4" name="Picture 3"/>
          <p:cNvPicPr>
            <a:picLocks noChangeAspect="1"/>
          </p:cNvPicPr>
          <p:nvPr/>
        </p:nvPicPr>
        <p:blipFill>
          <a:blip r:embed="rId3"/>
          <a:stretch>
            <a:fillRect/>
          </a:stretch>
        </p:blipFill>
        <p:spPr>
          <a:xfrm>
            <a:off x="160657" y="1463718"/>
            <a:ext cx="4602537" cy="508763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904951" y="2724721"/>
            <a:ext cx="4156363" cy="1637528"/>
          </a:xfrm>
          <a:prstGeom prst="rect">
            <a:avLst/>
          </a:prstGeom>
          <a:ln>
            <a:solidFill>
              <a:schemeClr val="tx1"/>
            </a:solidFill>
          </a:ln>
        </p:spPr>
      </p:pic>
    </p:spTree>
    <p:extLst>
      <p:ext uri="{BB962C8B-B14F-4D97-AF65-F5344CB8AC3E}">
        <p14:creationId xmlns:p14="http://schemas.microsoft.com/office/powerpoint/2010/main" val="123348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Job Descriptions</a:t>
            </a:r>
            <a:endParaRPr lang="en-US" dirty="0"/>
          </a:p>
        </p:txBody>
      </p:sp>
      <p:pic>
        <p:nvPicPr>
          <p:cNvPr id="3" name="Picture 5" descr="elepha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2421511"/>
            <a:ext cx="38100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11" descr="Adrien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05" y="1366192"/>
            <a:ext cx="2852382" cy="39960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B4771CC-93B7-448A-8A73-689066ED5AD0}" type="slidenum">
              <a:rPr lang="en-GB" smtClean="0"/>
              <a:t>22</a:t>
            </a:fld>
            <a:endParaRPr lang="en-GB"/>
          </a:p>
        </p:txBody>
      </p:sp>
    </p:spTree>
    <p:extLst>
      <p:ext uri="{BB962C8B-B14F-4D97-AF65-F5344CB8AC3E}">
        <p14:creationId xmlns:p14="http://schemas.microsoft.com/office/powerpoint/2010/main" val="3604855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970" y="173933"/>
            <a:ext cx="7886700" cy="1325563"/>
          </a:xfrm>
        </p:spPr>
        <p:txBody>
          <a:bodyPr/>
          <a:lstStyle/>
          <a:p>
            <a:r>
              <a:rPr lang="en-US" dirty="0" smtClean="0"/>
              <a:t>Where Are We Now?</a:t>
            </a:r>
            <a:endParaRPr lang="en-US" dirty="0"/>
          </a:p>
        </p:txBody>
      </p:sp>
      <p:sp>
        <p:nvSpPr>
          <p:cNvPr id="4" name="Content Placeholder 3"/>
          <p:cNvSpPr>
            <a:spLocks noGrp="1"/>
          </p:cNvSpPr>
          <p:nvPr>
            <p:ph idx="1"/>
          </p:nvPr>
        </p:nvSpPr>
        <p:spPr>
          <a:xfrm>
            <a:off x="628650" y="1343486"/>
            <a:ext cx="7886700" cy="4351338"/>
          </a:xfrm>
        </p:spPr>
        <p:txBody>
          <a:bodyPr/>
          <a:lstStyle/>
          <a:p>
            <a:r>
              <a:rPr lang="en-US" dirty="0" smtClean="0"/>
              <a:t>Records people are</a:t>
            </a:r>
          </a:p>
          <a:p>
            <a:pPr lvl="1"/>
            <a:r>
              <a:rPr lang="en-US" dirty="0" smtClean="0"/>
              <a:t>Working split shifts</a:t>
            </a:r>
          </a:p>
          <a:p>
            <a:pPr lvl="1"/>
            <a:r>
              <a:rPr lang="en-US" dirty="0" smtClean="0"/>
              <a:t>Working from home</a:t>
            </a:r>
          </a:p>
          <a:p>
            <a:pPr lvl="1"/>
            <a:r>
              <a:rPr lang="en-US" dirty="0" smtClean="0"/>
              <a:t>Getting furloughed/laid off</a:t>
            </a:r>
          </a:p>
          <a:p>
            <a:r>
              <a:rPr lang="en-US" dirty="0" smtClean="0"/>
              <a:t>Are records getting entered?</a:t>
            </a:r>
          </a:p>
          <a:p>
            <a:pPr lvl="1"/>
            <a:r>
              <a:rPr lang="en-US" dirty="0" smtClean="0"/>
              <a:t>Many have expanded their ZIMS using staff</a:t>
            </a:r>
          </a:p>
          <a:p>
            <a:pPr lvl="1"/>
            <a:r>
              <a:rPr lang="en-US" dirty="0" smtClean="0"/>
              <a:t>Provisional Data Entry helps</a:t>
            </a:r>
          </a:p>
          <a:p>
            <a:pPr lvl="1"/>
            <a:r>
              <a:rPr lang="en-US" dirty="0" smtClean="0"/>
              <a:t>Some are catching up on “rainy day” tasks</a:t>
            </a:r>
          </a:p>
          <a:p>
            <a:r>
              <a:rPr lang="en-US" dirty="0" smtClean="0"/>
              <a:t>We have a better grasp of how to prepare for the very worst scenario now</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3892697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A12E6A-C85A-496C-95D0-8B82A2649983}" type="slidenum">
              <a:rPr lang="en-US" smtClean="0"/>
              <a:t>24</a:t>
            </a:fld>
            <a:endParaRPr lang="en-US"/>
          </a:p>
        </p:txBody>
      </p:sp>
      <p:pic>
        <p:nvPicPr>
          <p:cNvPr id="4098" name="Picture 2" descr="Lao Pride Forum - Pics of Dorothy waking up in her Kansas farm house"/>
          <p:cNvPicPr>
            <a:picLocks noChangeAspect="1" noChangeArrowheads="1"/>
          </p:cNvPicPr>
          <p:nvPr/>
        </p:nvPicPr>
        <p:blipFill rotWithShape="1">
          <a:blip r:embed="rId3">
            <a:extLst>
              <a:ext uri="{28A0092B-C50C-407E-A947-70E740481C1C}">
                <a14:useLocalDpi xmlns:a14="http://schemas.microsoft.com/office/drawing/2010/main" val="0"/>
              </a:ext>
            </a:extLst>
          </a:blip>
          <a:srcRect b="6624"/>
          <a:stretch/>
        </p:blipFill>
        <p:spPr bwMode="auto">
          <a:xfrm>
            <a:off x="1552113" y="792479"/>
            <a:ext cx="6290705" cy="43115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13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Are You Doing?</a:t>
            </a:r>
            <a:endParaRPr lang="en-US" dirty="0"/>
          </a:p>
        </p:txBody>
      </p:sp>
      <p:sp>
        <p:nvSpPr>
          <p:cNvPr id="3" name="Subtitle 2"/>
          <p:cNvSpPr>
            <a:spLocks noGrp="1"/>
          </p:cNvSpPr>
          <p:nvPr>
            <p:ph type="subTitle" idx="1"/>
          </p:nvPr>
        </p:nvSpPr>
        <p:spPr/>
        <p:txBody>
          <a:bodyPr/>
          <a:lstStyle/>
          <a:p>
            <a:r>
              <a:rPr lang="en-US" dirty="0" smtClean="0"/>
              <a:t>Use this time to share some experiences, ideas or </a:t>
            </a:r>
            <a:r>
              <a:rPr lang="en-US" smtClean="0"/>
              <a:t>just say Hi</a:t>
            </a:r>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85919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A12E6A-C85A-496C-95D0-8B82A2649983}" type="slidenum">
              <a:rPr lang="en-US" smtClean="0"/>
              <a:t>3</a:t>
            </a:fld>
            <a:endParaRPr lang="en-US"/>
          </a:p>
        </p:txBody>
      </p:sp>
      <p:pic>
        <p:nvPicPr>
          <p:cNvPr id="2050" name="Picture 2" descr="Toilet Paper Hoarding | Know Your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43" y="477981"/>
            <a:ext cx="8283170" cy="46592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4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Preparedness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517248" y="2189453"/>
            <a:ext cx="8109504" cy="2097679"/>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EB4771CC-93B7-448A-8A73-689066ED5AD0}" type="slidenum">
              <a:rPr lang="en-GB" smtClean="0"/>
              <a:t>4</a:t>
            </a:fld>
            <a:endParaRPr lang="en-GB"/>
          </a:p>
        </p:txBody>
      </p:sp>
    </p:spTree>
    <p:extLst>
      <p:ext uri="{BB962C8B-B14F-4D97-AF65-F5344CB8AC3E}">
        <p14:creationId xmlns:p14="http://schemas.microsoft.com/office/powerpoint/2010/main" val="329520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645" y="378585"/>
            <a:ext cx="8299219" cy="1325563"/>
          </a:xfrm>
        </p:spPr>
        <p:txBody>
          <a:bodyPr/>
          <a:lstStyle/>
          <a:p>
            <a:r>
              <a:rPr lang="en-US" dirty="0" smtClean="0"/>
              <a:t>Disasters Come in Many Forms</a:t>
            </a:r>
            <a:endParaRPr lang="en-US" dirty="0"/>
          </a:p>
        </p:txBody>
      </p:sp>
      <p:sp>
        <p:nvSpPr>
          <p:cNvPr id="3" name="Content Placeholder 2"/>
          <p:cNvSpPr>
            <a:spLocks noGrp="1"/>
          </p:cNvSpPr>
          <p:nvPr>
            <p:ph idx="1"/>
          </p:nvPr>
        </p:nvSpPr>
        <p:spPr>
          <a:xfrm>
            <a:off x="1048202" y="1434273"/>
            <a:ext cx="7886700" cy="4351338"/>
          </a:xfrm>
        </p:spPr>
        <p:txBody>
          <a:bodyPr>
            <a:normAutofit/>
          </a:bodyPr>
          <a:lstStyle/>
          <a:p>
            <a:r>
              <a:rPr lang="en-US" sz="3200" dirty="0" smtClean="0"/>
              <a:t>Weather</a:t>
            </a:r>
          </a:p>
          <a:p>
            <a:pPr lvl="1"/>
            <a:r>
              <a:rPr lang="en-US" sz="3200" dirty="0" smtClean="0"/>
              <a:t>Hurricane</a:t>
            </a:r>
          </a:p>
          <a:p>
            <a:pPr lvl="1"/>
            <a:r>
              <a:rPr lang="en-US" sz="3200" dirty="0" smtClean="0"/>
              <a:t>Tornado</a:t>
            </a:r>
          </a:p>
          <a:p>
            <a:pPr lvl="1"/>
            <a:r>
              <a:rPr lang="en-US" sz="3200" dirty="0" smtClean="0"/>
              <a:t>Flood</a:t>
            </a:r>
          </a:p>
          <a:p>
            <a:pPr lvl="1"/>
            <a:r>
              <a:rPr lang="en-US" sz="3200" dirty="0" smtClean="0"/>
              <a:t>Earthquake</a:t>
            </a:r>
          </a:p>
          <a:p>
            <a:pPr lvl="1"/>
            <a:r>
              <a:rPr lang="en-US" sz="3200" dirty="0" smtClean="0"/>
              <a:t>Blizzards</a:t>
            </a:r>
          </a:p>
        </p:txBody>
      </p:sp>
      <p:sp>
        <p:nvSpPr>
          <p:cNvPr id="4" name="Slide Number Placeholder 3"/>
          <p:cNvSpPr>
            <a:spLocks noGrp="1"/>
          </p:cNvSpPr>
          <p:nvPr>
            <p:ph type="sldNum" sz="quarter" idx="12"/>
          </p:nvPr>
        </p:nvSpPr>
        <p:spPr/>
        <p:txBody>
          <a:bodyPr/>
          <a:lstStyle/>
          <a:p>
            <a:fld id="{EB4771CC-93B7-448A-8A73-689066ED5AD0}" type="slidenum">
              <a:rPr lang="en-GB" smtClean="0"/>
              <a:t>5</a:t>
            </a:fld>
            <a:endParaRPr lang="en-GB"/>
          </a:p>
        </p:txBody>
      </p:sp>
      <p:pic>
        <p:nvPicPr>
          <p:cNvPr id="6" name="Picture 9" descr="nature cente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471" y="1307321"/>
            <a:ext cx="2465774" cy="18493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14" descr="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245" y="2759825"/>
            <a:ext cx="2604657" cy="19534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2833" y="4929447"/>
            <a:ext cx="2405961" cy="1804471"/>
          </a:xfrm>
          <a:prstGeom prst="rect">
            <a:avLst/>
          </a:prstGeom>
          <a:effectLst>
            <a:softEdge rad="1270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943" y="4975974"/>
            <a:ext cx="2211322" cy="1658491"/>
          </a:xfrm>
          <a:prstGeom prst="rect">
            <a:avLst/>
          </a:prstGeom>
          <a:effectLst>
            <a:softEdge rad="127000"/>
          </a:effectLst>
        </p:spPr>
      </p:pic>
    </p:spTree>
    <p:extLst>
      <p:ext uri="{BB962C8B-B14F-4D97-AF65-F5344CB8AC3E}">
        <p14:creationId xmlns:p14="http://schemas.microsoft.com/office/powerpoint/2010/main" val="326553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a:t>
            </a:r>
            <a:endParaRPr lang="en-US" dirty="0"/>
          </a:p>
        </p:txBody>
      </p:sp>
      <p:sp>
        <p:nvSpPr>
          <p:cNvPr id="3" name="Content Placeholder 2"/>
          <p:cNvSpPr>
            <a:spLocks noGrp="1"/>
          </p:cNvSpPr>
          <p:nvPr>
            <p:ph idx="1"/>
          </p:nvPr>
        </p:nvSpPr>
        <p:spPr>
          <a:xfrm>
            <a:off x="628650" y="1529411"/>
            <a:ext cx="7886700" cy="4351338"/>
          </a:xfrm>
        </p:spPr>
        <p:txBody>
          <a:bodyPr>
            <a:normAutofit/>
          </a:bodyPr>
          <a:lstStyle/>
          <a:p>
            <a:r>
              <a:rPr lang="en-US" dirty="0" smtClean="0"/>
              <a:t>Fire</a:t>
            </a:r>
          </a:p>
          <a:p>
            <a:pPr lvl="1"/>
            <a:r>
              <a:rPr lang="en-US" dirty="0" smtClean="0"/>
              <a:t>External</a:t>
            </a:r>
          </a:p>
          <a:p>
            <a:pPr lvl="1"/>
            <a:r>
              <a:rPr lang="en-US" dirty="0" smtClean="0"/>
              <a:t>Internal</a:t>
            </a:r>
          </a:p>
        </p:txBody>
      </p:sp>
      <p:sp>
        <p:nvSpPr>
          <p:cNvPr id="4" name="Slide Number Placeholder 3"/>
          <p:cNvSpPr>
            <a:spLocks noGrp="1"/>
          </p:cNvSpPr>
          <p:nvPr>
            <p:ph type="sldNum" sz="quarter" idx="12"/>
          </p:nvPr>
        </p:nvSpPr>
        <p:spPr/>
        <p:txBody>
          <a:bodyPr/>
          <a:lstStyle/>
          <a:p>
            <a:fld id="{EB4771CC-93B7-448A-8A73-689066ED5AD0}" type="slidenum">
              <a:rPr lang="en-GB" smtClean="0"/>
              <a:t>6</a:t>
            </a:fld>
            <a:endParaRPr lang="en-GB"/>
          </a:p>
        </p:txBody>
      </p:sp>
      <p:pic>
        <p:nvPicPr>
          <p:cNvPr id="1026" name="Picture 2" descr="Australian bush fire could affect consumer confidence, says econom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04" y="3497282"/>
            <a:ext cx="4956752" cy="27854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New Year's fire at German zoo kills 30+ animals inside monkey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14"/>
          <a:stretch/>
        </p:blipFill>
        <p:spPr bwMode="auto">
          <a:xfrm>
            <a:off x="4114800" y="365126"/>
            <a:ext cx="4151168" cy="29376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02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a:t>
            </a:r>
            <a:endParaRPr lang="en-US" dirty="0"/>
          </a:p>
        </p:txBody>
      </p:sp>
      <p:sp>
        <p:nvSpPr>
          <p:cNvPr id="3" name="Content Placeholder 2"/>
          <p:cNvSpPr>
            <a:spLocks noGrp="1"/>
          </p:cNvSpPr>
          <p:nvPr>
            <p:ph idx="1"/>
          </p:nvPr>
        </p:nvSpPr>
        <p:spPr>
          <a:xfrm>
            <a:off x="628650" y="1529411"/>
            <a:ext cx="7886700" cy="4351338"/>
          </a:xfrm>
        </p:spPr>
        <p:txBody>
          <a:bodyPr>
            <a:normAutofit/>
          </a:bodyPr>
          <a:lstStyle/>
          <a:p>
            <a:r>
              <a:rPr lang="en-US" dirty="0" smtClean="0"/>
              <a:t>People oriented</a:t>
            </a:r>
          </a:p>
          <a:p>
            <a:pPr lvl="1"/>
            <a:r>
              <a:rPr lang="en-US" dirty="0" smtClean="0"/>
              <a:t>Vandalism</a:t>
            </a:r>
          </a:p>
          <a:p>
            <a:pPr lvl="2"/>
            <a:r>
              <a:rPr lang="en-US" dirty="0" smtClean="0"/>
              <a:t>Physical &amp; Computer</a:t>
            </a:r>
          </a:p>
          <a:p>
            <a:pPr lvl="1"/>
            <a:r>
              <a:rPr lang="en-US" dirty="0" smtClean="0"/>
              <a:t>Terrorism</a:t>
            </a:r>
          </a:p>
          <a:p>
            <a:pPr lvl="1"/>
            <a:r>
              <a:rPr lang="en-US" dirty="0" smtClean="0"/>
              <a:t>Irate employees </a:t>
            </a:r>
            <a:endParaRPr lang="en-US" dirty="0"/>
          </a:p>
        </p:txBody>
      </p:sp>
      <p:sp>
        <p:nvSpPr>
          <p:cNvPr id="4" name="Slide Number Placeholder 3"/>
          <p:cNvSpPr>
            <a:spLocks noGrp="1"/>
          </p:cNvSpPr>
          <p:nvPr>
            <p:ph type="sldNum" sz="quarter" idx="12"/>
          </p:nvPr>
        </p:nvSpPr>
        <p:spPr/>
        <p:txBody>
          <a:bodyPr/>
          <a:lstStyle/>
          <a:p>
            <a:fld id="{EB4771CC-93B7-448A-8A73-689066ED5AD0}" type="slidenum">
              <a:rPr lang="en-GB" smtClean="0"/>
              <a:t>7</a:t>
            </a:fld>
            <a:endParaRPr lang="en-GB"/>
          </a:p>
        </p:txBody>
      </p:sp>
      <p:pic>
        <p:nvPicPr>
          <p:cNvPr id="5" name="Picture 2" descr="computer vandalism&quot; Royalty-Free Photos, Illustrations,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114" y="714376"/>
            <a:ext cx="2857500" cy="19526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4" descr="Vandals break church windows, topple headstones, ACSO offers $500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 t="941" r="34562" b="-941"/>
          <a:stretch/>
        </p:blipFill>
        <p:spPr bwMode="auto">
          <a:xfrm>
            <a:off x="5070011" y="2940309"/>
            <a:ext cx="3067706" cy="26512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descr="Irate customer damages restaurant twice in one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046532"/>
            <a:ext cx="3945737" cy="21477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56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a:t>
            </a:r>
            <a:endParaRPr lang="en-US" dirty="0"/>
          </a:p>
        </p:txBody>
      </p:sp>
      <p:sp>
        <p:nvSpPr>
          <p:cNvPr id="3" name="Content Placeholder 2"/>
          <p:cNvSpPr>
            <a:spLocks noGrp="1"/>
          </p:cNvSpPr>
          <p:nvPr>
            <p:ph idx="1"/>
          </p:nvPr>
        </p:nvSpPr>
        <p:spPr>
          <a:xfrm>
            <a:off x="628650" y="1529411"/>
            <a:ext cx="7886700" cy="4351338"/>
          </a:xfrm>
        </p:spPr>
        <p:txBody>
          <a:bodyPr>
            <a:normAutofit/>
          </a:bodyPr>
          <a:lstStyle/>
          <a:p>
            <a:r>
              <a:rPr lang="en-US" dirty="0" smtClean="0"/>
              <a:t>Medical</a:t>
            </a:r>
          </a:p>
          <a:p>
            <a:pPr lvl="1"/>
            <a:r>
              <a:rPr lang="en-US" dirty="0" smtClean="0"/>
              <a:t>Disease outbreak – human</a:t>
            </a:r>
          </a:p>
          <a:p>
            <a:pPr lvl="1"/>
            <a:r>
              <a:rPr lang="en-US" dirty="0" smtClean="0"/>
              <a:t>Disease outbreak - animal</a:t>
            </a:r>
          </a:p>
        </p:txBody>
      </p:sp>
      <p:sp>
        <p:nvSpPr>
          <p:cNvPr id="4" name="Slide Number Placeholder 3"/>
          <p:cNvSpPr>
            <a:spLocks noGrp="1"/>
          </p:cNvSpPr>
          <p:nvPr>
            <p:ph type="sldNum" sz="quarter" idx="12"/>
          </p:nvPr>
        </p:nvSpPr>
        <p:spPr/>
        <p:txBody>
          <a:bodyPr/>
          <a:lstStyle/>
          <a:p>
            <a:fld id="{EB4771CC-93B7-448A-8A73-689066ED5AD0}" type="slidenum">
              <a:rPr lang="en-GB" smtClean="0"/>
              <a:t>8</a:t>
            </a:fld>
            <a:endParaRPr lang="en-GB"/>
          </a:p>
        </p:txBody>
      </p:sp>
      <p:pic>
        <p:nvPicPr>
          <p:cNvPr id="3074" name="Picture 2" descr="COVID-19 Resource Guide for the Columbia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11200" y="3033182"/>
            <a:ext cx="7555442" cy="24285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descr="China: How bird flu could hit the economy | Financial 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5" y="464410"/>
            <a:ext cx="3187418" cy="23905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56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Direct Impact?</a:t>
            </a:r>
            <a:endParaRPr lang="en-US" dirty="0"/>
          </a:p>
        </p:txBody>
      </p:sp>
      <p:sp>
        <p:nvSpPr>
          <p:cNvPr id="3" name="Content Placeholder 2"/>
          <p:cNvSpPr>
            <a:spLocks noGrp="1"/>
          </p:cNvSpPr>
          <p:nvPr>
            <p:ph idx="1"/>
          </p:nvPr>
        </p:nvSpPr>
        <p:spPr>
          <a:xfrm>
            <a:off x="628650" y="1601181"/>
            <a:ext cx="7886700" cy="4351338"/>
          </a:xfrm>
        </p:spPr>
        <p:txBody>
          <a:bodyPr>
            <a:normAutofit fontScale="92500" lnSpcReduction="20000"/>
          </a:bodyPr>
          <a:lstStyle/>
          <a:p>
            <a:r>
              <a:rPr lang="en-US" dirty="0" smtClean="0"/>
              <a:t>Physical Facilities</a:t>
            </a:r>
          </a:p>
          <a:p>
            <a:pPr lvl="1"/>
            <a:r>
              <a:rPr lang="en-US" dirty="0" smtClean="0"/>
              <a:t>Building Damage</a:t>
            </a:r>
          </a:p>
          <a:p>
            <a:pPr lvl="1"/>
            <a:r>
              <a:rPr lang="en-US" dirty="0" smtClean="0"/>
              <a:t>Enclosure/Exhibit Damage</a:t>
            </a:r>
          </a:p>
          <a:p>
            <a:r>
              <a:rPr lang="en-US" dirty="0" smtClean="0"/>
              <a:t>Animal Collection</a:t>
            </a:r>
          </a:p>
          <a:p>
            <a:pPr lvl="1"/>
            <a:r>
              <a:rPr lang="en-US" dirty="0" smtClean="0"/>
              <a:t>Escape</a:t>
            </a:r>
          </a:p>
          <a:p>
            <a:pPr lvl="1"/>
            <a:r>
              <a:rPr lang="en-US" dirty="0" smtClean="0"/>
              <a:t>Disease</a:t>
            </a:r>
          </a:p>
          <a:p>
            <a:pPr lvl="1"/>
            <a:r>
              <a:rPr lang="en-US" dirty="0" smtClean="0"/>
              <a:t>Injury/Death</a:t>
            </a:r>
          </a:p>
          <a:p>
            <a:r>
              <a:rPr lang="en-US" dirty="0" smtClean="0"/>
              <a:t>Staffing</a:t>
            </a:r>
          </a:p>
          <a:p>
            <a:pPr lvl="1"/>
            <a:r>
              <a:rPr lang="en-US" dirty="0" smtClean="0"/>
              <a:t>Ability to get to institution</a:t>
            </a:r>
          </a:p>
          <a:p>
            <a:pPr lvl="1"/>
            <a:r>
              <a:rPr lang="en-US" dirty="0" smtClean="0"/>
              <a:t>Disease</a:t>
            </a:r>
          </a:p>
          <a:p>
            <a:pPr lvl="1"/>
            <a:r>
              <a:rPr lang="en-US" dirty="0" smtClean="0"/>
              <a:t>Safety</a:t>
            </a:r>
          </a:p>
          <a:p>
            <a:r>
              <a:rPr lang="en-US" dirty="0" smtClean="0"/>
              <a:t>Everything!</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pic>
        <p:nvPicPr>
          <p:cNvPr id="1030" name="Picture 6" descr="Exterior Maintenance Services - HRG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911" y="4655879"/>
            <a:ext cx="2409825" cy="1895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Big fines if you drive on closed highway | SaultOnline.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182" y="2510093"/>
            <a:ext cx="2565108" cy="17442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4" name="Picture 10" descr="Too tall' baby giraffe saved by vets after mum abandons her – The Su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025" y="1690689"/>
            <a:ext cx="2046060" cy="27291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4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TNT</Modul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https://zims.species360.org/main.aspx?walkme=19-663364</Url>
      <Description>https://zims.species360.org/main.aspx?walkme=19-663364</Description>
    </Permalink>
    <Best_x0020_Practices xmlns="00558959-21e2-49b6-8bc1-d46e8fb3ce16">false</Best_x0020_Practic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A322A9-4AED-4649-B5A9-B5681025CDFB}"/>
</file>

<file path=customXml/itemProps2.xml><?xml version="1.0" encoding="utf-8"?>
<ds:datastoreItem xmlns:ds="http://schemas.openxmlformats.org/officeDocument/2006/customXml" ds:itemID="{B940EDBB-4B0C-45B6-A692-8935DC1B7244}"/>
</file>

<file path=customXml/itemProps3.xml><?xml version="1.0" encoding="utf-8"?>
<ds:datastoreItem xmlns:ds="http://schemas.openxmlformats.org/officeDocument/2006/customXml" ds:itemID="{01C594EA-DA3A-4A76-8090-E6ECDCF14659}"/>
</file>

<file path=docProps/app.xml><?xml version="1.0" encoding="utf-8"?>
<Properties xmlns="http://schemas.openxmlformats.org/officeDocument/2006/extended-properties" xmlns:vt="http://schemas.openxmlformats.org/officeDocument/2006/docPropsVTypes">
  <Template/>
  <TotalTime>2957</TotalTime>
  <Words>3231</Words>
  <Application>Microsoft Office PowerPoint</Application>
  <PresentationFormat>On-screen Show (4:3)</PresentationFormat>
  <Paragraphs>204</Paragraphs>
  <Slides>25</Slides>
  <Notes>24</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25</vt:i4>
      </vt:variant>
    </vt:vector>
  </HeadingPairs>
  <TitlesOfParts>
    <vt:vector size="43"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Disaster Preparedness</vt:lpstr>
      <vt:lpstr>PowerPoint Presentation</vt:lpstr>
      <vt:lpstr>PowerPoint Presentation</vt:lpstr>
      <vt:lpstr>Disaster Preparedness</vt:lpstr>
      <vt:lpstr>Disasters Come in Many Forms</vt:lpstr>
      <vt:lpstr>Disasters</vt:lpstr>
      <vt:lpstr>Disasters</vt:lpstr>
      <vt:lpstr>Disasters</vt:lpstr>
      <vt:lpstr>What is the Direct Impact?</vt:lpstr>
      <vt:lpstr> Animal Records Procedures Document</vt:lpstr>
      <vt:lpstr> Animal Records Procedures Document</vt:lpstr>
      <vt:lpstr>Disaster Preparedness Plan</vt:lpstr>
      <vt:lpstr>Create the Plan When Calm</vt:lpstr>
      <vt:lpstr>Define Roles</vt:lpstr>
      <vt:lpstr>Safety of the Animal Records</vt:lpstr>
      <vt:lpstr>Safety of the Animal Records </vt:lpstr>
      <vt:lpstr>Animals are Physically Identified</vt:lpstr>
      <vt:lpstr>Ensure that records can continue to be kept and transactions tracked</vt:lpstr>
      <vt:lpstr>Hurricane Notebook</vt:lpstr>
      <vt:lpstr>Resume normal procedures</vt:lpstr>
      <vt:lpstr>Checklists</vt:lpstr>
      <vt:lpstr>Expanded Job Descriptions</vt:lpstr>
      <vt:lpstr>Where Are We Now?</vt:lpstr>
      <vt:lpstr>PowerPoint Presentation</vt:lpstr>
      <vt:lpstr>How Are You Doing?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282</cp:revision>
  <cp:lastPrinted>2018-01-25T17:41:21Z</cp:lastPrinted>
  <dcterms:created xsi:type="dcterms:W3CDTF">2016-07-26T18:48:10Z</dcterms:created>
  <dcterms:modified xsi:type="dcterms:W3CDTF">2020-04-08T14:31:39Z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