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98.xml" ContentType="application/vnd.openxmlformats-officedocument.presentationml.slideLayout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customXml/itemProps2.xml" ContentType="application/vnd.openxmlformats-officedocument.customXmlPropertie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Default Extension="jpeg" ContentType="image/jpeg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customXml/itemProps1.xml" ContentType="application/vnd.openxmlformats-officedocument.customXmlProperties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9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Default Extension="rels" ContentType="application/vnd.openxmlformats-package.relationships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4" r:id="rId2"/>
    <p:sldMasterId id="2147483704" r:id="rId3"/>
    <p:sldMasterId id="2147483714" r:id="rId4"/>
    <p:sldMasterId id="2147483724" r:id="rId5"/>
    <p:sldMasterId id="2147483734" r:id="rId6"/>
    <p:sldMasterId id="2147483744" r:id="rId7"/>
    <p:sldMasterId id="2147483764" r:id="rId8"/>
    <p:sldMasterId id="2147483754" r:id="rId9"/>
    <p:sldMasterId id="2147483774" r:id="rId10"/>
    <p:sldMasterId id="2147483784" r:id="rId11"/>
    <p:sldMasterId id="2147483794" r:id="rId12"/>
    <p:sldMasterId id="2147483814" r:id="rId13"/>
    <p:sldMasterId id="2147483804" r:id="rId14"/>
    <p:sldMasterId id="2147483834" r:id="rId15"/>
    <p:sldMasterId id="2147483824" r:id="rId16"/>
  </p:sldMasterIdLst>
  <p:notesMasterIdLst>
    <p:notesMasterId r:id="rId44"/>
  </p:notesMasterIdLst>
  <p:sldIdLst>
    <p:sldId id="258" r:id="rId17"/>
    <p:sldId id="261" r:id="rId18"/>
    <p:sldId id="259" r:id="rId19"/>
    <p:sldId id="284" r:id="rId20"/>
    <p:sldId id="283" r:id="rId21"/>
    <p:sldId id="282" r:id="rId22"/>
    <p:sldId id="271" r:id="rId23"/>
    <p:sldId id="272" r:id="rId24"/>
    <p:sldId id="262" r:id="rId25"/>
    <p:sldId id="273" r:id="rId26"/>
    <p:sldId id="274" r:id="rId27"/>
    <p:sldId id="275" r:id="rId28"/>
    <p:sldId id="263" r:id="rId29"/>
    <p:sldId id="280" r:id="rId30"/>
    <p:sldId id="279" r:id="rId31"/>
    <p:sldId id="278" r:id="rId32"/>
    <p:sldId id="277" r:id="rId33"/>
    <p:sldId id="276" r:id="rId34"/>
    <p:sldId id="281" r:id="rId35"/>
    <p:sldId id="260" r:id="rId36"/>
    <p:sldId id="265" r:id="rId37"/>
    <p:sldId id="266" r:id="rId38"/>
    <p:sldId id="267" r:id="rId39"/>
    <p:sldId id="268" r:id="rId40"/>
    <p:sldId id="269" r:id="rId41"/>
    <p:sldId id="270" r:id="rId42"/>
    <p:sldId id="264" r:id="rId43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136"/>
    <a:srgbClr val="41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4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211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11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customXml" Target="../customXml/item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viewProps" Target="viewProps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FE74ED4-AA88-4BD1-8B22-6D87B6D26DFC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FDFC556-B229-4063-BD53-D1F14E4DC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07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7269F-D690-49CA-A0F1-11FAE202FE0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9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2B4D-2409-4E61-B7CC-8AFFADA835BC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1E67-0223-4DD5-8638-4A102B54E5D2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60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5C60-058F-4F5D-8E35-156317412F52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702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0D9C-8632-4F9A-AD1B-027E422065A0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5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2851-AA4F-4E12-AC01-5B85347E70ED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11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8C96-D67C-42ED-BB77-E47BCE92BA67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18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3D63-4526-4E2A-84E7-AD9167FCF8D0}" type="datetime1">
              <a:rPr lang="en-US" smtClean="0"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7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8CD1-2191-445E-B919-68A1EBA5838A}" type="datetime1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49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3-1D93-4384-A406-6FCAEE3C8D76}" type="datetime1">
              <a:rPr lang="en-US" smtClean="0"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40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3A6E-EAD4-4244-A93C-404C5914EF0F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686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00902-BA4C-428C-9AFE-3155C5E4D7ED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0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22A04-3CFE-41A6-9F9F-91D5E656C1A7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B3A0C-F7A2-4797-AF7F-F5DC0C73657C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06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EA8D-048A-4813-B41D-418233972FFB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75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5C3F-CEFA-422A-A295-838E1E103B82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02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B4FE-0A78-458C-BEB0-6D2E472CD215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0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0DC1-CE12-43DB-886E-EB2E476DDB2E}" type="datetime1">
              <a:rPr lang="en-US" smtClean="0"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53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ABE92-DE34-42E4-97C5-F2477DC2D6D1}" type="datetime1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83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25C9-71BF-4736-BB98-BC159A00730A}" type="datetime1">
              <a:rPr lang="en-US" smtClean="0"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60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8B0F-D9FF-43C2-BEAF-BFE02BE74D5D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B1A7-47F3-4B27-82D7-0EEE2FB37EE1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6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753E-2233-4131-AA08-64E637C97931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002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7F88-414F-480F-BFDF-50A95BD59296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4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6C77-E800-43DF-9487-47F425A639A7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68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FDA6D-60D2-47CB-BED2-6121B1735DC7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694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6535-3D34-4B8D-9464-9642CAA81C18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10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E8C5-3DD7-4C89-94DB-4290EB671B49}" type="datetime1">
              <a:rPr lang="en-US" smtClean="0"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17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645-6F91-433F-A91F-704BF69ACD62}" type="datetime1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24D8C-5B9E-40EF-889B-46296A731A53}" type="datetime1">
              <a:rPr lang="en-US" smtClean="0"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70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F9C0-A0BD-4B63-A1EB-2E2691CB735D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35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5898-8917-4528-807C-E3CC1D1A4338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8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3059-6E66-43C8-BBDF-BDF585CDF47A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53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83A2-D333-4DD9-A2D4-FE80FEC82019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615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E3328-03A0-4711-B2B1-3DA67FCB73E7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5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5E30-343A-40FE-9B2F-0C03E8E56AA1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637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11B9-3936-481D-BC34-D741885442F1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20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B55D-4D2F-4D1B-8429-2FF67E669EBE}" type="datetime1">
              <a:rPr lang="en-US" smtClean="0"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2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5054-CEAE-49E7-A695-1BB5080634FD}" type="datetime1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726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644D-60D9-4691-8C25-8866197897B9}" type="datetime1">
              <a:rPr lang="en-US" smtClean="0"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671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AB68-52F9-4F57-8B37-DF9B0E53DFFA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710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8400F-1474-48A1-8D2A-524DE7B5D5CC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F82B-C304-49EA-B0F6-2058E29D089E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3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C5FB-A690-4F89-A9A3-660A09863BDB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4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E360-1F56-4FF9-B417-DF3279F5CF7F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457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6C54-14C1-4ADC-98D8-EB2E76D73BEE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1555-8FA1-4F13-8039-C6338312033E}" type="datetime1">
              <a:rPr lang="en-US" smtClean="0"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598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13DB-ACFC-4F3C-8272-E0222173ED63}" type="datetime1">
              <a:rPr lang="en-US" smtClean="0"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50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482C-75EC-4DA0-98C0-819161288B42}" type="datetime1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316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D364-F3A1-4E04-B1FF-0137EC7BF351}" type="datetime1">
              <a:rPr lang="en-US" smtClean="0"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6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6AAA-5546-455D-B9A0-821376D7E68A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117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F8B4-CCA6-4FCB-9300-4C12096B4B15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9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850C-8C32-45AF-807F-215F1A7D0BD7}" type="datetime1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1540-F9CC-44FB-B3E2-6ECFD270A1C8}" type="datetime1">
              <a:rPr lang="en-US" smtClean="0"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8200-D360-413E-867B-583D01A09F9C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2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12E1-7CE4-4585-B45C-710E985C2A16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3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607F-D43A-422F-884C-21C8342CF0DF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725B-D69E-4835-A041-08B0A9C20455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4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F2D3-41FD-4905-8423-D39B0204AD18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7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6669-DE53-415D-82C6-8E5B5A98D382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2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53C8-FD93-41D5-90AE-696101FC58A1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76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6F86-9734-4654-A147-DEEE4CE05B11}" type="datetime1">
              <a:rPr lang="en-US" smtClean="0"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40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FA87-69B3-4474-8B1F-0114580ADAB1}" type="datetime1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7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08A5-6F00-45F8-B4EB-73A764FB830B}" type="datetime1">
              <a:rPr lang="en-US" smtClean="0"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8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8A61-A49C-441B-B653-DAE44D26BC99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C228-B755-4F34-85D4-EE77346FB75B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0BED-C712-430B-AD20-5D6CD95F4DCC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5CB7-5B94-46D5-B33C-A084D59285D6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1734-EEA8-45C2-8CB1-56F4F23DDAA8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86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68C4-8B27-49D4-AD09-0177384C7B41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78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D2B9-73E2-4A34-B534-96B8FAEF6CCC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5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9458-2272-4B20-8AF7-902371FAA704}" type="datetime1">
              <a:rPr lang="en-US" smtClean="0"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D337-0660-476B-8589-7707AA2AB14D}" type="datetime1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62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EDB8-EFC1-457C-BFA2-6BAFE1D9C756}" type="datetime1">
              <a:rPr lang="en-US" smtClean="0"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3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15B2-5021-47B5-8B48-82F215919F9C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5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0D0E-E6D2-4420-A923-6ED0F1486327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03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4CF9-5FDC-4496-98A2-2CF7584C593B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8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4D74A-511E-4ECB-891C-2820BE58E670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7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9015-7C59-4738-A920-182D7FEFE904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933E-399A-4480-8940-90CAE73BF31F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7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9AE6-37FA-4ABD-9694-16EAFB7070FD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8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BAA0-DCC7-4048-8327-6BC480D16F82}" type="datetime1">
              <a:rPr lang="en-US" smtClean="0"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95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60FC0-262F-4F7E-A8D3-16440EC26ADA}" type="datetime1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06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A1A0-34BA-458C-B878-32875B991437}" type="datetime1">
              <a:rPr lang="en-US" smtClean="0"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78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13CF-04B7-419E-82ED-2B0383144ACC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5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E5EA-92E5-405B-A5F1-0A7707D3A5C8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0ED1F-FE0D-48E4-ABA3-0465B005378C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4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3220-6EAC-44DA-99AB-5C5ED697E788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7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BBB2-DAA6-406C-8DA2-94A3961C8B67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5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FD55-979C-41B0-9A51-A15DEBF788F7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BFEA-6E03-4BAB-98AE-22315A745624}" type="datetime1">
              <a:rPr lang="en-US" smtClean="0"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7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49CD-5AA3-4245-9F74-28D19CD26EE6}" type="datetime1">
              <a:rPr lang="en-US" smtClean="0"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7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6406-88BB-420F-9928-16C389D6150D}" type="datetime1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8BD2-D6A4-46A4-98E1-CA6E6182C70E}" type="datetime1">
              <a:rPr lang="en-US" smtClean="0"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1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E00B-91CA-40D8-9248-CBFED3AF0C7D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8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FE3B-3BD9-4587-A5A1-A3A35875C121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B8CF-6DD9-47E1-BF0F-9DCF373A78DB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97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FB9E-0A43-4B49-8F5D-C0A6566FEE7C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78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05A9-AC1B-424E-935D-E401015F202B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3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537D-0D6C-45FB-8852-F8B59F464D2B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A4315-D58C-4C16-82C3-B8AD270F64E4}" type="datetime1">
              <a:rPr lang="en-US" smtClean="0"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8170-1A35-404F-95CC-B0A48BEF18B3}" type="datetime1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36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3C5C-9472-409D-A3F8-6559EA66FFD7}" type="datetime1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1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62F1-5743-4C69-A6AD-5BA162988E7B}" type="datetime1">
              <a:rPr lang="en-US" smtClean="0"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76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008D-7847-4006-B723-E01E78AC018D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84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55D8-D997-4A07-B517-9A6D180B951B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7628-DB78-4A70-9A23-5D4F471A7565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93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B6A0-65BD-46CD-8500-A13BFA0F55DA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1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1AAF-2298-4895-B77D-334093A20133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7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23E6-FBE2-4DB0-9693-AE5750CF6BBB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5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0456-359E-4418-BDF3-81F9D7F385F7}" type="datetime1">
              <a:rPr lang="en-US" smtClean="0"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11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25BA-C8F7-4993-8B72-36C9A070C86F}" type="datetime1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379-8900-4984-8464-DDF1B27AF612}" type="datetime1">
              <a:rPr lang="en-US" smtClean="0"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29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27C88-C420-424A-99DD-9715ABE3EF9C}" type="datetime1">
              <a:rPr lang="en-US" smtClean="0"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1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C1BC-AA5C-487C-9344-018B17EC1D37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25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E6995-B14A-4A9B-959D-B9C36EFE5B80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D2F3-0082-44CD-B5A6-1A284A06C719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41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4E6A-4548-4B74-A8DA-CAB0E85C9EE0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04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26CA-A544-484F-BFA9-2C7D10FF1D9E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10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AB49-0589-47EE-8ABC-3BA9A5D383AD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08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D7D0-DC12-4F88-A553-A6D0BB7697E6}" type="datetime1">
              <a:rPr lang="en-US" smtClean="0"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96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8AC4-5747-4D69-A754-3692CFC01189}" type="datetime1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40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ED73-3DF7-4BD4-8BE9-21851B702F08}" type="datetime1">
              <a:rPr lang="en-US" smtClean="0"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5EF1-EB4E-45FB-ADE8-5CD58F0592E9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4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6DEB-4176-4119-9BF5-EAEDFE4EAFEC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02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0AD3-9779-439E-AE71-CA3151723AE4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18F6-9B8F-48F0-BBA7-56106FB2613D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84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DCCB-39A2-42D8-8DD2-038E8F7E1749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666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51C1-24D2-46AC-BA91-DC0C13497791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6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FA42-CABB-4AFC-ABA0-29EA11750486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14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A0182-EEF9-4C3C-BB4A-C4FF27B5D512}" type="datetime1">
              <a:rPr lang="en-US" smtClean="0"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224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893B-DF12-4094-A6D9-24FF2BBB4AEE}" type="datetime1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927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E8529-09B1-41C7-A7A3-99D5AA7BB2DC}" type="datetime1">
              <a:rPr lang="en-US" smtClean="0"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94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B8AE-D271-4CCA-9F66-4B8C19B1DA0B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DE39-94D6-4E82-8CEC-ED437B83A7E3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75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ECC7-5A4F-42CA-8EAD-F2B10810FFE4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A5E7-271F-4787-82AE-9B07E7D0CD9C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2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C3519-5933-4D6C-90CD-D195EDBC29AE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48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17A8-883C-4A75-BE3B-588370C3C1D3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5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1832-B61A-4EFE-A441-E0EEEA5F131F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42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2C44-13ED-45E5-89A4-2A11EA2B8A31}" type="datetime1">
              <a:rPr lang="en-US" smtClean="0"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07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447F-DF4D-466A-9A38-8CA36970C82B}" type="datetime1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41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F5A33-FBD2-4399-A31E-9E7D6E93415D}" type="datetime1">
              <a:rPr lang="en-US" smtClean="0"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711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D74F-B3AB-4763-AFB6-F61A5649F18A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96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39A0-7A5D-4044-8349-66D01E241B5E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7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04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13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122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131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140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90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88D71AF-34B4-499A-8E8E-0DB8AD4EB8D8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90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8" y="4884821"/>
            <a:ext cx="1482545" cy="189436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3D848F-B0C6-422B-9991-7FC1FEB1EC2B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90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" y="5257799"/>
            <a:ext cx="1995186" cy="15731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C9D7A7-9E31-4DB5-A17B-DA24EFD06D41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90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" y="4843692"/>
            <a:ext cx="1471945" cy="19539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02E5302-D1D7-44D0-AFC4-EB87E46865D3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90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" y="5130081"/>
            <a:ext cx="1568449" cy="17084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6BEFFA4-22FE-467B-AB96-42D8B6C5E79C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90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" y="4692315"/>
            <a:ext cx="1330250" cy="214162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89337D-1B4C-4013-B7A5-CFE77EE44EC5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90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5685988"/>
            <a:ext cx="2198327" cy="10902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7F77155-9350-441F-B548-795D4931F212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90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96" y="5554245"/>
            <a:ext cx="2259529" cy="13070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100B15-D488-4B08-9B42-6AF04A8B9ED1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9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90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358E5B1-A923-44DB-B833-D99A9D10678B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90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" r="4575"/>
          <a:stretch/>
        </p:blipFill>
        <p:spPr>
          <a:xfrm>
            <a:off x="48128" y="5486401"/>
            <a:ext cx="1973154" cy="12404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9872039-5D9D-425A-B1AB-ABD576970E69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90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t="9069" r="8974" b="8111"/>
          <a:stretch/>
        </p:blipFill>
        <p:spPr>
          <a:xfrm>
            <a:off x="183160" y="5069192"/>
            <a:ext cx="1755332" cy="16210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695DDB-B06D-4F2B-AA1B-12EAC7D12406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90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"/>
          <a:stretch/>
        </p:blipFill>
        <p:spPr>
          <a:xfrm>
            <a:off x="108358" y="4812632"/>
            <a:ext cx="1546375" cy="194911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9D5A48-A88F-42CD-9514-D36C007562F5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0315" y="4250986"/>
            <a:ext cx="1410511" cy="250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0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90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t="7741" r="19843"/>
          <a:stretch/>
        </p:blipFill>
        <p:spPr>
          <a:xfrm>
            <a:off x="89233" y="4941460"/>
            <a:ext cx="1992230" cy="176873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427ABB-458D-4F46-9838-9CC11982C6F9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90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728411"/>
            <a:ext cx="1425357" cy="202010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3FA4FF2-2F4C-4DFF-B4B4-C9845119DE8F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90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5102"/>
          <a:stretch/>
        </p:blipFill>
        <p:spPr>
          <a:xfrm>
            <a:off x="106645" y="5612725"/>
            <a:ext cx="2059039" cy="11208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08BD2D-6CE6-481B-8769-D65A0975F8FE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90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7"/>
          <a:stretch/>
        </p:blipFill>
        <p:spPr>
          <a:xfrm>
            <a:off x="78521" y="5534879"/>
            <a:ext cx="2219512" cy="115371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F1BE678-B1DA-4776-86A1-AD7013934C46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conservation.species360.org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D845-87D6-4E2D-87A9-740235A144E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-676275" y="1027113"/>
            <a:ext cx="7772400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The Best of 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/>
              <a:t>January 2020 Tips and Tricks</a:t>
            </a:r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/>
          </a:p>
        </p:txBody>
      </p:sp>
      <p:pic>
        <p:nvPicPr>
          <p:cNvPr id="1028" name="Picture 4" descr="Image result for 2019 images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854" y="2010958"/>
            <a:ext cx="3023053" cy="159108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19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Team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447065"/>
            <a:ext cx="7886700" cy="4351338"/>
          </a:xfrm>
        </p:spPr>
        <p:txBody>
          <a:bodyPr/>
          <a:lstStyle/>
          <a:p>
            <a:r>
              <a:rPr lang="en-US" dirty="0" smtClean="0"/>
              <a:t>A Look at Sample Storage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71648" y="1948268"/>
            <a:ext cx="6309360" cy="29514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71896" y="4910309"/>
            <a:ext cx="8463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main Sample Storage home page is a visual display of the topics contained within it, </a:t>
            </a:r>
            <a:endParaRPr lang="en-US" dirty="0" smtClean="0"/>
          </a:p>
          <a:p>
            <a:r>
              <a:rPr lang="en-US" dirty="0" smtClean="0"/>
              <a:t>with </a:t>
            </a:r>
            <a:r>
              <a:rPr lang="en-US" dirty="0"/>
              <a:t>easy to interpret icons. </a:t>
            </a:r>
            <a:r>
              <a:rPr lang="en-US" dirty="0" smtClean="0"/>
              <a:t>Open the modules by clicking on the icon.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17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04" y="42805"/>
            <a:ext cx="7886700" cy="1325563"/>
          </a:xfrm>
        </p:spPr>
        <p:txBody>
          <a:bodyPr/>
          <a:lstStyle/>
          <a:p>
            <a:r>
              <a:rPr lang="en-US" dirty="0" smtClean="0"/>
              <a:t>Medical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24" y="1192100"/>
            <a:ext cx="7886700" cy="4351338"/>
          </a:xfrm>
        </p:spPr>
        <p:txBody>
          <a:bodyPr/>
          <a:lstStyle/>
          <a:p>
            <a:r>
              <a:rPr lang="en-US" dirty="0" smtClean="0"/>
              <a:t>Storage Locations 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8686" y="4528522"/>
            <a:ext cx="78145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hen you create Storage Locations you arrange them in a Tree very similar to the</a:t>
            </a:r>
          </a:p>
          <a:p>
            <a:r>
              <a:rPr lang="en-US" dirty="0" smtClean="0"/>
              <a:t>Enclosure Tree in the Husbandry module. It is easy to see the Parent/Child</a:t>
            </a:r>
          </a:p>
          <a:p>
            <a:r>
              <a:rPr lang="en-US" dirty="0" smtClean="0"/>
              <a:t>relationships. In the Tree above, Shelf 1 and Shelf 2 are found in Freezer 1 and</a:t>
            </a:r>
          </a:p>
          <a:p>
            <a:r>
              <a:rPr lang="en-US" dirty="0" smtClean="0"/>
              <a:t>Rack 1 and Rack 2 are located on Shelf 1.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786" y="1688398"/>
            <a:ext cx="3925407" cy="273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9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856" y="1459865"/>
            <a:ext cx="7886700" cy="4351338"/>
          </a:xfrm>
        </p:spPr>
        <p:txBody>
          <a:bodyPr/>
          <a:lstStyle/>
          <a:p>
            <a:r>
              <a:rPr lang="en-US" dirty="0" smtClean="0"/>
              <a:t>Stored Sample Management</a:t>
            </a:r>
          </a:p>
          <a:p>
            <a:pPr lvl="1"/>
            <a:r>
              <a:rPr lang="en-US" dirty="0" smtClean="0"/>
              <a:t>Place Samples Into Storage</a:t>
            </a:r>
          </a:p>
          <a:p>
            <a:pPr lvl="2"/>
            <a:r>
              <a:rPr lang="en-US" dirty="0" smtClean="0"/>
              <a:t>Once your Storage Locations are created you will locate an existing Sample record in ZIMS and move it or a portion of it into storage</a:t>
            </a:r>
          </a:p>
          <a:p>
            <a:pPr lvl="1"/>
            <a:r>
              <a:rPr lang="en-US" dirty="0" smtClean="0"/>
              <a:t>Manage Stored Samples</a:t>
            </a:r>
          </a:p>
          <a:p>
            <a:pPr lvl="2"/>
            <a:r>
              <a:rPr lang="en-US" dirty="0" smtClean="0"/>
              <a:t>Locate the stored sample, move it to a new storage location, remove it from storage for use (testing), discard it or mark it as lost or disappeared</a:t>
            </a:r>
          </a:p>
          <a:p>
            <a:pPr lvl="1"/>
            <a:r>
              <a:rPr lang="en-US" dirty="0" smtClean="0"/>
              <a:t>Manage Storage Location</a:t>
            </a:r>
          </a:p>
          <a:p>
            <a:pPr lvl="2"/>
            <a:r>
              <a:rPr lang="en-US" dirty="0" smtClean="0"/>
              <a:t>Search for, add, edit or delete storage locations or move storage containers to a new 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6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Studbooks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9875"/>
            <a:ext cx="7886700" cy="4351338"/>
          </a:xfrm>
        </p:spPr>
        <p:txBody>
          <a:bodyPr/>
          <a:lstStyle/>
          <a:p>
            <a:r>
              <a:rPr lang="en-US" dirty="0" smtClean="0"/>
              <a:t>Institutional Holdings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13</a:t>
            </a:fld>
            <a:endParaRPr lang="en-US"/>
          </a:p>
        </p:txBody>
      </p:sp>
      <p:pic>
        <p:nvPicPr>
          <p:cNvPr id="3078" name="Picture 6" descr="Image result for zoo parents with offspring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14" y="365126"/>
            <a:ext cx="2685052" cy="178859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5628"/>
          <a:stretch/>
        </p:blipFill>
        <p:spPr>
          <a:xfrm>
            <a:off x="2025382" y="2163705"/>
            <a:ext cx="6726131" cy="13696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87" y="3812143"/>
            <a:ext cx="5616427" cy="97544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 flipH="1">
            <a:off x="1326719" y="3343984"/>
            <a:ext cx="4955177" cy="83602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3347" y="4887883"/>
            <a:ext cx="84979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Institutional Holdings Tool allows you to view numbers of the species held currently </a:t>
            </a:r>
          </a:p>
          <a:p>
            <a:r>
              <a:rPr lang="en-US" dirty="0" smtClean="0"/>
              <a:t>and historically. The numbers are hyperlinks to results grids which are hyperlinks into the</a:t>
            </a:r>
          </a:p>
          <a:p>
            <a:r>
              <a:rPr lang="en-US" dirty="0" smtClean="0"/>
              <a:t>record.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18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Studbooks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46137"/>
            <a:ext cx="7886700" cy="4351338"/>
          </a:xfrm>
        </p:spPr>
        <p:txBody>
          <a:bodyPr/>
          <a:lstStyle/>
          <a:p>
            <a:r>
              <a:rPr lang="en-US" dirty="0" smtClean="0"/>
              <a:t>Column customization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846" y="2314635"/>
            <a:ext cx="2374484" cy="42367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005526" y="2062007"/>
            <a:ext cx="450982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column options have been added to help</a:t>
            </a:r>
          </a:p>
          <a:p>
            <a:r>
              <a:rPr lang="en-US" dirty="0" smtClean="0"/>
              <a:t>you better customize your results grids. Some </a:t>
            </a:r>
          </a:p>
          <a:p>
            <a:r>
              <a:rPr lang="en-US" dirty="0" smtClean="0"/>
              <a:t>new options include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User Defined Fields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Regional Association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Birth Location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Contraception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Estimated Conception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Transponder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Death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Rearing</a:t>
            </a:r>
          </a:p>
        </p:txBody>
      </p:sp>
    </p:spTree>
    <p:extLst>
      <p:ext uri="{BB962C8B-B14F-4D97-AF65-F5344CB8AC3E}">
        <p14:creationId xmlns:p14="http://schemas.microsoft.com/office/powerpoint/2010/main" val="11293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Studbooks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Filter by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548"/>
          <a:stretch/>
        </p:blipFill>
        <p:spPr>
          <a:xfrm>
            <a:off x="510504" y="2638882"/>
            <a:ext cx="4653680" cy="33107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547360" y="2908662"/>
            <a:ext cx="324499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can now filter your results</a:t>
            </a:r>
          </a:p>
          <a:p>
            <a:r>
              <a:rPr lang="en-US" dirty="0" smtClean="0"/>
              <a:t>grids by Note Text (free text </a:t>
            </a:r>
          </a:p>
          <a:p>
            <a:r>
              <a:rPr lang="en-US" dirty="0" smtClean="0"/>
              <a:t>field), Note Type (Data Standard </a:t>
            </a:r>
          </a:p>
          <a:p>
            <a:r>
              <a:rPr lang="en-US" dirty="0" smtClean="0"/>
              <a:t>list dropdown), Note Sub Type </a:t>
            </a:r>
          </a:p>
          <a:p>
            <a:r>
              <a:rPr lang="en-US" dirty="0" smtClean="0"/>
              <a:t>(Data standard list driven by </a:t>
            </a:r>
          </a:p>
          <a:p>
            <a:r>
              <a:rPr lang="en-US" dirty="0" smtClean="0"/>
              <a:t>Note Type) and Keyword (free </a:t>
            </a:r>
          </a:p>
          <a:p>
            <a:r>
              <a:rPr lang="en-US" dirty="0" smtClean="0"/>
              <a:t>text field).</a:t>
            </a:r>
            <a:endParaRPr lang="en-US" dirty="0"/>
          </a:p>
        </p:txBody>
      </p:sp>
      <p:pic>
        <p:nvPicPr>
          <p:cNvPr id="9218" name="Picture 2" descr="Image result for zoo animal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138" y="482291"/>
            <a:ext cx="3128358" cy="223454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64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Studbooks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Census Detail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16</a:t>
            </a:fld>
            <a:endParaRPr lang="en-US"/>
          </a:p>
        </p:txBody>
      </p:sp>
      <p:pic>
        <p:nvPicPr>
          <p:cNvPr id="8194" name="Picture 2" descr="Image result for zoo animal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043" y="599865"/>
            <a:ext cx="3676196" cy="206786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903" y="2667725"/>
            <a:ext cx="7405490" cy="20349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5473" y="4702678"/>
            <a:ext cx="87346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new Census Details report captures how the Census was calculated by displaying</a:t>
            </a:r>
          </a:p>
          <a:p>
            <a:r>
              <a:rPr lang="en-US" dirty="0" smtClean="0"/>
              <a:t>the number of Births, Deaths, animals new to the studbook, animals that left the studbook,</a:t>
            </a:r>
          </a:p>
          <a:p>
            <a:r>
              <a:rPr lang="en-US" smtClean="0"/>
              <a:t>transfers</a:t>
            </a:r>
            <a:r>
              <a:rPr lang="en-US" dirty="0" smtClean="0"/>
              <a:t>, wild captures, LTF, Return from LTF and </a:t>
            </a:r>
            <a:r>
              <a:rPr lang="en-US" smtClean="0"/>
              <a:t>Released animals.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55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Studbooks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Accept All Pending </a:t>
            </a:r>
            <a:r>
              <a:rPr lang="en-US" dirty="0"/>
              <a:t>U</a:t>
            </a:r>
            <a:r>
              <a:rPr lang="en-US" dirty="0" smtClean="0"/>
              <a:t>pdates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17</a:t>
            </a:fld>
            <a:endParaRPr lang="en-US"/>
          </a:p>
        </p:txBody>
      </p:sp>
      <p:pic>
        <p:nvPicPr>
          <p:cNvPr id="10242" name="Picture 2" descr="Image result for stingray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467" y="470416"/>
            <a:ext cx="3306567" cy="185994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363" y="2740074"/>
            <a:ext cx="4031329" cy="252243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66758" y="2708631"/>
            <a:ext cx="381726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the animal with Pending Updates</a:t>
            </a:r>
          </a:p>
          <a:p>
            <a:r>
              <a:rPr lang="en-US" dirty="0" smtClean="0"/>
              <a:t>has been held at one institution, you</a:t>
            </a:r>
          </a:p>
          <a:p>
            <a:r>
              <a:rPr lang="en-US" dirty="0" smtClean="0"/>
              <a:t>have the option to Accept All of the</a:t>
            </a:r>
          </a:p>
          <a:p>
            <a:r>
              <a:rPr lang="en-US" dirty="0" smtClean="0"/>
              <a:t>updates with one click. If the animal</a:t>
            </a:r>
          </a:p>
          <a:p>
            <a:r>
              <a:rPr lang="en-US" dirty="0" smtClean="0"/>
              <a:t>has been held at more than one</a:t>
            </a:r>
          </a:p>
          <a:p>
            <a:r>
              <a:rPr lang="en-US" dirty="0" smtClean="0"/>
              <a:t>institution you will see a warning that</a:t>
            </a:r>
          </a:p>
          <a:p>
            <a:r>
              <a:rPr lang="en-US" dirty="0" smtClean="0"/>
              <a:t>it is not eligible for this option because</a:t>
            </a:r>
          </a:p>
          <a:p>
            <a:r>
              <a:rPr lang="en-US" dirty="0" smtClean="0"/>
              <a:t>it has been held at more than one</a:t>
            </a:r>
          </a:p>
          <a:p>
            <a:r>
              <a:rPr lang="en-US" dirty="0" smtClean="0"/>
              <a:t>facility. These will have to be accepted</a:t>
            </a:r>
          </a:p>
          <a:p>
            <a:r>
              <a:rPr lang="en-US" dirty="0" smtClean="0"/>
              <a:t>one at a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67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Studbooks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View Husbandry Animal Detail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18</a:t>
            </a:fld>
            <a:endParaRPr lang="en-US"/>
          </a:p>
        </p:txBody>
      </p:sp>
      <p:pic>
        <p:nvPicPr>
          <p:cNvPr id="11266" name="Picture 2" descr="Image result for whooping cran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702" y="365126"/>
            <a:ext cx="3100537" cy="203085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244" y="2530914"/>
            <a:ext cx="3459191" cy="26626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70263" y="5277394"/>
            <a:ext cx="4895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the Suggested Animals List there is the option</a:t>
            </a:r>
          </a:p>
          <a:p>
            <a:r>
              <a:rPr lang="en-US" dirty="0" smtClean="0"/>
              <a:t>to select “View Animal Detail in Husbandry.”</a:t>
            </a:r>
          </a:p>
          <a:p>
            <a:r>
              <a:rPr lang="en-US" dirty="0" smtClean="0"/>
              <a:t>Selecting this will open up the Husbandry module </a:t>
            </a:r>
          </a:p>
          <a:p>
            <a:r>
              <a:rPr lang="en-US" dirty="0" smtClean="0"/>
              <a:t>record for that animal.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075611" y="2795451"/>
            <a:ext cx="827315" cy="20900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263" y="2395978"/>
            <a:ext cx="3604572" cy="248433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91689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Studbooks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610" y="1337945"/>
            <a:ext cx="7886700" cy="4351338"/>
          </a:xfrm>
        </p:spPr>
        <p:txBody>
          <a:bodyPr/>
          <a:lstStyle/>
          <a:p>
            <a:r>
              <a:rPr lang="en-US" dirty="0" smtClean="0"/>
              <a:t>Dismiss Data Quality Errors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243" y="2214422"/>
            <a:ext cx="5121998" cy="29511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7679" y="2212657"/>
            <a:ext cx="307488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feature allows you to</a:t>
            </a:r>
          </a:p>
          <a:p>
            <a:r>
              <a:rPr lang="en-US" dirty="0" smtClean="0"/>
              <a:t>dismiss a perceived error</a:t>
            </a:r>
          </a:p>
          <a:p>
            <a:r>
              <a:rPr lang="en-US" dirty="0" smtClean="0"/>
              <a:t>when the data entered into </a:t>
            </a:r>
          </a:p>
          <a:p>
            <a:r>
              <a:rPr lang="en-US" dirty="0" smtClean="0"/>
              <a:t>the studbook is true but</a:t>
            </a:r>
          </a:p>
          <a:p>
            <a:r>
              <a:rPr lang="en-US" dirty="0" smtClean="0"/>
              <a:t>causes an error to be </a:t>
            </a:r>
          </a:p>
          <a:p>
            <a:r>
              <a:rPr lang="en-US" dirty="0" smtClean="0"/>
              <a:t>displayed.  This often happens </a:t>
            </a:r>
          </a:p>
          <a:p>
            <a:r>
              <a:rPr lang="en-US" dirty="0" smtClean="0"/>
              <a:t>with delayed implantation or</a:t>
            </a:r>
          </a:p>
          <a:p>
            <a:r>
              <a:rPr lang="en-US" dirty="0" smtClean="0"/>
              <a:t>embryonic diapause or if an</a:t>
            </a:r>
          </a:p>
          <a:p>
            <a:r>
              <a:rPr lang="en-US" dirty="0" smtClean="0"/>
              <a:t>egg collected from the wild</a:t>
            </a:r>
          </a:p>
          <a:p>
            <a:r>
              <a:rPr lang="en-US" dirty="0" smtClean="0"/>
              <a:t>hatches in captivity. You can </a:t>
            </a:r>
          </a:p>
          <a:p>
            <a:r>
              <a:rPr lang="en-US" dirty="0" smtClean="0"/>
              <a:t>later view these by selecting </a:t>
            </a:r>
          </a:p>
          <a:p>
            <a:r>
              <a:rPr lang="en-US" dirty="0" smtClean="0"/>
              <a:t>Display Dismissed Errors.</a:t>
            </a:r>
            <a:endParaRPr lang="en-US" dirty="0"/>
          </a:p>
        </p:txBody>
      </p:sp>
      <p:pic>
        <p:nvPicPr>
          <p:cNvPr id="12292" name="Picture 4" descr="Image result for Aruba Island rattlesnak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901" y="265971"/>
            <a:ext cx="2664412" cy="177183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92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020" y="121286"/>
            <a:ext cx="8106047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Note From Jim Guenter, Species360 CEO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8020" y="1013481"/>
            <a:ext cx="8474884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 everyone,  </a:t>
            </a:r>
            <a:endParaRPr lang="en-US" dirty="0" smtClean="0"/>
          </a:p>
          <a:p>
            <a:r>
              <a:rPr lang="en-US" dirty="0" smtClean="0"/>
              <a:t>I wanted </a:t>
            </a:r>
            <a:r>
              <a:rPr lang="en-US" dirty="0"/>
              <a:t>to thank you for </a:t>
            </a:r>
            <a:r>
              <a:rPr lang="en-US" dirty="0" smtClean="0"/>
              <a:t>being </a:t>
            </a:r>
            <a:r>
              <a:rPr lang="en-US" dirty="0"/>
              <a:t>such </a:t>
            </a:r>
            <a:r>
              <a:rPr lang="en-US" dirty="0" smtClean="0"/>
              <a:t>an </a:t>
            </a:r>
            <a:r>
              <a:rPr lang="en-US" dirty="0"/>
              <a:t>awesome community and critical part </a:t>
            </a:r>
            <a:endParaRPr lang="en-US" dirty="0" smtClean="0"/>
          </a:p>
          <a:p>
            <a:r>
              <a:rPr lang="en-US" dirty="0" smtClean="0"/>
              <a:t>of </a:t>
            </a:r>
            <a:r>
              <a:rPr lang="en-US" dirty="0"/>
              <a:t>the Species360 family.  2019 was a fantastic </a:t>
            </a:r>
            <a:r>
              <a:rPr lang="en-US" dirty="0" smtClean="0"/>
              <a:t>year </a:t>
            </a:r>
            <a:r>
              <a:rPr lang="en-US" dirty="0"/>
              <a:t>for us, thanks to </a:t>
            </a:r>
            <a:r>
              <a:rPr lang="en-US" dirty="0" smtClean="0"/>
              <a:t>you</a:t>
            </a:r>
            <a:r>
              <a:rPr lang="en-US" dirty="0"/>
              <a:t>. </a:t>
            </a:r>
            <a:r>
              <a:rPr lang="en-US" dirty="0" smtClean="0"/>
              <a:t>You </a:t>
            </a:r>
            <a:r>
              <a:rPr lang="en-US" dirty="0"/>
              <a:t>set a </a:t>
            </a:r>
            <a:endParaRPr lang="en-US" dirty="0" smtClean="0"/>
          </a:p>
          <a:p>
            <a:r>
              <a:rPr lang="en-US" dirty="0" smtClean="0"/>
              <a:t>records </a:t>
            </a:r>
            <a:r>
              <a:rPr lang="en-US" dirty="0"/>
              <a:t>record… adding the most data </a:t>
            </a:r>
            <a:r>
              <a:rPr lang="en-US" dirty="0" smtClean="0"/>
              <a:t>ever </a:t>
            </a:r>
            <a:r>
              <a:rPr lang="en-US" dirty="0"/>
              <a:t>to the ZIMS database.  We also set a </a:t>
            </a:r>
            <a:endParaRPr lang="en-US" dirty="0" smtClean="0"/>
          </a:p>
          <a:p>
            <a:r>
              <a:rPr lang="en-US" dirty="0" smtClean="0"/>
              <a:t>member </a:t>
            </a:r>
            <a:r>
              <a:rPr lang="en-US" dirty="0"/>
              <a:t>growth record, with </a:t>
            </a:r>
            <a:r>
              <a:rPr lang="en-US" dirty="0" smtClean="0"/>
              <a:t>103 </a:t>
            </a:r>
            <a:r>
              <a:rPr lang="en-US" dirty="0"/>
              <a:t>new </a:t>
            </a:r>
            <a:r>
              <a:rPr lang="en-US" dirty="0" smtClean="0"/>
              <a:t>members </a:t>
            </a:r>
            <a:r>
              <a:rPr lang="en-US" dirty="0"/>
              <a:t>in 2019</a:t>
            </a:r>
            <a:r>
              <a:rPr lang="en-US" dirty="0" smtClean="0"/>
              <a:t>. Our </a:t>
            </a:r>
            <a:r>
              <a:rPr lang="en-US" dirty="0"/>
              <a:t>community now has </a:t>
            </a:r>
            <a:endParaRPr lang="en-US" dirty="0" smtClean="0"/>
          </a:p>
          <a:p>
            <a:r>
              <a:rPr lang="en-US" dirty="0" smtClean="0"/>
              <a:t>over </a:t>
            </a:r>
            <a:r>
              <a:rPr lang="en-US" dirty="0"/>
              <a:t>500 studbooks in ZIMS </a:t>
            </a:r>
            <a:r>
              <a:rPr lang="en-US" dirty="0" smtClean="0"/>
              <a:t>with many </a:t>
            </a:r>
            <a:r>
              <a:rPr lang="en-US" dirty="0"/>
              <a:t>regional associations committed to partnering </a:t>
            </a:r>
            <a:endParaRPr lang="en-US" dirty="0" smtClean="0"/>
          </a:p>
          <a:p>
            <a:r>
              <a:rPr lang="en-US" dirty="0" smtClean="0"/>
              <a:t>with </a:t>
            </a:r>
            <a:r>
              <a:rPr lang="en-US" dirty="0"/>
              <a:t>us for all of their </a:t>
            </a:r>
            <a:r>
              <a:rPr lang="en-US" dirty="0" smtClean="0"/>
              <a:t>studbooks. In </a:t>
            </a:r>
            <a:r>
              <a:rPr lang="en-US" dirty="0"/>
              <a:t>2019 we continued </a:t>
            </a:r>
            <a:r>
              <a:rPr lang="en-US" dirty="0" smtClean="0"/>
              <a:t>to </a:t>
            </a:r>
            <a:r>
              <a:rPr lang="en-US" dirty="0"/>
              <a:t>partner with CITES, creating </a:t>
            </a:r>
            <a:endParaRPr lang="en-US" dirty="0" smtClean="0"/>
          </a:p>
          <a:p>
            <a:r>
              <a:rPr lang="en-US" dirty="0" smtClean="0"/>
              <a:t>documents </a:t>
            </a:r>
            <a:r>
              <a:rPr lang="en-US" dirty="0"/>
              <a:t>and publishing research to help fight illegal </a:t>
            </a:r>
            <a:r>
              <a:rPr lang="en-US" dirty="0" smtClean="0"/>
              <a:t>wildlife </a:t>
            </a:r>
            <a:r>
              <a:rPr lang="en-US" dirty="0"/>
              <a:t>trade.  And we’ve also </a:t>
            </a:r>
            <a:endParaRPr lang="en-US" dirty="0" smtClean="0"/>
          </a:p>
          <a:p>
            <a:r>
              <a:rPr lang="en-US" dirty="0" smtClean="0"/>
              <a:t>signed </a:t>
            </a:r>
            <a:r>
              <a:rPr lang="en-US" dirty="0"/>
              <a:t>an MOU with the IUCN Red List leadership to </a:t>
            </a:r>
            <a:r>
              <a:rPr lang="en-US" dirty="0" smtClean="0"/>
              <a:t>explore </a:t>
            </a:r>
            <a:r>
              <a:rPr lang="en-US" dirty="0"/>
              <a:t>integrating some high </a:t>
            </a:r>
            <a:endParaRPr lang="en-US" dirty="0" smtClean="0"/>
          </a:p>
          <a:p>
            <a:r>
              <a:rPr lang="en-US" dirty="0" smtClean="0"/>
              <a:t>level </a:t>
            </a:r>
            <a:r>
              <a:rPr lang="en-US" i="1" dirty="0"/>
              <a:t>ex situ </a:t>
            </a:r>
            <a:r>
              <a:rPr lang="en-US" dirty="0"/>
              <a:t>population data on the Red List – with </a:t>
            </a:r>
            <a:r>
              <a:rPr lang="en-US" dirty="0" smtClean="0"/>
              <a:t>recognition </a:t>
            </a:r>
            <a:r>
              <a:rPr lang="en-US" dirty="0"/>
              <a:t>to </a:t>
            </a:r>
            <a:r>
              <a:rPr lang="en-US" dirty="0" smtClean="0"/>
              <a:t>Species360 </a:t>
            </a:r>
            <a:r>
              <a:rPr lang="en-US" dirty="0"/>
              <a:t>members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their contributions to ongoing </a:t>
            </a:r>
            <a:r>
              <a:rPr lang="en-US" dirty="0" smtClean="0"/>
              <a:t>species </a:t>
            </a:r>
            <a:r>
              <a:rPr lang="en-US" dirty="0"/>
              <a:t>survival.  </a:t>
            </a:r>
            <a:r>
              <a:rPr lang="en-US" dirty="0" smtClean="0"/>
              <a:t>We </a:t>
            </a:r>
            <a:r>
              <a:rPr lang="en-US" dirty="0"/>
              <a:t>are also excited to explore </a:t>
            </a:r>
            <a:r>
              <a:rPr lang="en-US" i="1" dirty="0"/>
              <a:t>in situ </a:t>
            </a:r>
            <a:endParaRPr lang="en-US" i="1" dirty="0" smtClean="0"/>
          </a:p>
          <a:p>
            <a:r>
              <a:rPr lang="en-US" dirty="0" smtClean="0"/>
              <a:t>data </a:t>
            </a:r>
            <a:r>
              <a:rPr lang="en-US" dirty="0"/>
              <a:t>collection with a small </a:t>
            </a:r>
            <a:r>
              <a:rPr lang="en-US" dirty="0" smtClean="0"/>
              <a:t>handful </a:t>
            </a:r>
            <a:r>
              <a:rPr lang="en-US" dirty="0"/>
              <a:t>of partners exploring the use of ZIMS for field </a:t>
            </a:r>
            <a:endParaRPr lang="en-US" dirty="0" smtClean="0"/>
          </a:p>
          <a:p>
            <a:r>
              <a:rPr lang="en-US" dirty="0" smtClean="0"/>
              <a:t>conservation </a:t>
            </a:r>
            <a:r>
              <a:rPr lang="en-US" dirty="0"/>
              <a:t>projects.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Thank you again for joining us.  I hope you enjoy the webinar. If you don’t, please </a:t>
            </a:r>
            <a:endParaRPr lang="en-US" dirty="0" smtClean="0"/>
          </a:p>
          <a:p>
            <a:r>
              <a:rPr lang="en-US" dirty="0" smtClean="0"/>
              <a:t>let </a:t>
            </a:r>
            <a:r>
              <a:rPr lang="en-US" dirty="0"/>
              <a:t>us know so we can improve.  And if you do, well, we like to hear that </a:t>
            </a:r>
            <a:r>
              <a:rPr lang="en-US" dirty="0" smtClean="0"/>
              <a:t>too!</a:t>
            </a:r>
            <a:r>
              <a:rPr lang="en-US" dirty="0"/>
              <a:t> 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Jim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13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&amp; Research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432" y="1539854"/>
            <a:ext cx="7886700" cy="4351338"/>
          </a:xfrm>
        </p:spPr>
        <p:txBody>
          <a:bodyPr/>
          <a:lstStyle/>
          <a:p>
            <a:r>
              <a:rPr lang="en-US" dirty="0" smtClean="0"/>
              <a:t>Using the global Data in ZIMS (the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data that YOU contributed!)</a:t>
            </a:r>
          </a:p>
          <a:p>
            <a:pPr lvl="1"/>
            <a:r>
              <a:rPr lang="en-US" dirty="0" smtClean="0"/>
              <a:t>7 publications and 3 reports</a:t>
            </a:r>
          </a:p>
          <a:p>
            <a:pPr lvl="1"/>
            <a:r>
              <a:rPr lang="en-US" dirty="0" smtClean="0"/>
              <a:t>Published in 7 peer-reviewed</a:t>
            </a:r>
          </a:p>
          <a:p>
            <a:pPr marL="914400" lvl="2" indent="0">
              <a:buNone/>
            </a:pPr>
            <a:r>
              <a:rPr lang="en-US" sz="2400" dirty="0" smtClean="0"/>
              <a:t>scientific journals</a:t>
            </a:r>
          </a:p>
          <a:p>
            <a:pPr lvl="2"/>
            <a:r>
              <a:rPr lang="en-US" sz="2400" dirty="0"/>
              <a:t>1</a:t>
            </a:r>
            <a:r>
              <a:rPr lang="en-US" sz="2400" dirty="0" smtClean="0"/>
              <a:t> published in Proceedings of the</a:t>
            </a:r>
          </a:p>
          <a:p>
            <a:pPr marL="914400" lvl="2" indent="0">
              <a:buNone/>
            </a:pPr>
            <a:r>
              <a:rPr lang="en-US" sz="2400" dirty="0" smtClean="0"/>
              <a:t>National Academy of Science and</a:t>
            </a:r>
          </a:p>
          <a:p>
            <a:pPr marL="914400" lvl="2" indent="0">
              <a:buNone/>
            </a:pPr>
            <a:r>
              <a:rPr lang="en-US" sz="2400" dirty="0" smtClean="0"/>
              <a:t>ranked as one of the top 5% of research outputs ever tracked by </a:t>
            </a:r>
            <a:r>
              <a:rPr lang="en-US" sz="2400" dirty="0" err="1" smtClean="0"/>
              <a:t>Altimetric</a:t>
            </a:r>
            <a:r>
              <a:rPr lang="en-US" sz="2400" dirty="0" smtClean="0"/>
              <a:t> (tracks on-line activity)</a:t>
            </a:r>
          </a:p>
          <a:p>
            <a:pPr lvl="1"/>
            <a:r>
              <a:rPr lang="en-US" dirty="0" smtClean="0"/>
              <a:t>3 reports as part of consultancy work with CITES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 algn="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20</a:t>
            </a:fld>
            <a:endParaRPr lang="en-US"/>
          </a:p>
        </p:txBody>
      </p:sp>
      <p:pic>
        <p:nvPicPr>
          <p:cNvPr id="2054" name="Picture 6" descr="Image result for earth from space 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989" y="1211198"/>
            <a:ext cx="2504325" cy="25043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04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and Research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21</a:t>
            </a:fld>
            <a:endParaRPr lang="en-US"/>
          </a:p>
        </p:txBody>
      </p:sp>
      <p:sp>
        <p:nvSpPr>
          <p:cNvPr id="6" name="AutoShape 4" descr="https://files.slack.com/files-pri/T77T8EKJL-FRMAQV6CE/image_from_io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482"/>
          <a:stretch/>
        </p:blipFill>
        <p:spPr>
          <a:xfrm>
            <a:off x="965753" y="1533236"/>
            <a:ext cx="2654161" cy="48355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46746" y="2041237"/>
            <a:ext cx="426860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November 2019 AZA’s Connect</a:t>
            </a:r>
          </a:p>
          <a:p>
            <a:r>
              <a:rPr lang="en-US" dirty="0" smtClean="0"/>
              <a:t>magazine highlighted one of these </a:t>
            </a:r>
          </a:p>
          <a:p>
            <a:r>
              <a:rPr lang="en-US" dirty="0" smtClean="0"/>
              <a:t>publications in the Journal for Nature</a:t>
            </a:r>
          </a:p>
          <a:p>
            <a:r>
              <a:rPr lang="en-US" dirty="0" smtClean="0"/>
              <a:t>Conservation – “Assessing the Conservation</a:t>
            </a:r>
          </a:p>
          <a:p>
            <a:r>
              <a:rPr lang="en-US" dirty="0" smtClean="0"/>
              <a:t>Potential of Fish and Corals in Aquariums</a:t>
            </a:r>
          </a:p>
          <a:p>
            <a:r>
              <a:rPr lang="en-US" dirty="0" smtClean="0"/>
              <a:t>Globally.” The publication stresses “the</a:t>
            </a:r>
          </a:p>
          <a:p>
            <a:r>
              <a:rPr lang="en-US" dirty="0" smtClean="0"/>
              <a:t>importance of aquariums to collect and</a:t>
            </a:r>
          </a:p>
          <a:p>
            <a:r>
              <a:rPr lang="en-US" dirty="0" smtClean="0"/>
              <a:t>share high-quality animal records data</a:t>
            </a:r>
          </a:p>
          <a:p>
            <a:r>
              <a:rPr lang="en-US" dirty="0" smtClean="0"/>
              <a:t>across the aquarium community.”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74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and Research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Submitted 3 grant applications</a:t>
            </a:r>
          </a:p>
          <a:p>
            <a:r>
              <a:rPr lang="en-US" dirty="0" smtClean="0"/>
              <a:t>Total of $1 million dollars to further support the improvement of data collection and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925" y="3514337"/>
            <a:ext cx="3244148" cy="251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2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and Research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50 plus media clips</a:t>
            </a:r>
          </a:p>
          <a:p>
            <a:r>
              <a:rPr lang="en-US" dirty="0" smtClean="0"/>
              <a:t>Featured in more than 50 international press clips and blogs</a:t>
            </a:r>
          </a:p>
          <a:p>
            <a:r>
              <a:rPr lang="en-US" dirty="0" smtClean="0"/>
              <a:t>BBC, World Economic Forum and the Conversation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23</a:t>
            </a:fld>
            <a:endParaRPr lang="en-US"/>
          </a:p>
        </p:txBody>
      </p:sp>
      <p:pic>
        <p:nvPicPr>
          <p:cNvPr id="3074" name="Picture 2" descr="Image result for media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84" y="4178298"/>
            <a:ext cx="38195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91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and Research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/>
          <a:lstStyle/>
          <a:p>
            <a:r>
              <a:rPr lang="en-US" dirty="0" smtClean="0"/>
              <a:t>Capacity Building – investment in the future by the Team</a:t>
            </a:r>
          </a:p>
          <a:p>
            <a:pPr lvl="1"/>
            <a:r>
              <a:rPr lang="en-US" dirty="0" smtClean="0"/>
              <a:t>1 PhD and 1 Master student graduated</a:t>
            </a:r>
          </a:p>
          <a:p>
            <a:pPr lvl="1"/>
            <a:r>
              <a:rPr lang="en-US" dirty="0" smtClean="0"/>
              <a:t>2 Bachelor students completed study projects</a:t>
            </a:r>
          </a:p>
          <a:p>
            <a:pPr lvl="1"/>
            <a:r>
              <a:rPr lang="en-US" dirty="0" smtClean="0"/>
              <a:t>3 Master students started their Master thesis</a:t>
            </a:r>
          </a:p>
          <a:p>
            <a:pPr lvl="1"/>
            <a:r>
              <a:rPr lang="en-US" dirty="0" smtClean="0"/>
              <a:t>Conservation class at </a:t>
            </a:r>
            <a:r>
              <a:rPr lang="en-US" dirty="0" err="1" smtClean="0"/>
              <a:t>Givskud</a:t>
            </a:r>
            <a:r>
              <a:rPr lang="en-US" dirty="0" smtClean="0"/>
              <a:t> Zoo (33 attendees)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24</a:t>
            </a:fld>
            <a:endParaRPr lang="en-US"/>
          </a:p>
        </p:txBody>
      </p:sp>
      <p:pic>
        <p:nvPicPr>
          <p:cNvPr id="4098" name="Picture 2" descr="https://blog.blackboard.com/wp-content/uploads/gradu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4416741"/>
            <a:ext cx="4591892" cy="206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78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76" y="90487"/>
            <a:ext cx="7886700" cy="1325563"/>
          </a:xfrm>
        </p:spPr>
        <p:txBody>
          <a:bodyPr/>
          <a:lstStyle/>
          <a:p>
            <a:r>
              <a:rPr lang="en-US" dirty="0" smtClean="0"/>
              <a:t>Science and Research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275" y="1254125"/>
            <a:ext cx="7886700" cy="4351338"/>
          </a:xfrm>
        </p:spPr>
        <p:txBody>
          <a:bodyPr/>
          <a:lstStyle/>
          <a:p>
            <a:r>
              <a:rPr lang="en-US" dirty="0" smtClean="0"/>
              <a:t>Launched new website for the Conservation Science Alliance</a:t>
            </a:r>
          </a:p>
          <a:p>
            <a:pPr lvl="0"/>
            <a:r>
              <a:rPr lang="en-US" u="sng" dirty="0">
                <a:hlinkClick r:id="rId2"/>
              </a:rPr>
              <a:t>https://conservation.species360.org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672" y="2741613"/>
            <a:ext cx="5796704" cy="407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5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855"/>
            <a:ext cx="7886700" cy="1325563"/>
          </a:xfrm>
        </p:spPr>
        <p:txBody>
          <a:bodyPr/>
          <a:lstStyle/>
          <a:p>
            <a:r>
              <a:rPr lang="en-US" dirty="0" smtClean="0"/>
              <a:t>Science and Research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00278"/>
            <a:ext cx="7886700" cy="4351338"/>
          </a:xfrm>
        </p:spPr>
        <p:txBody>
          <a:bodyPr/>
          <a:lstStyle/>
          <a:p>
            <a:r>
              <a:rPr lang="en-US" dirty="0" smtClean="0"/>
              <a:t>Species Knowledge Index is part of the CSA</a:t>
            </a:r>
          </a:p>
          <a:p>
            <a:r>
              <a:rPr lang="en-US" sz="2000" dirty="0" smtClean="0"/>
              <a:t>Using your data to fill the critical data gaps for terrestrial vertebrates</a:t>
            </a:r>
          </a:p>
          <a:p>
            <a:r>
              <a:rPr lang="en-US" sz="2000" dirty="0" smtClean="0"/>
              <a:t>Many member institutions used the press release we provided to let their donors, visitors and local media know they are contributing data to this project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054" y="3170772"/>
            <a:ext cx="7448946" cy="368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8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540472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2019</a:t>
            </a:r>
            <a:br>
              <a:rPr lang="en-US" dirty="0" smtClean="0"/>
            </a:br>
            <a:r>
              <a:rPr lang="en-US" dirty="0" smtClean="0"/>
              <a:t>Was a Very Good Year!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2992670"/>
            <a:ext cx="6858000" cy="1655762"/>
          </a:xfrm>
        </p:spPr>
        <p:txBody>
          <a:bodyPr/>
          <a:lstStyle/>
          <a:p>
            <a:r>
              <a:rPr lang="en-US" dirty="0" smtClean="0"/>
              <a:t>Can’t Wait to See What Happens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27</a:t>
            </a:fld>
            <a:endParaRPr lang="en-US"/>
          </a:p>
        </p:txBody>
      </p:sp>
      <p:pic>
        <p:nvPicPr>
          <p:cNvPr id="3076" name="Picture 4" descr="Image result for 2020 images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834" y="3500537"/>
            <a:ext cx="3488712" cy="16625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23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690" y="1451156"/>
            <a:ext cx="7886700" cy="4351338"/>
          </a:xfrm>
        </p:spPr>
        <p:txBody>
          <a:bodyPr/>
          <a:lstStyle/>
          <a:p>
            <a:r>
              <a:rPr lang="en-US" dirty="0" smtClean="0"/>
              <a:t>Animal Graphing 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292041"/>
            <a:ext cx="7886700" cy="1325563"/>
          </a:xfrm>
        </p:spPr>
        <p:txBody>
          <a:bodyPr/>
          <a:lstStyle/>
          <a:p>
            <a:r>
              <a:rPr lang="en-US" dirty="0" smtClean="0"/>
              <a:t>Husbandry/Aquatics Team</a:t>
            </a:r>
            <a:endParaRPr lang="en-US" dirty="0"/>
          </a:p>
        </p:txBody>
      </p:sp>
      <p:pic>
        <p:nvPicPr>
          <p:cNvPr id="2050" name="Picture 2" descr="Image result for penguins in zoos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747" y="1281105"/>
            <a:ext cx="3214333" cy="180806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8747" y="2382055"/>
            <a:ext cx="512685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Animal Graphing Tool allows you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View single measurements for a single animal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View multiple measurements for a single animal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View single measurements on multiple animals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View multiple measurements on multiple animals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The Measurement Type is a multiple select list</a:t>
            </a:r>
          </a:p>
          <a:p>
            <a:r>
              <a:rPr lang="en-US" dirty="0" smtClean="0"/>
              <a:t>that includes Weights, Lengths, Feed Log data</a:t>
            </a:r>
          </a:p>
          <a:p>
            <a:r>
              <a:rPr lang="en-US" dirty="0" smtClean="0"/>
              <a:t>and data recorded in the Care and Welfare module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2020 Note! Enclosure Environmental/Water Quality</a:t>
            </a:r>
          </a:p>
          <a:p>
            <a:r>
              <a:rPr lang="en-US" dirty="0" smtClean="0"/>
              <a:t>are being added early this year to further expand</a:t>
            </a:r>
          </a:p>
          <a:p>
            <a:r>
              <a:rPr lang="en-US" dirty="0" smtClean="0"/>
              <a:t>the data comparison opportunities!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543" y="3087666"/>
            <a:ext cx="2975480" cy="24150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957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74016"/>
            <a:ext cx="7886700" cy="4351338"/>
          </a:xfrm>
        </p:spPr>
        <p:txBody>
          <a:bodyPr/>
          <a:lstStyle/>
          <a:p>
            <a:r>
              <a:rPr lang="en-US" dirty="0" smtClean="0"/>
              <a:t>Animal Graphing 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42135" y="7436"/>
            <a:ext cx="7886700" cy="1325563"/>
          </a:xfrm>
        </p:spPr>
        <p:txBody>
          <a:bodyPr/>
          <a:lstStyle/>
          <a:p>
            <a:r>
              <a:rPr lang="en-US" dirty="0" smtClean="0"/>
              <a:t>Husbandry/Aquatics Team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630805" y="1509572"/>
            <a:ext cx="6309360" cy="25069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26449" y="4107970"/>
            <a:ext cx="830240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graph above is comparing weights for four dolphins. 1.You </a:t>
            </a:r>
            <a:r>
              <a:rPr lang="en-US" dirty="0"/>
              <a:t>can adjust the Y axis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needed</a:t>
            </a:r>
            <a:r>
              <a:rPr lang="en-US" dirty="0" smtClean="0"/>
              <a:t>. 2.You </a:t>
            </a:r>
            <a:r>
              <a:rPr lang="en-US" dirty="0"/>
              <a:t>can reset the Y axis using the Reset button</a:t>
            </a:r>
            <a:r>
              <a:rPr lang="en-US" dirty="0" smtClean="0"/>
              <a:t>. 3.The </a:t>
            </a:r>
            <a:r>
              <a:rPr lang="en-US" dirty="0"/>
              <a:t>color code for the </a:t>
            </a:r>
            <a:endParaRPr lang="en-US" dirty="0" smtClean="0"/>
          </a:p>
          <a:p>
            <a:r>
              <a:rPr lang="en-US" dirty="0" smtClean="0"/>
              <a:t>animals </a:t>
            </a:r>
            <a:r>
              <a:rPr lang="en-US" dirty="0"/>
              <a:t>displays at the bottom</a:t>
            </a:r>
            <a:r>
              <a:rPr lang="en-US" dirty="0" smtClean="0"/>
              <a:t>. 4.Hovering </a:t>
            </a:r>
            <a:r>
              <a:rPr lang="en-US" dirty="0"/>
              <a:t>over the point in the graph will display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data recorded</a:t>
            </a:r>
            <a:r>
              <a:rPr lang="en-US" dirty="0" smtClean="0"/>
              <a:t>. 5.Estimated weights </a:t>
            </a:r>
            <a:r>
              <a:rPr lang="en-US" dirty="0"/>
              <a:t>will be indicated</a:t>
            </a:r>
            <a:r>
              <a:rPr lang="en-US" dirty="0" smtClean="0"/>
              <a:t>. 6.Using </a:t>
            </a:r>
            <a:r>
              <a:rPr lang="en-US" dirty="0"/>
              <a:t>the hamburger icon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can Print or Download the chart</a:t>
            </a:r>
            <a:r>
              <a:rPr lang="en-US" dirty="0" smtClean="0"/>
              <a:t>. 7.You </a:t>
            </a:r>
            <a:r>
              <a:rPr lang="en-US" dirty="0"/>
              <a:t>can go back to the filter screen using </a:t>
            </a:r>
            <a:endParaRPr lang="en-US" dirty="0" smtClean="0"/>
          </a:p>
          <a:p>
            <a:r>
              <a:rPr lang="en-US" dirty="0" smtClean="0"/>
              <a:t>Toggle </a:t>
            </a:r>
            <a:r>
              <a:rPr lang="en-US" dirty="0"/>
              <a:t>Search Pane.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70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9202"/>
            <a:ext cx="7886700" cy="4351338"/>
          </a:xfrm>
        </p:spPr>
        <p:txBody>
          <a:bodyPr/>
          <a:lstStyle/>
          <a:p>
            <a:r>
              <a:rPr lang="en-US" dirty="0" smtClean="0"/>
              <a:t>Life Support/Component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data on Daily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Husbandry/Aquatics Team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63" y="2620354"/>
            <a:ext cx="4984900" cy="31939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613550" y="3335383"/>
            <a:ext cx="295318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can now select to include</a:t>
            </a:r>
          </a:p>
          <a:p>
            <a:r>
              <a:rPr lang="en-US" dirty="0" smtClean="0"/>
              <a:t>Life Support or Component</a:t>
            </a:r>
          </a:p>
          <a:p>
            <a:r>
              <a:rPr lang="en-US" dirty="0" smtClean="0"/>
              <a:t>data in a Daily Report. You</a:t>
            </a:r>
          </a:p>
          <a:p>
            <a:r>
              <a:rPr lang="en-US" dirty="0" smtClean="0"/>
              <a:t>can select single entities or</a:t>
            </a:r>
          </a:p>
          <a:p>
            <a:r>
              <a:rPr lang="en-US" dirty="0" smtClean="0"/>
              <a:t>use lists. The Event Types </a:t>
            </a:r>
          </a:p>
          <a:p>
            <a:r>
              <a:rPr lang="en-US" dirty="0" smtClean="0"/>
              <a:t>available will be filtered by </a:t>
            </a:r>
          </a:p>
          <a:p>
            <a:r>
              <a:rPr lang="en-US" dirty="0" smtClean="0"/>
              <a:t>which one you selected.</a:t>
            </a:r>
            <a:endParaRPr lang="en-US" dirty="0"/>
          </a:p>
        </p:txBody>
      </p:sp>
      <p:pic>
        <p:nvPicPr>
          <p:cNvPr id="1026" name="Picture 2" descr="Image result for aquarium life support systems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550" y="1409493"/>
            <a:ext cx="3024710" cy="19258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15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766" y="1424039"/>
            <a:ext cx="7886700" cy="4351338"/>
          </a:xfrm>
          <a:ln>
            <a:noFill/>
          </a:ln>
        </p:spPr>
        <p:txBody>
          <a:bodyPr/>
          <a:lstStyle/>
          <a:p>
            <a:r>
              <a:rPr lang="en-US" dirty="0" smtClean="0"/>
              <a:t>Water Change feature</a:t>
            </a:r>
          </a:p>
          <a:p>
            <a:pPr lvl="1"/>
            <a:r>
              <a:rPr lang="en-US" sz="1400" dirty="0" smtClean="0"/>
              <a:t>OK, this </a:t>
            </a:r>
            <a:r>
              <a:rPr lang="en-US" sz="1400" smtClean="0"/>
              <a:t>is coming </a:t>
            </a:r>
            <a:r>
              <a:rPr lang="en-US" sz="1400" dirty="0" smtClean="0"/>
              <a:t>out in early January this year</a:t>
            </a:r>
          </a:p>
          <a:p>
            <a:pPr marL="457200" lvl="1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but all the development was done in 2019!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Husbandry/Aquatics Team</a:t>
            </a:r>
            <a:endParaRPr lang="en-US" dirty="0"/>
          </a:p>
        </p:txBody>
      </p:sp>
      <p:pic>
        <p:nvPicPr>
          <p:cNvPr id="1028" name="Picture 4" descr="Image result for aquarium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073" y="1491912"/>
            <a:ext cx="3193277" cy="191596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235" y="3599708"/>
            <a:ext cx="3767754" cy="17403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83236" y="2348295"/>
            <a:ext cx="37523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now have the ability to capture</a:t>
            </a:r>
          </a:p>
          <a:p>
            <a:r>
              <a:rPr lang="en-US" dirty="0" smtClean="0"/>
              <a:t>Water Changes in the Maintenance</a:t>
            </a:r>
          </a:p>
          <a:p>
            <a:r>
              <a:rPr lang="en-US" dirty="0" smtClean="0"/>
              <a:t>grid. You can select to capture volume</a:t>
            </a:r>
          </a:p>
          <a:p>
            <a:r>
              <a:rPr lang="en-US" dirty="0" smtClean="0"/>
              <a:t>changed, the percentage of the total</a:t>
            </a:r>
          </a:p>
          <a:p>
            <a:r>
              <a:rPr lang="en-US" dirty="0" smtClean="0"/>
              <a:t>changed, or both. Water changes</a:t>
            </a:r>
          </a:p>
          <a:p>
            <a:r>
              <a:rPr lang="en-US" dirty="0" smtClean="0"/>
              <a:t>recorded as part of an Enclosure</a:t>
            </a:r>
          </a:p>
          <a:p>
            <a:r>
              <a:rPr lang="en-US" dirty="0" smtClean="0"/>
              <a:t>Treatment will continue to display as</a:t>
            </a:r>
          </a:p>
          <a:p>
            <a:r>
              <a:rPr lang="en-US" dirty="0" smtClean="0"/>
              <a:t>Maintenance.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622" y="4350415"/>
            <a:ext cx="2854065" cy="22351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925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Team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Sample Storage!!!</a:t>
            </a:r>
          </a:p>
          <a:p>
            <a:pPr lvl="1"/>
            <a:r>
              <a:rPr lang="en-US" sz="3200" dirty="0" smtClean="0"/>
              <a:t>The last remaining module from </a:t>
            </a:r>
            <a:r>
              <a:rPr lang="en-US" sz="3200" dirty="0" err="1" smtClean="0"/>
              <a:t>MedARKS</a:t>
            </a:r>
            <a:endParaRPr lang="en-US" sz="3200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7</a:t>
            </a:fld>
            <a:endParaRPr lang="en-US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60" y="4001294"/>
            <a:ext cx="2078759" cy="207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770" y="3368530"/>
            <a:ext cx="256222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skin scrap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741" y="3510829"/>
            <a:ext cx="2750705" cy="191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45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Team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511589"/>
            <a:ext cx="7886700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Sample Storage</a:t>
            </a:r>
          </a:p>
          <a:p>
            <a:pPr lvl="1"/>
            <a:r>
              <a:rPr lang="en-US" dirty="0" smtClean="0"/>
              <a:t>During development, Species360 </a:t>
            </a:r>
            <a:r>
              <a:rPr lang="en-US" dirty="0"/>
              <a:t>had two rounds </a:t>
            </a:r>
            <a:r>
              <a:rPr lang="en-US" dirty="0" smtClean="0"/>
              <a:t>of testing to </a:t>
            </a:r>
            <a:r>
              <a:rPr lang="en-US" dirty="0"/>
              <a:t>collect </a:t>
            </a:r>
            <a:r>
              <a:rPr lang="en-US" dirty="0" smtClean="0"/>
              <a:t>User </a:t>
            </a:r>
            <a:r>
              <a:rPr lang="en-US" dirty="0"/>
              <a:t>feedback on the </a:t>
            </a:r>
            <a:r>
              <a:rPr lang="en-US" dirty="0" smtClean="0"/>
              <a:t>Sample </a:t>
            </a:r>
            <a:r>
              <a:rPr lang="en-US" dirty="0"/>
              <a:t>S</a:t>
            </a:r>
            <a:r>
              <a:rPr lang="en-US" dirty="0" smtClean="0"/>
              <a:t>torage module</a:t>
            </a:r>
          </a:p>
          <a:p>
            <a:pPr lvl="2"/>
            <a:r>
              <a:rPr lang="en-US" dirty="0" smtClean="0"/>
              <a:t>A </a:t>
            </a:r>
            <a:r>
              <a:rPr lang="en-US" dirty="0"/>
              <a:t>preview session in a test build </a:t>
            </a:r>
            <a:r>
              <a:rPr lang="en-US" dirty="0" smtClean="0"/>
              <a:t>in </a:t>
            </a:r>
            <a:r>
              <a:rPr lang="en-US" dirty="0"/>
              <a:t>fall </a:t>
            </a:r>
            <a:r>
              <a:rPr lang="en-US" dirty="0" smtClean="0"/>
              <a:t>of 2018 for initial feedback</a:t>
            </a:r>
          </a:p>
          <a:p>
            <a:pPr lvl="2"/>
            <a:r>
              <a:rPr lang="en-US" dirty="0" smtClean="0"/>
              <a:t>Beta </a:t>
            </a:r>
            <a:r>
              <a:rPr lang="en-US" dirty="0"/>
              <a:t>release in </a:t>
            </a:r>
            <a:r>
              <a:rPr lang="en-US" dirty="0" smtClean="0"/>
              <a:t>Live ZIMS in fall of 2019 by select institutions for final comments</a:t>
            </a:r>
            <a:r>
              <a:rPr lang="en-US" dirty="0"/>
              <a:t> </a:t>
            </a:r>
            <a:r>
              <a:rPr lang="en-US" dirty="0" smtClean="0"/>
              <a:t>and development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8</a:t>
            </a:fld>
            <a:endParaRPr lang="en-US"/>
          </a:p>
        </p:txBody>
      </p:sp>
      <p:pic>
        <p:nvPicPr>
          <p:cNvPr id="6146" name="Picture 2" descr="Image result for Testing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18" y="4617903"/>
            <a:ext cx="4129809" cy="193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7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3154" y="237564"/>
            <a:ext cx="7886700" cy="1325563"/>
          </a:xfrm>
        </p:spPr>
        <p:txBody>
          <a:bodyPr/>
          <a:lstStyle/>
          <a:p>
            <a:r>
              <a:rPr lang="en-US" dirty="0" smtClean="0"/>
              <a:t>Medical Team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2322" y="1790291"/>
            <a:ext cx="7886700" cy="4351338"/>
          </a:xfrm>
        </p:spPr>
        <p:txBody>
          <a:bodyPr>
            <a:normAutofit fontScale="92500"/>
          </a:bodyPr>
          <a:lstStyle/>
          <a:p>
            <a:r>
              <a:rPr lang="en-US" sz="3900" dirty="0" smtClean="0"/>
              <a:t>Sample Storage</a:t>
            </a:r>
          </a:p>
          <a:p>
            <a:pPr lvl="1"/>
            <a:r>
              <a:rPr lang="en-US" dirty="0" smtClean="0"/>
              <a:t>If your institution choses </a:t>
            </a:r>
            <a:r>
              <a:rPr lang="en-US" dirty="0"/>
              <a:t>to work </a:t>
            </a:r>
            <a:r>
              <a:rPr lang="en-US" dirty="0" smtClean="0"/>
              <a:t>toward </a:t>
            </a:r>
            <a:r>
              <a:rPr lang="en-US" dirty="0"/>
              <a:t>entering future stored samples in ZIMS and leave </a:t>
            </a:r>
            <a:r>
              <a:rPr lang="en-US" dirty="0" err="1"/>
              <a:t>MedARKS</a:t>
            </a:r>
            <a:r>
              <a:rPr lang="en-US" dirty="0"/>
              <a:t> as a place to only search historical samples, </a:t>
            </a:r>
            <a:r>
              <a:rPr lang="en-US" dirty="0" smtClean="0"/>
              <a:t>there will </a:t>
            </a:r>
            <a:r>
              <a:rPr lang="en-US" dirty="0"/>
              <a:t>no longer </a:t>
            </a:r>
            <a:r>
              <a:rPr lang="en-US" dirty="0" smtClean="0"/>
              <a:t>be the need </a:t>
            </a:r>
            <a:r>
              <a:rPr lang="en-US" dirty="0"/>
              <a:t>to execute the ZIMS to </a:t>
            </a:r>
            <a:r>
              <a:rPr lang="en-US" dirty="0" err="1"/>
              <a:t>MedARKS</a:t>
            </a:r>
            <a:r>
              <a:rPr lang="en-US" dirty="0"/>
              <a:t> export, but that is a local institution decision.  </a:t>
            </a:r>
            <a:endParaRPr lang="en-US" dirty="0" smtClean="0"/>
          </a:p>
          <a:p>
            <a:pPr lvl="1"/>
            <a:r>
              <a:rPr lang="en-US" dirty="0" err="1" smtClean="0"/>
              <a:t>MedARKS</a:t>
            </a:r>
            <a:r>
              <a:rPr lang="en-US" dirty="0" smtClean="0"/>
              <a:t> </a:t>
            </a:r>
            <a:r>
              <a:rPr lang="en-US" dirty="0"/>
              <a:t>sample storage data migration is planned for 2020, no date offered at this point in time </a:t>
            </a:r>
            <a:endParaRPr lang="en-US" dirty="0" smtClean="0"/>
          </a:p>
          <a:p>
            <a:pPr lvl="2"/>
            <a:r>
              <a:rPr lang="en-US" dirty="0" smtClean="0"/>
              <a:t>Med </a:t>
            </a:r>
            <a:r>
              <a:rPr lang="en-US" dirty="0"/>
              <a:t>team has Test Result upload queued up next and likely Biobank after that </a:t>
            </a:r>
            <a:endParaRPr lang="en-US" dirty="0" smtClean="0"/>
          </a:p>
          <a:p>
            <a:pPr lvl="2"/>
            <a:r>
              <a:rPr lang="en-US" dirty="0" smtClean="0"/>
              <a:t>BUT</a:t>
            </a:r>
            <a:r>
              <a:rPr lang="en-US" dirty="0"/>
              <a:t>, when the migrations are complete, </a:t>
            </a:r>
            <a:r>
              <a:rPr lang="en-US" dirty="0" err="1"/>
              <a:t>MedARKS</a:t>
            </a:r>
            <a:r>
              <a:rPr lang="en-US" dirty="0"/>
              <a:t> can be retired. 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9</a:t>
            </a:fld>
            <a:endParaRPr lang="en-US"/>
          </a:p>
        </p:txBody>
      </p:sp>
      <p:pic>
        <p:nvPicPr>
          <p:cNvPr id="4098" name="Picture 2" descr="Image result for zoo vet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739" y="365126"/>
            <a:ext cx="2320115" cy="200861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14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(1) Blue -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42576353-DC84-4281-AAC2-71870E42330C}"/>
    </a:ext>
  </a:extLst>
</a:theme>
</file>

<file path=ppt/theme/theme10.xml><?xml version="1.0" encoding="utf-8"?>
<a:theme xmlns:a="http://schemas.openxmlformats.org/drawingml/2006/main" name="(10) Green - Rabbi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1.xml><?xml version="1.0" encoding="utf-8"?>
<a:theme xmlns:a="http://schemas.openxmlformats.org/drawingml/2006/main" name="(11) Blue - Blue Quaker Coup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2.xml><?xml version="1.0" encoding="utf-8"?>
<a:theme xmlns:a="http://schemas.openxmlformats.org/drawingml/2006/main" name="(12) Green - Maca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3.xml><?xml version="1.0" encoding="utf-8"?>
<a:theme xmlns:a="http://schemas.openxmlformats.org/drawingml/2006/main" name="(13) Blue - Koal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4.xml><?xml version="1.0" encoding="utf-8"?>
<a:theme xmlns:a="http://schemas.openxmlformats.org/drawingml/2006/main" name="(14) Green - Ow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5.xml><?xml version="1.0" encoding="utf-8"?>
<a:theme xmlns:a="http://schemas.openxmlformats.org/drawingml/2006/main" name="(15) Blue - Veiled Chamele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6.xml><?xml version="1.0" encoding="utf-8"?>
<a:theme xmlns:a="http://schemas.openxmlformats.org/drawingml/2006/main" name="(16) Green - Marmose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(2) Blank - 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2FBA392-93F9-4672-979A-DDB0173D484F}"/>
    </a:ext>
  </a:extLst>
</a:theme>
</file>

<file path=ppt/theme/theme3.xml><?xml version="1.0" encoding="utf-8"?>
<a:theme xmlns:a="http://schemas.openxmlformats.org/drawingml/2006/main" name="(3) Blue - Ot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F58A149C-9E42-42D6-B2B5-449F2AB7BED4}"/>
    </a:ext>
  </a:extLst>
</a:theme>
</file>

<file path=ppt/theme/theme4.xml><?xml version="1.0" encoding="utf-8"?>
<a:theme xmlns:a="http://schemas.openxmlformats.org/drawingml/2006/main" name="(4) Green - Lionfi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985855A-7AA0-49A7-9E03-300763934C77}"/>
    </a:ext>
  </a:extLst>
</a:theme>
</file>

<file path=ppt/theme/theme5.xml><?xml version="1.0" encoding="utf-8"?>
<a:theme xmlns:a="http://schemas.openxmlformats.org/drawingml/2006/main" name="(5) Blue - Kangaro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F27538D-FF1A-4A67-AF76-8439D1E41204}"/>
    </a:ext>
  </a:extLst>
</a:theme>
</file>

<file path=ppt/theme/theme6.xml><?xml version="1.0" encoding="utf-8"?>
<a:theme xmlns:a="http://schemas.openxmlformats.org/drawingml/2006/main" name="(6) Green - Fennec Fox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5ABDF0A-A37B-4D42-ADAC-579AE600B6F5}"/>
    </a:ext>
  </a:extLst>
</a:theme>
</file>

<file path=ppt/theme/theme7.xml><?xml version="1.0" encoding="utf-8"?>
<a:theme xmlns:a="http://schemas.openxmlformats.org/drawingml/2006/main" name="(7) Blue - Red-Crowned Cra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8CCD2B64-7F49-4174-B75F-2CA96AEEF3D7}"/>
    </a:ext>
  </a:extLst>
</a:theme>
</file>

<file path=ppt/theme/theme8.xml><?xml version="1.0" encoding="utf-8"?>
<a:theme xmlns:a="http://schemas.openxmlformats.org/drawingml/2006/main" name="(8) Green - Bu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9.xml><?xml version="1.0" encoding="utf-8"?>
<a:theme xmlns:a="http://schemas.openxmlformats.org/drawingml/2006/main" name="(9) Blue - Iguan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CBE438E-A98C-4A42-B69A-80714B2D7C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Language xmlns="00558959-21e2-49b6-8bc1-d46e8fb3ce16">EN</Language>
    <Content_x0020_Last_x0020_Updated_x0020_on_x003a_ xmlns="00558959-21e2-49b6-8bc1-d46e8fb3ce16" xsi:nil="true"/>
    <Module xmlns="00558959-21e2-49b6-8bc1-d46e8fb3ce16">TNT</Module>
    <Review xmlns="00558959-21e2-49b6-8bc1-d46e8fb3ce16">None needed</Review>
    <PublishingExpirationDate xmlns="http://schemas.microsoft.com/sharepoint/v3" xsi:nil="true"/>
    <Community_x0020_Author_x0020__x007c__x0020_Editor xmlns="00558959-21e2-49b6-8bc1-d46e8fb3ce16">
      <UserInfo>
        <DisplayName>FBA_Member:amiller</DisplayName>
        <AccountId>45</AccountId>
        <AccountType/>
      </UserInfo>
    </Community_x0020_Author_x0020__x007c__x0020_Editor>
    <PublishingStartDate xmlns="http://schemas.microsoft.com/sharepoint/v3" xsi:nil="true"/>
    <Best_x0020_Practices xmlns="00558959-21e2-49b6-8bc1-d46e8fb3ce16">false</Best_x0020_Practices>
    <Permalink xmlns="00558959-21e2-49b6-8bc1-d46e8fb3ce16">
      <Url xsi:nil="true"/>
      <Description xsi:nil="true"/>
    </Permalink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61D1EAB4F114BB81E10F743FBEB16" ma:contentTypeVersion="17" ma:contentTypeDescription="Create a new document." ma:contentTypeScope="" ma:versionID="8d5c9d6b9e771f046f32cc35cd3e00d3">
  <xsd:schema xmlns:xsd="http://www.w3.org/2001/XMLSchema" xmlns:p="http://schemas.microsoft.com/office/2006/metadata/properties" xmlns:ns1="http://schemas.microsoft.com/sharepoint/v3" xmlns:ns2="00558959-21e2-49b6-8bc1-d46e8fb3ce16" targetNamespace="http://schemas.microsoft.com/office/2006/metadata/properties" ma:root="true" ma:fieldsID="fb2fb0cbec74215f123117318a3452cf" ns1:_="" ns2:_="">
    <xsd:import namespace="http://schemas.microsoft.com/sharepoint/v3"/>
    <xsd:import namespace="00558959-21e2-49b6-8bc1-d46e8fb3ce16"/>
    <xsd:element name="properties">
      <xsd:complexType>
        <xsd:sequence>
          <xsd:element name="documentManagement">
            <xsd:complexType>
              <xsd:all>
                <xsd:element ref="ns2:Permalink" minOccurs="0"/>
                <xsd:element ref="ns2:Module" minOccurs="0"/>
                <xsd:element ref="ns2:Community_x0020_Author_x0020__x007c__x0020_Editor" minOccurs="0"/>
                <xsd:element ref="ns2:Best_x0020_Practices" minOccurs="0"/>
                <xsd:element ref="ns2:Language" minOccurs="0"/>
                <xsd:element ref="ns2:Review" minOccurs="0"/>
                <xsd:element ref="ns2:Content_x0020_Last_x0020_Updated_x0020_on_x003a_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00558959-21e2-49b6-8bc1-d46e8fb3ce16" elementFormDefault="qualified">
    <xsd:import namespace="http://schemas.microsoft.com/office/2006/documentManagement/types"/>
    <xsd:element name="Permalink" ma:index="2" nillable="true" ma:displayName="Permalink" ma:description="WalkMe link - to be used for tracking help access to help files." ma:format="Hyperlink" ma:internalName="Perma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odule" ma:index="3" nillable="true" ma:displayName="Module" ma:format="RadioButtons" ma:internalName="Module">
      <xsd:simpleType>
        <xsd:restriction base="dms:Choice">
          <xsd:enumeration value="Self Directed"/>
          <xsd:enumeration value="1000"/>
          <xsd:enumeration value="1001"/>
          <xsd:enumeration value="1002"/>
          <xsd:enumeration value="1003"/>
          <xsd:enumeration value="1004"/>
          <xsd:enumeration value="1005"/>
          <xsd:enumeration value="1006"/>
          <xsd:enumeration value="1007"/>
          <xsd:enumeration value="5000"/>
          <xsd:enumeration value="5001"/>
          <xsd:enumeration value="2000"/>
          <xsd:enumeration value="TNT"/>
          <xsd:enumeration value="3000"/>
          <xsd:enumeration value="Legacy"/>
          <xsd:enumeration value="SharingIsCaring"/>
          <xsd:enumeration value="4000"/>
          <xsd:enumeration value="Help"/>
          <xsd:enumeration value="3001"/>
          <xsd:enumeration value="index"/>
          <xsd:enumeration value="onboarding"/>
          <xsd:enumeration value="biobank"/>
        </xsd:restriction>
      </xsd:simpleType>
    </xsd:element>
    <xsd:element name="Community_x0020_Author_x0020__x007c__x0020_Editor" ma:index="4" nillable="true" ma:displayName="Community Author | Editor" ma:description="The member of the community how owns the document." ma:list="UserInfo" ma:internalName="Community_x0020_Author_x0020__x007c__x0020_Edit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est_x0020_Practices" ma:index="5" nillable="true" ma:displayName="Best Practices" ma:default="0" ma:description="Is a best practices document" ma:internalName="Best_x0020_Practices">
      <xsd:simpleType>
        <xsd:restriction base="dms:Boolean"/>
      </xsd:simpleType>
    </xsd:element>
    <xsd:element name="Language" ma:index="6" nillable="true" ma:displayName="Language" ma:default="EN" ma:format="Dropdown" ma:internalName="Language">
      <xsd:simpleType>
        <xsd:restriction base="dms:Choice">
          <xsd:enumeration value="EN"/>
          <xsd:enumeration value="ES"/>
          <xsd:enumeration value="RU"/>
          <xsd:enumeration value="JP"/>
        </xsd:restriction>
      </xsd:simpleType>
    </xsd:element>
    <xsd:element name="Review" ma:index="7" nillable="true" ma:displayName="Review" ma:default="None needed" ma:description="Mark for review" ma:format="RadioButtons" ma:internalName="Review">
      <xsd:simpleType>
        <xsd:restriction base="dms:Choice">
          <xsd:enumeration value="None needed"/>
          <xsd:enumeration value="In Progress"/>
          <xsd:enumeration value="Done"/>
          <xsd:enumeration value="To Do"/>
        </xsd:restriction>
      </xsd:simpleType>
    </xsd:element>
    <xsd:element name="Content_x0020_Last_x0020_Updated_x0020_on_x003a_" ma:index="8" nillable="true" ma:displayName="Content Last Updated on:" ma:internalName="Content_x0020_Last_x0020_Updated_x0020_on_x003a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EEB0AFC2-0F94-4FB8-A064-0593AAF4CF5C}"/>
</file>

<file path=customXml/itemProps2.xml><?xml version="1.0" encoding="utf-8"?>
<ds:datastoreItem xmlns:ds="http://schemas.openxmlformats.org/officeDocument/2006/customXml" ds:itemID="{4198899A-AB18-4236-8B07-289CA7BD583A}"/>
</file>

<file path=customXml/itemProps3.xml><?xml version="1.0" encoding="utf-8"?>
<ds:datastoreItem xmlns:ds="http://schemas.openxmlformats.org/officeDocument/2006/customXml" ds:itemID="{967651A0-29C1-4765-A607-E61E0F5A4E0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1554</TotalTime>
  <Words>1295</Words>
  <Application>Microsoft Office PowerPoint</Application>
  <PresentationFormat>On-screen Show (4:3)</PresentationFormat>
  <Paragraphs>235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27</vt:i4>
      </vt:variant>
    </vt:vector>
  </HeadingPairs>
  <TitlesOfParts>
    <vt:vector size="45" baseType="lpstr">
      <vt:lpstr>Arial</vt:lpstr>
      <vt:lpstr>Calibri</vt:lpstr>
      <vt:lpstr>(1) Blue - Blank</vt:lpstr>
      <vt:lpstr>(2) Blank - Green</vt:lpstr>
      <vt:lpstr>(3) Blue - Otter</vt:lpstr>
      <vt:lpstr>(4) Green - Lionfish</vt:lpstr>
      <vt:lpstr>(5) Blue - Kangaroo</vt:lpstr>
      <vt:lpstr>(6) Green - Fennec Fox</vt:lpstr>
      <vt:lpstr>(7) Blue - Red-Crowned Crane</vt:lpstr>
      <vt:lpstr>(8) Green - Bug</vt:lpstr>
      <vt:lpstr>(9) Blue - Iguana</vt:lpstr>
      <vt:lpstr>(10) Green - Rabbit</vt:lpstr>
      <vt:lpstr>(11) Blue - Blue Quaker Couple</vt:lpstr>
      <vt:lpstr>(12) Green - Macaw</vt:lpstr>
      <vt:lpstr>(13) Blue - Koala</vt:lpstr>
      <vt:lpstr>(14) Green - Owl</vt:lpstr>
      <vt:lpstr>(15) Blue - Veiled Chameleon</vt:lpstr>
      <vt:lpstr>(16) Green - Marmoset</vt:lpstr>
      <vt:lpstr>The Best of </vt:lpstr>
      <vt:lpstr>A Note From Jim Guenter, Species360 CEO</vt:lpstr>
      <vt:lpstr>Husbandry/Aquatics Team</vt:lpstr>
      <vt:lpstr>Husbandry/Aquatics Team</vt:lpstr>
      <vt:lpstr>Husbandry/Aquatics Team</vt:lpstr>
      <vt:lpstr>Husbandry/Aquatics Team</vt:lpstr>
      <vt:lpstr>Medical Team</vt:lpstr>
      <vt:lpstr>Medical Team</vt:lpstr>
      <vt:lpstr>Medical Team</vt:lpstr>
      <vt:lpstr>Medical Team</vt:lpstr>
      <vt:lpstr>Medical Team</vt:lpstr>
      <vt:lpstr>Medical Team</vt:lpstr>
      <vt:lpstr>Studbooks Team</vt:lpstr>
      <vt:lpstr>Studbooks Team</vt:lpstr>
      <vt:lpstr>Studbooks Team</vt:lpstr>
      <vt:lpstr>Studbooks Team</vt:lpstr>
      <vt:lpstr>Studbooks Team</vt:lpstr>
      <vt:lpstr>Studbooks Team</vt:lpstr>
      <vt:lpstr>Studbooks Team</vt:lpstr>
      <vt:lpstr>Science &amp; Research Team</vt:lpstr>
      <vt:lpstr>Science and Research Team</vt:lpstr>
      <vt:lpstr>Science and Research Team</vt:lpstr>
      <vt:lpstr>Science and Research Team</vt:lpstr>
      <vt:lpstr>Science and Research Team</vt:lpstr>
      <vt:lpstr>Science and Research Team</vt:lpstr>
      <vt:lpstr>Science and Research Team</vt:lpstr>
      <vt:lpstr>2019 Was a Very Good Year!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Wright</dc:creator>
  <cp:lastModifiedBy>HP</cp:lastModifiedBy>
  <cp:revision>146</cp:revision>
  <cp:lastPrinted>2018-01-25T17:41:21Z</cp:lastPrinted>
  <dcterms:created xsi:type="dcterms:W3CDTF">2016-07-26T18:48:10Z</dcterms:created>
  <dcterms:modified xsi:type="dcterms:W3CDTF">2020-01-14T17:20:00Z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0x010100B8A61D1EAB4F114BB81E10F743FBEB16</vt:lpwstr>
  </property>
</Properties>
</file>