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79"/>
  </p:notesMasterIdLst>
  <p:sldIdLst>
    <p:sldId id="301" r:id="rId17"/>
    <p:sldId id="302" r:id="rId18"/>
    <p:sldId id="303" r:id="rId19"/>
    <p:sldId id="359" r:id="rId20"/>
    <p:sldId id="305" r:id="rId21"/>
    <p:sldId id="306" r:id="rId22"/>
    <p:sldId id="360" r:id="rId23"/>
    <p:sldId id="307" r:id="rId24"/>
    <p:sldId id="308" r:id="rId25"/>
    <p:sldId id="309" r:id="rId26"/>
    <p:sldId id="371" r:id="rId27"/>
    <p:sldId id="378" r:id="rId28"/>
    <p:sldId id="310" r:id="rId29"/>
    <p:sldId id="346" r:id="rId30"/>
    <p:sldId id="352" r:id="rId31"/>
    <p:sldId id="362" r:id="rId32"/>
    <p:sldId id="363" r:id="rId33"/>
    <p:sldId id="311" r:id="rId34"/>
    <p:sldId id="361" r:id="rId35"/>
    <p:sldId id="324" r:id="rId36"/>
    <p:sldId id="325" r:id="rId37"/>
    <p:sldId id="379" r:id="rId38"/>
    <p:sldId id="366" r:id="rId39"/>
    <p:sldId id="377" r:id="rId40"/>
    <p:sldId id="312" r:id="rId41"/>
    <p:sldId id="326" r:id="rId42"/>
    <p:sldId id="375" r:id="rId43"/>
    <p:sldId id="376" r:id="rId44"/>
    <p:sldId id="347" r:id="rId45"/>
    <p:sldId id="332" r:id="rId46"/>
    <p:sldId id="313" r:id="rId47"/>
    <p:sldId id="314" r:id="rId48"/>
    <p:sldId id="315" r:id="rId49"/>
    <p:sldId id="316" r:id="rId50"/>
    <p:sldId id="333" r:id="rId51"/>
    <p:sldId id="345" r:id="rId52"/>
    <p:sldId id="317" r:id="rId53"/>
    <p:sldId id="319" r:id="rId54"/>
    <p:sldId id="320" r:id="rId55"/>
    <p:sldId id="321" r:id="rId56"/>
    <p:sldId id="327" r:id="rId57"/>
    <p:sldId id="328" r:id="rId58"/>
    <p:sldId id="329" r:id="rId59"/>
    <p:sldId id="330" r:id="rId60"/>
    <p:sldId id="331" r:id="rId61"/>
    <p:sldId id="334" r:id="rId62"/>
    <p:sldId id="335" r:id="rId63"/>
    <p:sldId id="337" r:id="rId64"/>
    <p:sldId id="364" r:id="rId65"/>
    <p:sldId id="373" r:id="rId66"/>
    <p:sldId id="350" r:id="rId67"/>
    <p:sldId id="343" r:id="rId68"/>
    <p:sldId id="374" r:id="rId69"/>
    <p:sldId id="380" r:id="rId70"/>
    <p:sldId id="351" r:id="rId71"/>
    <p:sldId id="338" r:id="rId72"/>
    <p:sldId id="339" r:id="rId73"/>
    <p:sldId id="340" r:id="rId74"/>
    <p:sldId id="344" r:id="rId75"/>
    <p:sldId id="372" r:id="rId76"/>
    <p:sldId id="341" r:id="rId77"/>
    <p:sldId id="342"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showGuides="1">
      <p:cViewPr varScale="1">
        <p:scale>
          <a:sx n="88" d="100"/>
          <a:sy n="88" d="100"/>
        </p:scale>
        <p:origin x="1286"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49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customXml" Target="../customXml/item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61" Type="http://schemas.openxmlformats.org/officeDocument/2006/relationships/slide" Target="slides/slide45.xml"/><Relationship Id="rId8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00620-C108-4358-9D48-91350CA30E5B}" type="datetimeFigureOut">
              <a:rPr lang="en-US" smtClean="0"/>
              <a:t>10/18/2018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70608-137A-4D52-B6B7-FDCB7CA06B70}" type="slidenum">
              <a:rPr lang="en-US" smtClean="0"/>
              <a:t>‹#›</a:t>
            </a:fld>
            <a:endParaRPr lang="en-US"/>
          </a:p>
        </p:txBody>
      </p:sp>
    </p:spTree>
    <p:extLst>
      <p:ext uri="{BB962C8B-B14F-4D97-AF65-F5344CB8AC3E}">
        <p14:creationId xmlns:p14="http://schemas.microsoft.com/office/powerpoint/2010/main" val="3793159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EAA5AF-5196-45EE-8105-81D113664536}"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CE8B67-BFE7-4E38-AFFD-528811C80D68}"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67EFB7-EE8A-4AA1-A5E9-E44B2064D530}"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4FFE81-937C-47AF-B225-B6DBB719F96E}"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0373E-8DE7-4FE6-A14B-D62D8B18BA33}"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2FC5C-7C84-4754-B5A8-ACBBDF869717}"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36712B-EAAC-4C80-B01E-5799A163DF8A}"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1FEDEC-52DE-42D6-9E74-415B3D6777A1}"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92EFB-2BE4-4F52-9E0B-2CE67A905F58}"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D8DB18-A3D7-49A1-A0F6-EB08D37F4E23}"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876BD-8CAF-476A-8F9E-9FFF39C85C13}"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AFD4D8-A527-4CF0-8838-CCF641407EA8}"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9291E1-536A-4EC6-977A-978CCBC32B85}"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19959-B4BA-481B-8995-F4DF9130726F}"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CD2C7-C739-488B-A21D-12197BE62887}"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E9C3AD-76E4-4B2F-AE62-ABF030A3081E}"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2A1B56-D14A-4A61-951F-1FA1B5BF5C15}"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1B957C-D1C8-4C04-87D4-ED4617A52FAC}"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196D1-CEB0-48AC-B439-92A55DEB3170}"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C64E3-CB3B-41AF-84F6-620D1117EE3D}"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546FD-EC37-47EE-8E2D-775104C9FB98}"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79E196-262C-40D2-9F9C-A6C3899800DD}"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E2EB06-BDA6-41DF-8623-784E59E7AA93}"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CD2FC3-AC48-44F7-9DD7-CFCFABE03857}"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6820A7-B0C5-4075-8130-2315A550A930}"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48FD68-A361-4104-9A93-58F294B4F46D}"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866CC5-11C6-4DB2-98C8-27526AAE703A}"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75D203-D0C2-4FD3-B155-0E359A7F89D2}"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92B80-783C-4772-A478-B560B4986B86}"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81F7C1-C88B-42C5-8204-90F651462029}"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E066A-56FC-4475-9618-7DCC733F0847}"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BDEEE0-BACC-4AD5-9D83-9261301582C8}"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FC06A-EEE3-4966-9302-DCCD52DDEDE9}"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4CA68-D3F5-4814-9C1D-E9C1F8CA57F8}"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F5D255-3BF8-40F6-84BE-D71AC8A3B1D3}"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56FB6E-E984-40E0-AB58-6294436927E1}"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6FC3B5-7113-4D50-A4C6-8314EF6FB765}"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6A1FCB-667A-4A1E-B0F1-D563A6225279}"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A0633-EB39-4B58-949D-599F4BDD0DDF}"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4F38C-D1C7-4FCB-BBDC-C3C53ECDCFF0}"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FBF46-6ED5-42FC-9163-3AC732E30173}"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CEE9A8-3E02-43E8-BB04-37EF68241654}"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6AB2D-F974-4311-950A-7233AA8E91D7}"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EDA69B-14C4-4CDC-A95B-E3A2289305D9}"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C47244-8A5D-4DDD-8C09-B16B03EEB700}"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588B2F-DFDF-401C-9D4B-AF02764F849C}"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1FD1BE-C1D1-4096-9AE6-9A72B26B0BFB}"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1CD643-4ED8-4116-A5F7-60316580CB44}"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CE495-F003-468B-855F-B7DA46C6BCA3}"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59767-7F98-4A08-8055-D494C4BB3660}"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69814-3AA6-43C2-950B-BE23B61C0043}"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BC7B86-BB75-4003-8616-4C076D022A74}"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78DE3-EF26-4F0F-A305-1C8F5B2F7A30}"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6B5A1-4CC4-41DC-9FC9-1DB54FF4C5D3}"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F5745-7F6C-49EA-B32A-6DA28AAB61DF}"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902B30-5C87-44FA-867E-3AFF91BC6546}"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E1AE64-C8B8-4E8A-9042-93CA537CB47C}"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C4DE49-6B06-4A85-91A3-B7AFA6FF9EC5}"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74983-66D8-42BC-A0F9-F2E36CEF6898}"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5933E2-DA6A-43F1-AB75-3A08FAA26A6A}"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0D093A-F2AF-4114-9C09-C52D3D7D60B0}"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54780C-C971-470C-B596-754A5C6ECD97}"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FB06F-CED2-48C5-832C-F91B67873565}"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876F1-C4BE-4C37-BF1A-EB7CD6BA233F}"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0F5FD-0C62-4A09-8933-B97FA8289503}"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13448C-F1FB-4C28-994E-F148DB4A5B83}"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5CC18F-E30B-47D7-BA8D-DED8CF23D6C2}"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E1BF2-CD10-4E09-A975-7B21DF9C8BE1}"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F78C54-943F-4CA1-B715-6F286726BF1A}"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7DF870-87B8-475A-9578-1E99D14B8467}"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7F7FB-F849-4DB1-AA60-A751FB54712F}"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FF860C-6475-48DB-9333-2A7462810EBF}"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865D3-20BE-43F0-BDD0-D98B6E4AD47B}"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21966-4893-45BC-B0EA-C6F5BD548224}"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4179A-76F7-4879-BB19-9414C360A7B2}"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CF474F-634F-4AD2-9371-6261A5FB0894}"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FDB635-4C35-4D54-9464-B1AF30D7C318}"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30677A-FFC6-401F-82A8-C3A8DC63C933}"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F7348E-3EAC-42B7-AFBF-9E3A944A2044}"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59A8A1-D226-4454-B1E8-BCB3162F07D2}"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959E6E-CA00-41BA-9B85-6227E5A89C23}"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72A99F-8441-446C-BC10-6B31401BF868}"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E5941-E835-453B-A420-B10A102AD4BB}"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2441C-0B03-4709-8EBA-CC512E357128}"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C3E0A-D784-40F1-8CC6-3EC59BF34AC4}"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39114C-CA02-4642-B200-B4536649D60F}"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D0AF2D-F5B7-40AF-97A9-39763625698E}"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8554FA-5C5C-4AF0-84BB-1B747599F868}"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520850-752A-4030-8C81-9B1D27A0F581}"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87FB1F-C690-48A1-97CA-419845E415DE}"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D04FE1-C12E-420D-95EE-99D8FD71A0E8}"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BDE1F8-0F3E-4C0B-A8AD-FD4E8EF6620E}"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A0301-ED8F-4CA6-A169-3472F4A8CDF1}"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43EBF-A0BA-4CC2-87A3-CF5D33C04540}"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FB033-A693-4109-9338-D4C4A9C687C9}"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E04A29-2099-4EBE-8D8F-D5BA150B8D42}"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F49668-084E-4812-AC4B-B9E1C442F3FA}"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1D4FA-83EC-4388-A9C4-AE8B847191D3}"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0782EF-2E79-4A0C-9935-D721469E8178}"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34BBA8-C444-4018-8C40-2C905F89A7EE}"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6C568C-9C4A-4F25-A842-96561F8B7743}"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19E1EE-30DB-496F-9884-72B99DC30021}"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B8960-229A-4757-88EA-7BE96718B1B6}"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EA565-4E85-42C3-8CD3-9F711EC65CD8}"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5276EE-E6E6-4518-8313-34FCBBFE5C7A}"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F6D7EC-04E6-4855-A2B8-40A78EE4379D}"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C0E787-8984-44CB-9E38-7381AADCDEDD}"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D78B26-8FF5-48DD-8D6A-2EA1DC953EB4}"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3988EA-B83E-4B44-92A1-6E55A11FF76F}"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4702DD-1731-4763-A532-9401A06FC80C}"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EB0DA2-22E2-4AB9-B2E5-0A5E040A206B}"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53F13-865C-4BB7-A283-08B365AE25CB}"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7E344-013A-445E-93A5-77D6AED299A3}"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09AFD-F98B-49B4-B063-9E2A802BFC96}"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C9291-1615-4955-BCB6-317875B64B71}"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DE1DF8-657B-4391-8378-8F0D1CF48BBF}"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E8AC6-2F04-45AF-894A-7D00E6392595}"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2FF16-AEE1-4584-8B09-395E7DF4AB67}"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AF4A87-2ABF-43A7-8D46-9D4F87BBEE3B}"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796280-8314-4AF1-AB06-F14D28F17552}"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87B993-669C-4F57-8DB5-D57D2D2A895D}"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331E8-C8E7-4565-8B9F-B3F1743D0EDA}"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6DC3D7-4197-4613-9D90-30005147EAFA}"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3EE76-CA76-4317-AC14-1807DFA344C8}"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747A5-CC62-4A9A-B363-C6E238FD2641}"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EC15DA-70B3-4251-BE7F-D0B1F6654698}"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AC368-260C-4D43-B808-6690B381F8B2}"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BFA96-F443-44BC-AB5B-106C6513EAC5}"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7F36D8-ACF5-4602-BED0-C0C6A6AD2068}"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0EA85B-1693-4383-AAB3-0EB5B8EB738F}"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34A1F4-9724-4FBC-8E36-70EC90FC301D}"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62FA1-DD83-42C2-8B38-6B49F0910A9F}"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20402-8971-4513-A32D-12BF7936FCB6}"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C14B5-DBEF-4759-924D-0E848C9D9E1E}"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EEC9E-F8EF-4CEE-8503-476E6E55FA0E}"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07E5EB-6BCD-4EB7-AF25-B0DBFA8F944E}"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6F270F-FC7F-4311-94DC-25F441838767}"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C32A5-4C5F-4AA1-8595-D22E64EF61C5}" type="datetime1">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7FD7A4-3308-4A4B-9829-97EDFA42D26B}"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02BB7F-6ECB-4929-A8C4-79C6919002B4}" type="datetime1">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6B1EC4-A326-4D08-8BB1-5D48919D100C}" type="datetime1">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720-AE20-4295-8556-3FBD2DDC444B}" type="datetime1">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F1990-6924-4D07-B072-2ECFB46B5904}"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F544-8BC9-4F95-915D-2C11AD534B01}" type="datetime1">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F9C9B86-03DB-4FBA-9CAA-4960942ACF05}"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99039D7-7CC5-4868-98AD-40C2881D77F0}"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D6D347E-2DA9-4C82-8148-954871E07851}"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47E87D2-BEDE-4D6E-BEF3-0CA577260069}"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E094A7D-0BA9-4EF1-ADC5-082F9971B0C3}"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9F96CAF-2710-44AE-9266-70E848569BAC}"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BD6C838-2B6A-4350-ACA6-3CD7D983C5E7}"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4175B38-E7B2-45FC-827C-ACEDD38B6A3F}"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BFAA9D76-17E6-4332-BFCE-563577D4267B}"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9F070B9-FD94-44DE-A774-489EA8E0138B}"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1642300-36F5-4CBE-B6CE-7498A4780011}"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C21164B-1A44-4091-A79E-573A9E3278C3}"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73C992F-2655-4FB3-922B-59D17229DAC0}"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12ACF7E-1609-44EF-BDBC-E4985AF7D6DE}"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E895AAE-6ACB-417D-8FAB-D339A41FA428}"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540BEB1-A61E-4F59-B63A-0BCB93B9614E}" type="datetime1">
              <a:rPr lang="en-US" smtClean="0"/>
              <a:t>10/18/2018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769" y="-534858"/>
            <a:ext cx="7772400" cy="2387600"/>
          </a:xfrm>
        </p:spPr>
        <p:txBody>
          <a:bodyPr/>
          <a:lstStyle/>
          <a:p>
            <a:r>
              <a:rPr lang="en-US" dirty="0" smtClean="0"/>
              <a:t>ZIMS Studbooks</a:t>
            </a:r>
            <a:endParaRPr lang="en-US" dirty="0"/>
          </a:p>
        </p:txBody>
      </p:sp>
      <p:sp>
        <p:nvSpPr>
          <p:cNvPr id="3" name="Subtitle 2"/>
          <p:cNvSpPr>
            <a:spLocks noGrp="1"/>
          </p:cNvSpPr>
          <p:nvPr>
            <p:ph type="subTitle" idx="1"/>
          </p:nvPr>
        </p:nvSpPr>
        <p:spPr>
          <a:xfrm>
            <a:off x="875764" y="1852742"/>
            <a:ext cx="6858000" cy="1655762"/>
          </a:xfrm>
        </p:spPr>
        <p:txBody>
          <a:bodyPr/>
          <a:lstStyle/>
          <a:p>
            <a:r>
              <a:rPr lang="en-US" dirty="0" smtClean="0"/>
              <a:t>Navigation and Functionality</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pic>
        <p:nvPicPr>
          <p:cNvPr id="5" name="Picture 2" descr="Image result for navig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76" y="2687650"/>
            <a:ext cx="3090928" cy="309092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4" descr="Image result for functionality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525" y="2680623"/>
            <a:ext cx="4120644" cy="231786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69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Animal List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10</a:t>
            </a:fld>
            <a:endParaRPr lang="en-US"/>
          </a:p>
        </p:txBody>
      </p:sp>
      <p:sp>
        <p:nvSpPr>
          <p:cNvPr id="6" name="TextBox 5"/>
          <p:cNvSpPr txBox="1"/>
          <p:nvPr/>
        </p:nvSpPr>
        <p:spPr>
          <a:xfrm>
            <a:off x="382549" y="1692220"/>
            <a:ext cx="2202595" cy="341632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right hand arrow will open a screen</a:t>
            </a:r>
          </a:p>
          <a:p>
            <a:r>
              <a:rPr lang="en-US" dirty="0"/>
              <a:t>w</a:t>
            </a:r>
            <a:r>
              <a:rPr lang="en-US" dirty="0" smtClean="0"/>
              <a:t>here you can select to filter your animal list by many fields to find animals that meet specific</a:t>
            </a:r>
          </a:p>
          <a:p>
            <a:r>
              <a:rPr lang="en-US" dirty="0"/>
              <a:t>r</a:t>
            </a:r>
            <a:r>
              <a:rPr lang="en-US" dirty="0" smtClean="0"/>
              <a:t>equirements. These</a:t>
            </a:r>
          </a:p>
          <a:p>
            <a:r>
              <a:rPr lang="en-US" dirty="0"/>
              <a:t>s</a:t>
            </a:r>
            <a:r>
              <a:rPr lang="en-US" dirty="0" smtClean="0"/>
              <a:t>earches can be used</a:t>
            </a:r>
          </a:p>
          <a:p>
            <a:r>
              <a:rPr lang="en-US" dirty="0"/>
              <a:t>a</a:t>
            </a:r>
            <a:r>
              <a:rPr lang="en-US" smtClean="0"/>
              <a:t>s </a:t>
            </a:r>
            <a:r>
              <a:rPr lang="en-US" dirty="0" smtClean="0"/>
              <a:t>reports and exported to pdf or</a:t>
            </a:r>
          </a:p>
          <a:p>
            <a:r>
              <a:rPr lang="en-US" dirty="0" smtClean="0"/>
              <a:t>Excel.</a:t>
            </a:r>
            <a:endParaRPr lang="en-US" dirty="0"/>
          </a:p>
        </p:txBody>
      </p:sp>
      <p:pic>
        <p:nvPicPr>
          <p:cNvPr id="7" name="Picture 6"/>
          <p:cNvPicPr>
            <a:picLocks noChangeAspect="1"/>
          </p:cNvPicPr>
          <p:nvPr/>
        </p:nvPicPr>
        <p:blipFill>
          <a:blip r:embed="rId2"/>
          <a:stretch>
            <a:fillRect/>
          </a:stretch>
        </p:blipFill>
        <p:spPr>
          <a:xfrm>
            <a:off x="2728213" y="1822809"/>
            <a:ext cx="6056930" cy="3700887"/>
          </a:xfrm>
          <a:prstGeom prst="rect">
            <a:avLst/>
          </a:prstGeom>
          <a:ln>
            <a:solidFill>
              <a:schemeClr val="tx1"/>
            </a:solidFill>
          </a:ln>
        </p:spPr>
      </p:pic>
    </p:spTree>
    <p:extLst>
      <p:ext uri="{BB962C8B-B14F-4D97-AF65-F5344CB8AC3E}">
        <p14:creationId xmlns:p14="http://schemas.microsoft.com/office/powerpoint/2010/main" val="2524244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Animal History</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11</a:t>
            </a:fld>
            <a:endParaRPr lang="en-US"/>
          </a:p>
        </p:txBody>
      </p:sp>
      <p:sp>
        <p:nvSpPr>
          <p:cNvPr id="5" name="TextBox 4"/>
          <p:cNvSpPr txBox="1"/>
          <p:nvPr/>
        </p:nvSpPr>
        <p:spPr>
          <a:xfrm>
            <a:off x="667230" y="4340181"/>
            <a:ext cx="7860998"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All of the results grids have the option the display the history of the animal. Select</a:t>
            </a:r>
          </a:p>
          <a:p>
            <a:r>
              <a:rPr lang="en-US" dirty="0" smtClean="0"/>
              <a:t>Show History at the top. To view the history select the “+” icon to the left. The</a:t>
            </a:r>
          </a:p>
          <a:p>
            <a:r>
              <a:rPr lang="en-US" dirty="0"/>
              <a:t>c</a:t>
            </a:r>
            <a:r>
              <a:rPr lang="en-US" dirty="0" smtClean="0"/>
              <a:t>omplete history will expand below the latest record. If you have fewer than 15</a:t>
            </a:r>
          </a:p>
          <a:p>
            <a:r>
              <a:rPr lang="en-US" dirty="0" smtClean="0"/>
              <a:t>animals in the grid you can use the Expand icon at the top to expand them all.</a:t>
            </a:r>
            <a:endParaRPr lang="en-US" dirty="0"/>
          </a:p>
        </p:txBody>
      </p:sp>
      <p:pic>
        <p:nvPicPr>
          <p:cNvPr id="6" name="Picture 5"/>
          <p:cNvPicPr>
            <a:picLocks noChangeAspect="1"/>
          </p:cNvPicPr>
          <p:nvPr/>
        </p:nvPicPr>
        <p:blipFill>
          <a:blip r:embed="rId2"/>
          <a:stretch>
            <a:fillRect/>
          </a:stretch>
        </p:blipFill>
        <p:spPr>
          <a:xfrm>
            <a:off x="920839" y="1549855"/>
            <a:ext cx="7302321" cy="2649126"/>
          </a:xfrm>
          <a:prstGeom prst="rect">
            <a:avLst/>
          </a:prstGeom>
          <a:ln>
            <a:solidFill>
              <a:schemeClr val="tx1"/>
            </a:solidFill>
          </a:ln>
        </p:spPr>
      </p:pic>
    </p:spTree>
    <p:extLst>
      <p:ext uri="{BB962C8B-B14F-4D97-AF65-F5344CB8AC3E}">
        <p14:creationId xmlns:p14="http://schemas.microsoft.com/office/powerpoint/2010/main" val="4128083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12" y="0"/>
            <a:ext cx="7886700" cy="1325563"/>
          </a:xfrm>
        </p:spPr>
        <p:txBody>
          <a:bodyPr/>
          <a:lstStyle/>
          <a:p>
            <a:r>
              <a:rPr lang="en-US" dirty="0" smtClean="0"/>
              <a:t>Export Animal History</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pic>
        <p:nvPicPr>
          <p:cNvPr id="4" name="Picture 3"/>
          <p:cNvPicPr>
            <a:picLocks noChangeAspect="1"/>
          </p:cNvPicPr>
          <p:nvPr/>
        </p:nvPicPr>
        <p:blipFill>
          <a:blip r:embed="rId2"/>
          <a:stretch>
            <a:fillRect/>
          </a:stretch>
        </p:blipFill>
        <p:spPr>
          <a:xfrm>
            <a:off x="431811" y="1217411"/>
            <a:ext cx="8123624" cy="3604572"/>
          </a:xfrm>
          <a:prstGeom prst="rect">
            <a:avLst/>
          </a:prstGeom>
          <a:ln>
            <a:solidFill>
              <a:schemeClr val="tx1"/>
            </a:solidFill>
          </a:ln>
        </p:spPr>
      </p:pic>
      <p:sp>
        <p:nvSpPr>
          <p:cNvPr id="5" name="TextBox 4"/>
          <p:cNvSpPr txBox="1"/>
          <p:nvPr/>
        </p:nvSpPr>
        <p:spPr>
          <a:xfrm>
            <a:off x="514602" y="5024846"/>
            <a:ext cx="8119210"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the Show History box is checked and you select to export the record to Excel or pdf</a:t>
            </a:r>
          </a:p>
          <a:p>
            <a:r>
              <a:rPr lang="en-US" dirty="0" smtClean="0"/>
              <a:t>the animal history will display. This feature will replace the Studbook Report.</a:t>
            </a:r>
            <a:endParaRPr lang="en-US" dirty="0"/>
          </a:p>
        </p:txBody>
      </p:sp>
    </p:spTree>
    <p:extLst>
      <p:ext uri="{BB962C8B-B14F-4D97-AF65-F5344CB8AC3E}">
        <p14:creationId xmlns:p14="http://schemas.microsoft.com/office/powerpoint/2010/main" val="241804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Details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13</a:t>
            </a:fld>
            <a:endParaRPr lang="en-US"/>
          </a:p>
        </p:txBody>
      </p:sp>
      <p:pic>
        <p:nvPicPr>
          <p:cNvPr id="5" name="Picture 4"/>
          <p:cNvPicPr>
            <a:picLocks noChangeAspect="1"/>
          </p:cNvPicPr>
          <p:nvPr/>
        </p:nvPicPr>
        <p:blipFill>
          <a:blip r:embed="rId2"/>
          <a:stretch>
            <a:fillRect/>
          </a:stretch>
        </p:blipFill>
        <p:spPr>
          <a:xfrm>
            <a:off x="1125240" y="1418779"/>
            <a:ext cx="6687453" cy="4182472"/>
          </a:xfrm>
          <a:prstGeom prst="rect">
            <a:avLst/>
          </a:prstGeom>
          <a:ln>
            <a:solidFill>
              <a:schemeClr val="tx1"/>
            </a:solidFill>
          </a:ln>
        </p:spPr>
      </p:pic>
      <p:sp>
        <p:nvSpPr>
          <p:cNvPr id="6" name="TextBox 5"/>
          <p:cNvSpPr txBox="1"/>
          <p:nvPr/>
        </p:nvSpPr>
        <p:spPr>
          <a:xfrm>
            <a:off x="2943602" y="3136528"/>
            <a:ext cx="3152273"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Selecting the Studbook ID</a:t>
            </a:r>
          </a:p>
          <a:p>
            <a:r>
              <a:rPr lang="en-US" dirty="0"/>
              <a:t>h</a:t>
            </a:r>
            <a:r>
              <a:rPr lang="en-US" dirty="0" smtClean="0"/>
              <a:t>yperlink from the animal</a:t>
            </a:r>
          </a:p>
          <a:p>
            <a:r>
              <a:rPr lang="en-US" dirty="0"/>
              <a:t>l</a:t>
            </a:r>
            <a:r>
              <a:rPr lang="en-US" dirty="0" smtClean="0"/>
              <a:t>ist will take you into the </a:t>
            </a:r>
          </a:p>
          <a:p>
            <a:r>
              <a:rPr lang="en-US" dirty="0" smtClean="0"/>
              <a:t>animal record to view the </a:t>
            </a:r>
          </a:p>
          <a:p>
            <a:r>
              <a:rPr lang="en-US" dirty="0" smtClean="0"/>
              <a:t>details or add data. You can</a:t>
            </a:r>
          </a:p>
          <a:p>
            <a:r>
              <a:rPr lang="en-US" dirty="0"/>
              <a:t>e</a:t>
            </a:r>
            <a:r>
              <a:rPr lang="en-US" dirty="0" smtClean="0"/>
              <a:t>xpand each grid separately</a:t>
            </a:r>
          </a:p>
          <a:p>
            <a:r>
              <a:rPr lang="en-US" dirty="0"/>
              <a:t>o</a:t>
            </a:r>
            <a:r>
              <a:rPr lang="en-US" dirty="0" smtClean="0"/>
              <a:t>r use the Expand and Collapse</a:t>
            </a:r>
          </a:p>
          <a:p>
            <a:r>
              <a:rPr lang="en-US" dirty="0"/>
              <a:t>b</a:t>
            </a:r>
            <a:r>
              <a:rPr lang="en-US" dirty="0" smtClean="0"/>
              <a:t>uttons to open or close them</a:t>
            </a:r>
          </a:p>
          <a:p>
            <a:r>
              <a:rPr lang="en-US" dirty="0"/>
              <a:t>a</a:t>
            </a:r>
            <a:r>
              <a:rPr lang="en-US" dirty="0" smtClean="0"/>
              <a:t>ll.</a:t>
            </a:r>
            <a:endParaRPr lang="en-US" dirty="0"/>
          </a:p>
        </p:txBody>
      </p:sp>
    </p:spTree>
    <p:extLst>
      <p:ext uri="{BB962C8B-B14F-4D97-AF65-F5344CB8AC3E}">
        <p14:creationId xmlns:p14="http://schemas.microsoft.com/office/powerpoint/2010/main" val="819984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Box Preferences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a:p>
        </p:txBody>
      </p:sp>
      <p:pic>
        <p:nvPicPr>
          <p:cNvPr id="4" name="Picture 3"/>
          <p:cNvPicPr>
            <a:picLocks noChangeAspect="1"/>
          </p:cNvPicPr>
          <p:nvPr/>
        </p:nvPicPr>
        <p:blipFill>
          <a:blip r:embed="rId2"/>
          <a:stretch>
            <a:fillRect/>
          </a:stretch>
        </p:blipFill>
        <p:spPr>
          <a:xfrm>
            <a:off x="5532914" y="1474832"/>
            <a:ext cx="2941999" cy="312537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628650" y="1474832"/>
            <a:ext cx="4493454" cy="3706582"/>
          </a:xfrm>
          <a:prstGeom prst="rect">
            <a:avLst/>
          </a:prstGeom>
          <a:ln>
            <a:solidFill>
              <a:schemeClr val="tx1"/>
            </a:solidFill>
          </a:ln>
        </p:spPr>
      </p:pic>
      <p:sp>
        <p:nvSpPr>
          <p:cNvPr id="6" name="TextBox 5"/>
          <p:cNvSpPr txBox="1"/>
          <p:nvPr/>
        </p:nvSpPr>
        <p:spPr>
          <a:xfrm>
            <a:off x="1491943" y="4468838"/>
            <a:ext cx="4149790"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By default all the grids in the record are</a:t>
            </a:r>
          </a:p>
          <a:p>
            <a:r>
              <a:rPr lang="en-US" dirty="0"/>
              <a:t>c</a:t>
            </a:r>
            <a:r>
              <a:rPr lang="en-US" dirty="0" smtClean="0"/>
              <a:t>ollapsed when you open it. If you want</a:t>
            </a:r>
          </a:p>
          <a:p>
            <a:r>
              <a:rPr lang="en-US" dirty="0"/>
              <a:t>a</a:t>
            </a:r>
            <a:r>
              <a:rPr lang="en-US" dirty="0" smtClean="0"/>
              <a:t>ll the grids to open expanded you can go </a:t>
            </a:r>
          </a:p>
          <a:p>
            <a:r>
              <a:rPr lang="en-US" dirty="0" smtClean="0"/>
              <a:t>to Start &gt; My Preferences &gt; Application </a:t>
            </a:r>
          </a:p>
          <a:p>
            <a:r>
              <a:rPr lang="en-US" dirty="0" smtClean="0"/>
              <a:t>Preferences &gt; Module Boxes. Check the </a:t>
            </a:r>
          </a:p>
          <a:p>
            <a:r>
              <a:rPr lang="en-US" dirty="0" smtClean="0"/>
              <a:t>Studbook box to enable this feature.</a:t>
            </a:r>
            <a:endParaRPr lang="en-US" dirty="0"/>
          </a:p>
        </p:txBody>
      </p:sp>
    </p:spTree>
    <p:extLst>
      <p:ext uri="{BB962C8B-B14F-4D97-AF65-F5344CB8AC3E}">
        <p14:creationId xmlns:p14="http://schemas.microsoft.com/office/powerpoint/2010/main" val="843139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the Record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15</a:t>
            </a:fld>
            <a:endParaRPr lang="en-US"/>
          </a:p>
        </p:txBody>
      </p:sp>
      <p:pic>
        <p:nvPicPr>
          <p:cNvPr id="5" name="Picture 4"/>
          <p:cNvPicPr>
            <a:picLocks noChangeAspect="1"/>
          </p:cNvPicPr>
          <p:nvPr/>
        </p:nvPicPr>
        <p:blipFill>
          <a:blip r:embed="rId2"/>
          <a:stretch>
            <a:fillRect/>
          </a:stretch>
        </p:blipFill>
        <p:spPr>
          <a:xfrm>
            <a:off x="814811" y="1660906"/>
            <a:ext cx="7131668" cy="147551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814811" y="3346231"/>
            <a:ext cx="7426450" cy="2314586"/>
          </a:xfrm>
          <a:prstGeom prst="rect">
            <a:avLst/>
          </a:prstGeom>
          <a:ln>
            <a:solidFill>
              <a:schemeClr val="tx1"/>
            </a:solidFill>
          </a:ln>
        </p:spPr>
      </p:pic>
      <p:sp>
        <p:nvSpPr>
          <p:cNvPr id="7" name="TextBox 6"/>
          <p:cNvSpPr txBox="1"/>
          <p:nvPr/>
        </p:nvSpPr>
        <p:spPr>
          <a:xfrm>
            <a:off x="1593410" y="2638255"/>
            <a:ext cx="3702873"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Each grid can be exported to PDF or</a:t>
            </a:r>
          </a:p>
          <a:p>
            <a:r>
              <a:rPr lang="en-US" dirty="0" smtClean="0"/>
              <a:t>Excel (top). You can also Export the</a:t>
            </a:r>
          </a:p>
          <a:p>
            <a:r>
              <a:rPr lang="en-US" dirty="0" smtClean="0"/>
              <a:t>Complete Animal record from the</a:t>
            </a:r>
          </a:p>
          <a:p>
            <a:r>
              <a:rPr lang="en-US" dirty="0" smtClean="0"/>
              <a:t>Actions button (bottom). This is also</a:t>
            </a:r>
          </a:p>
          <a:p>
            <a:r>
              <a:rPr lang="en-US" dirty="0"/>
              <a:t>w</a:t>
            </a:r>
            <a:r>
              <a:rPr lang="en-US" dirty="0" smtClean="0"/>
              <a:t>here you would unlink a record that</a:t>
            </a:r>
          </a:p>
          <a:p>
            <a:r>
              <a:rPr lang="en-US" dirty="0"/>
              <a:t>w</a:t>
            </a:r>
            <a:r>
              <a:rPr lang="en-US" dirty="0" smtClean="0"/>
              <a:t>as previously linked or delete an</a:t>
            </a:r>
          </a:p>
          <a:p>
            <a:r>
              <a:rPr lang="en-US" dirty="0"/>
              <a:t>e</a:t>
            </a:r>
            <a:r>
              <a:rPr lang="en-US" dirty="0" smtClean="0"/>
              <a:t>ntire record.</a:t>
            </a:r>
            <a:endParaRPr lang="en-US" dirty="0"/>
          </a:p>
        </p:txBody>
      </p:sp>
    </p:spTree>
    <p:extLst>
      <p:ext uri="{BB962C8B-B14F-4D97-AF65-F5344CB8AC3E}">
        <p14:creationId xmlns:p14="http://schemas.microsoft.com/office/powerpoint/2010/main" val="1416240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Animal to Studbook</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pic>
        <p:nvPicPr>
          <p:cNvPr id="4" name="Picture 3"/>
          <p:cNvPicPr>
            <a:picLocks noChangeAspect="1"/>
          </p:cNvPicPr>
          <p:nvPr/>
        </p:nvPicPr>
        <p:blipFill>
          <a:blip r:embed="rId2"/>
          <a:stretch>
            <a:fillRect/>
          </a:stretch>
        </p:blipFill>
        <p:spPr>
          <a:xfrm>
            <a:off x="468832" y="1554887"/>
            <a:ext cx="3741029" cy="1277425"/>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76536" y="3277163"/>
            <a:ext cx="5675141" cy="2550024"/>
          </a:xfrm>
          <a:prstGeom prst="rect">
            <a:avLst/>
          </a:prstGeom>
          <a:ln>
            <a:solidFill>
              <a:schemeClr val="tx1"/>
            </a:solidFill>
          </a:ln>
        </p:spPr>
      </p:pic>
      <p:sp>
        <p:nvSpPr>
          <p:cNvPr id="6" name="TextBox 5"/>
          <p:cNvSpPr txBox="1"/>
          <p:nvPr/>
        </p:nvSpPr>
        <p:spPr>
          <a:xfrm>
            <a:off x="4369679" y="1316436"/>
            <a:ext cx="4315521"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To add a brand new animal to the studbook select Add New Animal button. There are five grids that need to be completed before the record can become a full studbook record. Until then it will be saved as a Draft record under My Animals.</a:t>
            </a:r>
            <a:endParaRPr lang="en-US" dirty="0"/>
          </a:p>
        </p:txBody>
      </p:sp>
      <p:pic>
        <p:nvPicPr>
          <p:cNvPr id="7" name="Picture 6"/>
          <p:cNvPicPr>
            <a:picLocks noChangeAspect="1"/>
          </p:cNvPicPr>
          <p:nvPr/>
        </p:nvPicPr>
        <p:blipFill>
          <a:blip r:embed="rId4"/>
          <a:stretch>
            <a:fillRect/>
          </a:stretch>
        </p:blipFill>
        <p:spPr>
          <a:xfrm>
            <a:off x="6354762" y="3277163"/>
            <a:ext cx="2160588" cy="2394798"/>
          </a:xfrm>
          <a:prstGeom prst="rect">
            <a:avLst/>
          </a:prstGeom>
        </p:spPr>
      </p:pic>
    </p:spTree>
    <p:extLst>
      <p:ext uri="{BB962C8B-B14F-4D97-AF65-F5344CB8AC3E}">
        <p14:creationId xmlns:p14="http://schemas.microsoft.com/office/powerpoint/2010/main" val="3290324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to Studbook</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17</a:t>
            </a:fld>
            <a:endParaRPr lang="en-US"/>
          </a:p>
        </p:txBody>
      </p:sp>
      <p:pic>
        <p:nvPicPr>
          <p:cNvPr id="4" name="Picture 3"/>
          <p:cNvPicPr>
            <a:picLocks noChangeAspect="1"/>
          </p:cNvPicPr>
          <p:nvPr/>
        </p:nvPicPr>
        <p:blipFill>
          <a:blip r:embed="rId2"/>
          <a:stretch>
            <a:fillRect/>
          </a:stretch>
        </p:blipFill>
        <p:spPr>
          <a:xfrm>
            <a:off x="601134" y="1458248"/>
            <a:ext cx="4555218" cy="186742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69133" y="3485158"/>
            <a:ext cx="4019221" cy="939723"/>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1553913" y="4502886"/>
            <a:ext cx="2782986" cy="1966987"/>
          </a:xfrm>
          <a:prstGeom prst="rect">
            <a:avLst/>
          </a:prstGeom>
          <a:ln>
            <a:solidFill>
              <a:schemeClr val="tx1"/>
            </a:solidFill>
          </a:ln>
        </p:spPr>
      </p:pic>
      <p:sp>
        <p:nvSpPr>
          <p:cNvPr id="9" name="TextBox 8"/>
          <p:cNvSpPr txBox="1"/>
          <p:nvPr/>
        </p:nvSpPr>
        <p:spPr>
          <a:xfrm>
            <a:off x="5254575" y="1915497"/>
            <a:ext cx="3353822" cy="3139321"/>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Once information in the grid has been recorded the grid will be marked Complete and the topic </a:t>
            </a:r>
            <a:endParaRPr lang="en-US" dirty="0"/>
          </a:p>
          <a:p>
            <a:r>
              <a:rPr lang="en-US" dirty="0"/>
              <a:t>w</a:t>
            </a:r>
            <a:r>
              <a:rPr lang="en-US" dirty="0" smtClean="0"/>
              <a:t>ill turn to green. Once all the mandatory grids have been completed you receive the message that you can now Save to Studbook. When adding </a:t>
            </a:r>
            <a:r>
              <a:rPr lang="en-US" dirty="0"/>
              <a:t>a new animal the application will</a:t>
            </a:r>
          </a:p>
          <a:p>
            <a:r>
              <a:rPr lang="en-US" dirty="0"/>
              <a:t>automatically assign the next Studbook ID. </a:t>
            </a:r>
          </a:p>
        </p:txBody>
      </p:sp>
    </p:spTree>
    <p:extLst>
      <p:ext uri="{BB962C8B-B14F-4D97-AF65-F5344CB8AC3E}">
        <p14:creationId xmlns:p14="http://schemas.microsoft.com/office/powerpoint/2010/main" val="3415484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14" y="287947"/>
            <a:ext cx="7886700" cy="1325563"/>
          </a:xfrm>
        </p:spPr>
        <p:txBody>
          <a:bodyPr/>
          <a:lstStyle/>
          <a:p>
            <a:r>
              <a:rPr lang="en-US" dirty="0" smtClean="0"/>
              <a:t>List of Suggested Animals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18</a:t>
            </a:fld>
            <a:endParaRPr lang="en-US"/>
          </a:p>
        </p:txBody>
      </p:sp>
      <p:pic>
        <p:nvPicPr>
          <p:cNvPr id="7" name="Picture 6"/>
          <p:cNvPicPr>
            <a:picLocks noChangeAspect="1"/>
          </p:cNvPicPr>
          <p:nvPr/>
        </p:nvPicPr>
        <p:blipFill>
          <a:blip r:embed="rId2"/>
          <a:stretch>
            <a:fillRect/>
          </a:stretch>
        </p:blipFill>
        <p:spPr>
          <a:xfrm>
            <a:off x="973335" y="1430630"/>
            <a:ext cx="7831032" cy="3780498"/>
          </a:xfrm>
          <a:prstGeom prst="rect">
            <a:avLst/>
          </a:prstGeom>
          <a:ln>
            <a:solidFill>
              <a:schemeClr val="tx1"/>
            </a:solidFill>
          </a:ln>
        </p:spPr>
      </p:pic>
      <p:sp>
        <p:nvSpPr>
          <p:cNvPr id="6" name="TextBox 5"/>
          <p:cNvSpPr txBox="1"/>
          <p:nvPr/>
        </p:nvSpPr>
        <p:spPr>
          <a:xfrm>
            <a:off x="407134" y="3932710"/>
            <a:ext cx="5525036" cy="1754326"/>
          </a:xfrm>
          <a:prstGeom prst="rect">
            <a:avLst/>
          </a:prstGeom>
          <a:solidFill>
            <a:schemeClr val="accent5">
              <a:lumMod val="20000"/>
              <a:lumOff val="80000"/>
            </a:schemeClr>
          </a:solidFill>
          <a:ln>
            <a:solidFill>
              <a:schemeClr val="tx1"/>
            </a:solidFill>
          </a:ln>
        </p:spPr>
        <p:txBody>
          <a:bodyPr wrap="square" rtlCol="0">
            <a:spAutoFit/>
          </a:bodyPr>
          <a:lstStyle/>
          <a:p>
            <a:r>
              <a:rPr lang="en-US" dirty="0" smtClean="0"/>
              <a:t>Selecting Suggested Animals from the dashboard will display a list of animals that are entered in ZIMS but have not yet been accepted into your Studbook. ZIMS will</a:t>
            </a:r>
          </a:p>
          <a:p>
            <a:r>
              <a:rPr lang="en-US" dirty="0"/>
              <a:t>i</a:t>
            </a:r>
            <a:r>
              <a:rPr lang="en-US" dirty="0" smtClean="0"/>
              <a:t>ndicate if it finds any possible matches that are already</a:t>
            </a:r>
          </a:p>
          <a:p>
            <a:r>
              <a:rPr lang="en-US" dirty="0" smtClean="0"/>
              <a:t>in your studbook. These are hyperlinked into the Studbook record. You can export this list to Excel.</a:t>
            </a:r>
            <a:endParaRPr lang="en-US" dirty="0"/>
          </a:p>
        </p:txBody>
      </p:sp>
    </p:spTree>
    <p:extLst>
      <p:ext uri="{BB962C8B-B14F-4D97-AF65-F5344CB8AC3E}">
        <p14:creationId xmlns:p14="http://schemas.microsoft.com/office/powerpoint/2010/main" val="2476898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Suggested Animals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pic>
        <p:nvPicPr>
          <p:cNvPr id="4" name="Picture 3"/>
          <p:cNvPicPr>
            <a:picLocks noChangeAspect="1"/>
          </p:cNvPicPr>
          <p:nvPr/>
        </p:nvPicPr>
        <p:blipFill>
          <a:blip r:embed="rId2"/>
          <a:stretch>
            <a:fillRect/>
          </a:stretch>
        </p:blipFill>
        <p:spPr>
          <a:xfrm>
            <a:off x="628650" y="1439265"/>
            <a:ext cx="3761905" cy="259047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466994" y="2590873"/>
            <a:ext cx="4979890" cy="2406087"/>
          </a:xfrm>
          <a:prstGeom prst="rect">
            <a:avLst/>
          </a:prstGeom>
          <a:ln>
            <a:solidFill>
              <a:schemeClr val="tx1"/>
            </a:solidFill>
          </a:ln>
        </p:spPr>
      </p:pic>
      <p:sp>
        <p:nvSpPr>
          <p:cNvPr id="6" name="TextBox 5"/>
          <p:cNvSpPr txBox="1"/>
          <p:nvPr/>
        </p:nvSpPr>
        <p:spPr>
          <a:xfrm>
            <a:off x="488887" y="4396795"/>
            <a:ext cx="2821670" cy="2031325"/>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can filter the list of</a:t>
            </a:r>
          </a:p>
          <a:p>
            <a:r>
              <a:rPr lang="en-US" dirty="0" smtClean="0"/>
              <a:t>Suggested Animals by Local,</a:t>
            </a:r>
          </a:p>
          <a:p>
            <a:r>
              <a:rPr lang="en-US" dirty="0" smtClean="0"/>
              <a:t>Global, has suggested link</a:t>
            </a:r>
          </a:p>
          <a:p>
            <a:r>
              <a:rPr lang="en-US" dirty="0"/>
              <a:t>o</a:t>
            </a:r>
            <a:r>
              <a:rPr lang="en-US" dirty="0" smtClean="0"/>
              <a:t>r no suggested link. If you</a:t>
            </a:r>
          </a:p>
          <a:p>
            <a:r>
              <a:rPr lang="en-US" dirty="0" smtClean="0"/>
              <a:t>Filter by Global, any animals</a:t>
            </a:r>
          </a:p>
          <a:p>
            <a:r>
              <a:rPr lang="en-US" dirty="0"/>
              <a:t>i</a:t>
            </a:r>
            <a:r>
              <a:rPr lang="en-US" dirty="0" smtClean="0"/>
              <a:t>n your regions will display</a:t>
            </a:r>
          </a:p>
          <a:p>
            <a:r>
              <a:rPr lang="en-US" dirty="0"/>
              <a:t>i</a:t>
            </a:r>
            <a:r>
              <a:rPr lang="en-US" dirty="0" smtClean="0"/>
              <a:t>n yellow.</a:t>
            </a:r>
            <a:endParaRPr lang="en-US" dirty="0"/>
          </a:p>
        </p:txBody>
      </p:sp>
    </p:spTree>
    <p:extLst>
      <p:ext uri="{BB962C8B-B14F-4D97-AF65-F5344CB8AC3E}">
        <p14:creationId xmlns:p14="http://schemas.microsoft.com/office/powerpoint/2010/main" val="820762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622" y="14192"/>
            <a:ext cx="7886700" cy="1325563"/>
          </a:xfrm>
        </p:spPr>
        <p:txBody>
          <a:bodyPr/>
          <a:lstStyle/>
          <a:p>
            <a:r>
              <a:rPr lang="en-US" dirty="0" smtClean="0"/>
              <a:t>Logging In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a:t>
            </a:fld>
            <a:endParaRPr lang="en-US"/>
          </a:p>
        </p:txBody>
      </p:sp>
      <p:pic>
        <p:nvPicPr>
          <p:cNvPr id="4" name="Picture 3"/>
          <p:cNvPicPr>
            <a:picLocks noChangeAspect="1"/>
          </p:cNvPicPr>
          <p:nvPr/>
        </p:nvPicPr>
        <p:blipFill>
          <a:blip r:embed="rId2"/>
          <a:stretch>
            <a:fillRect/>
          </a:stretch>
        </p:blipFill>
        <p:spPr>
          <a:xfrm>
            <a:off x="1043189" y="1139236"/>
            <a:ext cx="6842379" cy="3301294"/>
          </a:xfrm>
          <a:prstGeom prst="rect">
            <a:avLst/>
          </a:prstGeom>
          <a:ln>
            <a:solidFill>
              <a:schemeClr val="tx1"/>
            </a:solidFill>
          </a:ln>
        </p:spPr>
      </p:pic>
      <p:sp>
        <p:nvSpPr>
          <p:cNvPr id="5" name="TextBox 4"/>
          <p:cNvSpPr txBox="1"/>
          <p:nvPr/>
        </p:nvSpPr>
        <p:spPr>
          <a:xfrm>
            <a:off x="630683" y="4523935"/>
            <a:ext cx="8071312"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use ZIMS go to zims.species360.org. You will need to log in. Your User Name</a:t>
            </a:r>
          </a:p>
          <a:p>
            <a:r>
              <a:rPr lang="en-US" dirty="0"/>
              <a:t>a</a:t>
            </a:r>
            <a:r>
              <a:rPr lang="en-US" dirty="0" smtClean="0"/>
              <a:t>nd Password will be created by your Local Admin. You can change your User Name</a:t>
            </a:r>
          </a:p>
          <a:p>
            <a:r>
              <a:rPr lang="en-US" dirty="0"/>
              <a:t>a</a:t>
            </a:r>
            <a:r>
              <a:rPr lang="en-US" dirty="0" smtClean="0"/>
              <a:t>nd Password under Start&gt;My Preferences&gt;Account Settings&gt;Change Password. </a:t>
            </a:r>
            <a:endParaRPr lang="en-US" dirty="0"/>
          </a:p>
        </p:txBody>
      </p:sp>
    </p:spTree>
    <p:extLst>
      <p:ext uri="{BB962C8B-B14F-4D97-AF65-F5344CB8AC3E}">
        <p14:creationId xmlns:p14="http://schemas.microsoft.com/office/powerpoint/2010/main" val="1280272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Animals Matches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20</a:t>
            </a:fld>
            <a:endParaRPr lang="en-US"/>
          </a:p>
        </p:txBody>
      </p:sp>
      <p:pic>
        <p:nvPicPr>
          <p:cNvPr id="3" name="Picture 2"/>
          <p:cNvPicPr>
            <a:picLocks noChangeAspect="1"/>
          </p:cNvPicPr>
          <p:nvPr/>
        </p:nvPicPr>
        <p:blipFill>
          <a:blip r:embed="rId2"/>
          <a:stretch>
            <a:fillRect/>
          </a:stretch>
        </p:blipFill>
        <p:spPr>
          <a:xfrm>
            <a:off x="628650" y="1473457"/>
            <a:ext cx="7764085" cy="4103501"/>
          </a:xfrm>
          <a:prstGeom prst="rect">
            <a:avLst/>
          </a:prstGeom>
          <a:ln>
            <a:solidFill>
              <a:schemeClr val="tx1"/>
            </a:solidFill>
          </a:ln>
        </p:spPr>
      </p:pic>
      <p:sp>
        <p:nvSpPr>
          <p:cNvPr id="8" name="TextBox 7"/>
          <p:cNvSpPr txBox="1"/>
          <p:nvPr/>
        </p:nvSpPr>
        <p:spPr>
          <a:xfrm>
            <a:off x="494863" y="4630384"/>
            <a:ext cx="5174750"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left hand GANs will open the suggested record.</a:t>
            </a:r>
          </a:p>
          <a:p>
            <a:r>
              <a:rPr lang="en-US" dirty="0" smtClean="0"/>
              <a:t>You can view the Husbandry record by selecting View</a:t>
            </a:r>
          </a:p>
          <a:p>
            <a:r>
              <a:rPr lang="en-US" dirty="0" smtClean="0"/>
              <a:t>Animal Detail in Husbandry box. If possible matches </a:t>
            </a:r>
          </a:p>
          <a:p>
            <a:r>
              <a:rPr lang="en-US" dirty="0" smtClean="0"/>
              <a:t>are found you have the option to link to a current </a:t>
            </a:r>
          </a:p>
          <a:p>
            <a:r>
              <a:rPr lang="en-US" dirty="0" smtClean="0"/>
              <a:t>studbook animal by selecting the link icon.</a:t>
            </a:r>
            <a:endParaRPr lang="en-US" dirty="0"/>
          </a:p>
        </p:txBody>
      </p:sp>
    </p:spTree>
    <p:extLst>
      <p:ext uri="{BB962C8B-B14F-4D97-AF65-F5344CB8AC3E}">
        <p14:creationId xmlns:p14="http://schemas.microsoft.com/office/powerpoint/2010/main" val="581176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Animals Matches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21</a:t>
            </a:fld>
            <a:endParaRPr lang="en-US"/>
          </a:p>
        </p:txBody>
      </p:sp>
      <p:pic>
        <p:nvPicPr>
          <p:cNvPr id="7" name="Picture 6"/>
          <p:cNvPicPr>
            <a:picLocks noChangeAspect="1"/>
          </p:cNvPicPr>
          <p:nvPr/>
        </p:nvPicPr>
        <p:blipFill>
          <a:blip r:embed="rId2"/>
          <a:stretch>
            <a:fillRect/>
          </a:stretch>
        </p:blipFill>
        <p:spPr>
          <a:xfrm>
            <a:off x="2201917" y="1704992"/>
            <a:ext cx="6584963" cy="3789144"/>
          </a:xfrm>
          <a:prstGeom prst="rect">
            <a:avLst/>
          </a:prstGeom>
          <a:ln>
            <a:solidFill>
              <a:schemeClr val="tx1"/>
            </a:solidFill>
          </a:ln>
        </p:spPr>
      </p:pic>
      <p:sp>
        <p:nvSpPr>
          <p:cNvPr id="8" name="TextBox 7"/>
          <p:cNvSpPr txBox="1"/>
          <p:nvPr/>
        </p:nvSpPr>
        <p:spPr>
          <a:xfrm>
            <a:off x="226992" y="4454137"/>
            <a:ext cx="5112362"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also have the options to accept as a new animal,</a:t>
            </a:r>
          </a:p>
          <a:p>
            <a:r>
              <a:rPr lang="en-US" dirty="0"/>
              <a:t>r</a:t>
            </a:r>
            <a:r>
              <a:rPr lang="en-US" dirty="0" smtClean="0"/>
              <a:t>eject the record or manually link to a different</a:t>
            </a:r>
          </a:p>
          <a:p>
            <a:r>
              <a:rPr lang="en-US" dirty="0"/>
              <a:t>a</a:t>
            </a:r>
            <a:r>
              <a:rPr lang="en-US" dirty="0" smtClean="0"/>
              <a:t>nimal already in the studbook. Once an action is</a:t>
            </a:r>
          </a:p>
          <a:p>
            <a:r>
              <a:rPr lang="en-US" dirty="0"/>
              <a:t>t</a:t>
            </a:r>
            <a:r>
              <a:rPr lang="en-US" dirty="0" smtClean="0"/>
              <a:t>aken the record is removed from the Suggested</a:t>
            </a:r>
          </a:p>
          <a:p>
            <a:r>
              <a:rPr lang="en-US" dirty="0" smtClean="0"/>
              <a:t>Animals list. </a:t>
            </a:r>
            <a:endParaRPr lang="en-US" dirty="0"/>
          </a:p>
        </p:txBody>
      </p:sp>
    </p:spTree>
    <p:extLst>
      <p:ext uri="{BB962C8B-B14F-4D97-AF65-F5344CB8AC3E}">
        <p14:creationId xmlns:p14="http://schemas.microsoft.com/office/powerpoint/2010/main" val="1084978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Accepting the Record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22</a:t>
            </a:fld>
            <a:endParaRPr lang="en-US"/>
          </a:p>
        </p:txBody>
      </p:sp>
      <p:pic>
        <p:nvPicPr>
          <p:cNvPr id="4" name="Picture 3"/>
          <p:cNvPicPr>
            <a:picLocks noChangeAspect="1"/>
          </p:cNvPicPr>
          <p:nvPr/>
        </p:nvPicPr>
        <p:blipFill>
          <a:blip r:embed="rId2"/>
          <a:stretch>
            <a:fillRect/>
          </a:stretch>
        </p:blipFill>
        <p:spPr>
          <a:xfrm>
            <a:off x="338309" y="1541417"/>
            <a:ext cx="4918007" cy="4089206"/>
          </a:xfrm>
          <a:prstGeom prst="rect">
            <a:avLst/>
          </a:prstGeom>
          <a:ln>
            <a:solidFill>
              <a:schemeClr val="tx1"/>
            </a:solidFill>
          </a:ln>
        </p:spPr>
      </p:pic>
      <p:sp>
        <p:nvSpPr>
          <p:cNvPr id="5" name="TextBox 4"/>
          <p:cNvSpPr txBox="1"/>
          <p:nvPr/>
        </p:nvSpPr>
        <p:spPr>
          <a:xfrm>
            <a:off x="5599611" y="2143534"/>
            <a:ext cx="3194914"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chose Add New Animal,</a:t>
            </a:r>
          </a:p>
          <a:p>
            <a:r>
              <a:rPr lang="en-US" dirty="0" smtClean="0"/>
              <a:t>selecting the “?” will allow you</a:t>
            </a:r>
          </a:p>
          <a:p>
            <a:r>
              <a:rPr lang="en-US" dirty="0" smtClean="0"/>
              <a:t>to Accept the Update as it is,</a:t>
            </a:r>
          </a:p>
          <a:p>
            <a:r>
              <a:rPr lang="en-US" dirty="0" smtClean="0"/>
              <a:t>Accept it with Edits (that you</a:t>
            </a:r>
          </a:p>
          <a:p>
            <a:r>
              <a:rPr lang="en-US" dirty="0" smtClean="0"/>
              <a:t>make), or Reject the Update.</a:t>
            </a:r>
          </a:p>
          <a:p>
            <a:r>
              <a:rPr lang="en-US" dirty="0" smtClean="0"/>
              <a:t>If the animal has been at only</a:t>
            </a:r>
          </a:p>
          <a:p>
            <a:r>
              <a:rPr lang="en-US" dirty="0" smtClean="0"/>
              <a:t>one institution you also have</a:t>
            </a:r>
          </a:p>
          <a:p>
            <a:r>
              <a:rPr lang="en-US" dirty="0" smtClean="0"/>
              <a:t>the ability to Accept All the data</a:t>
            </a:r>
          </a:p>
          <a:p>
            <a:r>
              <a:rPr lang="en-US" dirty="0" smtClean="0"/>
              <a:t>with a single click.</a:t>
            </a:r>
            <a:endParaRPr lang="en-US" dirty="0"/>
          </a:p>
        </p:txBody>
      </p:sp>
    </p:spTree>
    <p:extLst>
      <p:ext uri="{BB962C8B-B14F-4D97-AF65-F5344CB8AC3E}">
        <p14:creationId xmlns:p14="http://schemas.microsoft.com/office/powerpoint/2010/main" val="1749196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Rejected Animals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23</a:t>
            </a:fld>
            <a:endParaRPr lang="en-US"/>
          </a:p>
        </p:txBody>
      </p:sp>
      <p:pic>
        <p:nvPicPr>
          <p:cNvPr id="4" name="Picture 3"/>
          <p:cNvPicPr>
            <a:picLocks noChangeAspect="1"/>
          </p:cNvPicPr>
          <p:nvPr/>
        </p:nvPicPr>
        <p:blipFill>
          <a:blip r:embed="rId2"/>
          <a:stretch>
            <a:fillRect/>
          </a:stretch>
        </p:blipFill>
        <p:spPr>
          <a:xfrm>
            <a:off x="462900" y="3073401"/>
            <a:ext cx="7206836" cy="251750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62900" y="1507337"/>
            <a:ext cx="5333333" cy="1247619"/>
          </a:xfrm>
          <a:prstGeom prst="rect">
            <a:avLst/>
          </a:prstGeom>
          <a:ln>
            <a:solidFill>
              <a:schemeClr val="tx1"/>
            </a:solidFill>
          </a:ln>
        </p:spPr>
      </p:pic>
      <p:sp>
        <p:nvSpPr>
          <p:cNvPr id="6" name="TextBox 5"/>
          <p:cNvSpPr txBox="1"/>
          <p:nvPr/>
        </p:nvSpPr>
        <p:spPr>
          <a:xfrm>
            <a:off x="5961983" y="1436851"/>
            <a:ext cx="2939779"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view any rejected </a:t>
            </a:r>
            <a:r>
              <a:rPr lang="en-US" dirty="0"/>
              <a:t>a</a:t>
            </a:r>
            <a:r>
              <a:rPr lang="en-US" dirty="0" smtClean="0"/>
              <a:t>nimals</a:t>
            </a:r>
          </a:p>
          <a:p>
            <a:r>
              <a:rPr lang="en-US" dirty="0"/>
              <a:t>s</a:t>
            </a:r>
            <a:r>
              <a:rPr lang="en-US" dirty="0" smtClean="0"/>
              <a:t>elect the View Rejected</a:t>
            </a:r>
          </a:p>
          <a:p>
            <a:r>
              <a:rPr lang="en-US" dirty="0" smtClean="0"/>
              <a:t>Animals button. You can then</a:t>
            </a:r>
          </a:p>
          <a:p>
            <a:r>
              <a:rPr lang="en-US" dirty="0"/>
              <a:t>o</a:t>
            </a:r>
            <a:r>
              <a:rPr lang="en-US" dirty="0" smtClean="0"/>
              <a:t>pen the record and link or</a:t>
            </a:r>
          </a:p>
          <a:p>
            <a:r>
              <a:rPr lang="en-US" dirty="0"/>
              <a:t>a</a:t>
            </a:r>
            <a:r>
              <a:rPr lang="en-US" dirty="0" smtClean="0"/>
              <a:t>dd new.</a:t>
            </a:r>
            <a:endParaRPr lang="en-US" dirty="0"/>
          </a:p>
        </p:txBody>
      </p:sp>
    </p:spTree>
    <p:extLst>
      <p:ext uri="{BB962C8B-B14F-4D97-AF65-F5344CB8AC3E}">
        <p14:creationId xmlns:p14="http://schemas.microsoft.com/office/powerpoint/2010/main" val="2360926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Husbandry Data Fix Report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pic>
        <p:nvPicPr>
          <p:cNvPr id="4" name="Picture 3"/>
          <p:cNvPicPr>
            <a:picLocks noChangeAspect="1"/>
          </p:cNvPicPr>
          <p:nvPr/>
        </p:nvPicPr>
        <p:blipFill>
          <a:blip r:embed="rId2"/>
          <a:stretch>
            <a:fillRect/>
          </a:stretch>
        </p:blipFill>
        <p:spPr>
          <a:xfrm>
            <a:off x="535184" y="3347598"/>
            <a:ext cx="7624748" cy="117057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409426" y="1410166"/>
            <a:ext cx="6325148" cy="1790855"/>
          </a:xfrm>
          <a:prstGeom prst="rect">
            <a:avLst/>
          </a:prstGeom>
          <a:ln>
            <a:solidFill>
              <a:schemeClr val="tx1"/>
            </a:solidFill>
          </a:ln>
        </p:spPr>
      </p:pic>
      <p:sp>
        <p:nvSpPr>
          <p:cNvPr id="6" name="TextBox 5"/>
          <p:cNvSpPr txBox="1"/>
          <p:nvPr/>
        </p:nvSpPr>
        <p:spPr>
          <a:xfrm>
            <a:off x="799224" y="4682686"/>
            <a:ext cx="7233390"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the right of the Rejected Animals is the View Husbandry Data Fix Report.</a:t>
            </a:r>
          </a:p>
          <a:p>
            <a:r>
              <a:rPr lang="en-US" dirty="0" smtClean="0"/>
              <a:t>This will display a list of changes in the Husbandry module such as records</a:t>
            </a:r>
          </a:p>
          <a:p>
            <a:r>
              <a:rPr lang="en-US" dirty="0" smtClean="0"/>
              <a:t>that were Merged, Split or Deleted that may affect the studbook data.</a:t>
            </a:r>
            <a:endParaRPr lang="en-US" dirty="0"/>
          </a:p>
        </p:txBody>
      </p:sp>
    </p:spTree>
    <p:extLst>
      <p:ext uri="{BB962C8B-B14F-4D97-AF65-F5344CB8AC3E}">
        <p14:creationId xmlns:p14="http://schemas.microsoft.com/office/powerpoint/2010/main" val="1399666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Updates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sp>
        <p:nvSpPr>
          <p:cNvPr id="6" name="TextBox 5"/>
          <p:cNvSpPr txBox="1"/>
          <p:nvPr/>
        </p:nvSpPr>
        <p:spPr>
          <a:xfrm>
            <a:off x="336478" y="2294722"/>
            <a:ext cx="3109762"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Pending Updates will</a:t>
            </a:r>
          </a:p>
          <a:p>
            <a:r>
              <a:rPr lang="en-US" dirty="0"/>
              <a:t>d</a:t>
            </a:r>
            <a:r>
              <a:rPr lang="en-US" dirty="0" smtClean="0"/>
              <a:t>isplay any changes that</a:t>
            </a:r>
          </a:p>
          <a:p>
            <a:r>
              <a:rPr lang="en-US" dirty="0"/>
              <a:t>h</a:t>
            </a:r>
            <a:r>
              <a:rPr lang="en-US" dirty="0" smtClean="0"/>
              <a:t>ave been made at the</a:t>
            </a:r>
          </a:p>
          <a:p>
            <a:r>
              <a:rPr lang="en-US" dirty="0"/>
              <a:t>i</a:t>
            </a:r>
            <a:r>
              <a:rPr lang="en-US" dirty="0" smtClean="0"/>
              <a:t>nstitutional level for animals </a:t>
            </a:r>
          </a:p>
          <a:p>
            <a:r>
              <a:rPr lang="en-US" dirty="0"/>
              <a:t>a</a:t>
            </a:r>
            <a:r>
              <a:rPr lang="en-US" dirty="0" smtClean="0"/>
              <a:t>lready in your studbook. You </a:t>
            </a:r>
          </a:p>
          <a:p>
            <a:r>
              <a:rPr lang="en-US" dirty="0" smtClean="0"/>
              <a:t>can search for specific updates </a:t>
            </a:r>
          </a:p>
          <a:p>
            <a:r>
              <a:rPr lang="en-US" dirty="0" smtClean="0"/>
              <a:t>as desired using the topics in </a:t>
            </a:r>
          </a:p>
          <a:p>
            <a:r>
              <a:rPr lang="en-US" dirty="0" smtClean="0"/>
              <a:t>the blue box.</a:t>
            </a:r>
            <a:endParaRPr lang="en-US" dirty="0"/>
          </a:p>
        </p:txBody>
      </p:sp>
      <p:pic>
        <p:nvPicPr>
          <p:cNvPr id="7" name="Picture 6"/>
          <p:cNvPicPr>
            <a:picLocks noChangeAspect="1"/>
          </p:cNvPicPr>
          <p:nvPr/>
        </p:nvPicPr>
        <p:blipFill>
          <a:blip r:embed="rId2"/>
          <a:stretch>
            <a:fillRect/>
          </a:stretch>
        </p:blipFill>
        <p:spPr>
          <a:xfrm>
            <a:off x="3733525" y="1510047"/>
            <a:ext cx="4781825" cy="3871001"/>
          </a:xfrm>
          <a:prstGeom prst="rect">
            <a:avLst/>
          </a:prstGeom>
          <a:ln>
            <a:solidFill>
              <a:schemeClr val="tx1"/>
            </a:solidFill>
          </a:ln>
        </p:spPr>
      </p:pic>
    </p:spTree>
    <p:extLst>
      <p:ext uri="{BB962C8B-B14F-4D97-AF65-F5344CB8AC3E}">
        <p14:creationId xmlns:p14="http://schemas.microsoft.com/office/powerpoint/2010/main" val="4215031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954" y="8293"/>
            <a:ext cx="7886700" cy="1325563"/>
          </a:xfrm>
        </p:spPr>
        <p:txBody>
          <a:bodyPr/>
          <a:lstStyle/>
          <a:p>
            <a:r>
              <a:rPr lang="en-US" dirty="0" smtClean="0"/>
              <a:t>Pending Updates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26</a:t>
            </a:fld>
            <a:endParaRPr lang="en-US"/>
          </a:p>
        </p:txBody>
      </p:sp>
      <p:sp>
        <p:nvSpPr>
          <p:cNvPr id="8" name="TextBox 7"/>
          <p:cNvSpPr txBox="1"/>
          <p:nvPr/>
        </p:nvSpPr>
        <p:spPr>
          <a:xfrm>
            <a:off x="487804" y="4891465"/>
            <a:ext cx="5075557"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Within the record the number of updates</a:t>
            </a:r>
          </a:p>
          <a:p>
            <a:r>
              <a:rPr lang="en-US" dirty="0"/>
              <a:t>d</a:t>
            </a:r>
            <a:r>
              <a:rPr lang="en-US" dirty="0" smtClean="0"/>
              <a:t>isplays at the top in the Basic Info grid.  An orange</a:t>
            </a:r>
          </a:p>
          <a:p>
            <a:r>
              <a:rPr lang="en-US" dirty="0"/>
              <a:t>c</a:t>
            </a:r>
            <a:r>
              <a:rPr lang="en-US" dirty="0" smtClean="0"/>
              <a:t>ircle indicates which grid the updates are in.</a:t>
            </a:r>
          </a:p>
          <a:p>
            <a:r>
              <a:rPr lang="en-US" dirty="0" smtClean="0"/>
              <a:t>If there is an update the grid will be expanded when</a:t>
            </a:r>
          </a:p>
          <a:p>
            <a:r>
              <a:rPr lang="en-US" dirty="0" smtClean="0"/>
              <a:t>you open the record automatically.</a:t>
            </a:r>
            <a:endParaRPr lang="en-US" dirty="0"/>
          </a:p>
        </p:txBody>
      </p:sp>
      <p:pic>
        <p:nvPicPr>
          <p:cNvPr id="3" name="Picture 2"/>
          <p:cNvPicPr>
            <a:picLocks noChangeAspect="1"/>
          </p:cNvPicPr>
          <p:nvPr/>
        </p:nvPicPr>
        <p:blipFill>
          <a:blip r:embed="rId2"/>
          <a:stretch>
            <a:fillRect/>
          </a:stretch>
        </p:blipFill>
        <p:spPr>
          <a:xfrm>
            <a:off x="1799577" y="1043233"/>
            <a:ext cx="6160057" cy="3764179"/>
          </a:xfrm>
          <a:prstGeom prst="rect">
            <a:avLst/>
          </a:prstGeom>
          <a:ln>
            <a:solidFill>
              <a:schemeClr val="tx1"/>
            </a:solidFill>
          </a:ln>
        </p:spPr>
      </p:pic>
    </p:spTree>
    <p:extLst>
      <p:ext uri="{BB962C8B-B14F-4D97-AF65-F5344CB8AC3E}">
        <p14:creationId xmlns:p14="http://schemas.microsoft.com/office/powerpoint/2010/main" val="3240755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for Parents Updates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27</a:t>
            </a:fld>
            <a:endParaRPr lang="en-US"/>
          </a:p>
        </p:txBody>
      </p:sp>
      <p:pic>
        <p:nvPicPr>
          <p:cNvPr id="4" name="Picture 3"/>
          <p:cNvPicPr>
            <a:picLocks noChangeAspect="1"/>
          </p:cNvPicPr>
          <p:nvPr/>
        </p:nvPicPr>
        <p:blipFill>
          <a:blip r:embed="rId2"/>
          <a:stretch>
            <a:fillRect/>
          </a:stretch>
        </p:blipFill>
        <p:spPr>
          <a:xfrm>
            <a:off x="4163590" y="2348490"/>
            <a:ext cx="4526672" cy="2370025"/>
          </a:xfrm>
          <a:prstGeom prst="rect">
            <a:avLst/>
          </a:prstGeom>
          <a:ln>
            <a:solidFill>
              <a:schemeClr val="tx1"/>
            </a:solidFill>
          </a:ln>
        </p:spPr>
      </p:pic>
      <p:sp>
        <p:nvSpPr>
          <p:cNvPr id="5" name="TextBox 4"/>
          <p:cNvSpPr txBox="1"/>
          <p:nvPr/>
        </p:nvSpPr>
        <p:spPr>
          <a:xfrm>
            <a:off x="383178" y="1690689"/>
            <a:ext cx="3651064"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updates in Parents records</a:t>
            </a:r>
          </a:p>
          <a:p>
            <a:r>
              <a:rPr lang="en-US" dirty="0" smtClean="0"/>
              <a:t>you have the options to Accept</a:t>
            </a:r>
          </a:p>
          <a:p>
            <a:r>
              <a:rPr lang="en-US" dirty="0" smtClean="0"/>
              <a:t>Update, which will accept the</a:t>
            </a:r>
          </a:p>
          <a:p>
            <a:r>
              <a:rPr lang="en-US" dirty="0" smtClean="0"/>
              <a:t>single record. Accept All will</a:t>
            </a:r>
          </a:p>
          <a:p>
            <a:r>
              <a:rPr lang="en-US" dirty="0" smtClean="0"/>
              <a:t>accept all the Parental updates </a:t>
            </a:r>
          </a:p>
          <a:p>
            <a:r>
              <a:rPr lang="en-US" dirty="0" smtClean="0"/>
              <a:t>with one click. Records that are</a:t>
            </a:r>
          </a:p>
          <a:p>
            <a:r>
              <a:rPr lang="en-US" dirty="0" smtClean="0"/>
              <a:t>accepted will display in the left</a:t>
            </a:r>
          </a:p>
          <a:p>
            <a:r>
              <a:rPr lang="en-US" dirty="0" smtClean="0"/>
              <a:t>side Studbook Data grid as well</a:t>
            </a:r>
          </a:p>
          <a:p>
            <a:r>
              <a:rPr lang="en-US" dirty="0" smtClean="0"/>
              <a:t>as the right side Institution</a:t>
            </a:r>
          </a:p>
          <a:p>
            <a:r>
              <a:rPr lang="en-US" dirty="0" smtClean="0"/>
              <a:t>Records. If you chose to Reject </a:t>
            </a:r>
          </a:p>
          <a:p>
            <a:r>
              <a:rPr lang="en-US" dirty="0" smtClean="0"/>
              <a:t>Update the data will remain in the </a:t>
            </a:r>
          </a:p>
          <a:p>
            <a:r>
              <a:rPr lang="en-US" dirty="0" smtClean="0"/>
              <a:t>right hand Institution Records (in</a:t>
            </a:r>
          </a:p>
          <a:p>
            <a:r>
              <a:rPr lang="en-US" dirty="0" smtClean="0"/>
              <a:t>red) but will not display as Studbook </a:t>
            </a:r>
          </a:p>
          <a:p>
            <a:r>
              <a:rPr lang="en-US" dirty="0" smtClean="0"/>
              <a:t>Data. You can chose to accept a </a:t>
            </a:r>
          </a:p>
          <a:p>
            <a:r>
              <a:rPr lang="en-US" dirty="0" smtClean="0"/>
              <a:t>record that was rejected.</a:t>
            </a:r>
            <a:endParaRPr lang="en-US" dirty="0"/>
          </a:p>
        </p:txBody>
      </p:sp>
    </p:spTree>
    <p:extLst>
      <p:ext uri="{BB962C8B-B14F-4D97-AF65-F5344CB8AC3E}">
        <p14:creationId xmlns:p14="http://schemas.microsoft.com/office/powerpoint/2010/main" val="4292536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 for All Others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28</a:t>
            </a:fld>
            <a:endParaRPr lang="en-US"/>
          </a:p>
        </p:txBody>
      </p:sp>
      <p:pic>
        <p:nvPicPr>
          <p:cNvPr id="4" name="Picture 3"/>
          <p:cNvPicPr>
            <a:picLocks noChangeAspect="1"/>
          </p:cNvPicPr>
          <p:nvPr/>
        </p:nvPicPr>
        <p:blipFill>
          <a:blip r:embed="rId2"/>
          <a:stretch>
            <a:fillRect/>
          </a:stretch>
        </p:blipFill>
        <p:spPr>
          <a:xfrm>
            <a:off x="628650" y="1516300"/>
            <a:ext cx="8037840" cy="2335174"/>
          </a:xfrm>
          <a:prstGeom prst="rect">
            <a:avLst/>
          </a:prstGeom>
          <a:ln>
            <a:solidFill>
              <a:schemeClr val="tx1"/>
            </a:solidFill>
          </a:ln>
        </p:spPr>
      </p:pic>
      <p:sp>
        <p:nvSpPr>
          <p:cNvPr id="5" name="TextBox 4"/>
          <p:cNvSpPr txBox="1"/>
          <p:nvPr/>
        </p:nvSpPr>
        <p:spPr>
          <a:xfrm>
            <a:off x="652813" y="4275908"/>
            <a:ext cx="7862537"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all other updates you have the options to Accept Update and Accept with</a:t>
            </a:r>
          </a:p>
          <a:p>
            <a:r>
              <a:rPr lang="en-US" dirty="0" smtClean="0"/>
              <a:t>Edit. Selecting Accept with Edit will open the record and edits can be made before</a:t>
            </a:r>
          </a:p>
          <a:p>
            <a:r>
              <a:rPr lang="en-US" dirty="0" smtClean="0"/>
              <a:t>saving it. Or you can Reject the record.</a:t>
            </a:r>
            <a:endParaRPr lang="en-US" dirty="0"/>
          </a:p>
        </p:txBody>
      </p:sp>
    </p:spTree>
    <p:extLst>
      <p:ext uri="{BB962C8B-B14F-4D97-AF65-F5344CB8AC3E}">
        <p14:creationId xmlns:p14="http://schemas.microsoft.com/office/powerpoint/2010/main" val="1518548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Not Getting Updates</a:t>
            </a:r>
            <a:endParaRPr lang="en-US" dirty="0"/>
          </a:p>
        </p:txBody>
      </p:sp>
      <p:sp>
        <p:nvSpPr>
          <p:cNvPr id="4" name="TextBox 3"/>
          <p:cNvSpPr txBox="1"/>
          <p:nvPr/>
        </p:nvSpPr>
        <p:spPr>
          <a:xfrm>
            <a:off x="427553" y="3983949"/>
            <a:ext cx="8288893"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There are two situations where you may not be receiving Pending Updates on your studbook records. First, the last holder may not be a ZIMS institution and therefore no updates are available. Second, the animal may be managed as a group in the Husbandry module of ZIMS. Currently studbooks do not handle group records so no updates from groups will be displayed. You will receive a message under Global Status.</a:t>
            </a:r>
            <a:endParaRPr lang="en-US" dirty="0"/>
          </a:p>
        </p:txBody>
      </p:sp>
      <p:pic>
        <p:nvPicPr>
          <p:cNvPr id="5" name="Picture 4"/>
          <p:cNvPicPr>
            <a:picLocks noChangeAspect="1"/>
          </p:cNvPicPr>
          <p:nvPr/>
        </p:nvPicPr>
        <p:blipFill>
          <a:blip r:embed="rId2"/>
          <a:stretch>
            <a:fillRect/>
          </a:stretch>
        </p:blipFill>
        <p:spPr>
          <a:xfrm>
            <a:off x="695797" y="1483487"/>
            <a:ext cx="7752404" cy="2264652"/>
          </a:xfrm>
          <a:prstGeom prst="rect">
            <a:avLst/>
          </a:prstGeom>
          <a:ln>
            <a:solidFill>
              <a:schemeClr val="tx1"/>
            </a:solidFill>
          </a:ln>
        </p:spPr>
      </p:pic>
    </p:spTree>
    <p:extLst>
      <p:ext uri="{BB962C8B-B14F-4D97-AF65-F5344CB8AC3E}">
        <p14:creationId xmlns:p14="http://schemas.microsoft.com/office/powerpoint/2010/main" val="3599457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Out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pic>
        <p:nvPicPr>
          <p:cNvPr id="4" name="Picture 3"/>
          <p:cNvPicPr>
            <a:picLocks noChangeAspect="1"/>
          </p:cNvPicPr>
          <p:nvPr/>
        </p:nvPicPr>
        <p:blipFill>
          <a:blip r:embed="rId2"/>
          <a:stretch>
            <a:fillRect/>
          </a:stretch>
        </p:blipFill>
        <p:spPr>
          <a:xfrm>
            <a:off x="4251016" y="1423914"/>
            <a:ext cx="3990476" cy="4190476"/>
          </a:xfrm>
          <a:prstGeom prst="rect">
            <a:avLst/>
          </a:prstGeom>
          <a:ln>
            <a:solidFill>
              <a:schemeClr val="tx1"/>
            </a:solidFill>
          </a:ln>
        </p:spPr>
      </p:pic>
      <p:sp>
        <p:nvSpPr>
          <p:cNvPr id="5" name="TextBox 4"/>
          <p:cNvSpPr txBox="1"/>
          <p:nvPr/>
        </p:nvSpPr>
        <p:spPr>
          <a:xfrm>
            <a:off x="1181380" y="2829411"/>
            <a:ext cx="2516907"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keep your data secure</a:t>
            </a:r>
          </a:p>
          <a:p>
            <a:r>
              <a:rPr lang="en-US" dirty="0"/>
              <a:t>a</a:t>
            </a:r>
            <a:r>
              <a:rPr lang="en-US" dirty="0" smtClean="0"/>
              <a:t>lways remember to </a:t>
            </a:r>
          </a:p>
          <a:p>
            <a:r>
              <a:rPr lang="en-US" dirty="0" smtClean="0"/>
              <a:t>Logout. Logout is found </a:t>
            </a:r>
          </a:p>
          <a:p>
            <a:r>
              <a:rPr lang="en-US" dirty="0"/>
              <a:t>u</a:t>
            </a:r>
            <a:r>
              <a:rPr lang="en-US" dirty="0" smtClean="0"/>
              <a:t>nder the Start menu.</a:t>
            </a:r>
            <a:endParaRPr lang="en-US" dirty="0"/>
          </a:p>
        </p:txBody>
      </p:sp>
    </p:spTree>
    <p:extLst>
      <p:ext uri="{BB962C8B-B14F-4D97-AF65-F5344CB8AC3E}">
        <p14:creationId xmlns:p14="http://schemas.microsoft.com/office/powerpoint/2010/main" val="3324534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Identifiers Auto Populate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30</a:t>
            </a:fld>
            <a:endParaRPr lang="en-US"/>
          </a:p>
        </p:txBody>
      </p:sp>
      <p:pic>
        <p:nvPicPr>
          <p:cNvPr id="5" name="Picture 4"/>
          <p:cNvPicPr>
            <a:picLocks noChangeAspect="1"/>
          </p:cNvPicPr>
          <p:nvPr/>
        </p:nvPicPr>
        <p:blipFill>
          <a:blip r:embed="rId2"/>
          <a:stretch>
            <a:fillRect/>
          </a:stretch>
        </p:blipFill>
        <p:spPr>
          <a:xfrm>
            <a:off x="1272016" y="1415994"/>
            <a:ext cx="6403794" cy="2886912"/>
          </a:xfrm>
          <a:prstGeom prst="rect">
            <a:avLst/>
          </a:prstGeom>
          <a:ln>
            <a:solidFill>
              <a:schemeClr val="tx1"/>
            </a:solidFill>
          </a:ln>
        </p:spPr>
      </p:pic>
      <p:sp>
        <p:nvSpPr>
          <p:cNvPr id="6" name="TextBox 5"/>
          <p:cNvSpPr txBox="1"/>
          <p:nvPr/>
        </p:nvSpPr>
        <p:spPr>
          <a:xfrm>
            <a:off x="959665" y="4440768"/>
            <a:ext cx="7224670" cy="923330"/>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There is a separate box for identifiers in each individual animal record.</a:t>
            </a:r>
          </a:p>
          <a:p>
            <a:r>
              <a:rPr lang="en-US" dirty="0" smtClean="0"/>
              <a:t>Any identifiers that have been entered in the Husbandry module will </a:t>
            </a:r>
          </a:p>
          <a:p>
            <a:r>
              <a:rPr lang="en-US" dirty="0"/>
              <a:t>a</a:t>
            </a:r>
            <a:r>
              <a:rPr lang="en-US" dirty="0" smtClean="0"/>
              <a:t>utomatically populate in the studbook, you do not need to re-enter them.</a:t>
            </a:r>
            <a:endParaRPr lang="en-US" dirty="0"/>
          </a:p>
        </p:txBody>
      </p:sp>
    </p:spTree>
    <p:extLst>
      <p:ext uri="{BB962C8B-B14F-4D97-AF65-F5344CB8AC3E}">
        <p14:creationId xmlns:p14="http://schemas.microsoft.com/office/powerpoint/2010/main" val="3855671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 List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31</a:t>
            </a:fld>
            <a:endParaRPr lang="en-US"/>
          </a:p>
        </p:txBody>
      </p:sp>
      <p:sp>
        <p:nvSpPr>
          <p:cNvPr id="6" name="TextBox 5"/>
          <p:cNvSpPr txBox="1"/>
          <p:nvPr/>
        </p:nvSpPr>
        <p:spPr>
          <a:xfrm>
            <a:off x="1267105" y="4583494"/>
            <a:ext cx="6984797" cy="923330"/>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To get to the institution list open the Dashboard for a species and</a:t>
            </a:r>
          </a:p>
          <a:p>
            <a:r>
              <a:rPr lang="en-US" dirty="0"/>
              <a:t>s</a:t>
            </a:r>
            <a:r>
              <a:rPr lang="en-US" dirty="0" smtClean="0"/>
              <a:t>elect See Institution List. The list is very robust with contact information</a:t>
            </a:r>
          </a:p>
          <a:p>
            <a:r>
              <a:rPr lang="en-US" dirty="0"/>
              <a:t>a</a:t>
            </a:r>
            <a:r>
              <a:rPr lang="en-US" dirty="0" smtClean="0"/>
              <a:t>nd more details about the facility than previously available.</a:t>
            </a:r>
            <a:endParaRPr lang="en-US" dirty="0"/>
          </a:p>
        </p:txBody>
      </p:sp>
      <p:pic>
        <p:nvPicPr>
          <p:cNvPr id="7" name="Picture 6"/>
          <p:cNvPicPr>
            <a:picLocks noChangeAspect="1"/>
          </p:cNvPicPr>
          <p:nvPr/>
        </p:nvPicPr>
        <p:blipFill>
          <a:blip r:embed="rId2"/>
          <a:stretch>
            <a:fillRect/>
          </a:stretch>
        </p:blipFill>
        <p:spPr>
          <a:xfrm>
            <a:off x="443828" y="1829437"/>
            <a:ext cx="8256344" cy="2419664"/>
          </a:xfrm>
          <a:prstGeom prst="rect">
            <a:avLst/>
          </a:prstGeom>
          <a:ln>
            <a:solidFill>
              <a:schemeClr val="tx1"/>
            </a:solidFill>
          </a:ln>
        </p:spPr>
      </p:pic>
    </p:spTree>
    <p:extLst>
      <p:ext uri="{BB962C8B-B14F-4D97-AF65-F5344CB8AC3E}">
        <p14:creationId xmlns:p14="http://schemas.microsoft.com/office/powerpoint/2010/main" val="4171490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695" y="0"/>
            <a:ext cx="7886700" cy="1325563"/>
          </a:xfrm>
        </p:spPr>
        <p:txBody>
          <a:bodyPr/>
          <a:lstStyle/>
          <a:p>
            <a:r>
              <a:rPr lang="en-US" dirty="0" smtClean="0"/>
              <a:t>Institution List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32</a:t>
            </a:fld>
            <a:endParaRPr lang="en-US"/>
          </a:p>
        </p:txBody>
      </p:sp>
      <p:sp>
        <p:nvSpPr>
          <p:cNvPr id="6" name="TextBox 5"/>
          <p:cNvSpPr txBox="1"/>
          <p:nvPr/>
        </p:nvSpPr>
        <p:spPr>
          <a:xfrm>
            <a:off x="329325" y="1050558"/>
            <a:ext cx="8518461"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A green check indicates the institution is a member of Species360 and if they are using ZIMS. Sorting the ZIMS Institutions by Descending order will bring all of the ZIMS institutions to the top if the list. Just as for your Animal Lists you </a:t>
            </a:r>
            <a:r>
              <a:rPr lang="en-US" dirty="0"/>
              <a:t>c</a:t>
            </a:r>
            <a:r>
              <a:rPr lang="en-US" dirty="0" smtClean="0"/>
              <a:t>an select what columns you want to display. The left hand dashboard displays the total number of institutions in ZIMS, the total number of your local Institutions and the numbers of current and historical facilities. Selecting any of the bottom three will filter your Institution List.</a:t>
            </a:r>
            <a:endParaRPr lang="en-US" dirty="0"/>
          </a:p>
        </p:txBody>
      </p:sp>
      <p:pic>
        <p:nvPicPr>
          <p:cNvPr id="3" name="Picture 2"/>
          <p:cNvPicPr>
            <a:picLocks noChangeAspect="1"/>
          </p:cNvPicPr>
          <p:nvPr/>
        </p:nvPicPr>
        <p:blipFill>
          <a:blip r:embed="rId2"/>
          <a:stretch>
            <a:fillRect/>
          </a:stretch>
        </p:blipFill>
        <p:spPr>
          <a:xfrm>
            <a:off x="825695" y="2943289"/>
            <a:ext cx="7723389" cy="2723415"/>
          </a:xfrm>
          <a:prstGeom prst="rect">
            <a:avLst/>
          </a:prstGeom>
          <a:ln>
            <a:solidFill>
              <a:schemeClr val="tx1"/>
            </a:solidFill>
          </a:ln>
        </p:spPr>
      </p:pic>
    </p:spTree>
    <p:extLst>
      <p:ext uri="{BB962C8B-B14F-4D97-AF65-F5344CB8AC3E}">
        <p14:creationId xmlns:p14="http://schemas.microsoft.com/office/powerpoint/2010/main" val="3001224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Overview</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33</a:t>
            </a:fld>
            <a:endParaRPr lang="en-US"/>
          </a:p>
        </p:txBody>
      </p:sp>
      <p:sp>
        <p:nvSpPr>
          <p:cNvPr id="6" name="TextBox 5"/>
          <p:cNvSpPr txBox="1"/>
          <p:nvPr/>
        </p:nvSpPr>
        <p:spPr>
          <a:xfrm>
            <a:off x="2015466" y="4215026"/>
            <a:ext cx="5428522" cy="1477328"/>
          </a:xfrm>
          <a:prstGeom prst="rect">
            <a:avLst/>
          </a:prstGeom>
          <a:solidFill>
            <a:schemeClr val="accent5">
              <a:lumMod val="20000"/>
              <a:lumOff val="80000"/>
            </a:schemeClr>
          </a:solidFill>
          <a:ln>
            <a:solidFill>
              <a:schemeClr val="tx1"/>
            </a:solidFill>
          </a:ln>
        </p:spPr>
        <p:txBody>
          <a:bodyPr wrap="square" rtlCol="0">
            <a:spAutoFit/>
          </a:bodyPr>
          <a:lstStyle/>
          <a:p>
            <a:r>
              <a:rPr lang="en-US" dirty="0" smtClean="0"/>
              <a:t>To see an overview of the studbook select the See Overview button. The Overview provides information such as incubation/gestation periods, species type (egg laying or live bearer), studbook scope, </a:t>
            </a:r>
            <a:r>
              <a:rPr lang="en-US" dirty="0" err="1" smtClean="0"/>
              <a:t>currentness</a:t>
            </a:r>
            <a:r>
              <a:rPr lang="en-US" dirty="0" smtClean="0"/>
              <a:t> date and total number of animals in the Studbook.</a:t>
            </a:r>
            <a:endParaRPr lang="en-US" dirty="0"/>
          </a:p>
        </p:txBody>
      </p:sp>
      <p:pic>
        <p:nvPicPr>
          <p:cNvPr id="7" name="Picture 6"/>
          <p:cNvPicPr>
            <a:picLocks noChangeAspect="1"/>
          </p:cNvPicPr>
          <p:nvPr/>
        </p:nvPicPr>
        <p:blipFill>
          <a:blip r:embed="rId2"/>
          <a:stretch>
            <a:fillRect/>
          </a:stretch>
        </p:blipFill>
        <p:spPr>
          <a:xfrm>
            <a:off x="663276" y="1833096"/>
            <a:ext cx="7817447" cy="2291038"/>
          </a:xfrm>
          <a:prstGeom prst="rect">
            <a:avLst/>
          </a:prstGeom>
          <a:ln>
            <a:solidFill>
              <a:schemeClr val="tx1"/>
            </a:solidFill>
          </a:ln>
        </p:spPr>
      </p:pic>
    </p:spTree>
    <p:extLst>
      <p:ext uri="{BB962C8B-B14F-4D97-AF65-F5344CB8AC3E}">
        <p14:creationId xmlns:p14="http://schemas.microsoft.com/office/powerpoint/2010/main" val="2796963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Overview</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34</a:t>
            </a:fld>
            <a:endParaRPr lang="en-US"/>
          </a:p>
        </p:txBody>
      </p:sp>
      <p:pic>
        <p:nvPicPr>
          <p:cNvPr id="5" name="Picture 4"/>
          <p:cNvPicPr>
            <a:picLocks noChangeAspect="1"/>
          </p:cNvPicPr>
          <p:nvPr/>
        </p:nvPicPr>
        <p:blipFill>
          <a:blip r:embed="rId2"/>
          <a:stretch>
            <a:fillRect/>
          </a:stretch>
        </p:blipFill>
        <p:spPr>
          <a:xfrm>
            <a:off x="1143933" y="1417108"/>
            <a:ext cx="6452353" cy="3886762"/>
          </a:xfrm>
          <a:prstGeom prst="rect">
            <a:avLst/>
          </a:prstGeom>
          <a:ln>
            <a:solidFill>
              <a:schemeClr val="tx1"/>
            </a:solidFill>
          </a:ln>
        </p:spPr>
      </p:pic>
      <p:sp>
        <p:nvSpPr>
          <p:cNvPr id="6" name="TextBox 5"/>
          <p:cNvSpPr txBox="1"/>
          <p:nvPr/>
        </p:nvSpPr>
        <p:spPr>
          <a:xfrm>
            <a:off x="3272223" y="4319571"/>
            <a:ext cx="5380259" cy="1200329"/>
          </a:xfrm>
          <a:prstGeom prst="rect">
            <a:avLst/>
          </a:prstGeom>
          <a:solidFill>
            <a:schemeClr val="accent5">
              <a:lumMod val="20000"/>
              <a:lumOff val="80000"/>
            </a:schemeClr>
          </a:solidFill>
          <a:ln>
            <a:solidFill>
              <a:schemeClr val="tx1"/>
            </a:solidFill>
          </a:ln>
        </p:spPr>
        <p:txBody>
          <a:bodyPr wrap="square" rtlCol="0">
            <a:spAutoFit/>
          </a:bodyPr>
          <a:lstStyle/>
          <a:p>
            <a:r>
              <a:rPr lang="en-US" dirty="0" smtClean="0"/>
              <a:t>The Studbook Overview also contains a description of the studbook, </a:t>
            </a:r>
            <a:r>
              <a:rPr lang="en-US" dirty="0"/>
              <a:t>n</a:t>
            </a:r>
            <a:r>
              <a:rPr lang="en-US" dirty="0" smtClean="0"/>
              <a:t>otes on the species, conventions or assumptions you are using, any assignments such as species managers, </a:t>
            </a:r>
            <a:r>
              <a:rPr lang="en-US" smtClean="0"/>
              <a:t>and your </a:t>
            </a:r>
            <a:r>
              <a:rPr lang="en-US" dirty="0" smtClean="0"/>
              <a:t>user defined fields.</a:t>
            </a:r>
            <a:endParaRPr lang="en-US" dirty="0"/>
          </a:p>
        </p:txBody>
      </p:sp>
    </p:spTree>
    <p:extLst>
      <p:ext uri="{BB962C8B-B14F-4D97-AF65-F5344CB8AC3E}">
        <p14:creationId xmlns:p14="http://schemas.microsoft.com/office/powerpoint/2010/main" val="1828682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Gestation/Incubation Period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35</a:t>
            </a:fld>
            <a:endParaRPr lang="en-US"/>
          </a:p>
        </p:txBody>
      </p:sp>
      <p:pic>
        <p:nvPicPr>
          <p:cNvPr id="5" name="Picture 4"/>
          <p:cNvPicPr>
            <a:picLocks noChangeAspect="1"/>
          </p:cNvPicPr>
          <p:nvPr/>
        </p:nvPicPr>
        <p:blipFill>
          <a:blip r:embed="rId2"/>
          <a:stretch>
            <a:fillRect/>
          </a:stretch>
        </p:blipFill>
        <p:spPr>
          <a:xfrm>
            <a:off x="628650" y="1862630"/>
            <a:ext cx="7861493" cy="1745236"/>
          </a:xfrm>
          <a:prstGeom prst="rect">
            <a:avLst/>
          </a:prstGeom>
          <a:ln>
            <a:solidFill>
              <a:schemeClr val="tx1"/>
            </a:solidFill>
          </a:ln>
        </p:spPr>
      </p:pic>
      <p:sp>
        <p:nvSpPr>
          <p:cNvPr id="6" name="TextBox 5"/>
          <p:cNvSpPr txBox="1"/>
          <p:nvPr/>
        </p:nvSpPr>
        <p:spPr>
          <a:xfrm>
            <a:off x="494629" y="3936327"/>
            <a:ext cx="8154742"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Studbook Overview allows for the tracking of Minimum, Average and Maximum </a:t>
            </a:r>
          </a:p>
          <a:p>
            <a:r>
              <a:rPr lang="en-US" dirty="0" smtClean="0"/>
              <a:t>incubation or gestation periods. These numbers often can help with the data quality </a:t>
            </a:r>
          </a:p>
          <a:p>
            <a:r>
              <a:rPr lang="en-US" dirty="0" smtClean="0"/>
              <a:t>of the studbook data. For new studbooks the Regional Association sets </a:t>
            </a:r>
            <a:r>
              <a:rPr lang="en-US" dirty="0"/>
              <a:t>t</a:t>
            </a:r>
            <a:r>
              <a:rPr lang="en-US" dirty="0" smtClean="0"/>
              <a:t>hese defaults but the Studbook Keeper can edit them. This information will be filled in for any migrated studbooks but is editable. The Studbook Keeper </a:t>
            </a:r>
            <a:r>
              <a:rPr lang="en-US" dirty="0"/>
              <a:t>c</a:t>
            </a:r>
            <a:r>
              <a:rPr lang="en-US" dirty="0" smtClean="0"/>
              <a:t>annot add/subtract/edit taxonomy, you must contact the Regional Association to do so.</a:t>
            </a:r>
            <a:endParaRPr lang="en-US" dirty="0"/>
          </a:p>
        </p:txBody>
      </p:sp>
    </p:spTree>
    <p:extLst>
      <p:ext uri="{BB962C8B-B14F-4D97-AF65-F5344CB8AC3E}">
        <p14:creationId xmlns:p14="http://schemas.microsoft.com/office/powerpoint/2010/main" val="367694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Number Settings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36</a:t>
            </a:fld>
            <a:endParaRPr lang="en-US"/>
          </a:p>
        </p:txBody>
      </p:sp>
      <p:pic>
        <p:nvPicPr>
          <p:cNvPr id="4" name="Picture 3"/>
          <p:cNvPicPr>
            <a:picLocks noChangeAspect="1"/>
          </p:cNvPicPr>
          <p:nvPr/>
        </p:nvPicPr>
        <p:blipFill>
          <a:blip r:embed="rId2"/>
          <a:stretch>
            <a:fillRect/>
          </a:stretch>
        </p:blipFill>
        <p:spPr>
          <a:xfrm>
            <a:off x="722990" y="1429555"/>
            <a:ext cx="7698020" cy="289976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890050" y="3951839"/>
            <a:ext cx="3746711" cy="2055272"/>
          </a:xfrm>
          <a:prstGeom prst="rect">
            <a:avLst/>
          </a:prstGeom>
          <a:ln>
            <a:solidFill>
              <a:schemeClr val="tx1"/>
            </a:solidFill>
          </a:ln>
        </p:spPr>
      </p:pic>
      <p:sp>
        <p:nvSpPr>
          <p:cNvPr id="6" name="TextBox 5"/>
          <p:cNvSpPr txBox="1"/>
          <p:nvPr/>
        </p:nvSpPr>
        <p:spPr>
          <a:xfrm>
            <a:off x="4803820" y="3928056"/>
            <a:ext cx="3441648"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view the next Studbook ID</a:t>
            </a:r>
          </a:p>
          <a:p>
            <a:r>
              <a:rPr lang="en-US" dirty="0"/>
              <a:t>a</a:t>
            </a:r>
            <a:r>
              <a:rPr lang="en-US" dirty="0" smtClean="0"/>
              <a:t>vailable and edit if you wish using</a:t>
            </a:r>
          </a:p>
          <a:p>
            <a:r>
              <a:rPr lang="en-US" dirty="0" smtClean="0"/>
              <a:t>the Studbook Number Settings</a:t>
            </a:r>
          </a:p>
          <a:p>
            <a:r>
              <a:rPr lang="en-US" dirty="0"/>
              <a:t>i</a:t>
            </a:r>
            <a:r>
              <a:rPr lang="en-US" dirty="0" smtClean="0"/>
              <a:t>n the Studbook Overview. This is </a:t>
            </a:r>
          </a:p>
          <a:p>
            <a:r>
              <a:rPr lang="en-US" dirty="0"/>
              <a:t>w</a:t>
            </a:r>
            <a:r>
              <a:rPr lang="en-US" dirty="0" smtClean="0"/>
              <a:t>here you would edit the next</a:t>
            </a:r>
          </a:p>
          <a:p>
            <a:r>
              <a:rPr lang="en-US" dirty="0" smtClean="0"/>
              <a:t>Studbook ID if you want.</a:t>
            </a:r>
            <a:endParaRPr lang="en-US" dirty="0"/>
          </a:p>
        </p:txBody>
      </p:sp>
    </p:spTree>
    <p:extLst>
      <p:ext uri="{BB962C8B-B14F-4D97-AF65-F5344CB8AC3E}">
        <p14:creationId xmlns:p14="http://schemas.microsoft.com/office/powerpoint/2010/main" val="3093416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50826"/>
            <a:ext cx="7886700" cy="1325563"/>
          </a:xfrm>
        </p:spPr>
        <p:txBody>
          <a:bodyPr/>
          <a:lstStyle/>
          <a:p>
            <a:r>
              <a:rPr lang="en-US" dirty="0" smtClean="0"/>
              <a:t>Search by Identifier/GAN</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37</a:t>
            </a:fld>
            <a:endParaRPr lang="en-US"/>
          </a:p>
        </p:txBody>
      </p:sp>
      <p:sp>
        <p:nvSpPr>
          <p:cNvPr id="6" name="TextBox 5"/>
          <p:cNvSpPr txBox="1"/>
          <p:nvPr/>
        </p:nvSpPr>
        <p:spPr>
          <a:xfrm>
            <a:off x="1499620" y="4553944"/>
            <a:ext cx="6241517" cy="1200329"/>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The Search Animal by Identifier/GAN field is where you can find</a:t>
            </a:r>
          </a:p>
          <a:p>
            <a:r>
              <a:rPr lang="en-US" dirty="0"/>
              <a:t>a</a:t>
            </a:r>
            <a:r>
              <a:rPr lang="en-US" dirty="0" smtClean="0"/>
              <a:t>nimals by specific IDs. This is a type ahead lookup and possible</a:t>
            </a:r>
          </a:p>
          <a:p>
            <a:r>
              <a:rPr lang="en-US" dirty="0"/>
              <a:t>m</a:t>
            </a:r>
            <a:r>
              <a:rPr lang="en-US" dirty="0" smtClean="0"/>
              <a:t>atches will be displayed in the grid. ZIMS looks for matches in </a:t>
            </a:r>
          </a:p>
          <a:p>
            <a:r>
              <a:rPr lang="en-US" dirty="0" smtClean="0"/>
              <a:t>Studbook ID, GAN and Local ID. </a:t>
            </a:r>
            <a:endParaRPr lang="en-US" dirty="0"/>
          </a:p>
        </p:txBody>
      </p:sp>
      <p:pic>
        <p:nvPicPr>
          <p:cNvPr id="3" name="Picture 2"/>
          <p:cNvPicPr>
            <a:picLocks noChangeAspect="1"/>
          </p:cNvPicPr>
          <p:nvPr/>
        </p:nvPicPr>
        <p:blipFill>
          <a:blip r:embed="rId2"/>
          <a:stretch>
            <a:fillRect/>
          </a:stretch>
        </p:blipFill>
        <p:spPr>
          <a:xfrm>
            <a:off x="1209829" y="1393914"/>
            <a:ext cx="6724341" cy="3066568"/>
          </a:xfrm>
          <a:prstGeom prst="rect">
            <a:avLst/>
          </a:prstGeom>
          <a:ln>
            <a:solidFill>
              <a:schemeClr val="tx1"/>
            </a:solidFill>
          </a:ln>
        </p:spPr>
      </p:pic>
    </p:spTree>
    <p:extLst>
      <p:ext uri="{BB962C8B-B14F-4D97-AF65-F5344CB8AC3E}">
        <p14:creationId xmlns:p14="http://schemas.microsoft.com/office/powerpoint/2010/main" val="3818803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 Animal</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38</a:t>
            </a:fld>
            <a:endParaRPr lang="en-US"/>
          </a:p>
        </p:txBody>
      </p:sp>
      <p:pic>
        <p:nvPicPr>
          <p:cNvPr id="5" name="Picture 4"/>
          <p:cNvPicPr>
            <a:picLocks noChangeAspect="1"/>
          </p:cNvPicPr>
          <p:nvPr/>
        </p:nvPicPr>
        <p:blipFill>
          <a:blip r:embed="rId2"/>
          <a:stretch>
            <a:fillRect/>
          </a:stretch>
        </p:blipFill>
        <p:spPr>
          <a:xfrm>
            <a:off x="501050" y="1552372"/>
            <a:ext cx="7781292" cy="2770060"/>
          </a:xfrm>
          <a:prstGeom prst="rect">
            <a:avLst/>
          </a:prstGeom>
          <a:ln>
            <a:solidFill>
              <a:schemeClr val="tx1"/>
            </a:solidFill>
          </a:ln>
        </p:spPr>
      </p:pic>
      <p:sp>
        <p:nvSpPr>
          <p:cNvPr id="6" name="TextBox 5"/>
          <p:cNvSpPr txBox="1"/>
          <p:nvPr/>
        </p:nvSpPr>
        <p:spPr>
          <a:xfrm>
            <a:off x="1777285" y="4486319"/>
            <a:ext cx="5952142"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there are animals whose records you go into frequently you</a:t>
            </a:r>
          </a:p>
          <a:p>
            <a:r>
              <a:rPr lang="en-US" dirty="0"/>
              <a:t>c</a:t>
            </a:r>
            <a:r>
              <a:rPr lang="en-US" dirty="0" smtClean="0"/>
              <a:t>an “Pin” them to your Dashboard by selecting the pin icon</a:t>
            </a:r>
          </a:p>
          <a:p>
            <a:r>
              <a:rPr lang="en-US" dirty="0"/>
              <a:t>t</a:t>
            </a:r>
            <a:r>
              <a:rPr lang="en-US" dirty="0" smtClean="0"/>
              <a:t>o the right in the animal list. This icon will be available only if</a:t>
            </a:r>
          </a:p>
          <a:p>
            <a:r>
              <a:rPr lang="en-US" dirty="0"/>
              <a:t>y</a:t>
            </a:r>
            <a:r>
              <a:rPr lang="en-US" dirty="0" smtClean="0"/>
              <a:t>ou have Actions selected as a column to display.</a:t>
            </a:r>
            <a:endParaRPr lang="en-US" dirty="0"/>
          </a:p>
        </p:txBody>
      </p:sp>
    </p:spTree>
    <p:extLst>
      <p:ext uri="{BB962C8B-B14F-4D97-AF65-F5344CB8AC3E}">
        <p14:creationId xmlns:p14="http://schemas.microsoft.com/office/powerpoint/2010/main" val="7888755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 Animal</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39</a:t>
            </a:fld>
            <a:endParaRPr lang="en-US"/>
          </a:p>
        </p:txBody>
      </p:sp>
      <p:sp>
        <p:nvSpPr>
          <p:cNvPr id="6" name="TextBox 5"/>
          <p:cNvSpPr txBox="1"/>
          <p:nvPr/>
        </p:nvSpPr>
        <p:spPr>
          <a:xfrm>
            <a:off x="1089222" y="4431998"/>
            <a:ext cx="7145354"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Pinned animals can then be quickly found using My Animals under the</a:t>
            </a:r>
          </a:p>
          <a:p>
            <a:r>
              <a:rPr lang="en-US" dirty="0"/>
              <a:t>d</a:t>
            </a:r>
            <a:r>
              <a:rPr lang="en-US" dirty="0" smtClean="0"/>
              <a:t>ashboard. Any pinned animals will display as a blue icon in the animal </a:t>
            </a:r>
          </a:p>
          <a:p>
            <a:r>
              <a:rPr lang="en-US" dirty="0" smtClean="0"/>
              <a:t>list. To unpin the record simply select the pinned icon for the record under </a:t>
            </a:r>
          </a:p>
          <a:p>
            <a:r>
              <a:rPr lang="en-US" dirty="0" smtClean="0"/>
              <a:t>Pinned Animals.</a:t>
            </a:r>
            <a:endParaRPr lang="en-US" dirty="0"/>
          </a:p>
        </p:txBody>
      </p:sp>
      <p:pic>
        <p:nvPicPr>
          <p:cNvPr id="7" name="Picture 6"/>
          <p:cNvPicPr>
            <a:picLocks noChangeAspect="1"/>
          </p:cNvPicPr>
          <p:nvPr/>
        </p:nvPicPr>
        <p:blipFill>
          <a:blip r:embed="rId2"/>
          <a:stretch>
            <a:fillRect/>
          </a:stretch>
        </p:blipFill>
        <p:spPr>
          <a:xfrm>
            <a:off x="628650" y="1587610"/>
            <a:ext cx="7838524" cy="2717601"/>
          </a:xfrm>
          <a:prstGeom prst="rect">
            <a:avLst/>
          </a:prstGeom>
          <a:ln>
            <a:solidFill>
              <a:schemeClr val="tx1"/>
            </a:solidFill>
          </a:ln>
        </p:spPr>
      </p:pic>
    </p:spTree>
    <p:extLst>
      <p:ext uri="{BB962C8B-B14F-4D97-AF65-F5344CB8AC3E}">
        <p14:creationId xmlns:p14="http://schemas.microsoft.com/office/powerpoint/2010/main" val="66405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Your Studbooks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a:t>
            </a:fld>
            <a:endParaRPr lang="en-US"/>
          </a:p>
        </p:txBody>
      </p:sp>
      <p:sp>
        <p:nvSpPr>
          <p:cNvPr id="6" name="TextBox 5"/>
          <p:cNvSpPr txBox="1"/>
          <p:nvPr/>
        </p:nvSpPr>
        <p:spPr>
          <a:xfrm>
            <a:off x="5359649" y="1439042"/>
            <a:ext cx="3492495" cy="3693319"/>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Under the Start menu you will</a:t>
            </a:r>
          </a:p>
          <a:p>
            <a:r>
              <a:rPr lang="en-US" dirty="0"/>
              <a:t>f</a:t>
            </a:r>
            <a:r>
              <a:rPr lang="en-US" dirty="0" smtClean="0"/>
              <a:t>ind the Studbook Topics. The</a:t>
            </a:r>
          </a:p>
          <a:p>
            <a:r>
              <a:rPr lang="en-US" dirty="0" smtClean="0"/>
              <a:t>Studbook News Feed provides</a:t>
            </a:r>
          </a:p>
          <a:p>
            <a:r>
              <a:rPr lang="en-US" dirty="0"/>
              <a:t>i</a:t>
            </a:r>
            <a:r>
              <a:rPr lang="en-US" dirty="0" smtClean="0"/>
              <a:t>nstitutional updates, the Studbook</a:t>
            </a:r>
          </a:p>
          <a:p>
            <a:r>
              <a:rPr lang="en-US" dirty="0" smtClean="0"/>
              <a:t>Keeper List allows you to search</a:t>
            </a:r>
          </a:p>
          <a:p>
            <a:r>
              <a:rPr lang="en-US" dirty="0"/>
              <a:t>f</a:t>
            </a:r>
            <a:r>
              <a:rPr lang="en-US" dirty="0" smtClean="0"/>
              <a:t>or Studbook Keepers by various</a:t>
            </a:r>
          </a:p>
          <a:p>
            <a:r>
              <a:rPr lang="en-US" dirty="0"/>
              <a:t>f</a:t>
            </a:r>
            <a:r>
              <a:rPr lang="en-US" dirty="0" smtClean="0"/>
              <a:t>ilters. Studbooks is where you</a:t>
            </a:r>
          </a:p>
          <a:p>
            <a:r>
              <a:rPr lang="en-US" dirty="0"/>
              <a:t>w</a:t>
            </a:r>
            <a:r>
              <a:rPr lang="en-US" dirty="0" smtClean="0"/>
              <a:t>ill find your studbooks. And</a:t>
            </a:r>
          </a:p>
          <a:p>
            <a:r>
              <a:rPr lang="en-US" dirty="0" smtClean="0"/>
              <a:t>Studbook Chart displays a graph</a:t>
            </a:r>
          </a:p>
          <a:p>
            <a:r>
              <a:rPr lang="en-US" dirty="0"/>
              <a:t>o</a:t>
            </a:r>
            <a:r>
              <a:rPr lang="en-US" dirty="0" smtClean="0"/>
              <a:t>f the number of Studbook</a:t>
            </a:r>
          </a:p>
          <a:p>
            <a:r>
              <a:rPr lang="en-US" dirty="0" smtClean="0"/>
              <a:t>Keeper Assignments in ZIMS. To</a:t>
            </a:r>
          </a:p>
          <a:p>
            <a:r>
              <a:rPr lang="en-US" dirty="0"/>
              <a:t>s</a:t>
            </a:r>
            <a:r>
              <a:rPr lang="en-US" dirty="0" smtClean="0"/>
              <a:t>ave clicks you can drag Studbooks</a:t>
            </a:r>
          </a:p>
          <a:p>
            <a:r>
              <a:rPr lang="en-US" dirty="0"/>
              <a:t>t</a:t>
            </a:r>
            <a:r>
              <a:rPr lang="en-US" dirty="0" smtClean="0"/>
              <a:t>o your desktop.</a:t>
            </a:r>
            <a:endParaRPr lang="en-US" dirty="0"/>
          </a:p>
        </p:txBody>
      </p:sp>
      <p:pic>
        <p:nvPicPr>
          <p:cNvPr id="3" name="Picture 2"/>
          <p:cNvPicPr>
            <a:picLocks noChangeAspect="1"/>
          </p:cNvPicPr>
          <p:nvPr/>
        </p:nvPicPr>
        <p:blipFill>
          <a:blip r:embed="rId2"/>
          <a:stretch>
            <a:fillRect/>
          </a:stretch>
        </p:blipFill>
        <p:spPr>
          <a:xfrm>
            <a:off x="372000" y="1436792"/>
            <a:ext cx="4200000" cy="419047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932214" y="1738686"/>
            <a:ext cx="1270429" cy="1527370"/>
          </a:xfrm>
          <a:prstGeom prst="rect">
            <a:avLst/>
          </a:prstGeom>
          <a:ln>
            <a:solidFill>
              <a:schemeClr val="tx1"/>
            </a:solidFill>
          </a:ln>
        </p:spPr>
      </p:pic>
    </p:spTree>
    <p:extLst>
      <p:ext uri="{BB962C8B-B14F-4D97-AF65-F5344CB8AC3E}">
        <p14:creationId xmlns:p14="http://schemas.microsoft.com/office/powerpoint/2010/main" val="1736447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99" y="147842"/>
            <a:ext cx="7886700" cy="1325563"/>
          </a:xfrm>
        </p:spPr>
        <p:txBody>
          <a:bodyPr/>
          <a:lstStyle/>
          <a:p>
            <a:r>
              <a:rPr lang="en-US" dirty="0" smtClean="0"/>
              <a:t>My Animals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40</a:t>
            </a:fld>
            <a:endParaRPr lang="en-US"/>
          </a:p>
        </p:txBody>
      </p:sp>
      <p:sp>
        <p:nvSpPr>
          <p:cNvPr id="6" name="TextBox 5"/>
          <p:cNvSpPr txBox="1"/>
          <p:nvPr/>
        </p:nvSpPr>
        <p:spPr>
          <a:xfrm>
            <a:off x="5413519" y="1201801"/>
            <a:ext cx="2904065"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My Animals is also where </a:t>
            </a:r>
          </a:p>
          <a:p>
            <a:r>
              <a:rPr lang="en-US" dirty="0"/>
              <a:t>y</a:t>
            </a:r>
            <a:r>
              <a:rPr lang="en-US" dirty="0" smtClean="0"/>
              <a:t>ou will find a list of the </a:t>
            </a:r>
          </a:p>
          <a:p>
            <a:r>
              <a:rPr lang="en-US" dirty="0"/>
              <a:t>m</a:t>
            </a:r>
            <a:r>
              <a:rPr lang="en-US" dirty="0" smtClean="0"/>
              <a:t>ost recent records you </a:t>
            </a:r>
          </a:p>
          <a:p>
            <a:r>
              <a:rPr lang="en-US" dirty="0" smtClean="0"/>
              <a:t>have gone into and any </a:t>
            </a:r>
          </a:p>
          <a:p>
            <a:r>
              <a:rPr lang="en-US" dirty="0" smtClean="0"/>
              <a:t>Draft Animal records. When</a:t>
            </a:r>
          </a:p>
          <a:p>
            <a:r>
              <a:rPr lang="en-US" dirty="0"/>
              <a:t>y</a:t>
            </a:r>
            <a:r>
              <a:rPr lang="en-US" dirty="0" smtClean="0"/>
              <a:t>ou add a new animal to the</a:t>
            </a:r>
          </a:p>
          <a:p>
            <a:r>
              <a:rPr lang="en-US" dirty="0" smtClean="0"/>
              <a:t>Studbook, it will remain a</a:t>
            </a:r>
          </a:p>
          <a:p>
            <a:r>
              <a:rPr lang="en-US" dirty="0" smtClean="0"/>
              <a:t>Draft until you have entered</a:t>
            </a:r>
          </a:p>
          <a:p>
            <a:r>
              <a:rPr lang="en-US" dirty="0"/>
              <a:t>d</a:t>
            </a:r>
            <a:r>
              <a:rPr lang="en-US" dirty="0" smtClean="0"/>
              <a:t>ata into all the mandatory</a:t>
            </a:r>
          </a:p>
          <a:p>
            <a:r>
              <a:rPr lang="en-US" dirty="0"/>
              <a:t>f</a:t>
            </a:r>
            <a:r>
              <a:rPr lang="en-US" dirty="0" smtClean="0"/>
              <a:t>ields. You will then have the</a:t>
            </a:r>
          </a:p>
          <a:p>
            <a:r>
              <a:rPr lang="en-US" dirty="0"/>
              <a:t>o</a:t>
            </a:r>
            <a:r>
              <a:rPr lang="en-US" dirty="0" smtClean="0"/>
              <a:t>ption to add the draft to</a:t>
            </a:r>
          </a:p>
          <a:p>
            <a:r>
              <a:rPr lang="en-US" dirty="0"/>
              <a:t>t</a:t>
            </a:r>
            <a:r>
              <a:rPr lang="en-US" dirty="0" smtClean="0"/>
              <a:t>he studbook. The blue </a:t>
            </a:r>
          </a:p>
          <a:p>
            <a:r>
              <a:rPr lang="en-US" dirty="0" smtClean="0"/>
              <a:t>Studbook ID is a hyperlink </a:t>
            </a:r>
          </a:p>
          <a:p>
            <a:r>
              <a:rPr lang="en-US" dirty="0" smtClean="0"/>
              <a:t>into the record. </a:t>
            </a:r>
            <a:endParaRPr lang="en-US" dirty="0"/>
          </a:p>
        </p:txBody>
      </p:sp>
      <p:pic>
        <p:nvPicPr>
          <p:cNvPr id="5" name="Picture 4"/>
          <p:cNvPicPr>
            <a:picLocks noChangeAspect="1"/>
          </p:cNvPicPr>
          <p:nvPr/>
        </p:nvPicPr>
        <p:blipFill>
          <a:blip r:embed="rId2"/>
          <a:stretch>
            <a:fillRect/>
          </a:stretch>
        </p:blipFill>
        <p:spPr>
          <a:xfrm>
            <a:off x="1124266" y="1690689"/>
            <a:ext cx="3989831" cy="4529807"/>
          </a:xfrm>
          <a:prstGeom prst="rect">
            <a:avLst/>
          </a:prstGeom>
          <a:ln>
            <a:solidFill>
              <a:schemeClr val="tx1"/>
            </a:solidFill>
          </a:ln>
        </p:spPr>
      </p:pic>
    </p:spTree>
    <p:extLst>
      <p:ext uri="{BB962C8B-B14F-4D97-AF65-F5344CB8AC3E}">
        <p14:creationId xmlns:p14="http://schemas.microsoft.com/office/powerpoint/2010/main" val="3882224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MULTs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41</a:t>
            </a:fld>
            <a:endParaRPr lang="en-US"/>
          </a:p>
        </p:txBody>
      </p:sp>
      <p:pic>
        <p:nvPicPr>
          <p:cNvPr id="7" name="Picture 6"/>
          <p:cNvPicPr>
            <a:picLocks noChangeAspect="1"/>
          </p:cNvPicPr>
          <p:nvPr/>
        </p:nvPicPr>
        <p:blipFill>
          <a:blip r:embed="rId2"/>
          <a:stretch>
            <a:fillRect/>
          </a:stretch>
        </p:blipFill>
        <p:spPr>
          <a:xfrm>
            <a:off x="628650" y="1445409"/>
            <a:ext cx="7033780" cy="3015420"/>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4240472" y="2779783"/>
            <a:ext cx="4193077" cy="2101819"/>
          </a:xfrm>
          <a:prstGeom prst="rect">
            <a:avLst/>
          </a:prstGeom>
          <a:ln>
            <a:solidFill>
              <a:schemeClr val="tx1"/>
            </a:solidFill>
          </a:ln>
        </p:spPr>
      </p:pic>
      <p:sp>
        <p:nvSpPr>
          <p:cNvPr id="9" name="TextBox 8"/>
          <p:cNvSpPr txBox="1"/>
          <p:nvPr/>
        </p:nvSpPr>
        <p:spPr>
          <a:xfrm>
            <a:off x="859606" y="4740858"/>
            <a:ext cx="680282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recording Parents you can find your possible MULT options from</a:t>
            </a:r>
          </a:p>
          <a:p>
            <a:r>
              <a:rPr lang="en-US" dirty="0"/>
              <a:t>e</a:t>
            </a:r>
            <a:r>
              <a:rPr lang="en-US" dirty="0" smtClean="0"/>
              <a:t>ither the dropdown arrow or the gear icon. The gear icon lets you</a:t>
            </a:r>
          </a:p>
          <a:p>
            <a:r>
              <a:rPr lang="en-US" dirty="0"/>
              <a:t>k</a:t>
            </a:r>
            <a:r>
              <a:rPr lang="en-US" dirty="0" smtClean="0"/>
              <a:t>now what records these MULTs have been used in.</a:t>
            </a:r>
            <a:endParaRPr lang="en-US" dirty="0"/>
          </a:p>
        </p:txBody>
      </p:sp>
    </p:spTree>
    <p:extLst>
      <p:ext uri="{BB962C8B-B14F-4D97-AF65-F5344CB8AC3E}">
        <p14:creationId xmlns:p14="http://schemas.microsoft.com/office/powerpoint/2010/main" val="38491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Assignment of MULTs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42</a:t>
            </a:fld>
            <a:endParaRPr lang="en-US"/>
          </a:p>
        </p:txBody>
      </p:sp>
      <p:pic>
        <p:nvPicPr>
          <p:cNvPr id="5" name="Picture 4"/>
          <p:cNvPicPr>
            <a:picLocks noChangeAspect="1"/>
          </p:cNvPicPr>
          <p:nvPr/>
        </p:nvPicPr>
        <p:blipFill>
          <a:blip r:embed="rId2"/>
          <a:stretch>
            <a:fillRect/>
          </a:stretch>
        </p:blipFill>
        <p:spPr>
          <a:xfrm>
            <a:off x="3724605" y="2401836"/>
            <a:ext cx="5049247" cy="2427741"/>
          </a:xfrm>
          <a:prstGeom prst="rect">
            <a:avLst/>
          </a:prstGeom>
        </p:spPr>
      </p:pic>
      <p:sp>
        <p:nvSpPr>
          <p:cNvPr id="6" name="TextBox 5"/>
          <p:cNvSpPr txBox="1"/>
          <p:nvPr/>
        </p:nvSpPr>
        <p:spPr>
          <a:xfrm>
            <a:off x="628650" y="1724255"/>
            <a:ext cx="2857898"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When you create a new</a:t>
            </a:r>
          </a:p>
          <a:p>
            <a:r>
              <a:rPr lang="en-US" dirty="0"/>
              <a:t>c</a:t>
            </a:r>
            <a:r>
              <a:rPr lang="en-US" dirty="0" smtClean="0"/>
              <a:t>ombination of parents</a:t>
            </a:r>
          </a:p>
          <a:p>
            <a:r>
              <a:rPr lang="en-US" dirty="0"/>
              <a:t>s</a:t>
            </a:r>
            <a:r>
              <a:rPr lang="en-US" dirty="0" smtClean="0"/>
              <a:t>uch as recording three</a:t>
            </a:r>
          </a:p>
          <a:p>
            <a:r>
              <a:rPr lang="en-US" dirty="0"/>
              <a:t>p</a:t>
            </a:r>
            <a:r>
              <a:rPr lang="en-US" dirty="0" smtClean="0"/>
              <a:t>ossible dams, ZIMS will</a:t>
            </a:r>
          </a:p>
          <a:p>
            <a:r>
              <a:rPr lang="en-US" dirty="0"/>
              <a:t>a</a:t>
            </a:r>
            <a:r>
              <a:rPr lang="en-US" dirty="0" smtClean="0"/>
              <a:t>utomatically assign that</a:t>
            </a:r>
          </a:p>
          <a:p>
            <a:r>
              <a:rPr lang="en-US" dirty="0" smtClean="0"/>
              <a:t>combination the next</a:t>
            </a:r>
          </a:p>
          <a:p>
            <a:r>
              <a:rPr lang="en-US" dirty="0" smtClean="0"/>
              <a:t>MULT # so you do not have</a:t>
            </a:r>
          </a:p>
          <a:p>
            <a:r>
              <a:rPr lang="en-US" dirty="0"/>
              <a:t>t</a:t>
            </a:r>
            <a:r>
              <a:rPr lang="en-US" dirty="0" smtClean="0"/>
              <a:t>o keep a record of what </a:t>
            </a:r>
          </a:p>
          <a:p>
            <a:r>
              <a:rPr lang="en-US" dirty="0"/>
              <a:t>y</a:t>
            </a:r>
            <a:r>
              <a:rPr lang="en-US" dirty="0" smtClean="0"/>
              <a:t>our next MULT # is. If ZIMS</a:t>
            </a:r>
          </a:p>
          <a:p>
            <a:r>
              <a:rPr lang="en-US" dirty="0"/>
              <a:t>r</a:t>
            </a:r>
            <a:r>
              <a:rPr lang="en-US" dirty="0" smtClean="0"/>
              <a:t>ecognizes that you have</a:t>
            </a:r>
          </a:p>
          <a:p>
            <a:r>
              <a:rPr lang="en-US" dirty="0"/>
              <a:t>p</a:t>
            </a:r>
            <a:r>
              <a:rPr lang="en-US" dirty="0" smtClean="0"/>
              <a:t>reviously entered the same</a:t>
            </a:r>
          </a:p>
          <a:p>
            <a:r>
              <a:rPr lang="en-US" dirty="0"/>
              <a:t>c</a:t>
            </a:r>
            <a:r>
              <a:rPr lang="en-US" dirty="0" smtClean="0"/>
              <a:t>ombination of parents and </a:t>
            </a:r>
          </a:p>
          <a:p>
            <a:r>
              <a:rPr lang="en-US" dirty="0"/>
              <a:t>t</a:t>
            </a:r>
            <a:r>
              <a:rPr lang="en-US" dirty="0" smtClean="0"/>
              <a:t>he MULT # already exists </a:t>
            </a:r>
          </a:p>
          <a:p>
            <a:r>
              <a:rPr lang="en-US" dirty="0" smtClean="0"/>
              <a:t>it will auto-populate.</a:t>
            </a:r>
            <a:endParaRPr lang="en-US" dirty="0"/>
          </a:p>
        </p:txBody>
      </p:sp>
    </p:spTree>
    <p:extLst>
      <p:ext uri="{BB962C8B-B14F-4D97-AF65-F5344CB8AC3E}">
        <p14:creationId xmlns:p14="http://schemas.microsoft.com/office/powerpoint/2010/main" val="164998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Quality</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43</a:t>
            </a:fld>
            <a:endParaRPr lang="en-US"/>
          </a:p>
        </p:txBody>
      </p:sp>
      <p:pic>
        <p:nvPicPr>
          <p:cNvPr id="7" name="Picture 6"/>
          <p:cNvPicPr>
            <a:picLocks noChangeAspect="1"/>
          </p:cNvPicPr>
          <p:nvPr/>
        </p:nvPicPr>
        <p:blipFill>
          <a:blip r:embed="rId2"/>
          <a:stretch>
            <a:fillRect/>
          </a:stretch>
        </p:blipFill>
        <p:spPr>
          <a:xfrm>
            <a:off x="628650" y="1690689"/>
            <a:ext cx="3249569" cy="3761448"/>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878615" y="2689037"/>
            <a:ext cx="4835830" cy="2987581"/>
          </a:xfrm>
          <a:prstGeom prst="rect">
            <a:avLst/>
          </a:prstGeom>
          <a:ln>
            <a:solidFill>
              <a:schemeClr val="tx1"/>
            </a:solidFill>
          </a:ln>
        </p:spPr>
      </p:pic>
      <p:sp>
        <p:nvSpPr>
          <p:cNvPr id="9" name="TextBox 8"/>
          <p:cNvSpPr txBox="1"/>
          <p:nvPr/>
        </p:nvSpPr>
        <p:spPr>
          <a:xfrm>
            <a:off x="4335038" y="989534"/>
            <a:ext cx="4005584"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find any issues with data quality</a:t>
            </a:r>
          </a:p>
          <a:p>
            <a:r>
              <a:rPr lang="en-US" dirty="0"/>
              <a:t>i</a:t>
            </a:r>
            <a:r>
              <a:rPr lang="en-US" dirty="0" smtClean="0"/>
              <a:t>n your studbook from either the main</a:t>
            </a:r>
          </a:p>
          <a:p>
            <a:r>
              <a:rPr lang="en-US" dirty="0"/>
              <a:t>s</a:t>
            </a:r>
            <a:r>
              <a:rPr lang="en-US" dirty="0" smtClean="0"/>
              <a:t>tudbook dashboard or the left hand</a:t>
            </a:r>
          </a:p>
          <a:p>
            <a:r>
              <a:rPr lang="en-US" dirty="0" smtClean="0"/>
              <a:t>dashboard.</a:t>
            </a:r>
            <a:endParaRPr lang="en-US" dirty="0"/>
          </a:p>
        </p:txBody>
      </p:sp>
    </p:spTree>
    <p:extLst>
      <p:ext uri="{BB962C8B-B14F-4D97-AF65-F5344CB8AC3E}">
        <p14:creationId xmlns:p14="http://schemas.microsoft.com/office/powerpoint/2010/main" val="10396040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Error Type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44</a:t>
            </a:fld>
            <a:endParaRPr lang="en-US"/>
          </a:p>
        </p:txBody>
      </p:sp>
      <p:sp>
        <p:nvSpPr>
          <p:cNvPr id="6" name="TextBox 5"/>
          <p:cNvSpPr txBox="1"/>
          <p:nvPr/>
        </p:nvSpPr>
        <p:spPr>
          <a:xfrm>
            <a:off x="628650" y="2059997"/>
            <a:ext cx="3669466" cy="3293209"/>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Using either approach you can search by</a:t>
            </a:r>
          </a:p>
          <a:p>
            <a:r>
              <a:rPr lang="en-US" sz="1600" dirty="0" smtClean="0"/>
              <a:t>High, Medium or Low error types. High </a:t>
            </a:r>
          </a:p>
          <a:p>
            <a:r>
              <a:rPr lang="en-US" sz="1600" dirty="0" smtClean="0"/>
              <a:t>error types are indicated by a red circle. </a:t>
            </a:r>
          </a:p>
          <a:p>
            <a:r>
              <a:rPr lang="en-US" sz="1600" dirty="0" smtClean="0"/>
              <a:t>These errors are problems such as the </a:t>
            </a:r>
          </a:p>
          <a:p>
            <a:r>
              <a:rPr lang="en-US" sz="1600" dirty="0" smtClean="0"/>
              <a:t>parents not being in the studbook. </a:t>
            </a:r>
          </a:p>
          <a:p>
            <a:r>
              <a:rPr lang="en-US" sz="1600" dirty="0" smtClean="0"/>
              <a:t>Medium errors are indicated by a yellow </a:t>
            </a:r>
          </a:p>
          <a:p>
            <a:r>
              <a:rPr lang="en-US" sz="1600" dirty="0" smtClean="0"/>
              <a:t>circle and are things such as conflicting</a:t>
            </a:r>
          </a:p>
          <a:p>
            <a:r>
              <a:rPr lang="en-US" sz="1600" dirty="0"/>
              <a:t>b</a:t>
            </a:r>
            <a:r>
              <a:rPr lang="en-US" sz="1600" dirty="0" smtClean="0"/>
              <a:t>irth/hatch dates. Green circles are low</a:t>
            </a:r>
          </a:p>
          <a:p>
            <a:r>
              <a:rPr lang="en-US" sz="1600" dirty="0"/>
              <a:t>a</a:t>
            </a:r>
            <a:r>
              <a:rPr lang="en-US" sz="1600" dirty="0" smtClean="0"/>
              <a:t>nd can be things that aren’t really an</a:t>
            </a:r>
          </a:p>
          <a:p>
            <a:r>
              <a:rPr lang="en-US" sz="1600" dirty="0"/>
              <a:t>e</a:t>
            </a:r>
            <a:r>
              <a:rPr lang="en-US" sz="1600" dirty="0" smtClean="0"/>
              <a:t>rror such as the Studbook Number being</a:t>
            </a:r>
          </a:p>
          <a:p>
            <a:r>
              <a:rPr lang="en-US" sz="1600" dirty="0"/>
              <a:t>a</a:t>
            </a:r>
            <a:r>
              <a:rPr lang="en-US" sz="1600" dirty="0" smtClean="0"/>
              <a:t> temporary “T” ID. There is a Help</a:t>
            </a:r>
          </a:p>
          <a:p>
            <a:r>
              <a:rPr lang="en-US" sz="1600" dirty="0"/>
              <a:t>d</a:t>
            </a:r>
            <a:r>
              <a:rPr lang="en-US" sz="1600" dirty="0" smtClean="0"/>
              <a:t>ocument that defines the codes and</a:t>
            </a:r>
          </a:p>
          <a:p>
            <a:r>
              <a:rPr lang="en-US" sz="1600" dirty="0"/>
              <a:t>h</a:t>
            </a:r>
            <a:r>
              <a:rPr lang="en-US" sz="1600" dirty="0" smtClean="0"/>
              <a:t>ow to fix them.</a:t>
            </a:r>
            <a:endParaRPr lang="en-US" sz="1600" dirty="0"/>
          </a:p>
        </p:txBody>
      </p:sp>
      <p:pic>
        <p:nvPicPr>
          <p:cNvPr id="7" name="Picture 6"/>
          <p:cNvPicPr>
            <a:picLocks noChangeAspect="1"/>
          </p:cNvPicPr>
          <p:nvPr/>
        </p:nvPicPr>
        <p:blipFill>
          <a:blip r:embed="rId2"/>
          <a:stretch>
            <a:fillRect/>
          </a:stretch>
        </p:blipFill>
        <p:spPr>
          <a:xfrm>
            <a:off x="4572000" y="1715824"/>
            <a:ext cx="3773510" cy="3972884"/>
          </a:xfrm>
          <a:prstGeom prst="rect">
            <a:avLst/>
          </a:prstGeom>
          <a:ln>
            <a:solidFill>
              <a:schemeClr val="tx1"/>
            </a:solidFill>
          </a:ln>
        </p:spPr>
      </p:pic>
    </p:spTree>
    <p:extLst>
      <p:ext uri="{BB962C8B-B14F-4D97-AF65-F5344CB8AC3E}">
        <p14:creationId xmlns:p14="http://schemas.microsoft.com/office/powerpoint/2010/main" val="3753429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Correcting Errors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45</a:t>
            </a:fld>
            <a:endParaRPr lang="en-US"/>
          </a:p>
        </p:txBody>
      </p:sp>
      <p:pic>
        <p:nvPicPr>
          <p:cNvPr id="7" name="Picture 6"/>
          <p:cNvPicPr>
            <a:picLocks noChangeAspect="1"/>
          </p:cNvPicPr>
          <p:nvPr/>
        </p:nvPicPr>
        <p:blipFill>
          <a:blip r:embed="rId2"/>
          <a:stretch>
            <a:fillRect/>
          </a:stretch>
        </p:blipFill>
        <p:spPr>
          <a:xfrm>
            <a:off x="2962164" y="1690688"/>
            <a:ext cx="5867208" cy="3525255"/>
          </a:xfrm>
          <a:prstGeom prst="rect">
            <a:avLst/>
          </a:prstGeom>
          <a:ln>
            <a:solidFill>
              <a:schemeClr val="tx1"/>
            </a:solidFill>
          </a:ln>
        </p:spPr>
      </p:pic>
      <p:sp>
        <p:nvSpPr>
          <p:cNvPr id="8" name="TextBox 7"/>
          <p:cNvSpPr txBox="1"/>
          <p:nvPr/>
        </p:nvSpPr>
        <p:spPr>
          <a:xfrm>
            <a:off x="628650" y="2923504"/>
            <a:ext cx="2181366"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By hovering over the</a:t>
            </a:r>
          </a:p>
          <a:p>
            <a:r>
              <a:rPr lang="en-US" dirty="0" smtClean="0"/>
              <a:t>“?” you receive an</a:t>
            </a:r>
          </a:p>
          <a:p>
            <a:r>
              <a:rPr lang="en-US" dirty="0"/>
              <a:t>e</a:t>
            </a:r>
            <a:r>
              <a:rPr lang="en-US" dirty="0" smtClean="0"/>
              <a:t>xplanation about </a:t>
            </a:r>
          </a:p>
          <a:p>
            <a:r>
              <a:rPr lang="en-US" dirty="0"/>
              <a:t>w</a:t>
            </a:r>
            <a:r>
              <a:rPr lang="en-US" dirty="0" smtClean="0"/>
              <a:t>hat you need to do </a:t>
            </a:r>
          </a:p>
          <a:p>
            <a:r>
              <a:rPr lang="en-US" dirty="0"/>
              <a:t>t</a:t>
            </a:r>
            <a:r>
              <a:rPr lang="en-US" smtClean="0"/>
              <a:t>o </a:t>
            </a:r>
            <a:r>
              <a:rPr lang="en-US" dirty="0" smtClean="0"/>
              <a:t>correct the error.</a:t>
            </a:r>
            <a:endParaRPr lang="en-US" dirty="0"/>
          </a:p>
        </p:txBody>
      </p:sp>
    </p:spTree>
    <p:extLst>
      <p:ext uri="{BB962C8B-B14F-4D97-AF65-F5344CB8AC3E}">
        <p14:creationId xmlns:p14="http://schemas.microsoft.com/office/powerpoint/2010/main" val="3551392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and Tools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46</a:t>
            </a:fld>
            <a:endParaRPr lang="en-US"/>
          </a:p>
        </p:txBody>
      </p:sp>
      <p:sp>
        <p:nvSpPr>
          <p:cNvPr id="6" name="TextBox 5"/>
          <p:cNvSpPr txBox="1"/>
          <p:nvPr/>
        </p:nvSpPr>
        <p:spPr>
          <a:xfrm>
            <a:off x="5037892" y="2643694"/>
            <a:ext cx="279262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Under Tools in the left hand</a:t>
            </a:r>
          </a:p>
          <a:p>
            <a:r>
              <a:rPr lang="en-US" dirty="0"/>
              <a:t>d</a:t>
            </a:r>
            <a:r>
              <a:rPr lang="en-US" dirty="0" smtClean="0"/>
              <a:t>ashboard you have the</a:t>
            </a:r>
          </a:p>
          <a:p>
            <a:r>
              <a:rPr lang="en-US" dirty="0"/>
              <a:t>a</a:t>
            </a:r>
            <a:r>
              <a:rPr lang="en-US" smtClean="0"/>
              <a:t>vailable </a:t>
            </a:r>
            <a:r>
              <a:rPr lang="en-US" dirty="0" smtClean="0"/>
              <a:t>Tools </a:t>
            </a:r>
            <a:r>
              <a:rPr lang="en-US" smtClean="0"/>
              <a:t>and Reports.</a:t>
            </a:r>
            <a:endParaRPr lang="en-US" dirty="0"/>
          </a:p>
        </p:txBody>
      </p:sp>
      <p:pic>
        <p:nvPicPr>
          <p:cNvPr id="5" name="Picture 4"/>
          <p:cNvPicPr>
            <a:picLocks noChangeAspect="1"/>
          </p:cNvPicPr>
          <p:nvPr/>
        </p:nvPicPr>
        <p:blipFill>
          <a:blip r:embed="rId2"/>
          <a:stretch>
            <a:fillRect/>
          </a:stretch>
        </p:blipFill>
        <p:spPr>
          <a:xfrm>
            <a:off x="839680" y="1471540"/>
            <a:ext cx="3528366" cy="4785775"/>
          </a:xfrm>
          <a:prstGeom prst="rect">
            <a:avLst/>
          </a:prstGeom>
        </p:spPr>
      </p:pic>
    </p:spTree>
    <p:extLst>
      <p:ext uri="{BB962C8B-B14F-4D97-AF65-F5344CB8AC3E}">
        <p14:creationId xmlns:p14="http://schemas.microsoft.com/office/powerpoint/2010/main" val="14213854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3719"/>
            <a:ext cx="7886700" cy="1325563"/>
          </a:xfrm>
        </p:spPr>
        <p:txBody>
          <a:bodyPr/>
          <a:lstStyle/>
          <a:p>
            <a:r>
              <a:rPr lang="en-US" dirty="0" smtClean="0"/>
              <a:t>Census Report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47</a:t>
            </a:fld>
            <a:endParaRPr lang="en-US"/>
          </a:p>
        </p:txBody>
      </p:sp>
      <p:pic>
        <p:nvPicPr>
          <p:cNvPr id="7" name="Picture 6"/>
          <p:cNvPicPr>
            <a:picLocks noChangeAspect="1"/>
          </p:cNvPicPr>
          <p:nvPr/>
        </p:nvPicPr>
        <p:blipFill>
          <a:blip r:embed="rId2"/>
          <a:stretch>
            <a:fillRect/>
          </a:stretch>
        </p:blipFill>
        <p:spPr>
          <a:xfrm>
            <a:off x="628650" y="1949400"/>
            <a:ext cx="6132758" cy="3697447"/>
          </a:xfrm>
          <a:prstGeom prst="rect">
            <a:avLst/>
          </a:prstGeom>
        </p:spPr>
      </p:pic>
      <p:sp>
        <p:nvSpPr>
          <p:cNvPr id="6" name="TextBox 5"/>
          <p:cNvSpPr txBox="1"/>
          <p:nvPr/>
        </p:nvSpPr>
        <p:spPr>
          <a:xfrm>
            <a:off x="4082602" y="3311143"/>
            <a:ext cx="4739425"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Census </a:t>
            </a:r>
            <a:r>
              <a:rPr lang="en-US" dirty="0"/>
              <a:t>R</a:t>
            </a:r>
            <a:r>
              <a:rPr lang="en-US" dirty="0" smtClean="0"/>
              <a:t>eport provides a count taken on a date that you specify for each year that animals have been recorded. It also provides you with the Annual Lambda and the Geometric Mean.</a:t>
            </a:r>
            <a:endParaRPr lang="en-US" dirty="0"/>
          </a:p>
        </p:txBody>
      </p:sp>
    </p:spTree>
    <p:extLst>
      <p:ext uri="{BB962C8B-B14F-4D97-AF65-F5344CB8AC3E}">
        <p14:creationId xmlns:p14="http://schemas.microsoft.com/office/powerpoint/2010/main" val="1403210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681" y="56175"/>
            <a:ext cx="7886700" cy="1325563"/>
          </a:xfrm>
        </p:spPr>
        <p:txBody>
          <a:bodyPr/>
          <a:lstStyle/>
          <a:p>
            <a:r>
              <a:rPr lang="en-US" dirty="0" smtClean="0"/>
              <a:t>Data Validation Report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48</a:t>
            </a:fld>
            <a:endParaRPr lang="en-US"/>
          </a:p>
        </p:txBody>
      </p:sp>
      <p:pic>
        <p:nvPicPr>
          <p:cNvPr id="5" name="Picture 4"/>
          <p:cNvPicPr>
            <a:picLocks noChangeAspect="1"/>
          </p:cNvPicPr>
          <p:nvPr/>
        </p:nvPicPr>
        <p:blipFill>
          <a:blip r:embed="rId2"/>
          <a:stretch>
            <a:fillRect/>
          </a:stretch>
        </p:blipFill>
        <p:spPr>
          <a:xfrm>
            <a:off x="592013" y="1399276"/>
            <a:ext cx="7676637" cy="3879865"/>
          </a:xfrm>
          <a:prstGeom prst="rect">
            <a:avLst/>
          </a:prstGeom>
          <a:ln>
            <a:solidFill>
              <a:schemeClr val="tx1"/>
            </a:solidFill>
          </a:ln>
        </p:spPr>
      </p:pic>
      <p:sp>
        <p:nvSpPr>
          <p:cNvPr id="6" name="TextBox 5"/>
          <p:cNvSpPr txBox="1"/>
          <p:nvPr/>
        </p:nvSpPr>
        <p:spPr>
          <a:xfrm>
            <a:off x="1472590" y="4031919"/>
            <a:ext cx="6991209" cy="1600438"/>
          </a:xfrm>
          <a:prstGeom prst="rect">
            <a:avLst/>
          </a:prstGeom>
          <a:solidFill>
            <a:schemeClr val="accent1">
              <a:lumMod val="20000"/>
              <a:lumOff val="80000"/>
            </a:schemeClr>
          </a:solidFill>
          <a:ln>
            <a:solidFill>
              <a:schemeClr val="tx1"/>
            </a:solidFill>
          </a:ln>
        </p:spPr>
        <p:txBody>
          <a:bodyPr wrap="none" rtlCol="0">
            <a:spAutoFit/>
          </a:bodyPr>
          <a:lstStyle/>
          <a:p>
            <a:r>
              <a:rPr lang="en-US" sz="1400" dirty="0" smtClean="0"/>
              <a:t>The Data Validation Report compares the data in the legacy application and the data in ZIMS. </a:t>
            </a:r>
          </a:p>
          <a:p>
            <a:r>
              <a:rPr lang="en-US" sz="1400" dirty="0" smtClean="0"/>
              <a:t>This is a double check to make sure all of your data migrated correctly. Just because the </a:t>
            </a:r>
          </a:p>
          <a:p>
            <a:r>
              <a:rPr lang="en-US" sz="1400" dirty="0" smtClean="0"/>
              <a:t>numbers are different does not mean that your data did not migrate correctly. The numbers </a:t>
            </a:r>
          </a:p>
          <a:p>
            <a:r>
              <a:rPr lang="en-US" sz="1400" dirty="0" smtClean="0"/>
              <a:t>may be different because:</a:t>
            </a:r>
          </a:p>
          <a:p>
            <a:pPr marL="285750" indent="-285750">
              <a:buFont typeface="Arial" panose="020B0604020202020204" pitchFamily="34" charset="0"/>
              <a:buChar char="•"/>
            </a:pPr>
            <a:r>
              <a:rPr lang="en-US" sz="1400" dirty="0" smtClean="0"/>
              <a:t>ZIMS requires the initial transaction be a Birth/Hatch. </a:t>
            </a:r>
            <a:endParaRPr lang="en-US" sz="1400" dirty="0"/>
          </a:p>
          <a:p>
            <a:pPr marL="285750" indent="-285750">
              <a:buFont typeface="Arial" panose="020B0604020202020204" pitchFamily="34" charset="0"/>
              <a:buChar char="•"/>
            </a:pPr>
            <a:r>
              <a:rPr lang="en-US" sz="1400" dirty="0" smtClean="0"/>
              <a:t>Geographic Locations entered as institutions are mapped to actual locations</a:t>
            </a:r>
          </a:p>
          <a:p>
            <a:r>
              <a:rPr lang="en-US" sz="1400" dirty="0" smtClean="0"/>
              <a:t>If your counts are different for any other categories contact support@Species360.org.</a:t>
            </a:r>
            <a:endParaRPr lang="en-US" sz="1400" dirty="0"/>
          </a:p>
        </p:txBody>
      </p:sp>
    </p:spTree>
    <p:extLst>
      <p:ext uri="{BB962C8B-B14F-4D97-AF65-F5344CB8AC3E}">
        <p14:creationId xmlns:p14="http://schemas.microsoft.com/office/powerpoint/2010/main" val="3050895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in DMV Report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34" y="1362937"/>
            <a:ext cx="6572815" cy="1701401"/>
          </a:xfrm>
          <a:prstGeom prst="rect">
            <a:avLst/>
          </a:prstGeom>
          <a:ln>
            <a:solidFill>
              <a:schemeClr val="tx1"/>
            </a:solidFill>
          </a:ln>
        </p:spPr>
      </p:pic>
      <p:sp>
        <p:nvSpPr>
          <p:cNvPr id="7" name="TextBox 6"/>
          <p:cNvSpPr txBox="1"/>
          <p:nvPr/>
        </p:nvSpPr>
        <p:spPr>
          <a:xfrm>
            <a:off x="831264" y="3241140"/>
            <a:ext cx="7481472" cy="2554545"/>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At the top of the Data Migration Validation Report you may see some Data Quality</a:t>
            </a:r>
          </a:p>
          <a:p>
            <a:r>
              <a:rPr lang="en-US" sz="1600" dirty="0" smtClean="0"/>
              <a:t>Errors that may have caused problems with migration. These include:</a:t>
            </a:r>
          </a:p>
          <a:p>
            <a:pPr marL="285750" indent="-285750">
              <a:buFont typeface="Arial" panose="020B0604020202020204" pitchFamily="34" charset="0"/>
              <a:buChar char="•"/>
            </a:pPr>
            <a:r>
              <a:rPr lang="en-US" sz="1600" dirty="0" smtClean="0"/>
              <a:t>For SPARKS and </a:t>
            </a:r>
            <a:r>
              <a:rPr lang="en-US" sz="1600" dirty="0" err="1" smtClean="0"/>
              <a:t>PopLink</a:t>
            </a:r>
            <a:r>
              <a:rPr lang="en-US" sz="1600" dirty="0" smtClean="0"/>
              <a:t>:</a:t>
            </a:r>
          </a:p>
          <a:p>
            <a:pPr marL="742950" lvl="1" indent="-285750">
              <a:buFont typeface="Arial" panose="020B0604020202020204" pitchFamily="34" charset="0"/>
              <a:buChar char="•"/>
            </a:pPr>
            <a:r>
              <a:rPr lang="en-US" sz="1600" dirty="0"/>
              <a:t>Birth/Hatch transaction is not the first event</a:t>
            </a:r>
          </a:p>
          <a:p>
            <a:pPr marL="742950" lvl="1" indent="-285750">
              <a:buFont typeface="Arial" panose="020B0604020202020204" pitchFamily="34" charset="0"/>
              <a:buChar char="•"/>
            </a:pPr>
            <a:r>
              <a:rPr lang="en-US" sz="1600" dirty="0" smtClean="0"/>
              <a:t>Wild capture is not the first transaction or does not follow a release or birth</a:t>
            </a:r>
          </a:p>
          <a:p>
            <a:pPr marL="285750" indent="-285750">
              <a:buFont typeface="Arial" panose="020B0604020202020204" pitchFamily="34" charset="0"/>
              <a:buChar char="•"/>
            </a:pPr>
            <a:r>
              <a:rPr lang="en-US" sz="1600" dirty="0" smtClean="0"/>
              <a:t>For </a:t>
            </a:r>
            <a:r>
              <a:rPr lang="en-US" sz="1600" dirty="0" err="1" smtClean="0"/>
              <a:t>PopLink</a:t>
            </a:r>
            <a:r>
              <a:rPr lang="en-US" sz="1600" dirty="0" smtClean="0"/>
              <a:t>:</a:t>
            </a:r>
          </a:p>
          <a:p>
            <a:pPr marL="742950" lvl="1" indent="-285750">
              <a:buFont typeface="Arial" panose="020B0604020202020204" pitchFamily="34" charset="0"/>
              <a:buChar char="•"/>
            </a:pPr>
            <a:r>
              <a:rPr lang="en-US" sz="1600" dirty="0" smtClean="0"/>
              <a:t>A recapture transaction does not follow a release transaction</a:t>
            </a:r>
          </a:p>
          <a:p>
            <a:pPr marL="742950" lvl="1" indent="-285750">
              <a:buFont typeface="Arial" panose="020B0604020202020204" pitchFamily="34" charset="0"/>
              <a:buChar char="•"/>
            </a:pPr>
            <a:r>
              <a:rPr lang="en-US" sz="1600" dirty="0" smtClean="0"/>
              <a:t>A LTF transaction is not the last transaction or follows a transaction other than </a:t>
            </a:r>
          </a:p>
          <a:p>
            <a:pPr lvl="2"/>
            <a:r>
              <a:rPr lang="en-US" sz="1600" dirty="0" smtClean="0"/>
              <a:t>Return from LTF</a:t>
            </a:r>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931234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Studbooks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5</a:t>
            </a:fld>
            <a:endParaRPr lang="en-US"/>
          </a:p>
        </p:txBody>
      </p:sp>
      <p:sp>
        <p:nvSpPr>
          <p:cNvPr id="6" name="TextBox 5"/>
          <p:cNvSpPr txBox="1"/>
          <p:nvPr/>
        </p:nvSpPr>
        <p:spPr>
          <a:xfrm>
            <a:off x="883041" y="4218142"/>
            <a:ext cx="7377917" cy="1477328"/>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This person has two Studbooks. Living Animals indicates how many</a:t>
            </a:r>
          </a:p>
          <a:p>
            <a:r>
              <a:rPr lang="en-US" dirty="0"/>
              <a:t>c</a:t>
            </a:r>
            <a:r>
              <a:rPr lang="en-US" dirty="0" smtClean="0"/>
              <a:t>urrent animals there are. Animal Records with Updates displays animals</a:t>
            </a:r>
          </a:p>
          <a:p>
            <a:r>
              <a:rPr lang="en-US" dirty="0" smtClean="0"/>
              <a:t>that are in the Studbook that have been updated at the institutional level </a:t>
            </a:r>
          </a:p>
          <a:p>
            <a:r>
              <a:rPr lang="en-US" dirty="0" smtClean="0"/>
              <a:t>but not yet updated in the Studbook. Suggested Animals are animals that</a:t>
            </a:r>
          </a:p>
          <a:p>
            <a:r>
              <a:rPr lang="en-US" dirty="0"/>
              <a:t>a</a:t>
            </a:r>
            <a:r>
              <a:rPr lang="en-US" dirty="0" smtClean="0"/>
              <a:t>re in ZIMS but not yet in the Studbook such as new Births or Hatches.</a:t>
            </a:r>
            <a:endParaRPr lang="en-US" dirty="0"/>
          </a:p>
        </p:txBody>
      </p:sp>
      <p:pic>
        <p:nvPicPr>
          <p:cNvPr id="3" name="Picture 2"/>
          <p:cNvPicPr>
            <a:picLocks noChangeAspect="1"/>
          </p:cNvPicPr>
          <p:nvPr/>
        </p:nvPicPr>
        <p:blipFill>
          <a:blip r:embed="rId2"/>
          <a:stretch>
            <a:fillRect/>
          </a:stretch>
        </p:blipFill>
        <p:spPr>
          <a:xfrm>
            <a:off x="1628283" y="1330066"/>
            <a:ext cx="6404331" cy="2661800"/>
          </a:xfrm>
          <a:prstGeom prst="rect">
            <a:avLst/>
          </a:prstGeom>
          <a:ln>
            <a:solidFill>
              <a:schemeClr val="tx1"/>
            </a:solidFill>
          </a:ln>
        </p:spPr>
      </p:pic>
    </p:spTree>
    <p:extLst>
      <p:ext uri="{BB962C8B-B14F-4D97-AF65-F5344CB8AC3E}">
        <p14:creationId xmlns:p14="http://schemas.microsoft.com/office/powerpoint/2010/main" val="2773049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Validation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50</a:t>
            </a:fld>
            <a:endParaRPr lang="en-US"/>
          </a:p>
        </p:txBody>
      </p:sp>
      <p:pic>
        <p:nvPicPr>
          <p:cNvPr id="4" name="Picture 3"/>
          <p:cNvPicPr>
            <a:picLocks noChangeAspect="1"/>
          </p:cNvPicPr>
          <p:nvPr/>
        </p:nvPicPr>
        <p:blipFill>
          <a:blip r:embed="rId2"/>
          <a:stretch>
            <a:fillRect/>
          </a:stretch>
        </p:blipFill>
        <p:spPr>
          <a:xfrm>
            <a:off x="617860" y="1523083"/>
            <a:ext cx="7414754" cy="3340604"/>
          </a:xfrm>
          <a:prstGeom prst="rect">
            <a:avLst/>
          </a:prstGeom>
          <a:ln>
            <a:solidFill>
              <a:schemeClr val="tx1"/>
            </a:solidFill>
          </a:ln>
        </p:spPr>
      </p:pic>
      <p:sp>
        <p:nvSpPr>
          <p:cNvPr id="5" name="TextBox 4"/>
          <p:cNvSpPr txBox="1"/>
          <p:nvPr/>
        </p:nvSpPr>
        <p:spPr>
          <a:xfrm>
            <a:off x="499341" y="5016075"/>
            <a:ext cx="5096908"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Location Validation Mapping Report lets you</a:t>
            </a:r>
          </a:p>
          <a:p>
            <a:r>
              <a:rPr lang="en-US" dirty="0"/>
              <a:t>k</a:t>
            </a:r>
            <a:r>
              <a:rPr lang="en-US" dirty="0" smtClean="0"/>
              <a:t>now how any geographic locations you entered</a:t>
            </a:r>
          </a:p>
          <a:p>
            <a:r>
              <a:rPr lang="en-US" dirty="0"/>
              <a:t>a</a:t>
            </a:r>
            <a:r>
              <a:rPr lang="en-US" dirty="0" smtClean="0"/>
              <a:t>s institutions are now mapped to actual geographic</a:t>
            </a:r>
          </a:p>
          <a:p>
            <a:r>
              <a:rPr lang="en-US" dirty="0"/>
              <a:t>l</a:t>
            </a:r>
            <a:r>
              <a:rPr lang="en-US" dirty="0" smtClean="0"/>
              <a:t>ocations.</a:t>
            </a:r>
            <a:endParaRPr lang="en-US" dirty="0"/>
          </a:p>
        </p:txBody>
      </p:sp>
    </p:spTree>
    <p:extLst>
      <p:ext uri="{BB962C8B-B14F-4D97-AF65-F5344CB8AC3E}">
        <p14:creationId xmlns:p14="http://schemas.microsoft.com/office/powerpoint/2010/main" val="821772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Re-number Temporary IDs</a:t>
            </a:r>
            <a:endParaRPr lang="en-US" dirty="0"/>
          </a:p>
        </p:txBody>
      </p:sp>
      <p:pic>
        <p:nvPicPr>
          <p:cNvPr id="4" name="Picture 3"/>
          <p:cNvPicPr>
            <a:picLocks noChangeAspect="1"/>
          </p:cNvPicPr>
          <p:nvPr/>
        </p:nvPicPr>
        <p:blipFill>
          <a:blip r:embed="rId2"/>
          <a:stretch>
            <a:fillRect/>
          </a:stretch>
        </p:blipFill>
        <p:spPr>
          <a:xfrm>
            <a:off x="1026860" y="1495989"/>
            <a:ext cx="2592103" cy="3238513"/>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232472" y="1485387"/>
            <a:ext cx="2602567" cy="3259715"/>
          </a:xfrm>
          <a:prstGeom prst="rect">
            <a:avLst/>
          </a:prstGeom>
          <a:ln>
            <a:solidFill>
              <a:schemeClr val="tx1"/>
            </a:solidFill>
          </a:ln>
        </p:spPr>
      </p:pic>
      <p:sp>
        <p:nvSpPr>
          <p:cNvPr id="7" name="TextBox 6"/>
          <p:cNvSpPr txBox="1"/>
          <p:nvPr/>
        </p:nvSpPr>
        <p:spPr>
          <a:xfrm>
            <a:off x="628650" y="4772977"/>
            <a:ext cx="7664406"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Selecting to Re-number Temporary IDs allows you to quickly assign permanent</a:t>
            </a:r>
          </a:p>
          <a:p>
            <a:r>
              <a:rPr lang="en-US" dirty="0" smtClean="0"/>
              <a:t>Studbook IDs to your temporary records. You can do them manually as on the</a:t>
            </a:r>
          </a:p>
          <a:p>
            <a:r>
              <a:rPr lang="en-US" dirty="0"/>
              <a:t>r</a:t>
            </a:r>
            <a:r>
              <a:rPr lang="en-US" dirty="0" smtClean="0"/>
              <a:t>ight, or have ZIMS assign them by selecting Generate All as on the left</a:t>
            </a:r>
            <a:endParaRPr lang="en-US" dirty="0"/>
          </a:p>
        </p:txBody>
      </p:sp>
    </p:spTree>
    <p:extLst>
      <p:ext uri="{BB962C8B-B14F-4D97-AF65-F5344CB8AC3E}">
        <p14:creationId xmlns:p14="http://schemas.microsoft.com/office/powerpoint/2010/main" val="6611243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Comparison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52</a:t>
            </a:fld>
            <a:endParaRPr lang="en-US"/>
          </a:p>
        </p:txBody>
      </p:sp>
      <p:pic>
        <p:nvPicPr>
          <p:cNvPr id="4" name="Picture 3"/>
          <p:cNvPicPr>
            <a:picLocks noChangeAspect="1"/>
          </p:cNvPicPr>
          <p:nvPr/>
        </p:nvPicPr>
        <p:blipFill>
          <a:blip r:embed="rId2"/>
          <a:stretch>
            <a:fillRect/>
          </a:stretch>
        </p:blipFill>
        <p:spPr>
          <a:xfrm>
            <a:off x="1406973" y="1493948"/>
            <a:ext cx="6871168" cy="4028333"/>
          </a:xfrm>
          <a:prstGeom prst="rect">
            <a:avLst/>
          </a:prstGeom>
          <a:ln>
            <a:solidFill>
              <a:schemeClr val="tx1"/>
            </a:solidFill>
          </a:ln>
        </p:spPr>
      </p:pic>
      <p:sp>
        <p:nvSpPr>
          <p:cNvPr id="5" name="TextBox 4"/>
          <p:cNvSpPr txBox="1"/>
          <p:nvPr/>
        </p:nvSpPr>
        <p:spPr>
          <a:xfrm>
            <a:off x="406976" y="4579286"/>
            <a:ext cx="5384223"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Animal Comparison Tool lets you compare two records side-by-side. This is very helpful if you think </a:t>
            </a:r>
          </a:p>
          <a:p>
            <a:r>
              <a:rPr lang="en-US" dirty="0" smtClean="0"/>
              <a:t>you may have duplicate records. This Tool is also</a:t>
            </a:r>
          </a:p>
          <a:p>
            <a:r>
              <a:rPr lang="en-US" dirty="0"/>
              <a:t>a</a:t>
            </a:r>
            <a:r>
              <a:rPr lang="en-US" dirty="0" smtClean="0"/>
              <a:t>vailable within the animal record.</a:t>
            </a:r>
            <a:endParaRPr lang="en-US" dirty="0"/>
          </a:p>
        </p:txBody>
      </p:sp>
    </p:spTree>
    <p:extLst>
      <p:ext uri="{BB962C8B-B14F-4D97-AF65-F5344CB8AC3E}">
        <p14:creationId xmlns:p14="http://schemas.microsoft.com/office/powerpoint/2010/main" val="28170801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 List</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53</a:t>
            </a:fld>
            <a:endParaRPr lang="en-US"/>
          </a:p>
        </p:txBody>
      </p:sp>
      <p:pic>
        <p:nvPicPr>
          <p:cNvPr id="4" name="Picture 3"/>
          <p:cNvPicPr>
            <a:picLocks noChangeAspect="1"/>
          </p:cNvPicPr>
          <p:nvPr/>
        </p:nvPicPr>
        <p:blipFill>
          <a:blip r:embed="rId2"/>
          <a:stretch>
            <a:fillRect/>
          </a:stretch>
        </p:blipFill>
        <p:spPr>
          <a:xfrm>
            <a:off x="1200728" y="1419461"/>
            <a:ext cx="6847478" cy="3471575"/>
          </a:xfrm>
          <a:prstGeom prst="rect">
            <a:avLst/>
          </a:prstGeom>
          <a:ln>
            <a:solidFill>
              <a:schemeClr val="tx1"/>
            </a:solidFill>
          </a:ln>
        </p:spPr>
      </p:pic>
      <p:sp>
        <p:nvSpPr>
          <p:cNvPr id="5" name="TextBox 4"/>
          <p:cNvSpPr txBox="1"/>
          <p:nvPr/>
        </p:nvSpPr>
        <p:spPr>
          <a:xfrm>
            <a:off x="498764" y="5357091"/>
            <a:ext cx="4830681"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This is also the place to easily find a list of all your</a:t>
            </a:r>
          </a:p>
          <a:p>
            <a:r>
              <a:rPr lang="en-US" dirty="0" smtClean="0"/>
              <a:t>MULT parents and the records they are used in.</a:t>
            </a:r>
            <a:endParaRPr lang="en-US" dirty="0"/>
          </a:p>
        </p:txBody>
      </p:sp>
    </p:spTree>
    <p:extLst>
      <p:ext uri="{BB962C8B-B14F-4D97-AF65-F5344CB8AC3E}">
        <p14:creationId xmlns:p14="http://schemas.microsoft.com/office/powerpoint/2010/main" val="1955330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570" y="-61594"/>
            <a:ext cx="7886700" cy="1325563"/>
          </a:xfrm>
        </p:spPr>
        <p:txBody>
          <a:bodyPr/>
          <a:lstStyle/>
          <a:p>
            <a:r>
              <a:rPr lang="en-US" dirty="0" smtClean="0"/>
              <a:t>Institutional Holdings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54</a:t>
            </a:fld>
            <a:endParaRPr lang="en-US"/>
          </a:p>
        </p:txBody>
      </p:sp>
      <p:pic>
        <p:nvPicPr>
          <p:cNvPr id="4" name="Picture 3"/>
          <p:cNvPicPr>
            <a:picLocks noChangeAspect="1"/>
          </p:cNvPicPr>
          <p:nvPr/>
        </p:nvPicPr>
        <p:blipFill>
          <a:blip r:embed="rId2"/>
          <a:stretch>
            <a:fillRect/>
          </a:stretch>
        </p:blipFill>
        <p:spPr>
          <a:xfrm>
            <a:off x="611232" y="981890"/>
            <a:ext cx="7541489" cy="3992553"/>
          </a:xfrm>
          <a:prstGeom prst="rect">
            <a:avLst/>
          </a:prstGeom>
          <a:ln>
            <a:solidFill>
              <a:schemeClr val="tx1"/>
            </a:solidFill>
          </a:ln>
        </p:spPr>
      </p:pic>
      <p:sp>
        <p:nvSpPr>
          <p:cNvPr id="5" name="TextBox 4"/>
          <p:cNvSpPr txBox="1"/>
          <p:nvPr/>
        </p:nvSpPr>
        <p:spPr>
          <a:xfrm>
            <a:off x="856235" y="5002417"/>
            <a:ext cx="7051482"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columns can be sorted, customized and re-ordered. The numbers are</a:t>
            </a:r>
          </a:p>
          <a:p>
            <a:r>
              <a:rPr lang="en-US" dirty="0" smtClean="0"/>
              <a:t>hyperlinks to a results grid where you can go directly into the record</a:t>
            </a:r>
            <a:endParaRPr lang="en-US" dirty="0"/>
          </a:p>
        </p:txBody>
      </p:sp>
    </p:spTree>
    <p:extLst>
      <p:ext uri="{BB962C8B-B14F-4D97-AF65-F5344CB8AC3E}">
        <p14:creationId xmlns:p14="http://schemas.microsoft.com/office/powerpoint/2010/main" val="2643576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 Reports</a:t>
            </a:r>
            <a:endParaRPr lang="en-US" dirty="0"/>
          </a:p>
        </p:txBody>
      </p:sp>
      <p:pic>
        <p:nvPicPr>
          <p:cNvPr id="4" name="Picture 3"/>
          <p:cNvPicPr>
            <a:picLocks noChangeAspect="1"/>
          </p:cNvPicPr>
          <p:nvPr/>
        </p:nvPicPr>
        <p:blipFill>
          <a:blip r:embed="rId2"/>
          <a:stretch>
            <a:fillRect/>
          </a:stretch>
        </p:blipFill>
        <p:spPr>
          <a:xfrm>
            <a:off x="775835" y="1467989"/>
            <a:ext cx="7592329" cy="3853779"/>
          </a:xfrm>
          <a:prstGeom prst="rect">
            <a:avLst/>
          </a:prstGeom>
          <a:ln>
            <a:solidFill>
              <a:schemeClr val="tx1"/>
            </a:solidFill>
          </a:ln>
        </p:spPr>
      </p:pic>
      <p:sp>
        <p:nvSpPr>
          <p:cNvPr id="3" name="TextBox 2"/>
          <p:cNvSpPr txBox="1"/>
          <p:nvPr/>
        </p:nvSpPr>
        <p:spPr>
          <a:xfrm>
            <a:off x="2092363" y="3394878"/>
            <a:ext cx="2714910"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Pedigree Reports are</a:t>
            </a:r>
          </a:p>
          <a:p>
            <a:r>
              <a:rPr lang="en-US" dirty="0"/>
              <a:t>a</a:t>
            </a:r>
            <a:r>
              <a:rPr lang="en-US" dirty="0" smtClean="0"/>
              <a:t>vailable in Tools and</a:t>
            </a:r>
          </a:p>
          <a:p>
            <a:r>
              <a:rPr lang="en-US" dirty="0"/>
              <a:t>a</a:t>
            </a:r>
            <a:r>
              <a:rPr lang="en-US" dirty="0" smtClean="0"/>
              <a:t>lso from directly within</a:t>
            </a:r>
          </a:p>
          <a:p>
            <a:r>
              <a:rPr lang="en-US" dirty="0"/>
              <a:t>t</a:t>
            </a:r>
            <a:r>
              <a:rPr lang="en-US" dirty="0" smtClean="0"/>
              <a:t>he animal record. You can</a:t>
            </a:r>
          </a:p>
          <a:p>
            <a:r>
              <a:rPr lang="en-US" dirty="0"/>
              <a:t>s</a:t>
            </a:r>
            <a:r>
              <a:rPr lang="en-US" dirty="0" smtClean="0"/>
              <a:t>elect Descendants,</a:t>
            </a:r>
          </a:p>
          <a:p>
            <a:r>
              <a:rPr lang="en-US" dirty="0" smtClean="0"/>
              <a:t>Antecedents (ancestors)</a:t>
            </a:r>
          </a:p>
          <a:p>
            <a:r>
              <a:rPr lang="en-US" dirty="0"/>
              <a:t>a</a:t>
            </a:r>
            <a:r>
              <a:rPr lang="en-US" dirty="0" smtClean="0"/>
              <a:t>nd Siblings. The Unknown</a:t>
            </a:r>
          </a:p>
          <a:p>
            <a:r>
              <a:rPr lang="en-US" dirty="0" smtClean="0"/>
              <a:t>Pedigree Report is</a:t>
            </a:r>
          </a:p>
          <a:p>
            <a:r>
              <a:rPr lang="en-US" dirty="0"/>
              <a:t>a</a:t>
            </a:r>
            <a:r>
              <a:rPr lang="en-US" dirty="0" smtClean="0"/>
              <a:t>vailable only under the</a:t>
            </a:r>
          </a:p>
          <a:p>
            <a:r>
              <a:rPr lang="en-US" dirty="0" smtClean="0"/>
              <a:t>Tools menu.</a:t>
            </a:r>
            <a:endParaRPr lang="en-US" dirty="0"/>
          </a:p>
        </p:txBody>
      </p:sp>
    </p:spTree>
    <p:extLst>
      <p:ext uri="{BB962C8B-B14F-4D97-AF65-F5344CB8AC3E}">
        <p14:creationId xmlns:p14="http://schemas.microsoft.com/office/powerpoint/2010/main" val="27033603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the Refresh Button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56</a:t>
            </a:fld>
            <a:endParaRPr lang="en-US"/>
          </a:p>
        </p:txBody>
      </p:sp>
      <p:pic>
        <p:nvPicPr>
          <p:cNvPr id="4" name="Picture 3"/>
          <p:cNvPicPr>
            <a:picLocks noChangeAspect="1"/>
          </p:cNvPicPr>
          <p:nvPr/>
        </p:nvPicPr>
        <p:blipFill>
          <a:blip r:embed="rId2"/>
          <a:stretch>
            <a:fillRect/>
          </a:stretch>
        </p:blipFill>
        <p:spPr>
          <a:xfrm>
            <a:off x="628650" y="1614305"/>
            <a:ext cx="4421375" cy="4108809"/>
          </a:xfrm>
          <a:prstGeom prst="rect">
            <a:avLst/>
          </a:prstGeom>
          <a:ln>
            <a:solidFill>
              <a:schemeClr val="tx1"/>
            </a:solidFill>
          </a:ln>
        </p:spPr>
      </p:pic>
      <p:sp>
        <p:nvSpPr>
          <p:cNvPr id="5" name="TextBox 4"/>
          <p:cNvSpPr txBox="1"/>
          <p:nvPr/>
        </p:nvSpPr>
        <p:spPr>
          <a:xfrm>
            <a:off x="5298030" y="2653048"/>
            <a:ext cx="3411768"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While you are working in</a:t>
            </a:r>
          </a:p>
          <a:p>
            <a:r>
              <a:rPr lang="en-US" dirty="0"/>
              <a:t>y</a:t>
            </a:r>
            <a:r>
              <a:rPr lang="en-US" dirty="0" smtClean="0"/>
              <a:t>our Studbook it is recommended </a:t>
            </a:r>
          </a:p>
          <a:p>
            <a:r>
              <a:rPr lang="en-US" dirty="0"/>
              <a:t>n</a:t>
            </a:r>
            <a:r>
              <a:rPr lang="en-US" dirty="0" smtClean="0"/>
              <a:t>ot to use the Refresh button.</a:t>
            </a:r>
          </a:p>
          <a:p>
            <a:r>
              <a:rPr lang="en-US" dirty="0" smtClean="0"/>
              <a:t>This will refresh you back to the</a:t>
            </a:r>
          </a:p>
          <a:p>
            <a:r>
              <a:rPr lang="en-US" dirty="0"/>
              <a:t>m</a:t>
            </a:r>
            <a:r>
              <a:rPr lang="en-US" dirty="0" smtClean="0"/>
              <a:t>ain ZIMS dashboard and take</a:t>
            </a:r>
          </a:p>
          <a:p>
            <a:r>
              <a:rPr lang="en-US" dirty="0"/>
              <a:t>y</a:t>
            </a:r>
            <a:r>
              <a:rPr lang="en-US" dirty="0" smtClean="0"/>
              <a:t>ou out of the Studbook </a:t>
            </a:r>
          </a:p>
          <a:p>
            <a:r>
              <a:rPr lang="en-US" dirty="0"/>
              <a:t>m</a:t>
            </a:r>
            <a:r>
              <a:rPr lang="en-US" dirty="0" smtClean="0"/>
              <a:t>odule.</a:t>
            </a:r>
            <a:endParaRPr lang="en-US" dirty="0"/>
          </a:p>
        </p:txBody>
      </p:sp>
    </p:spTree>
    <p:extLst>
      <p:ext uri="{BB962C8B-B14F-4D97-AF65-F5344CB8AC3E}">
        <p14:creationId xmlns:p14="http://schemas.microsoft.com/office/powerpoint/2010/main" val="1692060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Getting Help</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57</a:t>
            </a:fld>
            <a:endParaRPr lang="en-US"/>
          </a:p>
        </p:txBody>
      </p:sp>
      <p:pic>
        <p:nvPicPr>
          <p:cNvPr id="6" name="Picture 5"/>
          <p:cNvPicPr>
            <a:picLocks noChangeAspect="1"/>
          </p:cNvPicPr>
          <p:nvPr/>
        </p:nvPicPr>
        <p:blipFill>
          <a:blip r:embed="rId2"/>
          <a:stretch>
            <a:fillRect/>
          </a:stretch>
        </p:blipFill>
        <p:spPr>
          <a:xfrm>
            <a:off x="482835" y="1690689"/>
            <a:ext cx="5308318" cy="3895859"/>
          </a:xfrm>
          <a:prstGeom prst="rect">
            <a:avLst/>
          </a:prstGeom>
          <a:ln>
            <a:solidFill>
              <a:schemeClr val="tx1"/>
            </a:solidFill>
          </a:ln>
        </p:spPr>
      </p:pic>
      <p:sp>
        <p:nvSpPr>
          <p:cNvPr id="7" name="TextBox 6"/>
          <p:cNvSpPr txBox="1"/>
          <p:nvPr/>
        </p:nvSpPr>
        <p:spPr>
          <a:xfrm>
            <a:off x="6040192" y="2408350"/>
            <a:ext cx="2849434"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There are two places to</a:t>
            </a:r>
          </a:p>
          <a:p>
            <a:r>
              <a:rPr lang="en-US" dirty="0"/>
              <a:t>g</a:t>
            </a:r>
            <a:r>
              <a:rPr lang="en-US" dirty="0" smtClean="0"/>
              <a:t>et </a:t>
            </a:r>
            <a:r>
              <a:rPr lang="en-US" dirty="0"/>
              <a:t>h</a:t>
            </a:r>
            <a:r>
              <a:rPr lang="en-US" dirty="0" smtClean="0"/>
              <a:t>elp should you need it. </a:t>
            </a:r>
          </a:p>
          <a:p>
            <a:r>
              <a:rPr lang="en-US" dirty="0" smtClean="0"/>
              <a:t>You can go to Start&gt;Help &amp;</a:t>
            </a:r>
          </a:p>
          <a:p>
            <a:r>
              <a:rPr lang="en-US" dirty="0" smtClean="0"/>
              <a:t>Support or select the Help</a:t>
            </a:r>
          </a:p>
          <a:p>
            <a:r>
              <a:rPr lang="en-US" dirty="0" smtClean="0"/>
              <a:t>Menu in the upper right</a:t>
            </a:r>
          </a:p>
          <a:p>
            <a:r>
              <a:rPr lang="en-US" dirty="0"/>
              <a:t>o</a:t>
            </a:r>
            <a:r>
              <a:rPr lang="en-US" dirty="0" smtClean="0"/>
              <a:t>f all screens.</a:t>
            </a:r>
            <a:endParaRPr lang="en-US" dirty="0"/>
          </a:p>
        </p:txBody>
      </p:sp>
    </p:spTree>
    <p:extLst>
      <p:ext uri="{BB962C8B-B14F-4D97-AF65-F5344CB8AC3E}">
        <p14:creationId xmlns:p14="http://schemas.microsoft.com/office/powerpoint/2010/main" val="180304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776" y="52212"/>
            <a:ext cx="7886700" cy="1325563"/>
          </a:xfrm>
        </p:spPr>
        <p:txBody>
          <a:bodyPr/>
          <a:lstStyle/>
          <a:p>
            <a:r>
              <a:rPr lang="en-US" dirty="0" smtClean="0"/>
              <a:t>Getting Help</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58</a:t>
            </a:fld>
            <a:endParaRPr lang="en-US"/>
          </a:p>
        </p:txBody>
      </p:sp>
      <p:pic>
        <p:nvPicPr>
          <p:cNvPr id="4" name="Picture 3"/>
          <p:cNvPicPr>
            <a:picLocks noChangeAspect="1"/>
          </p:cNvPicPr>
          <p:nvPr/>
        </p:nvPicPr>
        <p:blipFill>
          <a:blip r:embed="rId2"/>
          <a:stretch>
            <a:fillRect/>
          </a:stretch>
        </p:blipFill>
        <p:spPr>
          <a:xfrm>
            <a:off x="455537" y="1179641"/>
            <a:ext cx="3524035" cy="3056637"/>
          </a:xfrm>
          <a:prstGeom prst="rect">
            <a:avLst/>
          </a:prstGeom>
        </p:spPr>
      </p:pic>
      <p:pic>
        <p:nvPicPr>
          <p:cNvPr id="6" name="Picture 5"/>
          <p:cNvPicPr>
            <a:picLocks noChangeAspect="1"/>
          </p:cNvPicPr>
          <p:nvPr/>
        </p:nvPicPr>
        <p:blipFill>
          <a:blip r:embed="rId3"/>
          <a:stretch>
            <a:fillRect/>
          </a:stretch>
        </p:blipFill>
        <p:spPr>
          <a:xfrm>
            <a:off x="4152685" y="1190475"/>
            <a:ext cx="4362665" cy="3045803"/>
          </a:xfrm>
          <a:prstGeom prst="rect">
            <a:avLst/>
          </a:prstGeom>
        </p:spPr>
      </p:pic>
      <p:sp>
        <p:nvSpPr>
          <p:cNvPr id="7" name="TextBox 6"/>
          <p:cNvSpPr txBox="1"/>
          <p:nvPr/>
        </p:nvSpPr>
        <p:spPr>
          <a:xfrm>
            <a:off x="705776" y="4457672"/>
            <a:ext cx="7809574"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 Studbook Topics or type in Studbooks in the question field. Some of these</a:t>
            </a:r>
          </a:p>
          <a:p>
            <a:r>
              <a:rPr lang="en-US" dirty="0" smtClean="0"/>
              <a:t>Help topics are pdf documents or PowerPoints. The ones at the bottom are called</a:t>
            </a:r>
          </a:p>
          <a:p>
            <a:r>
              <a:rPr lang="en-US" dirty="0" err="1" smtClean="0"/>
              <a:t>WalkMe</a:t>
            </a:r>
            <a:r>
              <a:rPr lang="en-US" dirty="0" smtClean="0"/>
              <a:t>. </a:t>
            </a:r>
            <a:r>
              <a:rPr lang="en-US" dirty="0" err="1" smtClean="0"/>
              <a:t>WalkMe</a:t>
            </a:r>
            <a:r>
              <a:rPr lang="en-US" dirty="0" smtClean="0"/>
              <a:t> will take you through the topic step by step in ZIMS to actually</a:t>
            </a:r>
          </a:p>
          <a:p>
            <a:r>
              <a:rPr lang="en-US" dirty="0"/>
              <a:t>e</a:t>
            </a:r>
            <a:r>
              <a:rPr lang="en-US" dirty="0" smtClean="0"/>
              <a:t>nter the data.</a:t>
            </a:r>
            <a:endParaRPr lang="en-US" dirty="0"/>
          </a:p>
        </p:txBody>
      </p:sp>
    </p:spTree>
    <p:extLst>
      <p:ext uri="{BB962C8B-B14F-4D97-AF65-F5344CB8AC3E}">
        <p14:creationId xmlns:p14="http://schemas.microsoft.com/office/powerpoint/2010/main" val="7465750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3717"/>
            <a:ext cx="8432664" cy="1325563"/>
          </a:xfrm>
        </p:spPr>
        <p:txBody>
          <a:bodyPr/>
          <a:lstStyle/>
          <a:p>
            <a:r>
              <a:rPr lang="en-US" dirty="0" smtClean="0"/>
              <a:t>Data Quality Details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59</a:t>
            </a:fld>
            <a:endParaRPr lang="en-US"/>
          </a:p>
        </p:txBody>
      </p:sp>
      <p:pic>
        <p:nvPicPr>
          <p:cNvPr id="4" name="Picture 3"/>
          <p:cNvPicPr>
            <a:picLocks noChangeAspect="1"/>
          </p:cNvPicPr>
          <p:nvPr/>
        </p:nvPicPr>
        <p:blipFill>
          <a:blip r:embed="rId2"/>
          <a:stretch>
            <a:fillRect/>
          </a:stretch>
        </p:blipFill>
        <p:spPr>
          <a:xfrm>
            <a:off x="953152" y="2095948"/>
            <a:ext cx="4023052" cy="3789697"/>
          </a:xfrm>
          <a:prstGeom prst="rect">
            <a:avLst/>
          </a:prstGeom>
        </p:spPr>
      </p:pic>
      <p:sp>
        <p:nvSpPr>
          <p:cNvPr id="7" name="TextBox 6"/>
          <p:cNvSpPr txBox="1"/>
          <p:nvPr/>
        </p:nvSpPr>
        <p:spPr>
          <a:xfrm>
            <a:off x="5604483" y="2789095"/>
            <a:ext cx="2798861"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One topic that is very helpful in the Help Menu is a link to a document that details the Data Quality codes and what they mean. In addition it is an easy reference for how to fix any errors.</a:t>
            </a:r>
          </a:p>
        </p:txBody>
      </p:sp>
    </p:spTree>
    <p:extLst>
      <p:ext uri="{BB962C8B-B14F-4D97-AF65-F5344CB8AC3E}">
        <p14:creationId xmlns:p14="http://schemas.microsoft.com/office/powerpoint/2010/main" val="1751087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Dashboard</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6</a:t>
            </a:fld>
            <a:endParaRPr lang="en-US"/>
          </a:p>
        </p:txBody>
      </p:sp>
      <p:pic>
        <p:nvPicPr>
          <p:cNvPr id="5" name="Picture 4"/>
          <p:cNvPicPr>
            <a:picLocks noChangeAspect="1"/>
          </p:cNvPicPr>
          <p:nvPr/>
        </p:nvPicPr>
        <p:blipFill>
          <a:blip r:embed="rId2"/>
          <a:stretch>
            <a:fillRect/>
          </a:stretch>
        </p:blipFill>
        <p:spPr>
          <a:xfrm>
            <a:off x="374004" y="1520898"/>
            <a:ext cx="6629909" cy="3383587"/>
          </a:xfrm>
          <a:prstGeom prst="rect">
            <a:avLst/>
          </a:prstGeom>
          <a:ln>
            <a:solidFill>
              <a:schemeClr val="tx1"/>
            </a:solidFill>
          </a:ln>
        </p:spPr>
      </p:pic>
      <p:sp>
        <p:nvSpPr>
          <p:cNvPr id="6" name="TextBox 5"/>
          <p:cNvSpPr txBox="1"/>
          <p:nvPr/>
        </p:nvSpPr>
        <p:spPr>
          <a:xfrm>
            <a:off x="5224939" y="3212745"/>
            <a:ext cx="3290411" cy="2554545"/>
          </a:xfrm>
          <a:prstGeom prst="rect">
            <a:avLst/>
          </a:prstGeom>
          <a:solidFill>
            <a:schemeClr val="accent5">
              <a:lumMod val="20000"/>
              <a:lumOff val="80000"/>
            </a:schemeClr>
          </a:solidFill>
          <a:ln>
            <a:solidFill>
              <a:schemeClr val="tx1"/>
            </a:solidFill>
          </a:ln>
        </p:spPr>
        <p:txBody>
          <a:bodyPr wrap="square" rtlCol="0">
            <a:spAutoFit/>
          </a:bodyPr>
          <a:lstStyle/>
          <a:p>
            <a:r>
              <a:rPr lang="en-US" sz="1600" dirty="0" smtClean="0"/>
              <a:t>Selecting the species will take you to the dashboard for that studbook. Here you use the View List buttons to see all the Living Animals, All Animals in Studbook, Suggested Animals (ZIMS </a:t>
            </a:r>
            <a:r>
              <a:rPr lang="en-US" sz="1600" dirty="0"/>
              <a:t>r</a:t>
            </a:r>
            <a:r>
              <a:rPr lang="en-US" sz="1600" dirty="0" smtClean="0"/>
              <a:t>ecords that are not yet in the Studbook) and Pending Updates (new institutional data entered for animals that are in Studbook) . Data Quality by priority is also here. </a:t>
            </a:r>
            <a:endParaRPr lang="en-US" sz="1600" dirty="0"/>
          </a:p>
        </p:txBody>
      </p:sp>
    </p:spTree>
    <p:extLst>
      <p:ext uri="{BB962C8B-B14F-4D97-AF65-F5344CB8AC3E}">
        <p14:creationId xmlns:p14="http://schemas.microsoft.com/office/powerpoint/2010/main" val="7579345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to </a:t>
            </a:r>
            <a:r>
              <a:rPr lang="en-US" dirty="0" err="1" smtClean="0"/>
              <a:t>PMx</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60</a:t>
            </a:fld>
            <a:endParaRPr lang="en-US"/>
          </a:p>
        </p:txBody>
      </p:sp>
      <p:pic>
        <p:nvPicPr>
          <p:cNvPr id="4" name="Picture 3"/>
          <p:cNvPicPr>
            <a:picLocks noChangeAspect="1"/>
          </p:cNvPicPr>
          <p:nvPr/>
        </p:nvPicPr>
        <p:blipFill>
          <a:blip r:embed="rId2"/>
          <a:stretch>
            <a:fillRect/>
          </a:stretch>
        </p:blipFill>
        <p:spPr>
          <a:xfrm>
            <a:off x="875654" y="1936118"/>
            <a:ext cx="4252328" cy="3909399"/>
          </a:xfrm>
          <a:prstGeom prst="rect">
            <a:avLst/>
          </a:prstGeom>
        </p:spPr>
      </p:pic>
      <p:sp>
        <p:nvSpPr>
          <p:cNvPr id="5" name="TextBox 4"/>
          <p:cNvSpPr txBox="1"/>
          <p:nvPr/>
        </p:nvSpPr>
        <p:spPr>
          <a:xfrm>
            <a:off x="5616183" y="2844799"/>
            <a:ext cx="2416431"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Help Menu is also</a:t>
            </a:r>
          </a:p>
          <a:p>
            <a:r>
              <a:rPr lang="en-US" dirty="0"/>
              <a:t>w</a:t>
            </a:r>
            <a:r>
              <a:rPr lang="en-US" dirty="0" smtClean="0"/>
              <a:t>here you will find </a:t>
            </a:r>
          </a:p>
          <a:p>
            <a:r>
              <a:rPr lang="en-US" dirty="0"/>
              <a:t>i</a:t>
            </a:r>
            <a:r>
              <a:rPr lang="en-US" dirty="0" smtClean="0"/>
              <a:t>nformation about how </a:t>
            </a:r>
          </a:p>
          <a:p>
            <a:r>
              <a:rPr lang="en-US" dirty="0"/>
              <a:t>t</a:t>
            </a:r>
            <a:r>
              <a:rPr lang="en-US" dirty="0" smtClean="0"/>
              <a:t>o export your data to </a:t>
            </a:r>
          </a:p>
          <a:p>
            <a:r>
              <a:rPr lang="en-US" dirty="0" err="1" smtClean="0"/>
              <a:t>PMx</a:t>
            </a:r>
            <a:r>
              <a:rPr lang="en-US" dirty="0" smtClean="0"/>
              <a:t> for analysis.</a:t>
            </a:r>
            <a:endParaRPr lang="en-US" dirty="0"/>
          </a:p>
        </p:txBody>
      </p:sp>
    </p:spTree>
    <p:extLst>
      <p:ext uri="{BB962C8B-B14F-4D97-AF65-F5344CB8AC3E}">
        <p14:creationId xmlns:p14="http://schemas.microsoft.com/office/powerpoint/2010/main" val="32548611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 Features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61</a:t>
            </a:fld>
            <a:endParaRPr lang="en-US"/>
          </a:p>
        </p:txBody>
      </p:sp>
      <p:pic>
        <p:nvPicPr>
          <p:cNvPr id="4" name="Picture 3"/>
          <p:cNvPicPr>
            <a:picLocks noChangeAspect="1"/>
          </p:cNvPicPr>
          <p:nvPr/>
        </p:nvPicPr>
        <p:blipFill>
          <a:blip r:embed="rId2"/>
          <a:stretch>
            <a:fillRect/>
          </a:stretch>
        </p:blipFill>
        <p:spPr>
          <a:xfrm>
            <a:off x="641371" y="1536142"/>
            <a:ext cx="4666667" cy="2552381"/>
          </a:xfrm>
          <a:prstGeom prst="rect">
            <a:avLst/>
          </a:prstGeom>
          <a:ln>
            <a:solidFill>
              <a:schemeClr val="tx1"/>
            </a:solidFill>
          </a:ln>
        </p:spPr>
      </p:pic>
      <p:sp>
        <p:nvSpPr>
          <p:cNvPr id="5" name="TextBox 4"/>
          <p:cNvSpPr txBox="1"/>
          <p:nvPr/>
        </p:nvSpPr>
        <p:spPr>
          <a:xfrm>
            <a:off x="811370" y="4337684"/>
            <a:ext cx="4113177"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Also under the Start menu you will find </a:t>
            </a:r>
          </a:p>
          <a:p>
            <a:r>
              <a:rPr lang="en-US" dirty="0" smtClean="0"/>
              <a:t>Suggest Features. Selecting this opens an</a:t>
            </a:r>
          </a:p>
          <a:p>
            <a:r>
              <a:rPr lang="en-US" dirty="0"/>
              <a:t>a</a:t>
            </a:r>
            <a:r>
              <a:rPr lang="en-US" dirty="0" smtClean="0"/>
              <a:t>pplication called Receptive. Receptive</a:t>
            </a:r>
          </a:p>
          <a:p>
            <a:r>
              <a:rPr lang="en-US" dirty="0"/>
              <a:t>g</a:t>
            </a:r>
            <a:r>
              <a:rPr lang="en-US" dirty="0" smtClean="0"/>
              <a:t>athers all the good ideas that ZIMS Users</a:t>
            </a:r>
          </a:p>
          <a:p>
            <a:r>
              <a:rPr lang="en-US" dirty="0"/>
              <a:t>h</a:t>
            </a:r>
            <a:r>
              <a:rPr lang="en-US" dirty="0" smtClean="0"/>
              <a:t>ave suggested for the application. If you</a:t>
            </a:r>
          </a:p>
          <a:p>
            <a:r>
              <a:rPr lang="en-US" dirty="0"/>
              <a:t>h</a:t>
            </a:r>
            <a:r>
              <a:rPr lang="en-US" dirty="0" smtClean="0"/>
              <a:t>ave an idea for ZIMS Studbooks this is</a:t>
            </a:r>
          </a:p>
          <a:p>
            <a:r>
              <a:rPr lang="en-US" dirty="0"/>
              <a:t>w</a:t>
            </a:r>
            <a:r>
              <a:rPr lang="en-US" dirty="0" smtClean="0"/>
              <a:t>here you can submit it.</a:t>
            </a:r>
            <a:endParaRPr lang="en-US" dirty="0"/>
          </a:p>
        </p:txBody>
      </p:sp>
      <p:pic>
        <p:nvPicPr>
          <p:cNvPr id="6" name="Picture 5"/>
          <p:cNvPicPr>
            <a:picLocks noChangeAspect="1"/>
          </p:cNvPicPr>
          <p:nvPr/>
        </p:nvPicPr>
        <p:blipFill>
          <a:blip r:embed="rId3"/>
          <a:stretch>
            <a:fillRect/>
          </a:stretch>
        </p:blipFill>
        <p:spPr>
          <a:xfrm>
            <a:off x="5356117" y="1162655"/>
            <a:ext cx="3295593" cy="4190692"/>
          </a:xfrm>
          <a:prstGeom prst="rect">
            <a:avLst/>
          </a:prstGeom>
          <a:ln>
            <a:solidFill>
              <a:schemeClr val="tx1"/>
            </a:solidFill>
          </a:ln>
        </p:spPr>
      </p:pic>
    </p:spTree>
    <p:extLst>
      <p:ext uri="{BB962C8B-B14F-4D97-AF65-F5344CB8AC3E}">
        <p14:creationId xmlns:p14="http://schemas.microsoft.com/office/powerpoint/2010/main" val="28648357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87524"/>
            <a:ext cx="7772400" cy="2387600"/>
          </a:xfrm>
        </p:spPr>
        <p:txBody>
          <a:bodyPr/>
          <a:lstStyle/>
          <a:p>
            <a:r>
              <a:rPr lang="en-US" dirty="0" smtClean="0"/>
              <a:t>ZIMS Studbooks</a:t>
            </a:r>
            <a:endParaRPr lang="en-US" dirty="0"/>
          </a:p>
        </p:txBody>
      </p:sp>
      <p:sp>
        <p:nvSpPr>
          <p:cNvPr id="3" name="Subtitle 2"/>
          <p:cNvSpPr>
            <a:spLocks noGrp="1"/>
          </p:cNvSpPr>
          <p:nvPr>
            <p:ph type="subTitle" idx="1"/>
          </p:nvPr>
        </p:nvSpPr>
        <p:spPr>
          <a:xfrm>
            <a:off x="1298575" y="5078156"/>
            <a:ext cx="6858000" cy="1655762"/>
          </a:xfrm>
        </p:spPr>
        <p:txBody>
          <a:bodyPr/>
          <a:lstStyle/>
          <a:p>
            <a:r>
              <a:rPr lang="en-US" dirty="0" smtClean="0"/>
              <a:t>Navigation and Functionality</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62</a:t>
            </a:fld>
            <a:endParaRPr lang="en-US"/>
          </a:p>
        </p:txBody>
      </p:sp>
      <p:pic>
        <p:nvPicPr>
          <p:cNvPr id="3074" name="Picture 2" descr="Image result for navig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914" y="478457"/>
            <a:ext cx="4572000" cy="34290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87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Studbook Activity</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7</a:t>
            </a:fld>
            <a:endParaRPr lang="en-US"/>
          </a:p>
        </p:txBody>
      </p:sp>
      <p:pic>
        <p:nvPicPr>
          <p:cNvPr id="5" name="Picture 4"/>
          <p:cNvPicPr>
            <a:picLocks noChangeAspect="1"/>
          </p:cNvPicPr>
          <p:nvPr/>
        </p:nvPicPr>
        <p:blipFill>
          <a:blip r:embed="rId2"/>
          <a:stretch>
            <a:fillRect/>
          </a:stretch>
        </p:blipFill>
        <p:spPr>
          <a:xfrm>
            <a:off x="3861026" y="1454563"/>
            <a:ext cx="4561757" cy="4259979"/>
          </a:xfrm>
          <a:prstGeom prst="rect">
            <a:avLst/>
          </a:prstGeom>
          <a:ln>
            <a:solidFill>
              <a:schemeClr val="tx1"/>
            </a:solidFill>
          </a:ln>
        </p:spPr>
      </p:pic>
      <p:sp>
        <p:nvSpPr>
          <p:cNvPr id="6" name="TextBox 5"/>
          <p:cNvSpPr txBox="1"/>
          <p:nvPr/>
        </p:nvSpPr>
        <p:spPr>
          <a:xfrm>
            <a:off x="409709" y="2134474"/>
            <a:ext cx="3223511" cy="2585323"/>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You can view recent Activity</a:t>
            </a:r>
          </a:p>
          <a:p>
            <a:r>
              <a:rPr lang="en-US" dirty="0"/>
              <a:t>i</a:t>
            </a:r>
            <a:r>
              <a:rPr lang="en-US" dirty="0" smtClean="0"/>
              <a:t>n your studbook by expanding</a:t>
            </a:r>
          </a:p>
          <a:p>
            <a:r>
              <a:rPr lang="en-US" dirty="0" smtClean="0"/>
              <a:t>the Studbook Activity box</a:t>
            </a:r>
          </a:p>
          <a:p>
            <a:r>
              <a:rPr lang="en-US" dirty="0"/>
              <a:t>f</a:t>
            </a:r>
            <a:r>
              <a:rPr lang="en-US" dirty="0" smtClean="0"/>
              <a:t>rom the species Dashboard.</a:t>
            </a:r>
          </a:p>
          <a:p>
            <a:r>
              <a:rPr lang="en-US" dirty="0" smtClean="0"/>
              <a:t>This does not display updates by</a:t>
            </a:r>
          </a:p>
          <a:p>
            <a:r>
              <a:rPr lang="en-US" dirty="0"/>
              <a:t>i</a:t>
            </a:r>
            <a:r>
              <a:rPr lang="en-US" dirty="0" smtClean="0"/>
              <a:t>nstitutions, it displays activity</a:t>
            </a:r>
          </a:p>
          <a:p>
            <a:r>
              <a:rPr lang="en-US" dirty="0"/>
              <a:t>t</a:t>
            </a:r>
            <a:r>
              <a:rPr lang="en-US" dirty="0" smtClean="0"/>
              <a:t>hat you have recorded in your </a:t>
            </a:r>
          </a:p>
          <a:p>
            <a:r>
              <a:rPr lang="en-US" dirty="0" smtClean="0"/>
              <a:t>Studbook. The Studbook ID is a</a:t>
            </a:r>
          </a:p>
          <a:p>
            <a:r>
              <a:rPr lang="en-US" dirty="0"/>
              <a:t>h</a:t>
            </a:r>
            <a:r>
              <a:rPr lang="en-US" dirty="0" smtClean="0"/>
              <a:t>yperlink into the record.</a:t>
            </a:r>
            <a:endParaRPr lang="en-US" dirty="0"/>
          </a:p>
        </p:txBody>
      </p:sp>
    </p:spTree>
    <p:extLst>
      <p:ext uri="{BB962C8B-B14F-4D97-AF65-F5344CB8AC3E}">
        <p14:creationId xmlns:p14="http://schemas.microsoft.com/office/powerpoint/2010/main" val="1690138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List of Animals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8</a:t>
            </a:fld>
            <a:endParaRPr lang="en-US"/>
          </a:p>
        </p:txBody>
      </p:sp>
      <p:pic>
        <p:nvPicPr>
          <p:cNvPr id="3" name="Picture 2"/>
          <p:cNvPicPr>
            <a:picLocks noChangeAspect="1"/>
          </p:cNvPicPr>
          <p:nvPr/>
        </p:nvPicPr>
        <p:blipFill>
          <a:blip r:embed="rId2"/>
          <a:stretch>
            <a:fillRect/>
          </a:stretch>
        </p:blipFill>
        <p:spPr>
          <a:xfrm>
            <a:off x="418975" y="1453675"/>
            <a:ext cx="6947741" cy="4253719"/>
          </a:xfrm>
          <a:prstGeom prst="rect">
            <a:avLst/>
          </a:prstGeom>
          <a:ln>
            <a:solidFill>
              <a:schemeClr val="tx1"/>
            </a:solidFill>
          </a:ln>
        </p:spPr>
      </p:pic>
      <p:sp>
        <p:nvSpPr>
          <p:cNvPr id="6" name="TextBox 5"/>
          <p:cNvSpPr txBox="1"/>
          <p:nvPr/>
        </p:nvSpPr>
        <p:spPr>
          <a:xfrm>
            <a:off x="4224688" y="1372666"/>
            <a:ext cx="4290662" cy="1200329"/>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Selecting the View List for Living Animals</a:t>
            </a:r>
          </a:p>
          <a:p>
            <a:r>
              <a:rPr lang="en-US" dirty="0"/>
              <a:t>b</a:t>
            </a:r>
            <a:r>
              <a:rPr lang="en-US" dirty="0" smtClean="0"/>
              <a:t>rings up a list of your current animals.</a:t>
            </a:r>
          </a:p>
          <a:p>
            <a:r>
              <a:rPr lang="en-US" dirty="0" smtClean="0"/>
              <a:t>This also activates the left hand side</a:t>
            </a:r>
          </a:p>
          <a:p>
            <a:r>
              <a:rPr lang="en-US" dirty="0"/>
              <a:t>d</a:t>
            </a:r>
            <a:r>
              <a:rPr lang="en-US" dirty="0" smtClean="0"/>
              <a:t>ashboard that allows for quick navigation. </a:t>
            </a:r>
            <a:endParaRPr lang="en-US" dirty="0"/>
          </a:p>
        </p:txBody>
      </p:sp>
    </p:spTree>
    <p:extLst>
      <p:ext uri="{BB962C8B-B14F-4D97-AF65-F5344CB8AC3E}">
        <p14:creationId xmlns:p14="http://schemas.microsoft.com/office/powerpoint/2010/main" val="3851773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 Animal List</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9</a:t>
            </a:fld>
            <a:endParaRPr lang="en-US"/>
          </a:p>
        </p:txBody>
      </p:sp>
      <p:pic>
        <p:nvPicPr>
          <p:cNvPr id="5" name="Picture 4"/>
          <p:cNvPicPr>
            <a:picLocks noChangeAspect="1"/>
          </p:cNvPicPr>
          <p:nvPr/>
        </p:nvPicPr>
        <p:blipFill>
          <a:blip r:embed="rId2"/>
          <a:stretch>
            <a:fillRect/>
          </a:stretch>
        </p:blipFill>
        <p:spPr>
          <a:xfrm>
            <a:off x="2550592" y="1497551"/>
            <a:ext cx="5668263" cy="3529607"/>
          </a:xfrm>
          <a:prstGeom prst="rect">
            <a:avLst/>
          </a:prstGeom>
          <a:ln>
            <a:solidFill>
              <a:schemeClr val="tx1"/>
            </a:solidFill>
          </a:ln>
        </p:spPr>
      </p:pic>
      <p:sp>
        <p:nvSpPr>
          <p:cNvPr id="6" name="TextBox 5"/>
          <p:cNvSpPr txBox="1"/>
          <p:nvPr/>
        </p:nvSpPr>
        <p:spPr>
          <a:xfrm>
            <a:off x="538588" y="4276589"/>
            <a:ext cx="4857355" cy="2031325"/>
          </a:xfrm>
          <a:prstGeom prst="rect">
            <a:avLst/>
          </a:prstGeom>
          <a:solidFill>
            <a:schemeClr val="accent5">
              <a:lumMod val="20000"/>
              <a:lumOff val="80000"/>
            </a:schemeClr>
          </a:solidFill>
          <a:ln>
            <a:solidFill>
              <a:schemeClr val="tx1"/>
            </a:solidFill>
          </a:ln>
        </p:spPr>
        <p:txBody>
          <a:bodyPr wrap="none" rtlCol="0">
            <a:spAutoFit/>
          </a:bodyPr>
          <a:lstStyle/>
          <a:p>
            <a:r>
              <a:rPr lang="en-US" dirty="0" smtClean="0"/>
              <a:t>You can change the sorting of any of the columns.</a:t>
            </a:r>
          </a:p>
          <a:p>
            <a:r>
              <a:rPr lang="en-US" dirty="0" smtClean="0"/>
              <a:t>Here we are sorting by Current Location,</a:t>
            </a:r>
          </a:p>
          <a:p>
            <a:r>
              <a:rPr lang="en-US" dirty="0"/>
              <a:t>a</a:t>
            </a:r>
            <a:r>
              <a:rPr lang="en-US" dirty="0" smtClean="0"/>
              <a:t>scending. You can also customize what columns</a:t>
            </a:r>
          </a:p>
          <a:p>
            <a:r>
              <a:rPr lang="en-US" dirty="0"/>
              <a:t>a</a:t>
            </a:r>
            <a:r>
              <a:rPr lang="en-US" dirty="0" smtClean="0"/>
              <a:t>re displayed by selecting the arrow beside any</a:t>
            </a:r>
          </a:p>
          <a:p>
            <a:r>
              <a:rPr lang="en-US" dirty="0"/>
              <a:t>c</a:t>
            </a:r>
            <a:r>
              <a:rPr lang="en-US" dirty="0" smtClean="0"/>
              <a:t>olumn header, selecting Columns and checking</a:t>
            </a:r>
          </a:p>
          <a:p>
            <a:r>
              <a:rPr lang="en-US" dirty="0"/>
              <a:t>o</a:t>
            </a:r>
            <a:r>
              <a:rPr lang="en-US" dirty="0" smtClean="0"/>
              <a:t>r unchecking as desired. You can also change the</a:t>
            </a:r>
          </a:p>
          <a:p>
            <a:r>
              <a:rPr lang="en-US" dirty="0"/>
              <a:t>c</a:t>
            </a:r>
            <a:r>
              <a:rPr lang="en-US" dirty="0" smtClean="0"/>
              <a:t>olumn order by dragging and dropping.</a:t>
            </a:r>
            <a:endParaRPr lang="en-US" dirty="0"/>
          </a:p>
        </p:txBody>
      </p:sp>
    </p:spTree>
    <p:extLst>
      <p:ext uri="{BB962C8B-B14F-4D97-AF65-F5344CB8AC3E}">
        <p14:creationId xmlns:p14="http://schemas.microsoft.com/office/powerpoint/2010/main" val="1080712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Oct 2018</Content_x0020_Last_x0020_Updated_x0020_on_x003a_>
    <Module xmlns="00558959-21e2-49b6-8bc1-d46e8fb3ce16" xsi:nil="tru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41E5329-40B3-452E-8EA7-2BF68992400F}"/>
</file>

<file path=customXml/itemProps2.xml><?xml version="1.0" encoding="utf-8"?>
<ds:datastoreItem xmlns:ds="http://schemas.openxmlformats.org/officeDocument/2006/customXml" ds:itemID="{619D5682-0CE5-42C6-AEA7-66C3905C5C28}"/>
</file>

<file path=customXml/itemProps3.xml><?xml version="1.0" encoding="utf-8"?>
<ds:datastoreItem xmlns:ds="http://schemas.openxmlformats.org/officeDocument/2006/customXml" ds:itemID="{CE8E4E69-2584-44AD-A20B-F436000A3ABA}"/>
</file>

<file path=docProps/app.xml><?xml version="1.0" encoding="utf-8"?>
<Properties xmlns="http://schemas.openxmlformats.org/officeDocument/2006/extended-properties" xmlns:vt="http://schemas.openxmlformats.org/officeDocument/2006/docPropsVTypes">
  <Template/>
  <TotalTime>2251</TotalTime>
  <Words>3084</Words>
  <Application>Microsoft Office PowerPoint</Application>
  <PresentationFormat>On-screen Show (4:3)</PresentationFormat>
  <Paragraphs>432</Paragraphs>
  <Slides>62</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62</vt:i4>
      </vt:variant>
    </vt:vector>
  </HeadingPairs>
  <TitlesOfParts>
    <vt:vector size="80"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Studbooks</vt:lpstr>
      <vt:lpstr>Logging In</vt:lpstr>
      <vt:lpstr>Logging Out</vt:lpstr>
      <vt:lpstr>Finding Your Studbooks</vt:lpstr>
      <vt:lpstr>Your Studbooks</vt:lpstr>
      <vt:lpstr>Studbook Dashboard</vt:lpstr>
      <vt:lpstr>Studbook Activity</vt:lpstr>
      <vt:lpstr>View List of Animals</vt:lpstr>
      <vt:lpstr>Sort Animal List</vt:lpstr>
      <vt:lpstr>Filter Animal List</vt:lpstr>
      <vt:lpstr>Show Animal History</vt:lpstr>
      <vt:lpstr>Export Animal History</vt:lpstr>
      <vt:lpstr>Animal Details</vt:lpstr>
      <vt:lpstr>Grid Box Preferences</vt:lpstr>
      <vt:lpstr>Export the Record</vt:lpstr>
      <vt:lpstr>Add New Animal to Studbook</vt:lpstr>
      <vt:lpstr>Save to Studbook</vt:lpstr>
      <vt:lpstr>List of Suggested Animals</vt:lpstr>
      <vt:lpstr>Filter Suggested Animals</vt:lpstr>
      <vt:lpstr>Suggested Animals Matches</vt:lpstr>
      <vt:lpstr>Suggested Animals Matches</vt:lpstr>
      <vt:lpstr>Accepting the Record</vt:lpstr>
      <vt:lpstr>List of Rejected Animals</vt:lpstr>
      <vt:lpstr>Husbandry Data Fix Report</vt:lpstr>
      <vt:lpstr>Pending Updates</vt:lpstr>
      <vt:lpstr>Pending Updates</vt:lpstr>
      <vt:lpstr>Actions for Parents Updates</vt:lpstr>
      <vt:lpstr>Actions for All Others</vt:lpstr>
      <vt:lpstr>Records Not Getting Updates</vt:lpstr>
      <vt:lpstr>Identifiers Auto Populate</vt:lpstr>
      <vt:lpstr>Institution List</vt:lpstr>
      <vt:lpstr>Institution List</vt:lpstr>
      <vt:lpstr>Studbook Overview</vt:lpstr>
      <vt:lpstr>Studbook Overview</vt:lpstr>
      <vt:lpstr>Gestation/Incubation Period</vt:lpstr>
      <vt:lpstr>Studbook Number Settings</vt:lpstr>
      <vt:lpstr>Search by Identifier/GAN</vt:lpstr>
      <vt:lpstr>Pin Animal</vt:lpstr>
      <vt:lpstr>Pin Animal</vt:lpstr>
      <vt:lpstr>My Animals</vt:lpstr>
      <vt:lpstr>List of MULTs</vt:lpstr>
      <vt:lpstr>Auto Assignment of MULTs</vt:lpstr>
      <vt:lpstr>Data Quality</vt:lpstr>
      <vt:lpstr>Description of Error Type</vt:lpstr>
      <vt:lpstr>Correcting Errors</vt:lpstr>
      <vt:lpstr>Reports and Tools</vt:lpstr>
      <vt:lpstr>Census Report</vt:lpstr>
      <vt:lpstr>Data Validation Report</vt:lpstr>
      <vt:lpstr>Data Quality in DMV Report</vt:lpstr>
      <vt:lpstr>Location Validation</vt:lpstr>
      <vt:lpstr>Re-number Temporary IDs</vt:lpstr>
      <vt:lpstr>Animal Comparison</vt:lpstr>
      <vt:lpstr>MULT List</vt:lpstr>
      <vt:lpstr>Institutional Holdings</vt:lpstr>
      <vt:lpstr>Pedigree Reports</vt:lpstr>
      <vt:lpstr>Avoid the Refresh Button</vt:lpstr>
      <vt:lpstr>Getting Help</vt:lpstr>
      <vt:lpstr>Getting Help</vt:lpstr>
      <vt:lpstr>Data Quality Details</vt:lpstr>
      <vt:lpstr>Export to PMx</vt:lpstr>
      <vt:lpstr>Suggest Features</vt:lpstr>
      <vt:lpstr>ZIMS Studbooks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129</cp:revision>
  <dcterms:created xsi:type="dcterms:W3CDTF">2016-07-26T18:48:10Z</dcterms:created>
  <dcterms:modified xsi:type="dcterms:W3CDTF">2018-10-18T14:30:07Z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