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3.xml" ContentType="application/vnd.openxmlformats-officedocument.theme+xml"/>
  <Default Extension="jpg" ContentType="image/jpeg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notesMasterIdLst>
    <p:notesMasterId r:id="rId51"/>
  </p:notesMasterIdLst>
  <p:sldIdLst>
    <p:sldId id="259" r:id="rId17"/>
    <p:sldId id="260" r:id="rId18"/>
    <p:sldId id="261" r:id="rId19"/>
    <p:sldId id="294" r:id="rId20"/>
    <p:sldId id="295" r:id="rId21"/>
    <p:sldId id="296" r:id="rId22"/>
    <p:sldId id="297" r:id="rId23"/>
    <p:sldId id="298" r:id="rId24"/>
    <p:sldId id="262" r:id="rId25"/>
    <p:sldId id="264" r:id="rId26"/>
    <p:sldId id="265" r:id="rId27"/>
    <p:sldId id="299" r:id="rId28"/>
    <p:sldId id="266" r:id="rId29"/>
    <p:sldId id="268" r:id="rId30"/>
    <p:sldId id="270" r:id="rId31"/>
    <p:sldId id="271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302" r:id="rId42"/>
    <p:sldId id="300" r:id="rId43"/>
    <p:sldId id="282" r:id="rId44"/>
    <p:sldId id="301" r:id="rId45"/>
    <p:sldId id="283" r:id="rId46"/>
    <p:sldId id="303" r:id="rId47"/>
    <p:sldId id="304" r:id="rId48"/>
    <p:sldId id="285" r:id="rId49"/>
    <p:sldId id="305" r:id="rId5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717" autoAdjust="0"/>
  </p:normalViewPr>
  <p:slideViewPr>
    <p:cSldViewPr snapToGrid="0" showGuides="1"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66"/>
    </p:cViewPr>
  </p:sorterViewPr>
  <p:notesViewPr>
    <p:cSldViewPr snapToGrid="0">
      <p:cViewPr varScale="1">
        <p:scale>
          <a:sx n="65" d="100"/>
          <a:sy n="65" d="100"/>
        </p:scale>
        <p:origin x="310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F893CB-C6A3-4473-A617-176CF5DB8B33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5925" y="5927725"/>
            <a:ext cx="6042025" cy="40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237869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E8B9ED-1257-42ED-BC95-2A1991F2A043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2125" y="4646613"/>
            <a:ext cx="6554788" cy="231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898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E8B9ED-1257-42ED-BC95-2A1991F2A043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2125" y="4646613"/>
            <a:ext cx="6554788" cy="231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These were how we kept animal records when I first started at RWPZ. The Deputy Director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kept up the species note cards at the top. The were filed by species with a running commentary of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significant happenings and medical care. There were no individual records kept. Finding information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wasn’t always easy. I found the records for our Belgium horses under H. But our miniature horses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Were filed under “M”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On the right are the old ISIS paper forms. These were duplicates and you would keep the heavy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Paper and mail the lighter one to ISIS. Everything was coded from events to institutions and taxonomy.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00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675D6B-7922-4A95-9894-E3258A89772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2548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E7C5F4-7D6A-4B4E-8F8F-181A419A3AB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19218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6AB2D9-5375-4587-9A0D-A9766ED836E5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98513" y="4922838"/>
            <a:ext cx="56165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9367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5634B7-B8FD-4790-99C2-79CA024A0B05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4612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5A8D6F-AF82-4920-BBEE-083C6234AD05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313" y="4770438"/>
            <a:ext cx="5969000" cy="1019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2539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691454-E305-4C4A-8958-78B9E2EC86E5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49010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282637-0555-4F77-B0B2-68544A84662A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2156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57D207-4DAE-4B82-AFF6-55E6E377D110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607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B6F8D3-673B-4690-8B1A-D8E00E5A2BE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24749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AA760C-5C59-4E94-A596-6A8166D60435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97542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7D250B-6FD6-4E94-8F90-889818813C2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5125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254968-F230-4716-8BA5-8902536F2FA4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1200" y="5692775"/>
            <a:ext cx="6069013" cy="175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6463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4C782C-DA3C-4F84-BAA8-32F8B49C1317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36879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672366-CD0C-42F1-AC7F-3D41972CB748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8325" y="4754563"/>
            <a:ext cx="6335713" cy="175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50374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238F78-A8C9-4773-BD22-4A88F78CE06D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6607" indent="-286607">
              <a:buFont typeface="Wingdings" panose="05000000000000000000" pitchFamily="2" charset="2"/>
              <a:buChar char="Ø"/>
              <a:defRPr/>
            </a:pPr>
            <a:endParaRPr lang="en-US" altLang="en-US" sz="1600" dirty="0"/>
          </a:p>
          <a:p>
            <a:pPr marL="286607" indent="-286607">
              <a:buFont typeface="Wingdings" panose="05000000000000000000" pitchFamily="2" charset="2"/>
              <a:buChar char="Ø"/>
              <a:defRPr/>
            </a:pPr>
            <a:r>
              <a:rPr lang="en-US" altLang="en-US" sz="1600" dirty="0"/>
              <a:t>Read cartoon</a:t>
            </a:r>
          </a:p>
          <a:p>
            <a:pPr>
              <a:defRPr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5184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E388B1-47A6-4B8B-95D8-8BAF409AD2AD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57553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E388B1-47A6-4B8B-95D8-8BAF409AD2AD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58301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6A83FB-3D56-4107-9224-11FA665EC1B7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smtClean="0"/>
              <a:t>You want to make your records last. 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&gt; Remove all paper clips and staples or use plastic coated ones. 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&gt; Make copies of FAXes, especially old slippery fax paper ones as shelf life is very short on them. 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&gt; Store your documents securely.</a:t>
            </a:r>
          </a:p>
          <a:p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238592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1A0352-7131-4B54-9ED9-A12EBFBB2FB9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2518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1A0352-7131-4B54-9ED9-A12EBFBB2FB9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913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1A0352-7131-4B54-9ED9-A12EBFBB2FB9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5288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1A0352-7131-4B54-9ED9-A12EBFBB2FB9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8669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1A0352-7131-4B54-9ED9-A12EBFBB2FB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0626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6EAAA0-557C-49D1-AB0C-7DE043F3ED0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3063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55C577-A12C-4B01-9A37-449580F98D9A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7339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635-8C1E-4742-91C7-994AB201B65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F60-2F35-4557-B054-5E1FA811B66C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8A5D-1D4E-41AF-9805-B6CEDAF9C96D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D86-379A-4EA8-A74B-C4845482CA2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2F1F-212D-4B35-A3F1-06600DCBB2D5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4A5-F6A2-47DA-835E-B89067677CD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9D3-D171-4358-AB86-FFD400717024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281-D595-4020-BE5E-D07DA2542616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5D89-09D5-4ADA-88BB-D1A6B3BEB2DD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6916-7260-4BEC-8885-DD79ABC9636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E29A-CA94-4B7E-BF26-681D20B51AE1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29E4-0FA5-4C0A-93BA-4413EB5A3454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6D08-0F77-4522-97B2-7ED2742B52B5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873-F594-4BD2-9328-6AC45B1633F8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1997-A058-4CAF-9DC7-786E036659B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8767-25EE-4334-BC57-1770042813A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E256-D9EC-4FD1-8293-853CB7C12E47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29-0AAF-4B3F-9B07-79994E0C3BD8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69B-54E2-4115-8809-7A740ADE0E9E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4BE5-A5EA-4776-AADD-A19D69D94943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2A24-F0FD-45C7-84CD-550AB3211C40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0B6-DF5A-40AC-A3DB-6779CF47BD9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A01C-DE9F-4D0F-9A8D-714884A763C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E9A-5219-44DF-9AE3-8BAD755E09BB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035-0667-43AD-9F29-11838280FD4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C4D-20D3-4FA2-8E8C-3D962D3204B3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4CD-AF75-4543-AB48-342AA4F317F3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F04-3120-4D4E-A89B-0F9AA50B1256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090C-FE97-4213-8003-2B084AC84B36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12F4-C1DE-4D4B-95AE-482E9EDB30AE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3191-D154-484A-B7EB-02C0B83DDD1E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FF4-C4CB-42A1-B9F3-9A18E4B27B4D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41DF-A2D2-4FC1-8FF6-80B3427A8D8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411-5D65-48FD-80CD-BCB759DC7687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05C2-CCFE-4C74-907F-CB64466317D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8ECB-D4C6-47F7-B3E3-3BD7D50B87FA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797B-B8CA-4203-BA1D-92020C22A287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15E-A55D-4C55-ADD3-6B76C0DACB58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94CA-E9E6-4C3E-A039-C09AA1A45190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56B-EFA0-4B60-A648-D6A2BA02B89B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3680-7175-42E1-A198-6D60E240553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BE-83E5-4390-B46F-D86A0DBC0A57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781F-89A4-4FF0-AB5E-B7A0E6ACD9B7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AB3-D43A-4D5C-B1B2-E608E6568C08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23CF-9CCF-4DA2-808E-39E6C7455767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3547-1552-4E26-8CB6-BD6989AB1F61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D4D2-545B-469E-89EA-6C8F8EB6F394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C1D5-CCC1-4D80-A153-2B85EEF5F3DC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2EAE-B1D8-423E-B00D-89B89FC1F535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F7D6-5F1E-42F5-B084-92B5EB15DB30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F768-F730-46BC-B237-74862355062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2EA3-0DB9-4390-B0B0-31B846A70744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D64-2FF8-4BAF-AC4F-85AC016CAE9F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37EE-012F-4828-A84C-61850498AE0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BF82-2212-44FC-8C1D-51FFDA6D905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090-E8A6-47A2-BA91-D3D47CDE2414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82F1-FC99-4FED-B2C0-8959C26BAB0B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6265-E597-4D4E-8ADA-3CBC208D7FCC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3708-4A69-485F-AE26-74692538BF15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DD27-4AF2-474E-872E-B303EF992319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9A2-FC9F-424C-9702-6D7BBEC4DD39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493-6316-4E67-8B89-DAD831EEF41D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6AA2-5F2C-464C-AD0B-15314564B494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6E5-751C-4549-91F4-F62CD7C4C679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AE18-4FEC-4296-83E1-2F163118626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0694-FEA4-4F5F-9A50-757B3211B305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C37-6ED9-4BC0-929E-4A5267D0C06D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A8B6-38D3-4084-BC76-3B7615AA67D4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DADE-DD96-476C-88EC-F53A33C67494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805F-54A2-4B46-BAE2-9BEF2FC45BE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AB83-65B1-4A74-955C-A592F9701E87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0BC6-D319-490E-A4D0-5EA93302996F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527-C1FD-408A-8F23-4986CE10EE7D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4490-300C-4951-96E1-9A1073EE2BAC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B550-20B6-4207-929C-0E97BFC4EBD1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BA6A-4992-4CE4-BE21-71512558703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A79D-7D44-4B86-861C-361B8FC88C7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8409-CF81-4A40-8689-A8F2D6CAE071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5FEA-B28F-456A-AD33-662CAE73A551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9D14-1BB4-46F2-AB0F-EF3D1D27FCDA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DBB4-D5AC-445F-B132-CFA78C7D7755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6739-CE5F-47E8-AEFB-DCC5BE417710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AA1D-BD7F-4664-B8ED-BA858BE78E68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A3B-D797-4877-AD6F-B003800A7E0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8CA1-5E12-4564-8607-98879A4B67DC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A2D2-A8EB-4752-8827-A891BC5F0FA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459B-F4F1-4893-B6FE-74C436A7F92B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F9E-E0A2-4D16-8E7F-A01619AE9268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6C7-0565-484B-B439-4BEB29065393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660-8FA7-4B15-9009-729793EC6CA3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6CD6-EFCC-43E4-890A-5CF23A4CFFDA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B2A-0B52-4FBB-9BBD-DF4E9716D72D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E1A8-F145-4105-8AE0-136A90FF6473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016-CE8A-4072-B263-33B0775E4A51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C56E-F8A6-460B-825F-6B6FE61ADCC6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E468-63DB-4D68-B35D-B4271F1660B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584E-F679-4829-A386-64AC9A8E0619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4336-E212-4566-BDA2-575D6FC0183B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360E-F9C5-438A-B1D5-EE30255CB9CA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C90-D769-4133-A74F-A26D82DF0F1F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28D5-0C93-4770-842A-59B447F83AE4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3DB8-2CF1-4110-98C7-572106DDD913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3B47-87CF-406C-9C00-BE7776600D31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8795-1BDF-4E1C-81B9-72FD6AEDEE4B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C80-7562-4B53-BADF-9FDFDBE907A2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F263-6B97-4158-854B-00FE9E1F4408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3A3E-4A9D-48BD-B05F-CA8D35948B61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BB29-C890-4E77-AED0-210FECBEF951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7948-744B-430F-9957-CCD3BD86A1C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74B-4D0C-4E20-BDFA-8EA17F765B85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A94-D709-4E7D-A60D-FE876EE54B07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21FA-3190-4464-8E99-C58D42407340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D0C-EA69-43A7-BD41-19017158471E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9DB9-4BD9-470A-B751-0C0BA42AD644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4C3C-3E56-42B0-A1B2-02C84A215F41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461-24C6-4E13-AD80-07B324A6C362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647E-4C55-4189-9DF6-4F7493CDAC3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4667-B1B4-4C6A-9743-13F559886B9E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AEB8-1889-4A94-B388-C9F7A0941F5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537F-B5CA-418D-8A4E-33D2E45A25A6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C59D-5022-4FAD-9469-393B09C80683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A6F-1D6A-4168-AD83-0954ECE9E900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9C59-894A-4C9D-A4E2-41F220A5E29D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B3D-F4FD-45E2-9F68-1639D73BD30E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2E24-32E3-4625-8F16-8466F584DEB2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AF1-64C2-4874-A2C4-6CB06BDDD501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76A5-0E68-44FF-A421-A6F9DA7A67B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26BB-4B45-4566-AFE8-5AE2F209B6B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4B63-DCF4-474D-9073-D5C1CC0E663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B8AE-4973-4939-B6B8-71A9F62D69D6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5A7E-6C29-42BD-92FC-129A39AA5746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8D03-3B73-46A2-B10F-67924EC09B87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44B3-84BD-48E7-8208-1C9E3F22E86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8CD3-5016-432F-993B-F1B12426586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AD5C-B3DB-4E3E-90BB-9EB379554E67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7BBE-ABB6-4E93-AC00-7068861C9F0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A563-0EF7-4213-8F34-C4A2382F1326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2F32-1793-47EE-AEA8-A53896CD48D8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D34-C77A-4064-BAF7-E142403A49A8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968F-91C5-4BC7-B85B-1F91CDDCAF58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6711-E5BC-4F41-BD80-EA3977F2EB91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040-8CBE-4A68-B5A0-2AF5D016690B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C099-8EAB-43BB-B2DE-908E31568330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8E3-9063-4ABD-ABBB-43F243B4765E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254B2B-C115-47A1-A080-7CED2031FC31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153D3D-D58A-400C-B5C1-ABE2CE941E3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9C12DF-8752-433B-9BD8-D6A73F196E3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59736E-C529-4740-B76B-07FF2FCF14F1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6EEF2C-A304-43F7-B5B8-0FA6BB888E2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E1F8C9-9942-4108-B2EF-C03A3B1A8F7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7F63A0-4007-4AB5-B58D-20569CA867AB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06A634-A056-4664-BDD1-6DBD12D45E5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C3493C-9E0A-4ADA-BC83-A0F073AA399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254CC5-20D1-4D70-8F09-2A641188139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DD46B-2FF1-45F9-89D6-D978584179A5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7AD3B7-9563-4AE3-A69F-63D0EFA5DEB7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6DA34A-CF36-4BB5-87D8-2258048A36B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80D661-CE1C-4000-A0E4-85A99E842765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DE114-F4D2-4902-A653-CBAC91209EEF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311E4C-460D-432B-8A9E-ED8DD2CF480B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7550" y="41703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Back to the Future!</a:t>
            </a:r>
            <a:br>
              <a:rPr lang="en-US" altLang="en-US" dirty="0" smtClean="0"/>
            </a:br>
            <a:r>
              <a:rPr lang="en-US" altLang="en-US" sz="3200" i="1" dirty="0" smtClean="0"/>
              <a:t>November 2019 TNT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34440" y="4905375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Going Back to Enter Historical Records can Impact the Future!</a:t>
            </a:r>
          </a:p>
        </p:txBody>
      </p:sp>
      <p:sp>
        <p:nvSpPr>
          <p:cNvPr id="410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4C9402-953D-4884-99BC-149B50DA1A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pic>
        <p:nvPicPr>
          <p:cNvPr id="4105" name="Picture 9" descr="Image result for back to the futur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457200"/>
            <a:ext cx="5627912" cy="31657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4305"/>
          <a:stretch/>
        </p:blipFill>
        <p:spPr bwMode="auto">
          <a:xfrm>
            <a:off x="378691" y="2179782"/>
            <a:ext cx="4720167" cy="30849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Keeper Log Books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E50678-C01D-459E-9964-376E2827ADE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5366327" y="2909454"/>
            <a:ext cx="281750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/>
              <a:t>Milwaukee County Zoo still </a:t>
            </a:r>
            <a:endParaRPr lang="en-US" altLang="en-US" dirty="0" smtClean="0"/>
          </a:p>
          <a:p>
            <a:r>
              <a:rPr lang="en-US" altLang="en-US" dirty="0" smtClean="0"/>
              <a:t>has daily </a:t>
            </a:r>
            <a:r>
              <a:rPr lang="en-US" altLang="en-US" dirty="0"/>
              <a:t>keeper log books </a:t>
            </a:r>
            <a:endParaRPr lang="en-US" altLang="en-US" dirty="0" smtClean="0"/>
          </a:p>
          <a:p>
            <a:r>
              <a:rPr lang="en-US" altLang="en-US" dirty="0" smtClean="0"/>
              <a:t>in </a:t>
            </a:r>
            <a:r>
              <a:rPr lang="en-US" altLang="en-US" dirty="0"/>
              <a:t>addition </a:t>
            </a:r>
            <a:r>
              <a:rPr lang="en-US" altLang="en-US" dirty="0" smtClean="0"/>
              <a:t>to </a:t>
            </a:r>
            <a:r>
              <a:rPr lang="en-US" altLang="en-US" dirty="0"/>
              <a:t>its expedition </a:t>
            </a:r>
            <a:endParaRPr lang="en-US" altLang="en-US" dirty="0" smtClean="0"/>
          </a:p>
          <a:p>
            <a:r>
              <a:rPr lang="en-US" altLang="en-US" dirty="0" smtClean="0"/>
              <a:t>books</a:t>
            </a:r>
            <a:r>
              <a:rPr lang="en-US" altLang="en-US" dirty="0"/>
              <a:t>. Old </a:t>
            </a:r>
            <a:r>
              <a:rPr lang="en-US" altLang="en-US" dirty="0" smtClean="0"/>
              <a:t>accession </a:t>
            </a:r>
            <a:r>
              <a:rPr lang="en-US" altLang="en-US" dirty="0"/>
              <a:t>logs </a:t>
            </a:r>
            <a:endParaRPr lang="en-US" altLang="en-US" dirty="0" smtClean="0"/>
          </a:p>
          <a:p>
            <a:r>
              <a:rPr lang="en-US" altLang="en-US" dirty="0" smtClean="0"/>
              <a:t>would </a:t>
            </a:r>
            <a:r>
              <a:rPr lang="en-US" altLang="en-US" dirty="0"/>
              <a:t>be useful also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/>
          <a:stretch>
            <a:fillRect/>
          </a:stretch>
        </p:blipFill>
        <p:spPr bwMode="auto">
          <a:xfrm>
            <a:off x="5078597" y="1348509"/>
            <a:ext cx="3850633" cy="39378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</a:t>
            </a:r>
            <a:br>
              <a:rPr lang="en-US" dirty="0" smtClean="0"/>
            </a:br>
            <a:r>
              <a:rPr lang="en-US" dirty="0" smtClean="0"/>
              <a:t>Old ISIS Forms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8BC27E-2630-443E-83BB-BD9E068DA8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406977" y="2024762"/>
            <a:ext cx="4568430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These </a:t>
            </a:r>
            <a:r>
              <a:rPr lang="en-US" altLang="en-US" dirty="0">
                <a:cs typeface="Times New Roman" panose="02020603050405020304" pitchFamily="18" charset="0"/>
              </a:rPr>
              <a:t>are the old ISIS paper forms. </a:t>
            </a:r>
            <a:r>
              <a:rPr lang="en-US" altLang="en-US" dirty="0" smtClean="0">
                <a:cs typeface="Times New Roman" panose="02020603050405020304" pitchFamily="18" charset="0"/>
              </a:rPr>
              <a:t>Species360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used be called the International Species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Information System. They </a:t>
            </a:r>
            <a:r>
              <a:rPr lang="en-US" altLang="en-US" dirty="0">
                <a:cs typeface="Times New Roman" panose="02020603050405020304" pitchFamily="18" charset="0"/>
              </a:rPr>
              <a:t>were duplicates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cs typeface="Times New Roman" panose="02020603050405020304" pitchFamily="18" charset="0"/>
              </a:rPr>
              <a:t>you would keep the </a:t>
            </a:r>
            <a:r>
              <a:rPr lang="en-US" altLang="en-US" dirty="0" smtClean="0">
                <a:cs typeface="Times New Roman" panose="02020603050405020304" pitchFamily="18" charset="0"/>
              </a:rPr>
              <a:t>heavy paper </a:t>
            </a:r>
            <a:r>
              <a:rPr lang="en-US" altLang="en-US" dirty="0">
                <a:cs typeface="Times New Roman" panose="02020603050405020304" pitchFamily="18" charset="0"/>
              </a:rPr>
              <a:t>and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snail mail the </a:t>
            </a:r>
            <a:r>
              <a:rPr lang="en-US" altLang="en-US" dirty="0">
                <a:cs typeface="Times New Roman" panose="02020603050405020304" pitchFamily="18" charset="0"/>
              </a:rPr>
              <a:t>lighter one to ISIS. Everything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was </a:t>
            </a:r>
            <a:r>
              <a:rPr lang="en-US" altLang="en-US" dirty="0">
                <a:cs typeface="Times New Roman" panose="02020603050405020304" pitchFamily="18" charset="0"/>
              </a:rPr>
              <a:t>coded </a:t>
            </a:r>
            <a:r>
              <a:rPr lang="en-US" altLang="en-US" dirty="0" smtClean="0">
                <a:cs typeface="Times New Roman" panose="02020603050405020304" pitchFamily="18" charset="0"/>
              </a:rPr>
              <a:t>from events (AA= birth, BA = death)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to institutions </a:t>
            </a:r>
            <a:r>
              <a:rPr lang="en-US" altLang="en-US" dirty="0">
                <a:cs typeface="Times New Roman" panose="02020603050405020304" pitchFamily="18" charset="0"/>
              </a:rPr>
              <a:t>and </a:t>
            </a:r>
            <a:r>
              <a:rPr lang="en-US" altLang="en-US" dirty="0" smtClean="0">
                <a:cs typeface="Times New Roman" panose="02020603050405020304" pitchFamily="18" charset="0"/>
              </a:rPr>
              <a:t>taxonomy (lengthy numeric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codes). In those days we charged per record.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So your frog record would cost as much as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your polar bear record. This meant institutions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did not submit all of their records. At my first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institution I found a box of these papers for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birds. Both copies were there so they were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never submitted. This was a gold mine for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those historical records!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Species Cards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8BC27E-2630-443E-83BB-BD9E068DA8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16388" name="Picture 3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b="6976"/>
          <a:stretch>
            <a:fillRect/>
          </a:stretch>
        </p:blipFill>
        <p:spPr bwMode="auto">
          <a:xfrm>
            <a:off x="5174309" y="2030464"/>
            <a:ext cx="3766490" cy="2430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50" y="2202580"/>
            <a:ext cx="4294202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Although we submitted paper forms for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arrivals and departures, all other information was hand written on species cards by the Deputy Director. These cards </a:t>
            </a:r>
            <a:r>
              <a:rPr lang="en-US" altLang="en-US" dirty="0">
                <a:cs typeface="Times New Roman" panose="02020603050405020304" pitchFamily="18" charset="0"/>
              </a:rPr>
              <a:t>were filed by species with a running commentary </a:t>
            </a:r>
            <a:r>
              <a:rPr lang="en-US" altLang="en-US" dirty="0" smtClean="0">
                <a:cs typeface="Times New Roman" panose="02020603050405020304" pitchFamily="18" charset="0"/>
              </a:rPr>
              <a:t>of significant </a:t>
            </a:r>
            <a:r>
              <a:rPr lang="en-US" altLang="en-US" dirty="0">
                <a:cs typeface="Times New Roman" panose="02020603050405020304" pitchFamily="18" charset="0"/>
              </a:rPr>
              <a:t>happenings and medical care. There were no individual records kept. Finding </a:t>
            </a:r>
            <a:r>
              <a:rPr lang="en-US" altLang="en-US" dirty="0" smtClean="0">
                <a:cs typeface="Times New Roman" panose="02020603050405020304" pitchFamily="18" charset="0"/>
              </a:rPr>
              <a:t>information wasn’t </a:t>
            </a:r>
            <a:r>
              <a:rPr lang="en-US" altLang="en-US" dirty="0">
                <a:cs typeface="Times New Roman" panose="02020603050405020304" pitchFamily="18" charset="0"/>
              </a:rPr>
              <a:t>always easy. I found the records for our Belgium horses under </a:t>
            </a:r>
            <a:r>
              <a:rPr lang="en-US" altLang="en-US" dirty="0" smtClean="0">
                <a:cs typeface="Times New Roman" panose="02020603050405020304" pitchFamily="18" charset="0"/>
              </a:rPr>
              <a:t>“H”, which made sense. </a:t>
            </a:r>
            <a:r>
              <a:rPr lang="en-US" altLang="en-US" dirty="0">
                <a:cs typeface="Times New Roman" panose="02020603050405020304" pitchFamily="18" charset="0"/>
              </a:rPr>
              <a:t>But our miniature </a:t>
            </a:r>
            <a:r>
              <a:rPr lang="en-US" altLang="en-US" dirty="0" smtClean="0">
                <a:cs typeface="Times New Roman" panose="02020603050405020304" pitchFamily="18" charset="0"/>
              </a:rPr>
              <a:t>horses were </a:t>
            </a:r>
            <a:r>
              <a:rPr lang="en-US" altLang="en-US" dirty="0">
                <a:cs typeface="Times New Roman" panose="02020603050405020304" pitchFamily="18" charset="0"/>
              </a:rPr>
              <a:t>filed under “M</a:t>
            </a:r>
            <a:r>
              <a:rPr lang="en-US" altLang="en-US" dirty="0" smtClean="0">
                <a:cs typeface="Times New Roman" panose="02020603050405020304" pitchFamily="18" charset="0"/>
              </a:rPr>
              <a:t>”. So much valuable information that was difficult to retrieve.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r="19091"/>
          <a:stretch/>
        </p:blipFill>
        <p:spPr bwMode="auto">
          <a:xfrm>
            <a:off x="5701009" y="1792724"/>
            <a:ext cx="2844800" cy="33959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Institution Publications</a:t>
            </a:r>
            <a:endParaRPr lang="en-US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2D4565-093F-4EF4-8188-4D851E571C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1284432" y="1792724"/>
            <a:ext cx="3802131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Institution </a:t>
            </a:r>
            <a:r>
              <a:rPr lang="en-US" altLang="en-US" dirty="0"/>
              <a:t>publications and brochures </a:t>
            </a:r>
            <a:endParaRPr lang="en-US" altLang="en-US" dirty="0" smtClean="0"/>
          </a:p>
          <a:p>
            <a:r>
              <a:rPr lang="en-US" altLang="en-US" dirty="0" smtClean="0"/>
              <a:t>can </a:t>
            </a:r>
            <a:r>
              <a:rPr lang="en-US" altLang="en-US" dirty="0"/>
              <a:t>help with dating and species </a:t>
            </a:r>
            <a:endParaRPr lang="en-US" altLang="en-US" dirty="0" smtClean="0"/>
          </a:p>
          <a:p>
            <a:r>
              <a:rPr lang="en-US" altLang="en-US" dirty="0" smtClean="0"/>
              <a:t>identification</a:t>
            </a:r>
            <a:r>
              <a:rPr lang="en-US" altLang="en-US" dirty="0"/>
              <a:t>. In addition to </a:t>
            </a:r>
            <a:r>
              <a:rPr lang="en-US" altLang="en-US" dirty="0" smtClean="0"/>
              <a:t>articles,</a:t>
            </a:r>
          </a:p>
          <a:p>
            <a:r>
              <a:rPr lang="en-US" altLang="en-US" dirty="0" smtClean="0"/>
              <a:t>they </a:t>
            </a:r>
            <a:r>
              <a:rPr lang="en-US" altLang="en-US" dirty="0"/>
              <a:t>might have pictures that clarify </a:t>
            </a:r>
            <a:endParaRPr lang="en-US" altLang="en-US" dirty="0" smtClean="0"/>
          </a:p>
          <a:p>
            <a:r>
              <a:rPr lang="en-US" altLang="en-US" dirty="0" smtClean="0"/>
              <a:t>species </a:t>
            </a:r>
            <a:r>
              <a:rPr lang="en-US" altLang="en-US" dirty="0"/>
              <a:t>identification and provide </a:t>
            </a:r>
            <a:endParaRPr lang="en-US" altLang="en-US" dirty="0" smtClean="0"/>
          </a:p>
          <a:p>
            <a:r>
              <a:rPr lang="en-US" altLang="en-US" dirty="0" smtClean="0"/>
              <a:t>answers </a:t>
            </a:r>
            <a:r>
              <a:rPr lang="en-US" altLang="en-US" dirty="0"/>
              <a:t>to husbandry and exhibit </a:t>
            </a:r>
            <a:endParaRPr lang="en-US" altLang="en-US" dirty="0" smtClean="0"/>
          </a:p>
          <a:p>
            <a:r>
              <a:rPr lang="en-US" altLang="en-US" dirty="0" smtClean="0"/>
              <a:t>questions.</a:t>
            </a:r>
            <a:endParaRPr lang="en-US" dirty="0"/>
          </a:p>
        </p:txBody>
      </p:sp>
      <p:pic>
        <p:nvPicPr>
          <p:cNvPr id="7" name="Picture 3" descr="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r="2525"/>
          <a:stretch/>
        </p:blipFill>
        <p:spPr bwMode="auto">
          <a:xfrm>
            <a:off x="1403928" y="3970076"/>
            <a:ext cx="3500582" cy="27682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b="5123"/>
          <a:stretch/>
        </p:blipFill>
        <p:spPr bwMode="auto">
          <a:xfrm>
            <a:off x="5323970" y="2364467"/>
            <a:ext cx="3592739" cy="24014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Postcards and Photographs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15DF49-AEBD-4EEA-B68B-79E6E6E4C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628650" y="2222631"/>
            <a:ext cx="456276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/>
              <a:t>Old postcards and photos can also be referenced. </a:t>
            </a:r>
            <a:r>
              <a:rPr lang="en-US" altLang="en-US" dirty="0" smtClean="0"/>
              <a:t>On the right are </a:t>
            </a:r>
            <a:r>
              <a:rPr lang="en-US" altLang="en-US" dirty="0"/>
              <a:t>historical cards from Roger Williams </a:t>
            </a:r>
            <a:r>
              <a:rPr lang="en-US" altLang="en-US" dirty="0" smtClean="0"/>
              <a:t>Park </a:t>
            </a:r>
            <a:r>
              <a:rPr lang="en-US" altLang="en-US" dirty="0"/>
              <a:t>Zoo when the zoo was spread out throughout </a:t>
            </a:r>
            <a:r>
              <a:rPr lang="en-US" altLang="en-US" dirty="0" smtClean="0"/>
              <a:t>the </a:t>
            </a:r>
            <a:r>
              <a:rPr lang="en-US" altLang="en-US" dirty="0"/>
              <a:t>park and animals were not behind a perimeter </a:t>
            </a:r>
            <a:r>
              <a:rPr lang="en-US" altLang="en-US" dirty="0" smtClean="0"/>
              <a:t>fence. </a:t>
            </a:r>
            <a:r>
              <a:rPr lang="en-US" altLang="en-US" dirty="0" smtClean="0"/>
              <a:t>Images, </a:t>
            </a:r>
            <a:r>
              <a:rPr lang="en-US" altLang="en-US" dirty="0" smtClean="0"/>
              <a:t>if dated or notes attached, can also be helpful.</a:t>
            </a:r>
            <a:endParaRPr lang="en-US" dirty="0"/>
          </a:p>
        </p:txBody>
      </p:sp>
      <p:pic>
        <p:nvPicPr>
          <p:cNvPr id="7" name="Picture 5" descr="wolfpic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14595" b="14832"/>
          <a:stretch/>
        </p:blipFill>
        <p:spPr bwMode="auto">
          <a:xfrm>
            <a:off x="139791" y="4927735"/>
            <a:ext cx="3087076" cy="16947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wolfpics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0136"/>
          <a:stretch/>
        </p:blipFill>
        <p:spPr bwMode="auto">
          <a:xfrm>
            <a:off x="3389169" y="4927734"/>
            <a:ext cx="1912504" cy="180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6869" r="19569" b="10707"/>
          <a:stretch/>
        </p:blipFill>
        <p:spPr bwMode="auto">
          <a:xfrm>
            <a:off x="4760320" y="1382666"/>
            <a:ext cx="3755030" cy="38174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Popular Press</a:t>
            </a:r>
            <a:endParaRPr lang="en-US" dirty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956E3-B171-44BD-97EE-11586DB819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517300" y="2921786"/>
            <a:ext cx="40547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There might be books written about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your institution. Whereas publications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distributed by your facility may be quite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helpful, be very careful using the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popular press as a reference for historical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records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22121"/>
          <a:stretch/>
        </p:blipFill>
        <p:spPr bwMode="auto">
          <a:xfrm>
            <a:off x="6136277" y="1166762"/>
            <a:ext cx="2493819" cy="32428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Newspapers</a:t>
            </a:r>
            <a:endParaRPr lang="en-US" dirty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C17D62-CF67-4CE4-B51D-E20DD84192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974753" y="1703407"/>
            <a:ext cx="481542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/>
              <a:t>N</a:t>
            </a:r>
            <a:r>
              <a:rPr lang="en-US" altLang="en-US" dirty="0" smtClean="0"/>
              <a:t>ewspapers </a:t>
            </a:r>
            <a:r>
              <a:rPr lang="en-US" altLang="en-US" dirty="0"/>
              <a:t>are notorious for being </a:t>
            </a:r>
            <a:r>
              <a:rPr lang="en-US" altLang="en-US" dirty="0" smtClean="0"/>
              <a:t>unreliable.</a:t>
            </a:r>
          </a:p>
          <a:p>
            <a:r>
              <a:rPr lang="en-US" altLang="en-US" dirty="0" smtClean="0"/>
              <a:t>While researching historical penguins I found a</a:t>
            </a:r>
          </a:p>
          <a:p>
            <a:r>
              <a:rPr lang="en-US" altLang="en-US" dirty="0" smtClean="0"/>
              <a:t>newspaper reference to two penguins that were</a:t>
            </a:r>
          </a:p>
          <a:p>
            <a:r>
              <a:rPr lang="en-US" altLang="en-US" dirty="0" smtClean="0"/>
              <a:t>coming to the zoo. The article on the right could </a:t>
            </a:r>
          </a:p>
          <a:p>
            <a:r>
              <a:rPr lang="en-US" altLang="en-US" dirty="0" smtClean="0"/>
              <a:t>not be used as the birds </a:t>
            </a:r>
            <a:r>
              <a:rPr lang="en-US" altLang="en-US" dirty="0"/>
              <a:t>were still in New York in </a:t>
            </a:r>
            <a:endParaRPr lang="en-US" altLang="en-US" dirty="0" smtClean="0"/>
          </a:p>
          <a:p>
            <a:r>
              <a:rPr lang="en-US" altLang="en-US" dirty="0" smtClean="0"/>
              <a:t>a bathtub </a:t>
            </a:r>
            <a:r>
              <a:rPr lang="en-US" altLang="en-US" dirty="0"/>
              <a:t>in the Waldorf Astoria hotel</a:t>
            </a:r>
            <a:r>
              <a:rPr lang="en-US" altLang="en-US" dirty="0" smtClean="0"/>
              <a:t>. </a:t>
            </a:r>
            <a:r>
              <a:rPr lang="en-US" altLang="en-US" dirty="0"/>
              <a:t>But when </a:t>
            </a:r>
            <a:endParaRPr lang="en-US" altLang="en-US" dirty="0" smtClean="0"/>
          </a:p>
          <a:p>
            <a:r>
              <a:rPr lang="en-US" altLang="en-US" dirty="0" smtClean="0"/>
              <a:t>I </a:t>
            </a:r>
            <a:r>
              <a:rPr lang="en-US" altLang="en-US" dirty="0"/>
              <a:t>found </a:t>
            </a:r>
            <a:r>
              <a:rPr lang="en-US" altLang="en-US" dirty="0" smtClean="0"/>
              <a:t>the </a:t>
            </a:r>
            <a:r>
              <a:rPr lang="en-US" altLang="en-US" dirty="0"/>
              <a:t>article </a:t>
            </a:r>
            <a:r>
              <a:rPr lang="en-US" altLang="en-US" dirty="0" smtClean="0"/>
              <a:t>below I </a:t>
            </a:r>
            <a:r>
              <a:rPr lang="en-US" altLang="en-US" dirty="0"/>
              <a:t>could confirm as it </a:t>
            </a:r>
            <a:endParaRPr lang="en-US" altLang="en-US" dirty="0" smtClean="0"/>
          </a:p>
          <a:p>
            <a:r>
              <a:rPr lang="en-US" altLang="en-US" dirty="0" smtClean="0"/>
              <a:t>mentions </a:t>
            </a:r>
            <a:r>
              <a:rPr lang="en-US" altLang="en-US" dirty="0"/>
              <a:t>their </a:t>
            </a:r>
            <a:r>
              <a:rPr lang="en-US" altLang="en-US" dirty="0" smtClean="0"/>
              <a:t>arrival date and sexes.</a:t>
            </a:r>
            <a:endParaRPr lang="en-US" dirty="0"/>
          </a:p>
        </p:txBody>
      </p:sp>
      <p:pic>
        <p:nvPicPr>
          <p:cNvPr id="7" name="Picture 3" descr="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4364" r="22062"/>
          <a:stretch/>
        </p:blipFill>
        <p:spPr bwMode="auto">
          <a:xfrm>
            <a:off x="1725105" y="4201008"/>
            <a:ext cx="3214541" cy="25329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55925" y="3013075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staff</a:t>
            </a:r>
          </a:p>
        </p:txBody>
      </p:sp>
      <p:pic>
        <p:nvPicPr>
          <p:cNvPr id="32771" name="Picture 3" descr="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r="25464"/>
          <a:stretch/>
        </p:blipFill>
        <p:spPr bwMode="auto">
          <a:xfrm>
            <a:off x="782424" y="2314697"/>
            <a:ext cx="2818615" cy="42366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the Data – </a:t>
            </a:r>
            <a:br>
              <a:rPr lang="en-US" dirty="0" smtClean="0"/>
            </a:br>
            <a:r>
              <a:rPr lang="en-US" dirty="0" smtClean="0"/>
              <a:t>Your Staff!</a:t>
            </a:r>
            <a:endParaRPr lang="en-US" dirty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3DF5F5-1A18-4C9E-B094-F06901D527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4077283" y="1885361"/>
            <a:ext cx="4306051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Don't forget your staff. This is a photo of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RWPZ’s </a:t>
            </a:r>
            <a:r>
              <a:rPr lang="en-US" altLang="en-US" dirty="0">
                <a:cs typeface="Times New Roman" panose="02020603050405020304" pitchFamily="18" charset="0"/>
              </a:rPr>
              <a:t>former Deputy Director when she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was </a:t>
            </a:r>
            <a:r>
              <a:rPr lang="en-US" altLang="en-US" dirty="0">
                <a:cs typeface="Times New Roman" panose="02020603050405020304" pitchFamily="18" charset="0"/>
              </a:rPr>
              <a:t>a </a:t>
            </a:r>
            <a:r>
              <a:rPr lang="en-US" altLang="en-US" dirty="0" smtClean="0">
                <a:cs typeface="Times New Roman" panose="02020603050405020304" pitchFamily="18" charset="0"/>
              </a:rPr>
              <a:t>keeper </a:t>
            </a:r>
            <a:r>
              <a:rPr lang="en-US" altLang="en-US" dirty="0">
                <a:cs typeface="Times New Roman" panose="02020603050405020304" pitchFamily="18" charset="0"/>
              </a:rPr>
              <a:t>at the zoo. I came across a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record </a:t>
            </a:r>
            <a:r>
              <a:rPr lang="en-US" altLang="en-US" dirty="0">
                <a:cs typeface="Times New Roman" panose="02020603050405020304" pitchFamily="18" charset="0"/>
              </a:rPr>
              <a:t>of a pair of fennec foxes being wild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caught </a:t>
            </a:r>
            <a:r>
              <a:rPr lang="en-US" altLang="en-US" dirty="0">
                <a:cs typeface="Times New Roman" panose="02020603050405020304" pitchFamily="18" charset="0"/>
              </a:rPr>
              <a:t>in </a:t>
            </a:r>
            <a:r>
              <a:rPr lang="en-US" altLang="en-US" dirty="0" smtClean="0">
                <a:cs typeface="Times New Roman" panose="02020603050405020304" pitchFamily="18" charset="0"/>
              </a:rPr>
              <a:t>Rhode </a:t>
            </a:r>
            <a:r>
              <a:rPr lang="en-US" altLang="en-US" dirty="0">
                <a:cs typeface="Times New Roman" panose="02020603050405020304" pitchFamily="18" charset="0"/>
              </a:rPr>
              <a:t>Island. I asked her about it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cs typeface="Times New Roman" panose="02020603050405020304" pitchFamily="18" charset="0"/>
              </a:rPr>
              <a:t>she confirmed that yes, they </a:t>
            </a:r>
            <a:r>
              <a:rPr lang="en-US" altLang="en-US" dirty="0" smtClean="0">
                <a:cs typeface="Times New Roman" panose="02020603050405020304" pitchFamily="18" charset="0"/>
              </a:rPr>
              <a:t>were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found running wild in the park. When </a:t>
            </a:r>
            <a:r>
              <a:rPr lang="en-US" altLang="en-US" dirty="0">
                <a:cs typeface="Times New Roman" panose="02020603050405020304" pitchFamily="18" charset="0"/>
              </a:rPr>
              <a:t>the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studbook keeper </a:t>
            </a:r>
            <a:r>
              <a:rPr lang="en-US" altLang="en-US" dirty="0">
                <a:cs typeface="Times New Roman" panose="02020603050405020304" pitchFamily="18" charset="0"/>
              </a:rPr>
              <a:t>questioned </a:t>
            </a:r>
            <a:r>
              <a:rPr lang="en-US" altLang="en-US" dirty="0" smtClean="0">
                <a:cs typeface="Times New Roman" panose="02020603050405020304" pitchFamily="18" charset="0"/>
              </a:rPr>
              <a:t>me </a:t>
            </a:r>
            <a:r>
              <a:rPr lang="en-US" altLang="en-US" dirty="0">
                <a:cs typeface="Times New Roman" panose="02020603050405020304" pitchFamily="18" charset="0"/>
              </a:rPr>
              <a:t>years later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cs typeface="Times New Roman" panose="02020603050405020304" pitchFamily="18" charset="0"/>
              </a:rPr>
              <a:t>could </a:t>
            </a:r>
            <a:r>
              <a:rPr lang="en-US" altLang="en-US" dirty="0" smtClean="0">
                <a:cs typeface="Times New Roman" panose="02020603050405020304" pitchFamily="18" charset="0"/>
              </a:rPr>
              <a:t>confirm </a:t>
            </a:r>
            <a:r>
              <a:rPr lang="en-US" altLang="en-US" dirty="0">
                <a:cs typeface="Times New Roman" panose="02020603050405020304" pitchFamily="18" charset="0"/>
              </a:rPr>
              <a:t>to him that this information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was indeed </a:t>
            </a:r>
            <a:r>
              <a:rPr lang="en-US" altLang="en-US" dirty="0">
                <a:cs typeface="Times New Roman" panose="02020603050405020304" pitchFamily="18" charset="0"/>
              </a:rPr>
              <a:t>accurate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744"/>
            <a:ext cx="7886700" cy="1325563"/>
          </a:xfrm>
        </p:spPr>
        <p:txBody>
          <a:bodyPr/>
          <a:lstStyle/>
          <a:p>
            <a:r>
              <a:rPr lang="en-US" dirty="0" smtClean="0"/>
              <a:t>Know Your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45334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all sources are created equal</a:t>
            </a:r>
          </a:p>
          <a:p>
            <a:r>
              <a:rPr lang="en-US" sz="2400" dirty="0" smtClean="0"/>
              <a:t>Primary Source – can stand alone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xpedition logs, keeper logs, old ISIS forms, species cards, photographs, staff (if their memory is good!)</a:t>
            </a:r>
          </a:p>
          <a:p>
            <a:r>
              <a:rPr lang="en-US" sz="2400" dirty="0" smtClean="0"/>
              <a:t>Supporting Source – just that, it needs support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ublications, popular press, newspapers</a:t>
            </a:r>
          </a:p>
          <a:p>
            <a:r>
              <a:rPr lang="en-US" altLang="en-US" sz="2400" dirty="0"/>
              <a:t>Make sure your source is strong enough to support the data created from it and not one that will collapse leaving you unsupported.</a:t>
            </a:r>
            <a:endParaRPr lang="en-US" sz="2400" dirty="0"/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D2B114-AC62-4437-B678-0E2DF73CE26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68" y="5071747"/>
            <a:ext cx="2491442" cy="16592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96" y="5071747"/>
            <a:ext cx="2234623" cy="14796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43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4068" y="66097"/>
            <a:ext cx="7886700" cy="1325563"/>
          </a:xfrm>
        </p:spPr>
        <p:txBody>
          <a:bodyPr/>
          <a:lstStyle/>
          <a:p>
            <a:r>
              <a:rPr lang="en-US" altLang="en-US" dirty="0" smtClean="0"/>
              <a:t>Things to Watch </a:t>
            </a:r>
            <a:r>
              <a:rPr lang="en-US" altLang="en-US" dirty="0"/>
              <a:t>O</a:t>
            </a:r>
            <a:r>
              <a:rPr lang="en-US" altLang="en-US" dirty="0" smtClean="0"/>
              <a:t>ut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465406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Name Changes</a:t>
            </a:r>
          </a:p>
          <a:p>
            <a:pPr lvl="1"/>
            <a:r>
              <a:rPr lang="en-US" altLang="en-US" dirty="0" smtClean="0"/>
              <a:t>Common – or many synonyms</a:t>
            </a:r>
          </a:p>
          <a:p>
            <a:pPr lvl="1"/>
            <a:r>
              <a:rPr lang="en-US" altLang="en-US" dirty="0" smtClean="0"/>
              <a:t>Scientific – they do change!</a:t>
            </a:r>
          </a:p>
          <a:p>
            <a:pPr lvl="2"/>
            <a:r>
              <a:rPr lang="en-US" altLang="en-US" dirty="0" smtClean="0"/>
              <a:t>ZIMS can help you track these</a:t>
            </a:r>
          </a:p>
          <a:p>
            <a:pPr lvl="1"/>
            <a:r>
              <a:rPr lang="en-US" altLang="en-US" dirty="0" smtClean="0"/>
              <a:t>Vendor - </a:t>
            </a:r>
            <a:r>
              <a:rPr lang="en-US" altLang="en-US" dirty="0"/>
              <a:t>Burnet Park Zoo is now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Rosamond </a:t>
            </a:r>
            <a:r>
              <a:rPr lang="en-US" altLang="en-US" dirty="0"/>
              <a:t>Gifford Zoo; Washington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Park </a:t>
            </a:r>
            <a:r>
              <a:rPr lang="en-US" altLang="en-US" dirty="0"/>
              <a:t>Zoo is now the Oregon </a:t>
            </a:r>
            <a:r>
              <a:rPr lang="en-US" altLang="en-US" dirty="0" smtClean="0"/>
              <a:t>Zoo</a:t>
            </a:r>
          </a:p>
          <a:p>
            <a:pPr lvl="2"/>
            <a:r>
              <a:rPr lang="en-US" altLang="en-US" dirty="0" smtClean="0"/>
              <a:t>ZIMS can also help track these</a:t>
            </a:r>
          </a:p>
          <a:p>
            <a:r>
              <a:rPr lang="en-US" altLang="en-US" dirty="0" smtClean="0"/>
              <a:t>Date Challenges</a:t>
            </a:r>
          </a:p>
          <a:p>
            <a:pPr lvl="1"/>
            <a:r>
              <a:rPr lang="en-US" altLang="en-US" dirty="0" smtClean="0"/>
              <a:t>Lack of</a:t>
            </a:r>
          </a:p>
          <a:p>
            <a:pPr lvl="1"/>
            <a:r>
              <a:rPr lang="en-US" altLang="en-US" dirty="0" smtClean="0"/>
              <a:t>Confusing – 01/06/98</a:t>
            </a:r>
          </a:p>
          <a:p>
            <a:pPr lvl="2"/>
            <a:r>
              <a:rPr lang="en-US" altLang="en-US" dirty="0" smtClean="0"/>
              <a:t>January 6 1998 or June 1 1898?</a:t>
            </a:r>
          </a:p>
          <a:p>
            <a:r>
              <a:rPr lang="en-US" altLang="en-US" dirty="0" smtClean="0"/>
              <a:t>Terms</a:t>
            </a:r>
          </a:p>
          <a:p>
            <a:pPr lvl="1"/>
            <a:r>
              <a:rPr lang="en-US" altLang="en-US" dirty="0" smtClean="0"/>
              <a:t>Unknown/Unclear</a:t>
            </a:r>
          </a:p>
          <a:p>
            <a:pPr lvl="1"/>
            <a:r>
              <a:rPr lang="en-US" altLang="en-US" dirty="0" smtClean="0"/>
              <a:t>Conflicting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2686D8-D6F1-4DF1-A43E-CE4B2657B6C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11" y="1576532"/>
            <a:ext cx="2808406" cy="3695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87C816-E091-41B0-9299-8CD49FDBD2E7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pic>
        <p:nvPicPr>
          <p:cNvPr id="87042" name="Picture 2" descr="Image result for cliffhange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8599" y="1524000"/>
            <a:ext cx="5486399" cy="365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1155" y="982286"/>
            <a:ext cx="3078479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Historical Records are not a</a:t>
            </a:r>
          </a:p>
          <a:p>
            <a:r>
              <a:rPr lang="en-US" altLang="en-US" dirty="0"/>
              <a:t>place for the faint of heart.</a:t>
            </a:r>
          </a:p>
          <a:p>
            <a:r>
              <a:rPr lang="en-US" altLang="en-US" dirty="0"/>
              <a:t>Although it may be tempting </a:t>
            </a:r>
          </a:p>
          <a:p>
            <a:r>
              <a:rPr lang="en-US" altLang="en-US" dirty="0"/>
              <a:t>to assign their entry to a</a:t>
            </a:r>
          </a:p>
          <a:p>
            <a:r>
              <a:rPr lang="en-US" altLang="en-US" dirty="0"/>
              <a:t>volunteer or intern, entering</a:t>
            </a:r>
          </a:p>
          <a:p>
            <a:r>
              <a:rPr lang="en-US" altLang="en-US" dirty="0"/>
              <a:t>Historical Records uses all</a:t>
            </a:r>
          </a:p>
          <a:p>
            <a:r>
              <a:rPr lang="en-US" altLang="en-US" dirty="0"/>
              <a:t>the components of good</a:t>
            </a:r>
          </a:p>
          <a:p>
            <a:r>
              <a:rPr lang="en-US" altLang="en-US" dirty="0"/>
              <a:t>record keeping and Best</a:t>
            </a:r>
          </a:p>
          <a:p>
            <a:r>
              <a:rPr lang="en-US" altLang="en-US" dirty="0"/>
              <a:t>Practices with the added</a:t>
            </a:r>
          </a:p>
          <a:p>
            <a:r>
              <a:rPr lang="en-US" altLang="en-US" dirty="0" smtClean="0"/>
              <a:t>difficulties </a:t>
            </a:r>
            <a:r>
              <a:rPr lang="en-US" altLang="en-US" dirty="0"/>
              <a:t>of incomplete </a:t>
            </a:r>
            <a:r>
              <a:rPr lang="en-US" altLang="en-US" dirty="0" smtClean="0"/>
              <a:t>and/or confusing data that</a:t>
            </a:r>
          </a:p>
          <a:p>
            <a:r>
              <a:rPr lang="en-US" altLang="en-US" dirty="0" smtClean="0"/>
              <a:t>can be decades old! Accurate interpretation </a:t>
            </a:r>
            <a:r>
              <a:rPr lang="en-US" altLang="en-US" dirty="0"/>
              <a:t>of this </a:t>
            </a:r>
            <a:r>
              <a:rPr lang="en-US" altLang="en-US" dirty="0" smtClean="0"/>
              <a:t>data is </a:t>
            </a:r>
            <a:r>
              <a:rPr lang="en-US" altLang="en-US" dirty="0"/>
              <a:t>paramount for the </a:t>
            </a:r>
            <a:r>
              <a:rPr lang="en-US" altLang="en-US" dirty="0" smtClean="0"/>
              <a:t>accuracy of </a:t>
            </a:r>
            <a:r>
              <a:rPr lang="en-US" altLang="en-US" dirty="0"/>
              <a:t>your current records.</a:t>
            </a:r>
          </a:p>
        </p:txBody>
      </p:sp>
    </p:spTree>
    <p:extLst>
      <p:ext uri="{BB962C8B-B14F-4D97-AF65-F5344CB8AC3E}">
        <p14:creationId xmlns:p14="http://schemas.microsoft.com/office/powerpoint/2010/main" val="26903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226580"/>
            <a:ext cx="7886700" cy="1325563"/>
          </a:xfrm>
        </p:spPr>
        <p:txBody>
          <a:bodyPr/>
          <a:lstStyle/>
          <a:p>
            <a:r>
              <a:rPr lang="en-US" dirty="0" smtClean="0"/>
              <a:t>Best Practices -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have some references to the animal being in your collection but no information on Acquisition or Disposition Date</a:t>
            </a:r>
          </a:p>
          <a:p>
            <a:r>
              <a:rPr lang="en-US" dirty="0" smtClean="0"/>
              <a:t>Acquisition Date</a:t>
            </a:r>
          </a:p>
          <a:p>
            <a:pPr lvl="1"/>
            <a:r>
              <a:rPr lang="en-US" dirty="0" smtClean="0"/>
              <a:t>Date Field = date of first reference</a:t>
            </a:r>
          </a:p>
          <a:p>
            <a:pPr lvl="1"/>
            <a:r>
              <a:rPr lang="en-US" dirty="0" smtClean="0"/>
              <a:t>Estimate Field - </a:t>
            </a:r>
            <a:r>
              <a:rPr lang="en-US" dirty="0" err="1" smtClean="0"/>
              <a:t>ApproxBefore</a:t>
            </a:r>
            <a:endParaRPr lang="en-US" dirty="0" smtClean="0"/>
          </a:p>
          <a:p>
            <a:r>
              <a:rPr lang="en-US" dirty="0" smtClean="0"/>
              <a:t>Disposition Date</a:t>
            </a:r>
          </a:p>
          <a:p>
            <a:pPr lvl="1"/>
            <a:r>
              <a:rPr lang="en-US" dirty="0" smtClean="0"/>
              <a:t>Date Field = date of last reference</a:t>
            </a:r>
          </a:p>
          <a:p>
            <a:pPr lvl="1"/>
            <a:r>
              <a:rPr lang="en-US" dirty="0" smtClean="0"/>
              <a:t>Estimate Field = </a:t>
            </a:r>
            <a:r>
              <a:rPr lang="en-US" dirty="0" err="1" smtClean="0"/>
              <a:t>ApproxAfter</a:t>
            </a:r>
            <a:endParaRPr lang="en-US" dirty="0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DEFD6-3923-4A6E-9F7C-C796813B9B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69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Giraffe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this information only:</a:t>
            </a:r>
          </a:p>
          <a:p>
            <a:pPr lvl="1"/>
            <a:r>
              <a:rPr lang="en-US" dirty="0" smtClean="0"/>
              <a:t>Vaccinated on 4 March 1950</a:t>
            </a:r>
          </a:p>
          <a:p>
            <a:pPr lvl="1"/>
            <a:r>
              <a:rPr lang="en-US" dirty="0" smtClean="0"/>
              <a:t>Foot problem treated on 1 June 1952</a:t>
            </a:r>
          </a:p>
          <a:p>
            <a:r>
              <a:rPr lang="en-US" dirty="0" smtClean="0"/>
              <a:t>Acquisition Date</a:t>
            </a:r>
          </a:p>
          <a:p>
            <a:pPr lvl="1"/>
            <a:r>
              <a:rPr lang="en-US" dirty="0" smtClean="0"/>
              <a:t>Date Field = 4 March 1950</a:t>
            </a:r>
          </a:p>
          <a:p>
            <a:pPr lvl="1"/>
            <a:r>
              <a:rPr lang="en-US" dirty="0" smtClean="0"/>
              <a:t>Estimate Field = </a:t>
            </a:r>
            <a:r>
              <a:rPr lang="en-US" dirty="0" err="1" smtClean="0"/>
              <a:t>ApproxBefore</a:t>
            </a:r>
            <a:endParaRPr lang="en-US" dirty="0" smtClean="0"/>
          </a:p>
          <a:p>
            <a:r>
              <a:rPr lang="en-US" dirty="0" smtClean="0"/>
              <a:t>Disposition Date</a:t>
            </a:r>
          </a:p>
          <a:p>
            <a:pPr lvl="1"/>
            <a:r>
              <a:rPr lang="en-US" dirty="0" smtClean="0"/>
              <a:t>Date Field = 1 June 1952</a:t>
            </a:r>
          </a:p>
          <a:p>
            <a:pPr lvl="1"/>
            <a:r>
              <a:rPr lang="en-US" dirty="0" smtClean="0"/>
              <a:t>Estimate Field - </a:t>
            </a:r>
            <a:r>
              <a:rPr lang="en-US" dirty="0" err="1" smtClean="0"/>
              <a:t>ApproxAfter</a:t>
            </a:r>
            <a:endParaRPr lang="en-US" dirty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C84AF-7E75-4424-A4E3-2960CA91C1B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"/>
            <a:ext cx="2913824" cy="24225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12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Penguin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2352"/>
            <a:ext cx="7886700" cy="4351338"/>
          </a:xfrm>
        </p:spPr>
        <p:txBody>
          <a:bodyPr/>
          <a:lstStyle/>
          <a:p>
            <a:r>
              <a:rPr lang="en-US" dirty="0" smtClean="0"/>
              <a:t>You have this information only:</a:t>
            </a:r>
          </a:p>
          <a:p>
            <a:pPr lvl="1"/>
            <a:r>
              <a:rPr lang="en-US" dirty="0" smtClean="0"/>
              <a:t>Egg laid on 7 March 1960</a:t>
            </a:r>
          </a:p>
          <a:p>
            <a:r>
              <a:rPr lang="en-US" dirty="0" smtClean="0"/>
              <a:t>Acquisition Date</a:t>
            </a:r>
          </a:p>
          <a:p>
            <a:pPr lvl="1"/>
            <a:r>
              <a:rPr lang="en-US" dirty="0" smtClean="0"/>
              <a:t>Date Field = 7 March 1960</a:t>
            </a:r>
          </a:p>
          <a:p>
            <a:pPr lvl="1"/>
            <a:r>
              <a:rPr lang="en-US" dirty="0" smtClean="0"/>
              <a:t>Estimate Field = </a:t>
            </a:r>
            <a:r>
              <a:rPr lang="en-US" dirty="0" err="1" smtClean="0"/>
              <a:t>ApproxBefore</a:t>
            </a:r>
            <a:endParaRPr lang="en-US" dirty="0" smtClean="0"/>
          </a:p>
          <a:p>
            <a:r>
              <a:rPr lang="en-US" dirty="0" smtClean="0"/>
              <a:t>Disposition Date</a:t>
            </a:r>
          </a:p>
          <a:p>
            <a:pPr lvl="1"/>
            <a:r>
              <a:rPr lang="en-US" dirty="0" smtClean="0"/>
              <a:t>Date Field = 7 March 1960</a:t>
            </a:r>
          </a:p>
          <a:p>
            <a:pPr lvl="1"/>
            <a:r>
              <a:rPr lang="en-US" dirty="0" smtClean="0"/>
              <a:t>Estimate Field = </a:t>
            </a:r>
            <a:r>
              <a:rPr lang="en-US" dirty="0" err="1" smtClean="0"/>
              <a:t>ApproxAfter</a:t>
            </a:r>
            <a:endParaRPr lang="en-US" dirty="0" smtClean="0"/>
          </a:p>
          <a:p>
            <a:r>
              <a:rPr lang="en-US" dirty="0" smtClean="0"/>
              <a:t>NOTE: You may need to adjust time stamp</a:t>
            </a:r>
            <a:endParaRPr lang="en-US" dirty="0"/>
          </a:p>
        </p:txBody>
      </p:sp>
      <p:sp>
        <p:nvSpPr>
          <p:cNvPr id="43011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A6360-B47C-4D51-A22A-7F9BE2E9DB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1026" name="Picture 2" descr="Image result for penguin eg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2" y="538019"/>
            <a:ext cx="2857500" cy="4286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203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7372"/>
            <a:ext cx="7886700" cy="4351338"/>
          </a:xfrm>
        </p:spPr>
        <p:txBody>
          <a:bodyPr/>
          <a:lstStyle/>
          <a:p>
            <a:r>
              <a:rPr lang="en-US" dirty="0" smtClean="0"/>
              <a:t>What do you do with 06/10/1951?</a:t>
            </a:r>
          </a:p>
          <a:p>
            <a:pPr lvl="1"/>
            <a:r>
              <a:rPr lang="en-US" dirty="0" smtClean="0"/>
              <a:t>Could be June 10 1951</a:t>
            </a:r>
          </a:p>
          <a:p>
            <a:pPr lvl="1"/>
            <a:r>
              <a:rPr lang="en-US" dirty="0" smtClean="0"/>
              <a:t>Could be November 6 1951</a:t>
            </a:r>
          </a:p>
          <a:p>
            <a:r>
              <a:rPr lang="en-US" dirty="0" smtClean="0"/>
              <a:t>There is a Solution!</a:t>
            </a:r>
          </a:p>
          <a:p>
            <a:pPr lvl="1"/>
            <a:r>
              <a:rPr lang="en-US" dirty="0" smtClean="0"/>
              <a:t>Select Date Estimate = Range</a:t>
            </a:r>
          </a:p>
          <a:p>
            <a:pPr lvl="1"/>
            <a:r>
              <a:rPr lang="en-US" dirty="0" smtClean="0"/>
              <a:t>Start Date = June 10 1951 (the earliest possible date)</a:t>
            </a:r>
          </a:p>
          <a:p>
            <a:pPr lvl="1"/>
            <a:r>
              <a:rPr lang="en-US" dirty="0" smtClean="0"/>
              <a:t>End Date = November 6 1951 (the latest possible date)</a:t>
            </a:r>
          </a:p>
          <a:p>
            <a:pPr lvl="1"/>
            <a:r>
              <a:rPr lang="en-US" dirty="0" smtClean="0"/>
              <a:t>ZIMS application fills in the Date Field!</a:t>
            </a:r>
            <a:endParaRPr lang="en-US" dirty="0"/>
          </a:p>
        </p:txBody>
      </p:sp>
      <p:sp>
        <p:nvSpPr>
          <p:cNvPr id="450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16B42-ED69-4C93-BDF5-8FBE5D48CA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pic>
        <p:nvPicPr>
          <p:cNvPr id="1026" name="Picture 2" descr="Image result for confused 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10561"/>
          <a:stretch/>
        </p:blipFill>
        <p:spPr bwMode="auto">
          <a:xfrm>
            <a:off x="6373091" y="828243"/>
            <a:ext cx="2576946" cy="20997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59" y="186624"/>
            <a:ext cx="7886700" cy="1325563"/>
          </a:xfrm>
        </p:spPr>
        <p:txBody>
          <a:bodyPr/>
          <a:lstStyle/>
          <a:p>
            <a:r>
              <a:rPr lang="en-US" dirty="0" smtClean="0"/>
              <a:t>Unknown Terms/Unidentified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59" y="165598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Your 1949 inventory lists 1.1 giraffe and your 1950 inventory lists 1.2 giraffe</a:t>
            </a:r>
          </a:p>
          <a:p>
            <a:pPr lvl="1"/>
            <a:r>
              <a:rPr lang="en-US" dirty="0" smtClean="0"/>
              <a:t>You can assume the addition was a Birth, but too much assuming creates possible fiction (remember – don’t create fake records!)</a:t>
            </a:r>
          </a:p>
          <a:p>
            <a:pPr lvl="1"/>
            <a:r>
              <a:rPr lang="en-US" dirty="0" smtClean="0"/>
              <a:t>Accession Type should be Undetermined / Indeterminate for the new female</a:t>
            </a:r>
          </a:p>
          <a:p>
            <a:r>
              <a:rPr lang="en-US" dirty="0" smtClean="0"/>
              <a:t>Your 1951 inventory now lists 1.1 giraffe again</a:t>
            </a:r>
          </a:p>
          <a:p>
            <a:pPr lvl="1"/>
            <a:r>
              <a:rPr lang="en-US" dirty="0" smtClean="0"/>
              <a:t>Which female is gone?</a:t>
            </a:r>
          </a:p>
          <a:p>
            <a:pPr lvl="1"/>
            <a:r>
              <a:rPr lang="en-US" dirty="0" smtClean="0"/>
              <a:t>Was it a death or a disposition?</a:t>
            </a:r>
          </a:p>
          <a:p>
            <a:pPr lvl="1"/>
            <a:r>
              <a:rPr lang="en-US" dirty="0" smtClean="0"/>
              <a:t>When all you have is inventories you may want to….</a:t>
            </a:r>
            <a:endParaRPr lang="en-US" dirty="0"/>
          </a:p>
        </p:txBody>
      </p:sp>
      <p:sp>
        <p:nvSpPr>
          <p:cNvPr id="47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9F939-CD3C-4925-B8FC-5DE1EC3C7E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0942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Group Record</a:t>
            </a:r>
            <a:endParaRPr lang="en-US" dirty="0"/>
          </a:p>
        </p:txBody>
      </p:sp>
      <p:sp>
        <p:nvSpPr>
          <p:cNvPr id="4915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397AB-923B-4050-8807-98C9FFA457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35" y="1998752"/>
            <a:ext cx="5229765" cy="2979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8650" y="1473042"/>
            <a:ext cx="2802755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all you have is inventory</a:t>
            </a:r>
          </a:p>
          <a:p>
            <a:r>
              <a:rPr lang="en-US" dirty="0" smtClean="0"/>
              <a:t>counts you may want to</a:t>
            </a:r>
          </a:p>
          <a:p>
            <a:r>
              <a:rPr lang="en-US" dirty="0" smtClean="0"/>
              <a:t>consider a simple group</a:t>
            </a:r>
          </a:p>
          <a:p>
            <a:r>
              <a:rPr lang="en-US" dirty="0" smtClean="0"/>
              <a:t>record and census counts</a:t>
            </a:r>
          </a:p>
          <a:p>
            <a:r>
              <a:rPr lang="en-US" dirty="0" smtClean="0"/>
              <a:t>to capture the data. Make </a:t>
            </a:r>
          </a:p>
          <a:p>
            <a:r>
              <a:rPr lang="en-US" dirty="0" smtClean="0"/>
              <a:t>sure you record a note</a:t>
            </a:r>
          </a:p>
          <a:p>
            <a:r>
              <a:rPr lang="en-US" dirty="0" smtClean="0"/>
              <a:t>about where the count</a:t>
            </a:r>
          </a:p>
          <a:p>
            <a:r>
              <a:rPr lang="en-US" dirty="0" smtClean="0"/>
              <a:t>came from. If you get to a</a:t>
            </a:r>
          </a:p>
          <a:p>
            <a:r>
              <a:rPr lang="en-US" dirty="0" smtClean="0"/>
              <a:t>point where you can now</a:t>
            </a:r>
          </a:p>
          <a:p>
            <a:r>
              <a:rPr lang="en-US" dirty="0" smtClean="0"/>
              <a:t>individually identify the</a:t>
            </a:r>
          </a:p>
          <a:p>
            <a:r>
              <a:rPr lang="en-US" dirty="0" smtClean="0"/>
              <a:t>group members, split them</a:t>
            </a:r>
          </a:p>
          <a:p>
            <a:r>
              <a:rPr lang="en-US" dirty="0" smtClean="0"/>
              <a:t>out and create individual</a:t>
            </a:r>
          </a:p>
          <a:p>
            <a:r>
              <a:rPr lang="en-US" dirty="0" smtClean="0"/>
              <a:t>members and Close Out</a:t>
            </a:r>
          </a:p>
          <a:p>
            <a:r>
              <a:rPr lang="en-US" dirty="0" smtClean="0"/>
              <a:t>the group. If there is a time</a:t>
            </a:r>
          </a:p>
          <a:p>
            <a:r>
              <a:rPr lang="en-US" dirty="0" smtClean="0"/>
              <a:t>that historically you can</a:t>
            </a:r>
          </a:p>
          <a:p>
            <a:r>
              <a:rPr lang="en-US" dirty="0" smtClean="0"/>
              <a:t>identify some members you</a:t>
            </a:r>
          </a:p>
          <a:p>
            <a:r>
              <a:rPr lang="en-US" dirty="0" smtClean="0"/>
              <a:t>can split them out as </a:t>
            </a:r>
          </a:p>
          <a:p>
            <a:r>
              <a:rPr lang="en-US" dirty="0" smtClean="0"/>
              <a:t>individuals as of that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Groups to Close 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2218" y="1348509"/>
            <a:ext cx="4157998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Since we are on Groups, you may have</a:t>
            </a:r>
          </a:p>
          <a:p>
            <a:r>
              <a:rPr lang="en-US" dirty="0" smtClean="0"/>
              <a:t>some Group records that need to be</a:t>
            </a:r>
          </a:p>
          <a:p>
            <a:r>
              <a:rPr lang="en-US" dirty="0" smtClean="0"/>
              <a:t>Closed Out so they do not continue to</a:t>
            </a:r>
          </a:p>
          <a:p>
            <a:r>
              <a:rPr lang="en-US" dirty="0" smtClean="0"/>
              <a:t>appear in searches and on reports. To</a:t>
            </a:r>
          </a:p>
          <a:p>
            <a:r>
              <a:rPr lang="en-US" dirty="0" smtClean="0"/>
              <a:t>find these records run an Advanced</a:t>
            </a:r>
          </a:p>
          <a:p>
            <a:r>
              <a:rPr lang="en-US" dirty="0" smtClean="0"/>
              <a:t>Animal Search for Current Animals &gt;</a:t>
            </a:r>
          </a:p>
          <a:p>
            <a:r>
              <a:rPr lang="en-US" dirty="0" smtClean="0"/>
              <a:t>Animal Type of Group. Sort Sex Type by</a:t>
            </a:r>
          </a:p>
          <a:p>
            <a:r>
              <a:rPr lang="en-US" dirty="0" smtClean="0"/>
              <a:t>Ascending. All of your Groups with a</a:t>
            </a:r>
          </a:p>
          <a:p>
            <a:r>
              <a:rPr lang="en-US" dirty="0" smtClean="0"/>
              <a:t>census of 0.0.0 will display at the top</a:t>
            </a:r>
          </a:p>
          <a:p>
            <a:r>
              <a:rPr lang="en-US" dirty="0" smtClean="0"/>
              <a:t>with a Sex Type of “-”. Review the record</a:t>
            </a:r>
          </a:p>
          <a:p>
            <a:r>
              <a:rPr lang="en-US" dirty="0" smtClean="0"/>
              <a:t>to see if this Group should be Closed Out </a:t>
            </a:r>
          </a:p>
          <a:p>
            <a:r>
              <a:rPr lang="en-US" dirty="0" smtClean="0"/>
              <a:t>(Dispositions &gt; Full Disposition &gt; Death/</a:t>
            </a:r>
          </a:p>
          <a:p>
            <a:r>
              <a:rPr lang="en-US" dirty="0" smtClean="0"/>
              <a:t>Close </a:t>
            </a:r>
            <a:r>
              <a:rPr lang="en-US" dirty="0" smtClean="0"/>
              <a:t>Out). </a:t>
            </a:r>
            <a:r>
              <a:rPr lang="en-US" dirty="0" smtClean="0"/>
              <a:t>Groups that have a census </a:t>
            </a:r>
          </a:p>
          <a:p>
            <a:r>
              <a:rPr lang="en-US" dirty="0" smtClean="0"/>
              <a:t>that is not 0.0.0 may still need to be </a:t>
            </a:r>
          </a:p>
          <a:p>
            <a:r>
              <a:rPr lang="en-US" dirty="0" smtClean="0"/>
              <a:t>Closed Out and these are harder to locate.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3" y="2494806"/>
            <a:ext cx="4614841" cy="1954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4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Historical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" y="2045565"/>
            <a:ext cx="4476526" cy="2711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9163" y="1554486"/>
            <a:ext cx="3740728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you may not be</a:t>
            </a:r>
          </a:p>
          <a:p>
            <a:r>
              <a:rPr lang="en-US" dirty="0" smtClean="0"/>
              <a:t>entering historical data, you may be going back and editing what was entered because new information</a:t>
            </a:r>
          </a:p>
          <a:p>
            <a:r>
              <a:rPr lang="en-US" dirty="0" smtClean="0"/>
              <a:t>came to light. Or, it was entered incorrectly in the first place. You should document why the data</a:t>
            </a:r>
          </a:p>
          <a:p>
            <a:r>
              <a:rPr lang="en-US" dirty="0" smtClean="0"/>
              <a:t>was changed and what it was prior to the change. Such documentation is</a:t>
            </a:r>
          </a:p>
          <a:p>
            <a:r>
              <a:rPr lang="en-US" dirty="0" smtClean="0"/>
              <a:t>especially important when Parents,</a:t>
            </a:r>
          </a:p>
          <a:p>
            <a:r>
              <a:rPr lang="en-US" dirty="0" smtClean="0"/>
              <a:t>Taxonomy, Life Status (living or dead),</a:t>
            </a:r>
          </a:p>
          <a:p>
            <a:r>
              <a:rPr lang="en-US" dirty="0" smtClean="0"/>
              <a:t>Sex and Transaction Terms are edited.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Historical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40" y="1363807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Way 1</a:t>
            </a:r>
          </a:p>
          <a:p>
            <a:pPr lvl="1"/>
            <a:r>
              <a:rPr lang="en-US" dirty="0" smtClean="0"/>
              <a:t>Use Note Type “General”</a:t>
            </a:r>
          </a:p>
          <a:p>
            <a:pPr lvl="1"/>
            <a:r>
              <a:rPr lang="en-US" dirty="0" smtClean="0"/>
              <a:t>Use Note Sub Type “Data Change”</a:t>
            </a:r>
          </a:p>
          <a:p>
            <a:r>
              <a:rPr lang="en-US" dirty="0" smtClean="0"/>
              <a:t>Way 2</a:t>
            </a:r>
          </a:p>
          <a:p>
            <a:pPr lvl="1"/>
            <a:r>
              <a:rPr lang="en-US" dirty="0" smtClean="0"/>
              <a:t>Select appropriate Note Type (example “Transactions”</a:t>
            </a:r>
          </a:p>
          <a:p>
            <a:pPr lvl="1"/>
            <a:r>
              <a:rPr lang="en-US" dirty="0" smtClean="0"/>
              <a:t>Select appropriate Note Sub Type (example “Disposition Note”)</a:t>
            </a:r>
          </a:p>
          <a:p>
            <a:pPr lvl="1"/>
            <a:r>
              <a:rPr lang="en-US" dirty="0" smtClean="0"/>
              <a:t>Keyword of “Data Change”</a:t>
            </a:r>
          </a:p>
          <a:p>
            <a:r>
              <a:rPr lang="en-US" dirty="0" smtClean="0"/>
              <a:t>Way 3</a:t>
            </a:r>
          </a:p>
          <a:p>
            <a:pPr lvl="1"/>
            <a:r>
              <a:rPr lang="en-US" dirty="0" smtClean="0"/>
              <a:t>Use the Details box when making the edit</a:t>
            </a:r>
          </a:p>
          <a:p>
            <a:pPr lvl="1"/>
            <a:r>
              <a:rPr lang="en-US" dirty="0" smtClean="0"/>
              <a:t>Include “Data Change”</a:t>
            </a:r>
          </a:p>
          <a:p>
            <a:pPr lvl="1"/>
            <a:r>
              <a:rPr lang="en-US" dirty="0" smtClean="0"/>
              <a:t>Details boxes are not always available.</a:t>
            </a:r>
          </a:p>
          <a:p>
            <a:r>
              <a:rPr lang="en-US" dirty="0" smtClean="0"/>
              <a:t>Most important thing is to be consistent for</a:t>
            </a:r>
          </a:p>
          <a:p>
            <a:pPr marL="0" indent="0">
              <a:buNone/>
            </a:pPr>
            <a:r>
              <a:rPr lang="en-US" dirty="0" smtClean="0"/>
              <a:t>   data change retrievals</a:t>
            </a:r>
          </a:p>
        </p:txBody>
      </p:sp>
      <p:sp>
        <p:nvSpPr>
          <p:cNvPr id="5120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32C614-407B-45FC-B7EF-11EF1A6DE0B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6067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15" y="213631"/>
            <a:ext cx="7886700" cy="1325563"/>
          </a:xfrm>
        </p:spPr>
        <p:txBody>
          <a:bodyPr/>
          <a:lstStyle/>
          <a:p>
            <a:r>
              <a:rPr lang="en-US" dirty="0" smtClean="0"/>
              <a:t>This Note Should Contain: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23" y="1264728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the old data was</a:t>
            </a:r>
          </a:p>
          <a:p>
            <a:r>
              <a:rPr lang="en-US" dirty="0" smtClean="0"/>
              <a:t>WHAT the new data is</a:t>
            </a:r>
          </a:p>
          <a:p>
            <a:r>
              <a:rPr lang="en-US" dirty="0" smtClean="0"/>
              <a:t>WHY the data was changed</a:t>
            </a:r>
          </a:p>
          <a:p>
            <a:r>
              <a:rPr lang="en-US" dirty="0" smtClean="0"/>
              <a:t>WHERE the information came from</a:t>
            </a:r>
          </a:p>
          <a:p>
            <a:r>
              <a:rPr lang="en-US" dirty="0" smtClean="0"/>
              <a:t>WHO </a:t>
            </a:r>
            <a:r>
              <a:rPr lang="en-US" dirty="0" smtClean="0"/>
              <a:t>changed/approved </a:t>
            </a:r>
            <a:r>
              <a:rPr lang="en-US" dirty="0" smtClean="0"/>
              <a:t>the data</a:t>
            </a:r>
          </a:p>
          <a:p>
            <a:r>
              <a:rPr lang="en-US" dirty="0" smtClean="0"/>
              <a:t>WHEN the data was changed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Bird was initially recorded as Male. Corrected on 6 Sept 2019 </a:t>
            </a:r>
            <a:r>
              <a:rPr lang="en-US" dirty="0" smtClean="0"/>
              <a:t>to female by </a:t>
            </a:r>
            <a:r>
              <a:rPr lang="en-US" dirty="0" smtClean="0"/>
              <a:t>Adrienne Miller because an egg was laid on 3 May 1967 as per Keeper Log of that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29</a:t>
            </a:fld>
            <a:endParaRPr lang="en-US"/>
          </a:p>
        </p:txBody>
      </p:sp>
      <p:pic>
        <p:nvPicPr>
          <p:cNvPr id="1028" name="Picture 4" descr="Image result for erasi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3"/>
          <a:stretch/>
        </p:blipFill>
        <p:spPr bwMode="auto">
          <a:xfrm>
            <a:off x="6188362" y="1264728"/>
            <a:ext cx="2703163" cy="1940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Bother? Genetics!</a:t>
            </a:r>
          </a:p>
        </p:txBody>
      </p:sp>
      <p:sp>
        <p:nvSpPr>
          <p:cNvPr id="819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CA8D8-3866-478E-92C4-A3D7BF69B8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" y="1960654"/>
            <a:ext cx="5000672" cy="33254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679679" y="1869782"/>
            <a:ext cx="292625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/>
              <a:t>With managed animal </a:t>
            </a:r>
            <a:endParaRPr lang="en-US" altLang="en-US" dirty="0" smtClean="0"/>
          </a:p>
          <a:p>
            <a:r>
              <a:rPr lang="en-US" altLang="en-US" dirty="0" smtClean="0"/>
              <a:t>populations </a:t>
            </a:r>
            <a:r>
              <a:rPr lang="en-US" altLang="en-US" dirty="0"/>
              <a:t>it’s very </a:t>
            </a:r>
            <a:endParaRPr lang="en-US" altLang="en-US" dirty="0" smtClean="0"/>
          </a:p>
          <a:p>
            <a:r>
              <a:rPr lang="en-US" altLang="en-US" dirty="0" smtClean="0"/>
              <a:t>important </a:t>
            </a:r>
            <a:r>
              <a:rPr lang="en-US" altLang="en-US" dirty="0"/>
              <a:t>that all genetic </a:t>
            </a:r>
            <a:endParaRPr lang="en-US" altLang="en-US" dirty="0" smtClean="0"/>
          </a:p>
          <a:p>
            <a:r>
              <a:rPr lang="en-US" altLang="en-US" dirty="0" smtClean="0"/>
              <a:t>information </a:t>
            </a:r>
            <a:r>
              <a:rPr lang="en-US" altLang="en-US" dirty="0"/>
              <a:t>is researched </a:t>
            </a:r>
            <a:endParaRPr lang="en-US" altLang="en-US" dirty="0" smtClean="0"/>
          </a:p>
          <a:p>
            <a:r>
              <a:rPr lang="en-US" altLang="en-US" dirty="0" smtClean="0"/>
              <a:t>as </a:t>
            </a:r>
            <a:r>
              <a:rPr lang="en-US" altLang="en-US" dirty="0"/>
              <a:t>this historical data can </a:t>
            </a:r>
            <a:endParaRPr lang="en-US" altLang="en-US" dirty="0" smtClean="0"/>
          </a:p>
          <a:p>
            <a:r>
              <a:rPr lang="en-US" altLang="en-US" dirty="0" smtClean="0"/>
              <a:t>greatly </a:t>
            </a:r>
            <a:r>
              <a:rPr lang="en-US" altLang="en-US" dirty="0"/>
              <a:t>impact the current </a:t>
            </a:r>
            <a:endParaRPr lang="en-US" altLang="en-US" dirty="0" smtClean="0"/>
          </a:p>
          <a:p>
            <a:r>
              <a:rPr lang="en-US" altLang="en-US" dirty="0" smtClean="0"/>
              <a:t>population </a:t>
            </a:r>
            <a:r>
              <a:rPr lang="en-US" altLang="en-US" dirty="0"/>
              <a:t>if errors are </a:t>
            </a:r>
            <a:endParaRPr lang="en-US" altLang="en-US" dirty="0" smtClean="0"/>
          </a:p>
          <a:p>
            <a:r>
              <a:rPr lang="en-US" altLang="en-US" dirty="0" smtClean="0"/>
              <a:t>found </a:t>
            </a:r>
            <a:r>
              <a:rPr lang="en-US" altLang="en-US" dirty="0"/>
              <a:t>or more information </a:t>
            </a:r>
            <a:endParaRPr lang="en-US" altLang="en-US" dirty="0" smtClean="0"/>
          </a:p>
          <a:p>
            <a:r>
              <a:rPr lang="en-US" altLang="en-US" dirty="0" smtClean="0"/>
              <a:t>becomes </a:t>
            </a:r>
            <a:r>
              <a:rPr lang="en-US" altLang="en-US" dirty="0"/>
              <a:t>available</a:t>
            </a:r>
            <a:r>
              <a:rPr lang="en-US" altLang="en-US" dirty="0" smtClean="0"/>
              <a:t>. Studbook</a:t>
            </a:r>
          </a:p>
          <a:p>
            <a:r>
              <a:rPr lang="en-US" altLang="en-US" dirty="0" smtClean="0"/>
              <a:t>Keepers love it when they</a:t>
            </a:r>
          </a:p>
          <a:p>
            <a:r>
              <a:rPr lang="en-US" altLang="en-US" dirty="0" smtClean="0"/>
              <a:t>can get rid of those unknown</a:t>
            </a:r>
          </a:p>
          <a:p>
            <a:r>
              <a:rPr lang="en-US" altLang="en-US" dirty="0" smtClean="0"/>
              <a:t>parents!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Date </a:t>
            </a:r>
            <a:r>
              <a:rPr lang="en-US" altLang="en-US" dirty="0" smtClean="0"/>
              <a:t>to Use for </a:t>
            </a:r>
            <a:r>
              <a:rPr lang="en-US" altLang="en-US" dirty="0" smtClean="0"/>
              <a:t>Notes?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D88D81-6221-4495-8150-9888F01816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pic>
        <p:nvPicPr>
          <p:cNvPr id="53253" name="Picture 2" descr="Image result for writi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1" y="2164912"/>
            <a:ext cx="4136398" cy="27558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8880" y="1832320"/>
            <a:ext cx="3654655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/>
              <a:t>When recording current data, 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Event Date </a:t>
            </a:r>
            <a:r>
              <a:rPr lang="en-US" altLang="en-US" dirty="0" smtClean="0"/>
              <a:t>(whenever whatever</a:t>
            </a:r>
          </a:p>
          <a:p>
            <a:r>
              <a:rPr lang="en-US" altLang="en-US" dirty="0" smtClean="0"/>
              <a:t>it was occurred) is </a:t>
            </a:r>
            <a:r>
              <a:rPr lang="en-US" altLang="en-US" dirty="0"/>
              <a:t>often the actual </a:t>
            </a:r>
            <a:endParaRPr lang="en-US" altLang="en-US" dirty="0" smtClean="0"/>
          </a:p>
          <a:p>
            <a:r>
              <a:rPr lang="en-US" altLang="en-US" dirty="0" smtClean="0"/>
              <a:t>Recorded </a:t>
            </a:r>
            <a:r>
              <a:rPr lang="en-US" altLang="en-US" dirty="0"/>
              <a:t>Date </a:t>
            </a:r>
            <a:r>
              <a:rPr lang="en-US" altLang="en-US" dirty="0" smtClean="0"/>
              <a:t>(when it was entered</a:t>
            </a:r>
          </a:p>
          <a:p>
            <a:r>
              <a:rPr lang="en-US" altLang="en-US" dirty="0" smtClean="0"/>
              <a:t>into ZIMS) or </a:t>
            </a:r>
            <a:r>
              <a:rPr lang="en-US" altLang="en-US" dirty="0"/>
              <a:t>maybe just a </a:t>
            </a:r>
            <a:r>
              <a:rPr lang="en-US" altLang="en-US" dirty="0" smtClean="0"/>
              <a:t>few days</a:t>
            </a:r>
          </a:p>
          <a:p>
            <a:r>
              <a:rPr lang="en-US" altLang="en-US" dirty="0" smtClean="0"/>
              <a:t>previous. When recording historical</a:t>
            </a:r>
          </a:p>
          <a:p>
            <a:r>
              <a:rPr lang="en-US" altLang="en-US" dirty="0" smtClean="0"/>
              <a:t>Notes, the Event Date could have</a:t>
            </a:r>
          </a:p>
          <a:p>
            <a:r>
              <a:rPr lang="en-US" altLang="en-US" dirty="0" smtClean="0"/>
              <a:t>been decades prior to when the</a:t>
            </a:r>
          </a:p>
          <a:p>
            <a:r>
              <a:rPr lang="en-US" altLang="en-US" dirty="0" smtClean="0"/>
              <a:t>Note actually got into the record.</a:t>
            </a:r>
          </a:p>
          <a:p>
            <a:r>
              <a:rPr lang="en-US" altLang="en-US" dirty="0" smtClean="0"/>
              <a:t>There are differences of opinion if</a:t>
            </a:r>
          </a:p>
          <a:p>
            <a:r>
              <a:rPr lang="en-US" altLang="en-US" dirty="0" smtClean="0"/>
              <a:t>you should use the Event Date or the</a:t>
            </a:r>
          </a:p>
          <a:p>
            <a:r>
              <a:rPr lang="en-US" altLang="en-US" dirty="0" smtClean="0"/>
              <a:t>Recorded Date for the Note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Date </a:t>
            </a:r>
            <a:r>
              <a:rPr lang="en-US" altLang="en-US" dirty="0" smtClean="0"/>
              <a:t>to Use for </a:t>
            </a:r>
            <a:r>
              <a:rPr lang="en-US" altLang="en-US" dirty="0" smtClean="0"/>
              <a:t>Notes?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554759" y="1548534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Use the Event Date </a:t>
            </a:r>
          </a:p>
          <a:p>
            <a:pPr lvl="1"/>
            <a:r>
              <a:rPr lang="en-US" altLang="en-US" dirty="0" smtClean="0"/>
              <a:t>Pro – the Note will be in the right chronological order</a:t>
            </a:r>
          </a:p>
          <a:p>
            <a:pPr lvl="1"/>
            <a:r>
              <a:rPr lang="en-US" altLang="en-US" dirty="0" smtClean="0"/>
              <a:t>Con – there may be confusion because that information was not actually available/recorded at that date</a:t>
            </a:r>
          </a:p>
          <a:p>
            <a:r>
              <a:rPr lang="en-US" altLang="en-US" dirty="0" smtClean="0"/>
              <a:t>Use the Recorded Date</a:t>
            </a:r>
          </a:p>
          <a:p>
            <a:pPr lvl="1"/>
            <a:r>
              <a:rPr lang="en-US" altLang="en-US" dirty="0" smtClean="0"/>
              <a:t>Pro – You capture when this information actually went in to the record</a:t>
            </a:r>
          </a:p>
          <a:p>
            <a:pPr lvl="1"/>
            <a:r>
              <a:rPr lang="en-US" altLang="en-US" dirty="0" smtClean="0"/>
              <a:t>Con – the Note will not be in the right chronological order</a:t>
            </a:r>
            <a:endParaRPr lang="en-US" altLang="en-US" dirty="0" smtClean="0"/>
          </a:p>
          <a:p>
            <a:r>
              <a:rPr lang="en-US" altLang="en-US" dirty="0" smtClean="0"/>
              <a:t>Whichever you use, you can capture all the information by</a:t>
            </a:r>
          </a:p>
          <a:p>
            <a:pPr lvl="1"/>
            <a:r>
              <a:rPr lang="en-US" altLang="en-US" dirty="0" smtClean="0"/>
              <a:t>If Event Date is used record the Recorded Date in the Note</a:t>
            </a:r>
          </a:p>
          <a:p>
            <a:pPr lvl="1"/>
            <a:r>
              <a:rPr lang="en-US" altLang="en-US" dirty="0" smtClean="0"/>
              <a:t>If Recorded Date is used record the Event Date in the </a:t>
            </a:r>
            <a:r>
              <a:rPr lang="en-US" altLang="en-US" dirty="0" smtClean="0"/>
              <a:t>Note</a:t>
            </a:r>
            <a:endParaRPr lang="en-US" altLang="en-US" dirty="0" smtClean="0"/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D88D81-6221-4495-8150-9888F01816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8216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Data Entry is Tomorrow’s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59" y="159471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To help make your current data entry and documentation historically valuable:</a:t>
            </a:r>
          </a:p>
          <a:p>
            <a:pPr lvl="1"/>
            <a:r>
              <a:rPr lang="en-US" dirty="0" smtClean="0"/>
              <a:t>For your data entry</a:t>
            </a:r>
          </a:p>
          <a:p>
            <a:pPr lvl="2"/>
            <a:r>
              <a:rPr lang="en-US" dirty="0" smtClean="0"/>
              <a:t>Use only reliable/primary sources when possible</a:t>
            </a:r>
          </a:p>
          <a:p>
            <a:pPr lvl="1"/>
            <a:r>
              <a:rPr lang="en-US" dirty="0" smtClean="0"/>
              <a:t>In your Notes </a:t>
            </a:r>
          </a:p>
          <a:p>
            <a:pPr lvl="2"/>
            <a:r>
              <a:rPr lang="en-US" dirty="0" smtClean="0"/>
              <a:t>Do not use slang, texting or non-standard abbreviations</a:t>
            </a:r>
          </a:p>
          <a:p>
            <a:pPr lvl="2"/>
            <a:r>
              <a:rPr lang="en-US" dirty="0" smtClean="0"/>
              <a:t>Write professionally</a:t>
            </a:r>
          </a:p>
          <a:p>
            <a:pPr lvl="2"/>
            <a:r>
              <a:rPr lang="en-US" dirty="0" smtClean="0"/>
              <a:t>Record why and how data was estimated or changed</a:t>
            </a:r>
          </a:p>
          <a:p>
            <a:pPr lvl="1"/>
            <a:r>
              <a:rPr lang="en-US" dirty="0" smtClean="0"/>
              <a:t>In your documents</a:t>
            </a:r>
          </a:p>
          <a:p>
            <a:pPr lvl="2"/>
            <a:r>
              <a:rPr lang="en-US" dirty="0"/>
              <a:t>Reference species and GAN or Local ID</a:t>
            </a:r>
          </a:p>
          <a:p>
            <a:pPr lvl="2"/>
            <a:r>
              <a:rPr lang="en-US" dirty="0" smtClean="0"/>
              <a:t>Date all documents: day in numbers, month written out, entire year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6" descr="paper-cl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 bwMode="auto">
          <a:xfrm>
            <a:off x="360481" y="3796145"/>
            <a:ext cx="3079077" cy="20135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current documents last!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all hardware</a:t>
            </a:r>
          </a:p>
          <a:p>
            <a:r>
              <a:rPr lang="en-US" dirty="0"/>
              <a:t>M</a:t>
            </a:r>
            <a:r>
              <a:rPr lang="en-US" dirty="0" smtClean="0"/>
              <a:t>ake copies or scan any flimsy faxes</a:t>
            </a:r>
          </a:p>
          <a:p>
            <a:r>
              <a:rPr lang="en-US" dirty="0" smtClean="0"/>
              <a:t>Safe Storage for both hard and electronic files</a:t>
            </a:r>
            <a:endParaRPr lang="en-US" dirty="0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5036D-A5E1-4DDA-B883-E7A287E7AC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20289"/>
          <a:stretch/>
        </p:blipFill>
        <p:spPr bwMode="auto">
          <a:xfrm>
            <a:off x="3695893" y="3722255"/>
            <a:ext cx="1654230" cy="24547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15" y="3864190"/>
            <a:ext cx="2484997" cy="12712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74217"/>
            <a:ext cx="7772400" cy="2387600"/>
          </a:xfrm>
        </p:spPr>
        <p:txBody>
          <a:bodyPr/>
          <a:lstStyle/>
          <a:p>
            <a:r>
              <a:rPr lang="en-US" dirty="0" smtClean="0"/>
              <a:t>Back to the Future!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 descr="Image result for Back to the Futur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3183513"/>
            <a:ext cx="5160820" cy="29029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Bother? Demography!</a:t>
            </a:r>
          </a:p>
        </p:txBody>
      </p:sp>
      <p:sp>
        <p:nvSpPr>
          <p:cNvPr id="819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CA8D8-3866-478E-92C4-A3D7BF69B8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7" name="TextBox 6"/>
          <p:cNvSpPr txBox="1"/>
          <p:nvPr/>
        </p:nvSpPr>
        <p:spPr>
          <a:xfrm>
            <a:off x="5205505" y="2195510"/>
            <a:ext cx="359681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/>
              <a:t>The demography, or population </a:t>
            </a:r>
            <a:endParaRPr lang="en-US" altLang="en-US" dirty="0" smtClean="0"/>
          </a:p>
          <a:p>
            <a:r>
              <a:rPr lang="en-US" altLang="en-US" dirty="0" smtClean="0"/>
              <a:t>numbers </a:t>
            </a:r>
            <a:r>
              <a:rPr lang="en-US" altLang="en-US" dirty="0"/>
              <a:t>of a species, is </a:t>
            </a:r>
            <a:r>
              <a:rPr lang="en-US" altLang="en-US" dirty="0" smtClean="0"/>
              <a:t>also very </a:t>
            </a:r>
          </a:p>
          <a:p>
            <a:r>
              <a:rPr lang="en-US" altLang="en-US" dirty="0" smtClean="0"/>
              <a:t>important </a:t>
            </a:r>
            <a:r>
              <a:rPr lang="en-US" altLang="en-US" dirty="0"/>
              <a:t>for animal management </a:t>
            </a:r>
            <a:endParaRPr lang="en-US" altLang="en-US" dirty="0" smtClean="0"/>
          </a:p>
          <a:p>
            <a:r>
              <a:rPr lang="en-US" altLang="en-US" dirty="0" smtClean="0"/>
              <a:t>and </a:t>
            </a:r>
            <a:r>
              <a:rPr lang="en-US" altLang="en-US" dirty="0"/>
              <a:t>analysis can only be accurate </a:t>
            </a:r>
            <a:endParaRPr lang="en-US" altLang="en-US" dirty="0" smtClean="0"/>
          </a:p>
          <a:p>
            <a:r>
              <a:rPr lang="en-US" altLang="en-US" dirty="0" smtClean="0"/>
              <a:t>if </a:t>
            </a:r>
            <a:r>
              <a:rPr lang="en-US" altLang="en-US" dirty="0"/>
              <a:t>all animals are recorded</a:t>
            </a:r>
            <a:r>
              <a:rPr lang="en-US" altLang="en-US" dirty="0" smtClean="0"/>
              <a:t>. For </a:t>
            </a:r>
          </a:p>
          <a:p>
            <a:r>
              <a:rPr lang="en-US" altLang="en-US" dirty="0" smtClean="0"/>
              <a:t>example, if an </a:t>
            </a:r>
            <a:r>
              <a:rPr lang="en-US" dirty="0" smtClean="0"/>
              <a:t>animal has an </a:t>
            </a:r>
          </a:p>
          <a:p>
            <a:r>
              <a:rPr lang="en-US" dirty="0" smtClean="0"/>
              <a:t>estimated Birth Date it is commonly </a:t>
            </a:r>
          </a:p>
          <a:p>
            <a:r>
              <a:rPr lang="en-US" dirty="0" smtClean="0"/>
              <a:t>discarded in longevity analysis. </a:t>
            </a:r>
            <a:endParaRPr lang="en-US" dirty="0"/>
          </a:p>
        </p:txBody>
      </p:sp>
      <p:pic>
        <p:nvPicPr>
          <p:cNvPr id="8" name="Picture 2" descr="Image result for counting anim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9" y="1690689"/>
            <a:ext cx="4648913" cy="31089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Bother? Management Practices!</a:t>
            </a:r>
          </a:p>
        </p:txBody>
      </p:sp>
      <p:sp>
        <p:nvSpPr>
          <p:cNvPr id="819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CA8D8-3866-478E-92C4-A3D7BF69B8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8" y="1834788"/>
            <a:ext cx="3508347" cy="38455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853642" y="2364944"/>
            <a:ext cx="366170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Information </a:t>
            </a:r>
            <a:r>
              <a:rPr lang="en-US" altLang="en-US" dirty="0"/>
              <a:t>on husbandry issues </a:t>
            </a:r>
            <a:endParaRPr lang="en-US" altLang="en-US" dirty="0" smtClean="0"/>
          </a:p>
          <a:p>
            <a:r>
              <a:rPr lang="en-US" altLang="en-US" dirty="0" smtClean="0"/>
              <a:t>such </a:t>
            </a:r>
            <a:r>
              <a:rPr lang="en-US" altLang="en-US" dirty="0"/>
              <a:t>as diet, reproduction and </a:t>
            </a:r>
            <a:endParaRPr lang="en-US" altLang="en-US" dirty="0" smtClean="0"/>
          </a:p>
          <a:p>
            <a:r>
              <a:rPr lang="en-US" altLang="en-US" dirty="0" smtClean="0"/>
              <a:t>animal </a:t>
            </a:r>
            <a:r>
              <a:rPr lang="en-US" altLang="en-US" dirty="0"/>
              <a:t>management practices </a:t>
            </a:r>
            <a:endParaRPr lang="en-US" altLang="en-US" dirty="0" smtClean="0"/>
          </a:p>
          <a:p>
            <a:r>
              <a:rPr lang="en-US" altLang="en-US" dirty="0" smtClean="0"/>
              <a:t>are </a:t>
            </a:r>
            <a:r>
              <a:rPr lang="en-US" altLang="en-US" dirty="0"/>
              <a:t>often unearthed</a:t>
            </a:r>
            <a:r>
              <a:rPr lang="en-US" altLang="en-US" dirty="0" smtClean="0"/>
              <a:t>. This </a:t>
            </a:r>
          </a:p>
          <a:p>
            <a:r>
              <a:rPr lang="en-US" altLang="en-US" dirty="0" smtClean="0"/>
              <a:t>information can help you understand</a:t>
            </a:r>
          </a:p>
          <a:p>
            <a:r>
              <a:rPr lang="en-US" altLang="en-US" dirty="0" smtClean="0"/>
              <a:t>why animals were managed the</a:t>
            </a:r>
          </a:p>
          <a:p>
            <a:r>
              <a:rPr lang="en-US" altLang="en-US" dirty="0" smtClean="0"/>
              <a:t>way they were in the past.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Bother? Fill in Unknowns!</a:t>
            </a:r>
          </a:p>
        </p:txBody>
      </p:sp>
      <p:sp>
        <p:nvSpPr>
          <p:cNvPr id="819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CA8D8-3866-478E-92C4-A3D7BF69B8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8" y="2093013"/>
            <a:ext cx="4185152" cy="31388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726162" y="2238533"/>
            <a:ext cx="369832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Maybe </a:t>
            </a:r>
            <a:r>
              <a:rPr lang="en-US" altLang="en-US" dirty="0"/>
              <a:t>you can fill in those unknown </a:t>
            </a:r>
            <a:endParaRPr lang="en-US" altLang="en-US" dirty="0" smtClean="0"/>
          </a:p>
          <a:p>
            <a:r>
              <a:rPr lang="en-US" altLang="en-US" dirty="0" smtClean="0"/>
              <a:t>dealers, transporters </a:t>
            </a:r>
            <a:r>
              <a:rPr lang="en-US" altLang="en-US" dirty="0"/>
              <a:t>and institutions </a:t>
            </a:r>
            <a:endParaRPr lang="en-US" altLang="en-US" dirty="0" smtClean="0"/>
          </a:p>
          <a:p>
            <a:r>
              <a:rPr lang="en-US" altLang="en-US" dirty="0" smtClean="0"/>
              <a:t>that </a:t>
            </a:r>
            <a:r>
              <a:rPr lang="en-US" altLang="en-US" dirty="0"/>
              <a:t>you have dealt with. Maybe find </a:t>
            </a:r>
            <a:endParaRPr lang="en-US" altLang="en-US" dirty="0" smtClean="0"/>
          </a:p>
          <a:p>
            <a:r>
              <a:rPr lang="en-US" altLang="en-US" dirty="0" smtClean="0"/>
              <a:t>some </a:t>
            </a:r>
            <a:r>
              <a:rPr lang="en-US" altLang="en-US" dirty="0"/>
              <a:t>of those unknown </a:t>
            </a:r>
            <a:r>
              <a:rPr lang="en-US" altLang="en-US" dirty="0" smtClean="0"/>
              <a:t>addresses or</a:t>
            </a:r>
          </a:p>
          <a:p>
            <a:r>
              <a:rPr lang="en-US" altLang="en-US" dirty="0" smtClean="0"/>
              <a:t>find duplicate entries using slightly</a:t>
            </a:r>
          </a:p>
          <a:p>
            <a:r>
              <a:rPr lang="en-US" altLang="en-US" dirty="0"/>
              <a:t>d</a:t>
            </a:r>
            <a:r>
              <a:rPr lang="en-US" altLang="en-US" dirty="0" smtClean="0"/>
              <a:t>ifferent information. You may help</a:t>
            </a:r>
          </a:p>
          <a:p>
            <a:r>
              <a:rPr lang="en-US" altLang="en-US" dirty="0" smtClean="0"/>
              <a:t>get some additions to the global lists!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Bother? Correct Past </a:t>
            </a:r>
            <a:br>
              <a:rPr lang="en-US" altLang="en-US" dirty="0" smtClean="0"/>
            </a:br>
            <a:r>
              <a:rPr lang="en-US" altLang="en-US" dirty="0" smtClean="0"/>
              <a:t>Conventions</a:t>
            </a:r>
          </a:p>
        </p:txBody>
      </p:sp>
      <p:sp>
        <p:nvSpPr>
          <p:cNvPr id="819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CA8D8-3866-478E-92C4-A3D7BF69B8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5" y="2216460"/>
            <a:ext cx="3867163" cy="25723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144940" y="2025620"/>
            <a:ext cx="3495188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/>
              <a:t>Researching historical records can </a:t>
            </a:r>
            <a:endParaRPr lang="en-US" altLang="en-US" dirty="0" smtClean="0"/>
          </a:p>
          <a:p>
            <a:r>
              <a:rPr lang="en-US" altLang="en-US" dirty="0" smtClean="0"/>
              <a:t>also </a:t>
            </a:r>
            <a:r>
              <a:rPr lang="en-US" altLang="en-US" dirty="0"/>
              <a:t>show how animal records </a:t>
            </a:r>
            <a:endParaRPr lang="en-US" altLang="en-US" dirty="0" smtClean="0"/>
          </a:p>
          <a:p>
            <a:r>
              <a:rPr lang="en-US" altLang="en-US" dirty="0" smtClean="0"/>
              <a:t>keeping </a:t>
            </a:r>
            <a:r>
              <a:rPr lang="en-US" altLang="en-US" dirty="0"/>
              <a:t>has changed over the </a:t>
            </a:r>
            <a:endParaRPr lang="en-US" altLang="en-US" dirty="0" smtClean="0"/>
          </a:p>
          <a:p>
            <a:r>
              <a:rPr lang="en-US" altLang="en-US" dirty="0" smtClean="0"/>
              <a:t>years</a:t>
            </a:r>
            <a:r>
              <a:rPr lang="en-US" altLang="en-US" dirty="0"/>
              <a:t>. </a:t>
            </a:r>
            <a:r>
              <a:rPr lang="en-US" altLang="en-US" dirty="0" smtClean="0"/>
              <a:t>Did you know that a </a:t>
            </a:r>
          </a:p>
          <a:p>
            <a:r>
              <a:rPr lang="en-US" altLang="en-US" dirty="0" smtClean="0"/>
              <a:t>common </a:t>
            </a:r>
            <a:r>
              <a:rPr lang="en-US" altLang="en-US" dirty="0"/>
              <a:t>practice in the past </a:t>
            </a:r>
            <a:endParaRPr lang="en-US" altLang="en-US" dirty="0" smtClean="0"/>
          </a:p>
          <a:p>
            <a:r>
              <a:rPr lang="en-US" altLang="en-US" dirty="0" smtClean="0"/>
              <a:t>was </a:t>
            </a:r>
            <a:r>
              <a:rPr lang="en-US" altLang="en-US" dirty="0"/>
              <a:t>not to record a birth or </a:t>
            </a:r>
            <a:endParaRPr lang="en-US" altLang="en-US" dirty="0" smtClean="0"/>
          </a:p>
          <a:p>
            <a:r>
              <a:rPr lang="en-US" altLang="en-US" dirty="0" smtClean="0"/>
              <a:t>hatch </a:t>
            </a:r>
            <a:r>
              <a:rPr lang="en-US" altLang="en-US" dirty="0"/>
              <a:t>until the offspring survived </a:t>
            </a:r>
            <a:endParaRPr lang="en-US" altLang="en-US" dirty="0" smtClean="0"/>
          </a:p>
          <a:p>
            <a:r>
              <a:rPr lang="en-US" altLang="en-US" dirty="0" smtClean="0"/>
              <a:t>for </a:t>
            </a:r>
            <a:r>
              <a:rPr lang="en-US" altLang="en-US" dirty="0"/>
              <a:t>30 </a:t>
            </a:r>
            <a:r>
              <a:rPr lang="en-US" altLang="en-US" dirty="0" smtClean="0"/>
              <a:t>days? </a:t>
            </a:r>
            <a:r>
              <a:rPr lang="en-US" altLang="en-US" dirty="0"/>
              <a:t>Can you imagine </a:t>
            </a:r>
            <a:endParaRPr lang="en-US" altLang="en-US" dirty="0" smtClean="0"/>
          </a:p>
          <a:p>
            <a:r>
              <a:rPr lang="en-US" altLang="en-US" dirty="0" smtClean="0"/>
              <a:t>how </a:t>
            </a:r>
            <a:r>
              <a:rPr lang="en-US" altLang="en-US" dirty="0"/>
              <a:t>that affected analysis of </a:t>
            </a:r>
            <a:endParaRPr lang="en-US" altLang="en-US" dirty="0" smtClean="0"/>
          </a:p>
          <a:p>
            <a:r>
              <a:rPr lang="en-US" altLang="en-US" dirty="0" smtClean="0"/>
              <a:t>reproductive </a:t>
            </a:r>
            <a:r>
              <a:rPr lang="en-US" altLang="en-US" dirty="0"/>
              <a:t>ability of the parents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15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73" y="365126"/>
            <a:ext cx="7886700" cy="1325563"/>
          </a:xfrm>
        </p:spPr>
        <p:txBody>
          <a:bodyPr/>
          <a:lstStyle/>
          <a:p>
            <a:r>
              <a:rPr lang="en-US" dirty="0" smtClean="0"/>
              <a:t>Don’t Create Fiction!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51" y="285632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important to recognize when you DON’T have enough information to create a record or add to an existing one.</a:t>
            </a:r>
          </a:p>
          <a:p>
            <a:r>
              <a:rPr lang="en-US" sz="2400" dirty="0" smtClean="0"/>
              <a:t>It is better to have an Unknown entry than fiction in a record that is interpreted as the truth. Fake records!!!</a:t>
            </a:r>
          </a:p>
          <a:p>
            <a:r>
              <a:rPr lang="en-US" sz="2400" dirty="0" smtClean="0"/>
              <a:t>This is why a trained records person needs to be charged with historical data entry as decisions must be made.</a:t>
            </a:r>
            <a:endParaRPr lang="en-US" sz="2400" dirty="0"/>
          </a:p>
        </p:txBody>
      </p:sp>
      <p:pic>
        <p:nvPicPr>
          <p:cNvPr id="1026" name="Picture 2" descr="Image result for fic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87" y="365126"/>
            <a:ext cx="3325873" cy="24911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5830"/>
          <a:stretch/>
        </p:blipFill>
        <p:spPr bwMode="auto">
          <a:xfrm>
            <a:off x="4363239" y="921800"/>
            <a:ext cx="4204355" cy="28091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2" y="413097"/>
            <a:ext cx="7886700" cy="1325563"/>
          </a:xfrm>
        </p:spPr>
        <p:txBody>
          <a:bodyPr/>
          <a:lstStyle/>
          <a:p>
            <a:r>
              <a:rPr lang="en-US" dirty="0" smtClean="0"/>
              <a:t>Sources for the Data –</a:t>
            </a:r>
            <a:br>
              <a:rPr lang="en-US" dirty="0" smtClean="0"/>
            </a:br>
            <a:r>
              <a:rPr lang="en-US" dirty="0" smtClean="0"/>
              <a:t>Expedition Logs</a:t>
            </a:r>
            <a:endParaRPr lang="en-US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5DCA7-2B80-44F5-A270-7BB1A83E63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522011" y="2358102"/>
            <a:ext cx="3651321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There are many sources for </a:t>
            </a:r>
            <a:r>
              <a:rPr lang="en-US" altLang="en-US" dirty="0"/>
              <a:t>this </a:t>
            </a:r>
            <a:endParaRPr lang="en-US" altLang="en-US" dirty="0" smtClean="0"/>
          </a:p>
          <a:p>
            <a:r>
              <a:rPr lang="en-US" altLang="en-US" dirty="0" smtClean="0"/>
              <a:t>historical information. </a:t>
            </a:r>
            <a:r>
              <a:rPr lang="en-US" altLang="en-US" dirty="0"/>
              <a:t>Years </a:t>
            </a:r>
            <a:r>
              <a:rPr lang="en-US" altLang="en-US" dirty="0" smtClean="0"/>
              <a:t>ago, </a:t>
            </a:r>
          </a:p>
          <a:p>
            <a:r>
              <a:rPr lang="en-US" altLang="en-US" dirty="0" smtClean="0"/>
              <a:t>zoo's </a:t>
            </a:r>
            <a:r>
              <a:rPr lang="en-US" altLang="en-US" dirty="0"/>
              <a:t>got their animals mainly </a:t>
            </a:r>
            <a:endParaRPr lang="en-US" altLang="en-US" dirty="0" smtClean="0"/>
          </a:p>
          <a:p>
            <a:r>
              <a:rPr lang="en-US" altLang="en-US" dirty="0" smtClean="0"/>
              <a:t>through </a:t>
            </a:r>
            <a:r>
              <a:rPr lang="en-US" altLang="en-US" dirty="0"/>
              <a:t>expeditions. Some of these </a:t>
            </a:r>
            <a:endParaRPr lang="en-US" altLang="en-US" dirty="0" smtClean="0"/>
          </a:p>
          <a:p>
            <a:r>
              <a:rPr lang="en-US" altLang="en-US" dirty="0" smtClean="0"/>
              <a:t>old </a:t>
            </a:r>
            <a:r>
              <a:rPr lang="en-US" altLang="en-US" dirty="0"/>
              <a:t>log books are still around, as </a:t>
            </a:r>
            <a:endParaRPr lang="en-US" altLang="en-US" dirty="0" smtClean="0"/>
          </a:p>
          <a:p>
            <a:r>
              <a:rPr lang="en-US" altLang="en-US" dirty="0" smtClean="0"/>
              <a:t>at </a:t>
            </a:r>
            <a:r>
              <a:rPr lang="en-US" altLang="en-US" dirty="0"/>
              <a:t>Milwaukee County Zoo</a:t>
            </a:r>
            <a:r>
              <a:rPr lang="en-US" altLang="en-US" dirty="0" smtClean="0"/>
              <a:t>. In </a:t>
            </a:r>
            <a:r>
              <a:rPr lang="en-US" altLang="en-US" dirty="0"/>
              <a:t>them </a:t>
            </a:r>
            <a:endParaRPr lang="en-US" altLang="en-US" dirty="0" smtClean="0"/>
          </a:p>
          <a:p>
            <a:r>
              <a:rPr lang="en-US" altLang="en-US" dirty="0" smtClean="0"/>
              <a:t>they </a:t>
            </a:r>
            <a:r>
              <a:rPr lang="en-US" altLang="en-US" dirty="0"/>
              <a:t>kept track of what animals they </a:t>
            </a:r>
            <a:endParaRPr lang="en-US" altLang="en-US" dirty="0" smtClean="0"/>
          </a:p>
          <a:p>
            <a:r>
              <a:rPr lang="en-US" altLang="en-US" dirty="0" smtClean="0"/>
              <a:t>captured</a:t>
            </a:r>
            <a:r>
              <a:rPr lang="en-US" altLang="en-US" dirty="0"/>
              <a:t>, recording date, species </a:t>
            </a:r>
            <a:endParaRPr lang="en-US" altLang="en-US" dirty="0" smtClean="0"/>
          </a:p>
          <a:p>
            <a:r>
              <a:rPr lang="en-US" altLang="en-US" dirty="0" smtClean="0"/>
              <a:t>and </a:t>
            </a:r>
            <a:r>
              <a:rPr lang="en-US" altLang="en-US" dirty="0"/>
              <a:t>condition of the animal. They </a:t>
            </a:r>
            <a:endParaRPr lang="en-US" altLang="en-US" dirty="0" smtClean="0"/>
          </a:p>
          <a:p>
            <a:r>
              <a:rPr lang="en-US" altLang="en-US" dirty="0" smtClean="0"/>
              <a:t>also used </a:t>
            </a:r>
            <a:r>
              <a:rPr lang="en-US" altLang="en-US" dirty="0"/>
              <a:t>these log books to keep </a:t>
            </a:r>
            <a:endParaRPr lang="en-US" altLang="en-US" dirty="0" smtClean="0"/>
          </a:p>
          <a:p>
            <a:r>
              <a:rPr lang="en-US" altLang="en-US" dirty="0" smtClean="0"/>
              <a:t>track </a:t>
            </a:r>
            <a:r>
              <a:rPr lang="en-US" altLang="en-US" dirty="0"/>
              <a:t>of transactions between other </a:t>
            </a:r>
            <a:endParaRPr lang="en-US" altLang="en-US" dirty="0" smtClean="0"/>
          </a:p>
          <a:p>
            <a:r>
              <a:rPr lang="en-US" altLang="en-US" dirty="0" smtClean="0"/>
              <a:t>institutions</a:t>
            </a:r>
            <a:r>
              <a:rPr lang="en-US" altLang="en-US" dirty="0"/>
              <a:t>, dealers and private </a:t>
            </a:r>
            <a:endParaRPr lang="en-US" altLang="en-US" dirty="0" smtClean="0"/>
          </a:p>
          <a:p>
            <a:r>
              <a:rPr lang="en-US" altLang="en-US" dirty="0" smtClean="0"/>
              <a:t>individuals.</a:t>
            </a:r>
            <a:endParaRPr lang="en-US" dirty="0"/>
          </a:p>
        </p:txBody>
      </p:sp>
      <p:pic>
        <p:nvPicPr>
          <p:cNvPr id="7" name="Picture 3" descr="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2929"/>
          <a:stretch/>
        </p:blipFill>
        <p:spPr bwMode="auto">
          <a:xfrm>
            <a:off x="5503883" y="3300683"/>
            <a:ext cx="3253618" cy="22124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 xsi:nil="true"/>
    <Module xmlns="00558959-21e2-49b6-8bc1-d46e8fb3ce16" xsi:nil="true"/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89775EDF-7840-4630-9BE0-FABAB29A3F35}"/>
</file>

<file path=customXml/itemProps2.xml><?xml version="1.0" encoding="utf-8"?>
<ds:datastoreItem xmlns:ds="http://schemas.openxmlformats.org/officeDocument/2006/customXml" ds:itemID="{176584AB-A55A-44BF-A039-9E8C16B5E5E2}"/>
</file>

<file path=customXml/itemProps3.xml><?xml version="1.0" encoding="utf-8"?>
<ds:datastoreItem xmlns:ds="http://schemas.openxmlformats.org/officeDocument/2006/customXml" ds:itemID="{1DC8853D-BA01-4B55-86C4-28E889D438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2419</Words>
  <Application>Microsoft Office PowerPoint</Application>
  <PresentationFormat>On-screen Show (4:3)</PresentationFormat>
  <Paragraphs>398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Back to the Future! November 2019 TNT </vt:lpstr>
      <vt:lpstr>PowerPoint Presentation</vt:lpstr>
      <vt:lpstr>Why Bother? Genetics!</vt:lpstr>
      <vt:lpstr>Why Bother? Demography!</vt:lpstr>
      <vt:lpstr>Why Bother? Management Practices!</vt:lpstr>
      <vt:lpstr>Why Bother? Fill in Unknowns!</vt:lpstr>
      <vt:lpstr>Why Bother? Correct Past  Conventions</vt:lpstr>
      <vt:lpstr>Don’t Create Fiction!</vt:lpstr>
      <vt:lpstr>Sources for the Data – Expedition Logs</vt:lpstr>
      <vt:lpstr>Sources for the Data –  Keeper Log Books</vt:lpstr>
      <vt:lpstr>Sources for the Data – Old ISIS Forms</vt:lpstr>
      <vt:lpstr>Sources for the Data –  Species Cards</vt:lpstr>
      <vt:lpstr>Sources for the Data –  Institution Publications</vt:lpstr>
      <vt:lpstr>Sources for the Data –  Postcards and Photographs</vt:lpstr>
      <vt:lpstr>Sources for the Data –  Popular Press</vt:lpstr>
      <vt:lpstr>Sources for the Data –  Newspapers</vt:lpstr>
      <vt:lpstr>Sources for the Data –  Your Staff!</vt:lpstr>
      <vt:lpstr>Know Your Sources</vt:lpstr>
      <vt:lpstr>Things to Watch Out For</vt:lpstr>
      <vt:lpstr>Best Practices - Dates</vt:lpstr>
      <vt:lpstr>A Giraffe Example</vt:lpstr>
      <vt:lpstr>A Penguin Example</vt:lpstr>
      <vt:lpstr>Ambiguous Dates</vt:lpstr>
      <vt:lpstr>Unknown Terms/Unidentified Animals</vt:lpstr>
      <vt:lpstr>Consider a Group Record</vt:lpstr>
      <vt:lpstr>Finding Groups to Close Out</vt:lpstr>
      <vt:lpstr>Correcting Historical Data</vt:lpstr>
      <vt:lpstr>Correcting Historical Data</vt:lpstr>
      <vt:lpstr>This Note Should Contain:</vt:lpstr>
      <vt:lpstr>What Date to Use for Notes?</vt:lpstr>
      <vt:lpstr>What Date to Use for Notes?</vt:lpstr>
      <vt:lpstr>Today’s Data Entry is Tomorrow’s History</vt:lpstr>
      <vt:lpstr>Make your current documents last!</vt:lpstr>
      <vt:lpstr>Back to the Future!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76</cp:revision>
  <cp:lastPrinted>2018-01-25T17:41:21Z</cp:lastPrinted>
  <dcterms:created xsi:type="dcterms:W3CDTF">2016-07-26T18:48:10Z</dcterms:created>
  <dcterms:modified xsi:type="dcterms:W3CDTF">2019-09-25T17:56:44Z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</Properties>
</file>