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 id="2147483704" r:id="rId3"/>
    <p:sldMasterId id="2147483714" r:id="rId4"/>
    <p:sldMasterId id="2147483724" r:id="rId5"/>
    <p:sldMasterId id="2147483734" r:id="rId6"/>
    <p:sldMasterId id="2147483744" r:id="rId7"/>
    <p:sldMasterId id="2147483764" r:id="rId8"/>
    <p:sldMasterId id="2147483754" r:id="rId9"/>
    <p:sldMasterId id="2147483774" r:id="rId10"/>
    <p:sldMasterId id="2147483784" r:id="rId11"/>
    <p:sldMasterId id="2147483794" r:id="rId12"/>
    <p:sldMasterId id="2147483814" r:id="rId13"/>
    <p:sldMasterId id="2147483804" r:id="rId14"/>
    <p:sldMasterId id="2147483834" r:id="rId15"/>
    <p:sldMasterId id="2147483824" r:id="rId16"/>
  </p:sldMasterIdLst>
  <p:notesMasterIdLst>
    <p:notesMasterId r:id="rId54"/>
  </p:notesMasterIdLst>
  <p:sldIdLst>
    <p:sldId id="260" r:id="rId17"/>
    <p:sldId id="273" r:id="rId18"/>
    <p:sldId id="262" r:id="rId19"/>
    <p:sldId id="274" r:id="rId20"/>
    <p:sldId id="275" r:id="rId21"/>
    <p:sldId id="282" r:id="rId22"/>
    <p:sldId id="276" r:id="rId23"/>
    <p:sldId id="279" r:id="rId24"/>
    <p:sldId id="277" r:id="rId25"/>
    <p:sldId id="281" r:id="rId26"/>
    <p:sldId id="294" r:id="rId27"/>
    <p:sldId id="280" r:id="rId28"/>
    <p:sldId id="295" r:id="rId29"/>
    <p:sldId id="285" r:id="rId30"/>
    <p:sldId id="283" r:id="rId31"/>
    <p:sldId id="284" r:id="rId32"/>
    <p:sldId id="290" r:id="rId33"/>
    <p:sldId id="289" r:id="rId34"/>
    <p:sldId id="293" r:id="rId35"/>
    <p:sldId id="265" r:id="rId36"/>
    <p:sldId id="286" r:id="rId37"/>
    <p:sldId id="287" r:id="rId38"/>
    <p:sldId id="271" r:id="rId39"/>
    <p:sldId id="288" r:id="rId40"/>
    <p:sldId id="261" r:id="rId41"/>
    <p:sldId id="268" r:id="rId42"/>
    <p:sldId id="258" r:id="rId43"/>
    <p:sldId id="292" r:id="rId44"/>
    <p:sldId id="267" r:id="rId45"/>
    <p:sldId id="291" r:id="rId46"/>
    <p:sldId id="270" r:id="rId47"/>
    <p:sldId id="266" r:id="rId48"/>
    <p:sldId id="269" r:id="rId49"/>
    <p:sldId id="296" r:id="rId50"/>
    <p:sldId id="259" r:id="rId51"/>
    <p:sldId id="263" r:id="rId52"/>
    <p:sldId id="264" r:id="rId5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ADD136"/>
    <a:srgbClr val="41C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4" autoAdjust="0"/>
    <p:restoredTop sz="95052" autoAdjust="0"/>
  </p:normalViewPr>
  <p:slideViewPr>
    <p:cSldViewPr snapToGrid="0" showGuides="1">
      <p:cViewPr varScale="1">
        <p:scale>
          <a:sx n="83" d="100"/>
          <a:sy n="83" d="100"/>
        </p:scale>
        <p:origin x="1426" y="77"/>
      </p:cViewPr>
      <p:guideLst>
        <p:guide orient="horz" pos="2160"/>
        <p:guide pos="2880"/>
      </p:guideLst>
    </p:cSldViewPr>
  </p:slideViewPr>
  <p:notesTextViewPr>
    <p:cViewPr>
      <p:scale>
        <a:sx n="3" d="2"/>
        <a:sy n="3" d="2"/>
      </p:scale>
      <p:origin x="0" y="0"/>
    </p:cViewPr>
  </p:notesTextViewPr>
  <p:sorterViewPr>
    <p:cViewPr>
      <p:scale>
        <a:sx n="100" d="100"/>
        <a:sy n="100" d="100"/>
      </p:scale>
      <p:origin x="0" y="-11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customXml" Target="../customXml/item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FE74ED4-AA88-4BD1-8B22-6D87B6D26DFC}" type="datetimeFigureOut">
              <a:rPr lang="en-US" smtClean="0"/>
              <a:t>6/17/2019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FDFC556-B229-4063-BD53-D1F14E4DC1C8}" type="slidenum">
              <a:rPr lang="en-US" smtClean="0"/>
              <a:t>‹#›</a:t>
            </a:fld>
            <a:endParaRPr lang="en-US"/>
          </a:p>
        </p:txBody>
      </p:sp>
    </p:spTree>
    <p:extLst>
      <p:ext uri="{BB962C8B-B14F-4D97-AF65-F5344CB8AC3E}">
        <p14:creationId xmlns:p14="http://schemas.microsoft.com/office/powerpoint/2010/main" val="234480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900" dirty="0"/>
          </a:p>
        </p:txBody>
      </p:sp>
      <p:sp>
        <p:nvSpPr>
          <p:cNvPr id="4" name="Slide Number Placeholder 3"/>
          <p:cNvSpPr>
            <a:spLocks noGrp="1"/>
          </p:cNvSpPr>
          <p:nvPr>
            <p:ph type="sldNum" sz="quarter" idx="10"/>
          </p:nvPr>
        </p:nvSpPr>
        <p:spPr/>
        <p:txBody>
          <a:bodyPr/>
          <a:lstStyle/>
          <a:p>
            <a:fld id="{1947269F-D690-49CA-A0F1-11FAE202FE0F}" type="slidenum">
              <a:rPr lang="en-US" smtClean="0"/>
              <a:pPr/>
              <a:t>27</a:t>
            </a:fld>
            <a:endParaRPr lang="en-US"/>
          </a:p>
        </p:txBody>
      </p:sp>
    </p:spTree>
    <p:extLst>
      <p:ext uri="{BB962C8B-B14F-4D97-AF65-F5344CB8AC3E}">
        <p14:creationId xmlns:p14="http://schemas.microsoft.com/office/powerpoint/2010/main" val="136539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8F11B6-E0A0-4AD7-B08E-17ACA696BFFE}"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19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B300B6-00E7-4630-9729-38D0154245C8}"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73196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4F2F446-19C9-409D-ACBE-20320CBAE56D}"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95170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795B1-D4BF-4CD6-B67D-C32307923478}"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87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31C5F-4EC0-4283-BD07-F647BDB5C978}"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94091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CF8FE4-10D8-4903-8DDE-62392767C895}"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04841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9BAD9E-FCDD-4C25-89C8-B6EAAC3FC4EE}"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5982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51C856-AA0A-4491-91B5-360962829443}"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051324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C5A79-B5A9-4952-BA68-EEF192282DE0}"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46414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750CAE-BA3A-4884-AE8D-B5298FA2A4B3}"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626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2D303-35D4-4D92-8304-13E405703CB4}"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23303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8C060F-0C1D-4FFE-B213-38DD73C19C8D}"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329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5B045D-B9CE-45AC-A60C-C0E7AB45E9A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4770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C1FFF4-AEAA-4F7D-990F-E56B19D1C0D7}"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34387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315268-EFDC-49FA-B4FC-CCA4B31FA456}"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6290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949591-E428-45E7-A7BC-915160314CB3}"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692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90DA70-175D-490C-A3CF-56EE67D6CFBB}"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54053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60FB823-5676-4BF3-9DEE-C043B9EA4E95}"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857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904EE-B942-40A9-A776-E226FBB90987}"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4839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E98A0-265F-4AD6-9810-662B117E826C}"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1710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51A22-0EE5-49C3-9023-57623D95C12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0146821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371DAC-3A65-44AF-AAC2-6D0321B10456}"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7200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1DF660-C324-46F0-A7DE-5BD3E0411EEE}"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5984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661713-E590-4294-9FD8-D62A30DAF512}"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18136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6CCD7D-4A9C-46B0-9EFA-073606F94F59}"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056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26646D-AA64-4527-A4D2-FDFC2E153A8B}"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5910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416B6B-515B-4420-B5E0-D49CBB9D5D79}"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5231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B51735-6024-4399-9D17-28513C97A886}"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182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9A6CF-A656-445A-8C99-6BC890DD510F}"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87447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46033C-F52A-499F-A473-6A6F42E97B16}"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5545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CF4FD-AB86-4203-AA4F-DAC287D5127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188861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777B24-40B0-4B0C-9013-C57AB45E18BC}"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35495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F1C9CE-C841-45DD-B4AF-71ACDD15F6F5}"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2226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4A14D-3FC7-4B0C-AB2C-6B26BD25C2A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60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0D3AB7-EABA-4351-8B07-DC7D39C9C46C}"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54963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3CC397-8360-4BE8-A716-5C400FFECC7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35632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BB9F28-B173-422C-BDD0-89978B929B10}"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72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827FD6-1A8B-45ED-9775-19E65D5253E3}"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7872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F569D-DD5D-4CD7-AED7-5A5D0C031D35}"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066671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F72DC-DAED-41FC-99F2-A5CCB4BD63BF}"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78871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F61EF-308E-4873-AD2B-D511DA3DA46F}"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22417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819F99-7B1A-42B3-8EC9-4017E6FE9297}"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4217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294CB1-A4CD-4675-8978-CF25346B1223}"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82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A38A19-5E43-49F0-8017-90A9DB091491}"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6045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EDE998-384C-44F9-8791-ABA6956FFD99}"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4238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879C4C-4811-40D5-8719-37D357A6FD5E}"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76959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BEDF7-10FD-4247-B456-7F0BAF284A49}"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31765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5EC997-D0AF-42B7-B668-955BD341218A}"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701831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F5C2A-6AC1-42D7-907E-AD5FE5667AF4}"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88456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E31146-6EFE-4D0A-AA46-1506F0E6E665}"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1211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E6FCA-A583-4FA4-89F6-9B2F8E6589C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9797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E730E6-2381-47C3-A4B2-132713B5ABD9}"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4321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0DDE9-94B5-4FE8-9B28-06D37706953A}"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027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D8E2F-D80C-4CDE-9703-3111AF164120}"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3793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60D129-7BD7-4E86-9760-385CBBC6B92A}"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9333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815C26-B309-4E0A-8D60-5CDAEBC361FC}"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364604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762E0-D306-4F80-BBBB-BC092339AB70}"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4710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0612-E9B9-4CA6-AF07-BF4057584D10}"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96035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0AAB83-A9E3-461C-860C-3E48BBE31670}"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9362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91AEAE-59C2-4621-9336-50F1BA3A96E9}"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167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022921-D182-4553-89E7-D106E3578400}"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8504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7134FC-55A8-4907-858A-E5A32CC8A6A1}"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9631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9B8F1-4993-46ED-8A2B-50C36993A548}"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647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C26925-0A51-4812-9C7F-9F2D2448FA33}"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37525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2606CF-1FF6-48B3-A596-8577B93879D0}"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450778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A4E792-1FBE-4B34-B684-D684EC84259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2268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619AF6-1FFF-4D66-BBE6-3DF8C8B13434}"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355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CF70B4-CA7B-41B2-90D4-BAF5B455BB96}"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1086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25C7E6-ACB1-42DD-9B1F-D6A9B8B033F9}"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8647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309ACF-0D4D-496C-92F7-7F8EA1759DCA}"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748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40C78E-2E7B-4E31-A60C-236414D83FDA}"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6308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6A1E1E-F7AE-4642-9919-6DC7E673F14D}"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0896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7344D-B090-43D3-B6FD-7B8696B510C3}"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0027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2A1F5-4B19-4A65-A2B4-1F8290F83D9D}"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284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81235-EF09-41AD-92E8-52518108DE5D}"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400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5B0C67-BFB4-47A4-843B-161035D3755E}"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59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7913E4-BCA6-4E3F-9205-169AFC079113}"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923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DCD174-CDAE-4EF7-86C1-3D3DE97424C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08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17057C-862F-45FF-8B6C-C000B292F1CC}"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33327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323DC9-AD8C-4F99-AF59-C181A435885F}"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131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B4C6B0-6D6B-488F-8506-2575577939A6}"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899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CAE031-6C50-48C6-858D-7B14EFE0E893}"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9820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46C862-35DE-4D44-96EB-49736F0C3252}"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6057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27529-08B7-4645-873E-650FFAF46684}"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657105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06F0C-3184-451D-B7CD-28B5ABC3E3F0}"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006776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8375A47-D817-4398-86F5-9CEB437FD39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432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50690-0350-4C48-94E4-EC8EF799EAC1}"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8088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0E3218-2030-400E-91CB-9F81E4AD6E8B}"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9584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6E868-BBD3-4681-941E-974632B08694}"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50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40B42F-B6D7-4A83-8F7F-9084ADD57A04}"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029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6F0C86-8741-4FFD-A664-81D270A1FE09}"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324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C1299B-086A-4A37-821C-4CD58EA1E545}"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015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62013-EC51-4155-AEE3-8A5FA3C21BD4}"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505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81EF3E-B329-48E2-A21F-044F0A9398B0}"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3969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730EE6-664E-43F7-B403-BABD553EB808}"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86658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113F98A-E220-413E-9894-997269B153B5}"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00997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5F5B44-1117-4EA7-B5A7-1AF1E93E6836}"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4567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ED86D5-FF71-4052-B54F-8BA833661CCA}"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7236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18843B-786F-4E1A-96B2-1536BB9C4B2A}"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940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C555F7-447D-445B-BA85-B76BC0E27C53}"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660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D15795-41EC-4556-A7AF-D7B6806A996B}"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823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BECD41-7E1C-42F7-8B44-EBFA29443509}"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9551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A3627-88A5-40C9-9D0C-33538AB156AD}"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0607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1A671-BFCA-4EBE-9E47-D0BEF45FCE0C}"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77684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3A293-A195-45BE-811C-1221D1FB59C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656282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0B0F21-5DFA-4F8E-9DA1-25C405C36B90}"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6619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71122A-B559-4799-84E2-176F3698C740}"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97611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039CBF-4F66-49AA-A96A-E279E58A8948}"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140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653183-8FB8-451F-AF22-AC95CA3CF71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03225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1DE4A0-A9A3-42EE-8D70-18CE0A229387}"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2681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EC277F-6FD1-4AA7-9FC3-0EAB53E2520D}"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4499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D36D7-97E9-4C77-8475-38ADEE055B7F}"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872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A5718-A41E-4ED9-9264-062EE556D4AE}"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8252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4A0B6E-CC9E-4C3D-B00E-715719D51C9F}"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65625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70D4B0-7578-4B66-B15D-04AB291BA04F}"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939907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C6A98E-BEC3-41DA-986B-935FA8701BCE}"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1054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9C384E-D819-4521-8671-F5A8E5882D54}"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7140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E00E7-2462-4E10-92DC-A87557A18C2D}"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961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92FCC3-A80F-456A-9076-59CDCE67C66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61010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0BBD38-FB4A-436C-91CB-8215172936BD}"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70496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A23883-FD94-42C8-93A9-1E274FF73FA3}"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54540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E6BF5-92EF-44E3-97DA-B4F86B017ADE}"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253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7CB93-278C-4449-AB91-C394A8290D89}"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40541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9F110-8F1E-4954-B4CE-6BAD251E2BC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06902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9ECEC4-C2E5-471B-9C1F-91151A69E576}"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25850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FBC66E-4C48-40CA-9796-952EC242D94E}"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2414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DF0D6F-A534-49B8-9EAB-2498401564B9}"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25166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D1982-E47A-4D67-880F-D55EE138EC1B}"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9686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F66083-6801-4607-8799-FD219A0F1B52}"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73914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4C949A-97B0-4841-9876-3AC4B91603EE}"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032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F24ADE-F157-4DAE-82FD-F65217601A14}"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7692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041F8-CFB4-4294-9F33-F54B1A7EC144}"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68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AADF3-B5D6-4B39-9C3B-D0465B00889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4755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D755CB-AA30-4CC6-9AE5-70D530FD2488}"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93375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716B4-041A-4880-B5F8-2CB18F1A3A13}"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556226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1F2EA4-A0C5-44FF-8A23-AE8B0C04C3CF}"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4867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B5BFAC-2659-4F4C-A6D3-7A3A24AC767F}"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62294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372334-284C-487E-AF8A-BF7392A3CBD2}" type="datetime1">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4912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336D79-2B8F-4995-9E70-56FE95640547}"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31964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95A845-D44B-4357-9790-D31A19467526}" type="datetime1">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740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BE2077-0781-4665-B1C0-3C3A6B7E6DFB}" type="datetime1">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28874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7251D-EC7F-4B8A-888C-1DC9B1EB1B22}" type="datetime1">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1271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F65C7-C63F-4B09-A774-43EC1DECE97A}"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8749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06CDF-04A9-40BF-81E9-9A326E1C4B94}" type="datetime1">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4275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0.jpe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jpe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1.jpe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jpe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2.jpe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jpe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3.jpe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jpe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2.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4.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jpe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2.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5.jpe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jpe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6.jpe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jpe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5.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6.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jpe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7.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jpe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8.jpe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jpe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9.jpe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jpe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862E47A-E52E-4134-AAF4-0E2C6A4C0EB9}"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757923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11" name="Rounded Rectangle 10"/>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18" y="4884821"/>
            <a:ext cx="1482545" cy="1894363"/>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521FD83-BA64-4934-9520-72421B4282D5}"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596540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415" y="5257799"/>
            <a:ext cx="1995186" cy="157316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0397604-8722-4845-B7B5-C4F7FDDBFDA8}"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8617884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5574" y="4843692"/>
            <a:ext cx="1471945" cy="19539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9A364E1-E623-4C69-8C61-9E76C6ED7987}"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1450653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73" y="5130081"/>
            <a:ext cx="1568449" cy="170848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560D9E-43FA-48A6-AF59-5443C50876E6}"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0928622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946" y="4692315"/>
            <a:ext cx="1330250" cy="2141621"/>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516BB69-C645-4CE2-B865-1DE569A0C1BC}"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204419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095" y="5685988"/>
            <a:ext cx="2198327" cy="109022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9B09079-8C42-452F-A2A0-7278D52C61E4}"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1796331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74596" y="5554245"/>
            <a:ext cx="2259529" cy="13070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1270013-2628-4314-93DA-2200E5210BBD}"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3909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96240E6-DBA2-4BEB-8A0C-8491B56AB27A}"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117550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7781" r="4575"/>
          <a:stretch/>
        </p:blipFill>
        <p:spPr>
          <a:xfrm>
            <a:off x="48128" y="5486401"/>
            <a:ext cx="1973154" cy="124046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7950"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FB71013-AD6C-4D3B-8CE0-029460FCF489}"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01221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l="11521" t="9069" r="8974" b="8111"/>
          <a:stretch/>
        </p:blipFill>
        <p:spPr>
          <a:xfrm>
            <a:off x="183160" y="5069192"/>
            <a:ext cx="1755332" cy="1621028"/>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B0985DB-1A42-40F9-8B6E-76F4B1A70817}"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4778166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5204"/>
          <a:stretch/>
        </p:blipFill>
        <p:spPr>
          <a:xfrm>
            <a:off x="108358" y="4812632"/>
            <a:ext cx="1546375" cy="1949116"/>
          </a:xfrm>
          <a:prstGeom prst="rect">
            <a:avLst/>
          </a:prstGeom>
        </p:spPr>
      </p:pic>
      <p:sp>
        <p:nvSpPr>
          <p:cNvPr id="10" name="Rectangle 9"/>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6B379E0-E924-4700-84D8-1C7E7BD07001}"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9" name="Rectangle 8"/>
          <p:cNvSpPr/>
          <p:nvPr userDrawn="1"/>
        </p:nvSpPr>
        <p:spPr>
          <a:xfrm>
            <a:off x="1060315" y="4250986"/>
            <a:ext cx="1410511" cy="25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1077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l="10804" t="7741" r="19843"/>
          <a:stretch/>
        </p:blipFill>
        <p:spPr>
          <a:xfrm>
            <a:off x="89233" y="4941460"/>
            <a:ext cx="1992230" cy="176873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0163ED1-FE9E-4C71-848E-E111A25C25D0}"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689471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7769"/>
          <a:stretch/>
        </p:blipFill>
        <p:spPr>
          <a:xfrm>
            <a:off x="97315" y="4728411"/>
            <a:ext cx="1425357" cy="2020106"/>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1A6272D-4E37-4AEA-895E-6A68F1C81BEB}"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59393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13580" b="5102"/>
          <a:stretch/>
        </p:blipFill>
        <p:spPr>
          <a:xfrm>
            <a:off x="106645" y="5612725"/>
            <a:ext cx="2059039" cy="112085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BDBAE86-E259-42CE-ABF2-D412969760FE}"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32154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22047"/>
          <a:stretch/>
        </p:blipFill>
        <p:spPr>
          <a:xfrm>
            <a:off x="78521" y="5534879"/>
            <a:ext cx="2219512" cy="1153712"/>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590411D-A9EF-44DB-9035-BEEA372683F2}" type="datetime1">
              <a:rPr lang="en-US" smtClean="0"/>
              <a:t>6/17/2019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7753914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training@Species360.org" TargetMode="External"/><Relationship Id="rId2" Type="http://schemas.openxmlformats.org/officeDocument/2006/relationships/hyperlink" Target="mailto:support@Species360.org"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We’re Here for You!</a:t>
            </a:r>
            <a:endParaRPr lang="en-US" dirty="0"/>
          </a:p>
        </p:txBody>
      </p:sp>
      <p:sp>
        <p:nvSpPr>
          <p:cNvPr id="3" name="Subtitle 2"/>
          <p:cNvSpPr>
            <a:spLocks noGrp="1"/>
          </p:cNvSpPr>
          <p:nvPr>
            <p:ph type="subTitle" idx="1"/>
          </p:nvPr>
        </p:nvSpPr>
        <p:spPr/>
        <p:txBody>
          <a:bodyPr/>
          <a:lstStyle/>
          <a:p>
            <a:r>
              <a:rPr lang="en-US" dirty="0" smtClean="0"/>
              <a:t>Species360 Support and Training Teams</a:t>
            </a:r>
          </a:p>
          <a:p>
            <a:endParaRPr lang="en-US" dirty="0"/>
          </a:p>
          <a:p>
            <a:r>
              <a:rPr lang="en-US" dirty="0" smtClean="0"/>
              <a:t>June 2019 Tips and Tricks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a:t>
            </a:fld>
            <a:endParaRPr lang="en-US"/>
          </a:p>
        </p:txBody>
      </p:sp>
    </p:spTree>
    <p:extLst>
      <p:ext uri="{BB962C8B-B14F-4D97-AF65-F5344CB8AC3E}">
        <p14:creationId xmlns:p14="http://schemas.microsoft.com/office/powerpoint/2010/main" val="3538212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Support &amp; Beyond!</a:t>
            </a:r>
            <a:endParaRPr lang="en-US" dirty="0"/>
          </a:p>
        </p:txBody>
      </p:sp>
      <p:sp>
        <p:nvSpPr>
          <p:cNvPr id="3" name="Content Placeholder 2"/>
          <p:cNvSpPr>
            <a:spLocks noGrp="1"/>
          </p:cNvSpPr>
          <p:nvPr>
            <p:ph idx="1"/>
          </p:nvPr>
        </p:nvSpPr>
        <p:spPr>
          <a:xfrm>
            <a:off x="443923" y="1690689"/>
            <a:ext cx="7886700" cy="4351338"/>
          </a:xfrm>
        </p:spPr>
        <p:txBody>
          <a:bodyPr/>
          <a:lstStyle/>
          <a:p>
            <a:r>
              <a:rPr lang="en-US" dirty="0" smtClean="0"/>
              <a:t>Many of the Support Team members </a:t>
            </a:r>
          </a:p>
          <a:p>
            <a:pPr marL="0" indent="0">
              <a:buNone/>
            </a:pPr>
            <a:r>
              <a:rPr lang="en-US" dirty="0"/>
              <a:t> </a:t>
            </a:r>
            <a:r>
              <a:rPr lang="en-US" dirty="0" smtClean="0"/>
              <a:t>  have been directly involved with </a:t>
            </a:r>
          </a:p>
          <a:p>
            <a:pPr marL="0" indent="0">
              <a:buNone/>
            </a:pPr>
            <a:r>
              <a:rPr lang="en-US" dirty="0"/>
              <a:t> </a:t>
            </a:r>
            <a:r>
              <a:rPr lang="en-US" dirty="0" smtClean="0"/>
              <a:t>  ZIMS development</a:t>
            </a:r>
          </a:p>
          <a:p>
            <a:r>
              <a:rPr lang="en-US" dirty="0" smtClean="0"/>
              <a:t>ZIMS Studbook module, translations work, aquatics functionality development, ZIMS Medical module and Care &amp; Welfare module</a:t>
            </a:r>
          </a:p>
          <a:p>
            <a:pPr marL="0" indent="0">
              <a:buNone/>
            </a:pPr>
            <a:r>
              <a:rPr lang="en-US" dirty="0"/>
              <a:t> </a:t>
            </a:r>
            <a:r>
              <a:rPr lang="en-US" dirty="0" smtClean="0"/>
              <a:t> all benefitted from the involvement of a Support</a:t>
            </a:r>
          </a:p>
          <a:p>
            <a:pPr marL="0" indent="0">
              <a:buNone/>
            </a:pPr>
            <a:r>
              <a:rPr lang="en-US" dirty="0" smtClean="0"/>
              <a:t>  Representative on their development Team,</a:t>
            </a:r>
          </a:p>
          <a:p>
            <a:pPr marL="0" indent="0">
              <a:buNone/>
            </a:pPr>
            <a:r>
              <a:rPr lang="en-US" dirty="0" smtClean="0"/>
              <a:t>  sometimes leading the work!</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10</a:t>
            </a:fld>
            <a:endParaRPr lang="en-US"/>
          </a:p>
        </p:txBody>
      </p:sp>
      <p:pic>
        <p:nvPicPr>
          <p:cNvPr id="1026" name="Picture 2" descr="Image result for buzz lightyear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3914" y="204641"/>
            <a:ext cx="1765589" cy="26483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80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A Pretty Graph!</a:t>
            </a:r>
            <a:endParaRPr lang="en-US" dirty="0"/>
          </a:p>
        </p:txBody>
      </p:sp>
      <p:sp>
        <p:nvSpPr>
          <p:cNvPr id="6" name="Content Placeholder 5"/>
          <p:cNvSpPr>
            <a:spLocks noGrp="1"/>
          </p:cNvSpPr>
          <p:nvPr>
            <p:ph idx="1"/>
          </p:nvPr>
        </p:nvSpPr>
        <p:spPr>
          <a:xfrm>
            <a:off x="545523" y="1077480"/>
            <a:ext cx="7886700" cy="4351338"/>
          </a:xfrm>
        </p:spPr>
        <p:txBody>
          <a:bodyPr>
            <a:normAutofit/>
          </a:bodyPr>
          <a:lstStyle/>
          <a:p>
            <a:r>
              <a:rPr lang="en-US" sz="2000" dirty="0" smtClean="0"/>
              <a:t>In April, Support had 566 issues submitted by members! Sounds high but…..</a:t>
            </a:r>
          </a:p>
          <a:p>
            <a:pPr lvl="1"/>
            <a:r>
              <a:rPr lang="en-US" sz="1800" dirty="0" smtClean="0"/>
              <a:t>28.9% were Member Usability (more on that in Training)</a:t>
            </a:r>
          </a:p>
          <a:p>
            <a:pPr lvl="1"/>
            <a:r>
              <a:rPr lang="en-US" sz="1800" dirty="0" smtClean="0"/>
              <a:t>24.2% were Other Things (like SPARK/</a:t>
            </a:r>
            <a:r>
              <a:rPr lang="en-US" sz="1800" dirty="0" err="1" smtClean="0"/>
              <a:t>MedARKS</a:t>
            </a:r>
            <a:r>
              <a:rPr lang="en-US" sz="1800" dirty="0" smtClean="0"/>
              <a:t> and onboarding questions)</a:t>
            </a:r>
          </a:p>
          <a:p>
            <a:pPr lvl="1"/>
            <a:r>
              <a:rPr lang="en-US" sz="1800" dirty="0" smtClean="0"/>
              <a:t>18.4% were Data Problem or Fix (like records merges)</a:t>
            </a:r>
          </a:p>
          <a:p>
            <a:pPr lvl="1"/>
            <a:r>
              <a:rPr lang="en-US" sz="1800" dirty="0" smtClean="0"/>
              <a:t>Only 6.7% were actual Bugs!</a:t>
            </a:r>
          </a:p>
          <a:p>
            <a:pPr lvl="1"/>
            <a:r>
              <a:rPr lang="en-US" sz="1800" dirty="0" smtClean="0"/>
              <a:t>For all submissions we try to respond within 24 hours!</a:t>
            </a:r>
            <a:endParaRPr lang="en-US" sz="1800" dirty="0"/>
          </a:p>
        </p:txBody>
      </p:sp>
      <p:sp>
        <p:nvSpPr>
          <p:cNvPr id="3" name="Slide Number Placeholder 2"/>
          <p:cNvSpPr>
            <a:spLocks noGrp="1"/>
          </p:cNvSpPr>
          <p:nvPr>
            <p:ph type="sldNum" sz="quarter" idx="12"/>
          </p:nvPr>
        </p:nvSpPr>
        <p:spPr/>
        <p:txBody>
          <a:bodyPr/>
          <a:lstStyle/>
          <a:p>
            <a:fld id="{D1A12E6A-C85A-496C-95D0-8B82A2649983}" type="slidenum">
              <a:rPr lang="en-US" smtClean="0"/>
              <a:t>11</a:t>
            </a:fld>
            <a:endParaRPr lang="en-US"/>
          </a:p>
        </p:txBody>
      </p:sp>
      <p:pic>
        <p:nvPicPr>
          <p:cNvPr id="5" name="Picture 4"/>
          <p:cNvPicPr>
            <a:picLocks noChangeAspect="1"/>
          </p:cNvPicPr>
          <p:nvPr/>
        </p:nvPicPr>
        <p:blipFill>
          <a:blip r:embed="rId2"/>
          <a:stretch>
            <a:fillRect/>
          </a:stretch>
        </p:blipFill>
        <p:spPr>
          <a:xfrm>
            <a:off x="882478" y="3578339"/>
            <a:ext cx="7035837" cy="2035097"/>
          </a:xfrm>
          <a:prstGeom prst="rect">
            <a:avLst/>
          </a:prstGeom>
          <a:ln>
            <a:solidFill>
              <a:schemeClr val="tx1"/>
            </a:solidFill>
          </a:ln>
        </p:spPr>
      </p:pic>
    </p:spTree>
    <p:extLst>
      <p:ext uri="{BB962C8B-B14F-4D97-AF65-F5344CB8AC3E}">
        <p14:creationId xmlns:p14="http://schemas.microsoft.com/office/powerpoint/2010/main" val="2476920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 Some April Stats!</a:t>
            </a:r>
            <a:endParaRPr lang="en-US" dirty="0"/>
          </a:p>
        </p:txBody>
      </p:sp>
      <p:sp>
        <p:nvSpPr>
          <p:cNvPr id="4" name="Content Placeholder 3"/>
          <p:cNvSpPr>
            <a:spLocks noGrp="1"/>
          </p:cNvSpPr>
          <p:nvPr>
            <p:ph idx="1"/>
          </p:nvPr>
        </p:nvSpPr>
        <p:spPr>
          <a:xfrm>
            <a:off x="628650" y="1511588"/>
            <a:ext cx="7886700" cy="4351338"/>
          </a:xfrm>
        </p:spPr>
        <p:txBody>
          <a:bodyPr>
            <a:normAutofit fontScale="92500" lnSpcReduction="20000"/>
          </a:bodyPr>
          <a:lstStyle/>
          <a:p>
            <a:r>
              <a:rPr lang="en-US" dirty="0" smtClean="0"/>
              <a:t>% of issues solve by first response – target 85%, actual 87%</a:t>
            </a:r>
          </a:p>
          <a:p>
            <a:r>
              <a:rPr lang="en-US" dirty="0" smtClean="0"/>
              <a:t>% of issues resolved well – target 95%, actual 98%</a:t>
            </a:r>
          </a:p>
          <a:p>
            <a:r>
              <a:rPr lang="en-US" dirty="0" smtClean="0"/>
              <a:t>Average satisfaction rating – target 4.80 out of 5.00, actual 4.85</a:t>
            </a:r>
          </a:p>
          <a:p>
            <a:r>
              <a:rPr lang="en-US" dirty="0" smtClean="0"/>
              <a:t>% new members entering data within 100 days – target 55%, actual 59%</a:t>
            </a:r>
          </a:p>
          <a:p>
            <a:r>
              <a:rPr lang="en-US" dirty="0" smtClean="0"/>
              <a:t>Non-English language use</a:t>
            </a:r>
          </a:p>
          <a:p>
            <a:pPr lvl="1"/>
            <a:r>
              <a:rPr lang="en-US" dirty="0" smtClean="0"/>
              <a:t>Japanese – 20 </a:t>
            </a:r>
            <a:r>
              <a:rPr lang="en-US" dirty="0"/>
              <a:t>u</a:t>
            </a:r>
            <a:r>
              <a:rPr lang="en-US" dirty="0" smtClean="0"/>
              <a:t>sers/6 institutions</a:t>
            </a:r>
          </a:p>
          <a:p>
            <a:pPr lvl="1"/>
            <a:r>
              <a:rPr lang="en-US" dirty="0" smtClean="0"/>
              <a:t>Spanish – 174 users/34 institutions</a:t>
            </a:r>
          </a:p>
          <a:p>
            <a:pPr lvl="1"/>
            <a:r>
              <a:rPr lang="en-US" dirty="0" smtClean="0"/>
              <a:t>Russian – 79 users/32 institutions</a:t>
            </a:r>
          </a:p>
          <a:p>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12</a:t>
            </a:fld>
            <a:endParaRPr lang="en-US"/>
          </a:p>
        </p:txBody>
      </p:sp>
    </p:spTree>
    <p:extLst>
      <p:ext uri="{BB962C8B-B14F-4D97-AF65-F5344CB8AC3E}">
        <p14:creationId xmlns:p14="http://schemas.microsoft.com/office/powerpoint/2010/main" val="3590622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Internal Periodic </a:t>
            </a:r>
            <a:r>
              <a:rPr lang="en-US" dirty="0" smtClean="0"/>
              <a:t>Checks</a:t>
            </a:r>
            <a:endParaRPr lang="en-US" dirty="0"/>
          </a:p>
        </p:txBody>
      </p:sp>
      <p:sp>
        <p:nvSpPr>
          <p:cNvPr id="3" name="Content Placeholder 2"/>
          <p:cNvSpPr>
            <a:spLocks noGrp="1"/>
          </p:cNvSpPr>
          <p:nvPr>
            <p:ph idx="1"/>
          </p:nvPr>
        </p:nvSpPr>
        <p:spPr>
          <a:xfrm>
            <a:off x="628650" y="1387880"/>
            <a:ext cx="7886700" cy="4351338"/>
          </a:xfrm>
        </p:spPr>
        <p:txBody>
          <a:bodyPr/>
          <a:lstStyle/>
          <a:p>
            <a:r>
              <a:rPr lang="en-US" dirty="0" smtClean="0"/>
              <a:t>These checks make sure we are keeping up!</a:t>
            </a:r>
          </a:p>
          <a:p>
            <a:pPr lvl="1"/>
            <a:r>
              <a:rPr lang="en-US" dirty="0" smtClean="0"/>
              <a:t>Closed Bugs that are still assigned to a Support member or closed Bugs with open issues – we may have forgotten to let you know the Bug is fixed!</a:t>
            </a:r>
          </a:p>
          <a:p>
            <a:pPr lvl="1"/>
            <a:r>
              <a:rPr lang="en-US" dirty="0" smtClean="0"/>
              <a:t>Data standard requests that are done but still assigned to a Support member – we may have forgotten to let you </a:t>
            </a:r>
            <a:r>
              <a:rPr lang="en-US" smtClean="0"/>
              <a:t>know it </a:t>
            </a:r>
            <a:r>
              <a:rPr lang="en-US" dirty="0" smtClean="0"/>
              <a:t>has been added!</a:t>
            </a:r>
          </a:p>
          <a:p>
            <a:pPr lvl="1"/>
            <a:r>
              <a:rPr lang="en-US" dirty="0" smtClean="0"/>
              <a:t>Any overdue Health Checks that have not been done</a:t>
            </a:r>
          </a:p>
          <a:p>
            <a:pPr lvl="1"/>
            <a:r>
              <a:rPr lang="en-US" dirty="0" smtClean="0"/>
              <a:t>Any issues where you have responded to a question and are waiting for a response from us</a:t>
            </a:r>
          </a:p>
          <a:p>
            <a:pPr lvl="1"/>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13</a:t>
            </a:fld>
            <a:endParaRPr lang="en-US"/>
          </a:p>
        </p:txBody>
      </p:sp>
    </p:spTree>
    <p:extLst>
      <p:ext uri="{BB962C8B-B14F-4D97-AF65-F5344CB8AC3E}">
        <p14:creationId xmlns:p14="http://schemas.microsoft.com/office/powerpoint/2010/main" val="619909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to 5 Job?</a:t>
            </a:r>
            <a:endParaRPr lang="en-US" dirty="0"/>
          </a:p>
        </p:txBody>
      </p:sp>
      <p:sp>
        <p:nvSpPr>
          <p:cNvPr id="3" name="Content Placeholder 2"/>
          <p:cNvSpPr>
            <a:spLocks noGrp="1"/>
          </p:cNvSpPr>
          <p:nvPr>
            <p:ph idx="1"/>
          </p:nvPr>
        </p:nvSpPr>
        <p:spPr>
          <a:xfrm>
            <a:off x="628650" y="1492472"/>
            <a:ext cx="7886700" cy="4351338"/>
          </a:xfrm>
        </p:spPr>
        <p:txBody>
          <a:bodyPr/>
          <a:lstStyle/>
          <a:p>
            <a:r>
              <a:rPr lang="en-US" dirty="0" smtClean="0"/>
              <a:t>Being a Support Rep for a global membership means we may be on a support or training call at 4 am or 11 pm any day. Every day brings new questions and opportunities with our members so there is never a dull moment!</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14</a:t>
            </a:fld>
            <a:endParaRPr lang="en-US"/>
          </a:p>
        </p:txBody>
      </p:sp>
      <p:pic>
        <p:nvPicPr>
          <p:cNvPr id="3074" name="Picture 2" descr="Image result for time zone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1225" y="-14663738"/>
            <a:ext cx="34588450" cy="18331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59644" y="3736875"/>
            <a:ext cx="4992505" cy="2631918"/>
          </a:xfrm>
          <a:prstGeom prst="rect">
            <a:avLst/>
          </a:prstGeom>
          <a:ln>
            <a:solidFill>
              <a:schemeClr val="tx1"/>
            </a:solidFill>
          </a:ln>
        </p:spPr>
      </p:pic>
      <p:pic>
        <p:nvPicPr>
          <p:cNvPr id="3076" name="Picture 4" descr="Image result for telephone im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86" r="14114" b="18761"/>
          <a:stretch/>
        </p:blipFill>
        <p:spPr bwMode="auto">
          <a:xfrm>
            <a:off x="1165611" y="4715507"/>
            <a:ext cx="241160" cy="2770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elephone im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86" r="14114" b="18761"/>
          <a:stretch/>
        </p:blipFill>
        <p:spPr bwMode="auto">
          <a:xfrm>
            <a:off x="4330840" y="5690749"/>
            <a:ext cx="241160" cy="2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322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Training Team!</a:t>
            </a:r>
            <a:endParaRPr lang="en-US" dirty="0"/>
          </a:p>
        </p:txBody>
      </p:sp>
      <p:sp>
        <p:nvSpPr>
          <p:cNvPr id="3" name="Content Placeholder 2"/>
          <p:cNvSpPr>
            <a:spLocks noGrp="1"/>
          </p:cNvSpPr>
          <p:nvPr>
            <p:ph idx="1"/>
          </p:nvPr>
        </p:nvSpPr>
        <p:spPr>
          <a:xfrm>
            <a:off x="628650" y="1515632"/>
            <a:ext cx="7886700" cy="4351338"/>
          </a:xfrm>
        </p:spPr>
        <p:txBody>
          <a:bodyPr>
            <a:normAutofit fontScale="70000" lnSpcReduction="20000"/>
          </a:bodyPr>
          <a:lstStyle/>
          <a:p>
            <a:r>
              <a:rPr lang="en-US" dirty="0" smtClean="0"/>
              <a:t>Training Staff</a:t>
            </a:r>
          </a:p>
          <a:p>
            <a:pPr lvl="1"/>
            <a:r>
              <a:rPr lang="en-US" dirty="0" smtClean="0"/>
              <a:t>1 full time, 1 ½ time dedicated staff members</a:t>
            </a:r>
          </a:p>
          <a:p>
            <a:pPr lvl="1"/>
            <a:r>
              <a:rPr lang="en-US" dirty="0" smtClean="0"/>
              <a:t>Assistance from Support Team, Medical Team, Studbook Team, Regional Coordinators and two contracted staff persons</a:t>
            </a:r>
          </a:p>
          <a:p>
            <a:r>
              <a:rPr lang="en-US" dirty="0" smtClean="0"/>
              <a:t>Develop training documents</a:t>
            </a:r>
          </a:p>
          <a:p>
            <a:pPr lvl="2"/>
            <a:r>
              <a:rPr lang="en-US" dirty="0" smtClean="0"/>
              <a:t>PowerPoints</a:t>
            </a:r>
          </a:p>
          <a:p>
            <a:pPr lvl="2"/>
            <a:r>
              <a:rPr lang="en-US" dirty="0" smtClean="0"/>
              <a:t>HELP documents</a:t>
            </a:r>
          </a:p>
          <a:p>
            <a:pPr lvl="2"/>
            <a:r>
              <a:rPr lang="en-US" dirty="0" err="1" smtClean="0"/>
              <a:t>WalkMe</a:t>
            </a:r>
            <a:r>
              <a:rPr lang="en-US" dirty="0" smtClean="0"/>
              <a:t> tutorials</a:t>
            </a:r>
          </a:p>
          <a:p>
            <a:pPr lvl="2"/>
            <a:r>
              <a:rPr lang="en-US" dirty="0" smtClean="0"/>
              <a:t>Videos</a:t>
            </a:r>
          </a:p>
          <a:p>
            <a:r>
              <a:rPr lang="en-US" dirty="0" smtClean="0"/>
              <a:t>Keep the Help Menu updated</a:t>
            </a:r>
          </a:p>
          <a:p>
            <a:r>
              <a:rPr lang="en-US" dirty="0" smtClean="0"/>
              <a:t>Webinars</a:t>
            </a:r>
          </a:p>
          <a:p>
            <a:pPr lvl="2"/>
            <a:r>
              <a:rPr lang="en-US" dirty="0" smtClean="0"/>
              <a:t>Monthly Tips &amp; Tricks </a:t>
            </a:r>
          </a:p>
          <a:p>
            <a:pPr lvl="2"/>
            <a:r>
              <a:rPr lang="en-US" dirty="0" smtClean="0"/>
              <a:t>Monthly ZIMS Studbook</a:t>
            </a:r>
          </a:p>
          <a:p>
            <a:pPr lvl="2"/>
            <a:r>
              <a:rPr lang="en-US" dirty="0" smtClean="0"/>
              <a:t>New/Potential members</a:t>
            </a:r>
          </a:p>
          <a:p>
            <a:r>
              <a:rPr lang="en-US" dirty="0" smtClean="0"/>
              <a:t>On site training</a:t>
            </a:r>
          </a:p>
          <a:p>
            <a:r>
              <a:rPr lang="en-US" dirty="0" smtClean="0"/>
              <a:t>Education License Members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15</a:t>
            </a:fld>
            <a:endParaRPr lang="en-US"/>
          </a:p>
        </p:txBody>
      </p:sp>
      <p:pic>
        <p:nvPicPr>
          <p:cNvPr id="2050" name="Picture 2" descr="Image result for traini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050" y="2877177"/>
            <a:ext cx="3460749" cy="230512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726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743"/>
            <a:ext cx="7886700" cy="1325563"/>
          </a:xfrm>
        </p:spPr>
        <p:txBody>
          <a:bodyPr/>
          <a:lstStyle/>
          <a:p>
            <a:r>
              <a:rPr lang="en-US" dirty="0" smtClean="0"/>
              <a:t>What Materials Need to be Created?</a:t>
            </a:r>
            <a:endParaRPr lang="en-US" dirty="0"/>
          </a:p>
        </p:txBody>
      </p:sp>
      <p:sp>
        <p:nvSpPr>
          <p:cNvPr id="3" name="Content Placeholder 2"/>
          <p:cNvSpPr>
            <a:spLocks noGrp="1"/>
          </p:cNvSpPr>
          <p:nvPr>
            <p:ph idx="1"/>
          </p:nvPr>
        </p:nvSpPr>
        <p:spPr>
          <a:xfrm>
            <a:off x="628650" y="1527306"/>
            <a:ext cx="7886700" cy="4351338"/>
          </a:xfrm>
        </p:spPr>
        <p:txBody>
          <a:bodyPr>
            <a:noAutofit/>
          </a:bodyPr>
          <a:lstStyle/>
          <a:p>
            <a:r>
              <a:rPr lang="en-US" sz="1600" dirty="0" smtClean="0"/>
              <a:t>We use many approaches to determine what training materials need to be created</a:t>
            </a:r>
          </a:p>
          <a:p>
            <a:pPr lvl="1"/>
            <a:r>
              <a:rPr lang="en-US" sz="1600" dirty="0" smtClean="0"/>
              <a:t>Animal records-keeper </a:t>
            </a:r>
            <a:r>
              <a:rPr lang="en-US" sz="1600" dirty="0" err="1" smtClean="0"/>
              <a:t>listservs</a:t>
            </a:r>
            <a:endParaRPr lang="en-US" sz="1600" dirty="0" smtClean="0"/>
          </a:p>
          <a:p>
            <a:pPr lvl="2"/>
            <a:r>
              <a:rPr lang="en-US" sz="1600" dirty="0" smtClean="0"/>
              <a:t>Discussions often point to a need</a:t>
            </a:r>
          </a:p>
          <a:p>
            <a:pPr lvl="1"/>
            <a:r>
              <a:rPr lang="en-US" sz="1600" dirty="0" smtClean="0"/>
              <a:t>Member Usability</a:t>
            </a:r>
          </a:p>
          <a:p>
            <a:pPr lvl="2"/>
            <a:r>
              <a:rPr lang="en-US" sz="1600" dirty="0" smtClean="0"/>
              <a:t>Sometimes a Bug is submitted to Support that is actually simply the member not knowing how to do something. These are marked as Member Usability and forwarded to the Training Team as needing training material</a:t>
            </a:r>
          </a:p>
          <a:p>
            <a:pPr lvl="1"/>
            <a:r>
              <a:rPr lang="en-US" sz="1600" dirty="0" smtClean="0"/>
              <a:t>Webinars</a:t>
            </a:r>
          </a:p>
          <a:p>
            <a:pPr lvl="2"/>
            <a:r>
              <a:rPr lang="en-US" sz="1600" dirty="0" smtClean="0"/>
              <a:t>During Webinars we will often get questions that would benefit from Help materials</a:t>
            </a:r>
          </a:p>
          <a:p>
            <a:pPr lvl="1"/>
            <a:r>
              <a:rPr lang="en-US" sz="1600" dirty="0" smtClean="0"/>
              <a:t>Conferences</a:t>
            </a:r>
          </a:p>
          <a:p>
            <a:pPr lvl="2"/>
            <a:r>
              <a:rPr lang="en-US" sz="1600" dirty="0" smtClean="0"/>
              <a:t>Members often bring their questions to us during conferences</a:t>
            </a:r>
          </a:p>
          <a:p>
            <a:pPr lvl="1"/>
            <a:r>
              <a:rPr lang="en-US" sz="1600" dirty="0" smtClean="0"/>
              <a:t>On Site Training</a:t>
            </a:r>
          </a:p>
          <a:p>
            <a:pPr lvl="2"/>
            <a:r>
              <a:rPr lang="en-US" sz="1600" dirty="0" smtClean="0"/>
              <a:t>Trainers often return from on-site training sessions with ideas for new material</a:t>
            </a:r>
          </a:p>
          <a:p>
            <a:pPr lvl="1"/>
            <a:r>
              <a:rPr lang="en-US" sz="1600" dirty="0" smtClean="0"/>
              <a:t>Let us know!</a:t>
            </a:r>
          </a:p>
          <a:p>
            <a:pPr lvl="2"/>
            <a:r>
              <a:rPr lang="en-US" sz="1600" dirty="0" smtClean="0"/>
              <a:t>Contact us with your ideas</a:t>
            </a:r>
            <a:endParaRPr lang="en-US" sz="1600" dirty="0"/>
          </a:p>
        </p:txBody>
      </p:sp>
      <p:sp>
        <p:nvSpPr>
          <p:cNvPr id="4" name="Slide Number Placeholder 3"/>
          <p:cNvSpPr>
            <a:spLocks noGrp="1"/>
          </p:cNvSpPr>
          <p:nvPr>
            <p:ph type="sldNum" sz="quarter" idx="12"/>
          </p:nvPr>
        </p:nvSpPr>
        <p:spPr/>
        <p:txBody>
          <a:bodyPr/>
          <a:lstStyle/>
          <a:p>
            <a:fld id="{D1A12E6A-C85A-496C-95D0-8B82A2649983}" type="slidenum">
              <a:rPr lang="en-US" smtClean="0"/>
              <a:t>16</a:t>
            </a:fld>
            <a:endParaRPr lang="en-US"/>
          </a:p>
        </p:txBody>
      </p:sp>
    </p:spTree>
    <p:extLst>
      <p:ext uri="{BB962C8B-B14F-4D97-AF65-F5344CB8AC3E}">
        <p14:creationId xmlns:p14="http://schemas.microsoft.com/office/powerpoint/2010/main" val="321184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WalkMe</a:t>
            </a:r>
            <a:r>
              <a:rPr lang="en-US" dirty="0" smtClean="0"/>
              <a:t> – Helps Us Help You</a:t>
            </a:r>
            <a:endParaRPr lang="en-US" dirty="0"/>
          </a:p>
        </p:txBody>
      </p:sp>
      <p:sp>
        <p:nvSpPr>
          <p:cNvPr id="3" name="Content Placeholder 2"/>
          <p:cNvSpPr>
            <a:spLocks noGrp="1"/>
          </p:cNvSpPr>
          <p:nvPr>
            <p:ph idx="1"/>
          </p:nvPr>
        </p:nvSpPr>
        <p:spPr>
          <a:xfrm>
            <a:off x="545523" y="1474643"/>
            <a:ext cx="7886700" cy="4351338"/>
          </a:xfrm>
        </p:spPr>
        <p:txBody>
          <a:bodyPr/>
          <a:lstStyle/>
          <a:p>
            <a:r>
              <a:rPr lang="en-US" dirty="0" err="1" smtClean="0"/>
              <a:t>WalkMe</a:t>
            </a:r>
            <a:r>
              <a:rPr lang="en-US" dirty="0" smtClean="0"/>
              <a:t> is a software company that helps Users navigate the features of other web-based services</a:t>
            </a:r>
          </a:p>
          <a:p>
            <a:r>
              <a:rPr lang="en-US" dirty="0" smtClean="0"/>
              <a:t>Used for everything in the Help Menu, pop-up messages, hover over information and walk-throughs (interactive guidance)</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17</a:t>
            </a:fld>
            <a:endParaRPr lang="en-US"/>
          </a:p>
        </p:txBody>
      </p:sp>
      <p:pic>
        <p:nvPicPr>
          <p:cNvPr id="1026" name="Picture 2" descr="Image result for dog walk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8" y="4117768"/>
            <a:ext cx="4818488" cy="239386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9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Indexes!</a:t>
            </a:r>
            <a:endParaRPr lang="en-US" dirty="0"/>
          </a:p>
        </p:txBody>
      </p:sp>
      <p:sp>
        <p:nvSpPr>
          <p:cNvPr id="3" name="Content Placeholder 2"/>
          <p:cNvSpPr>
            <a:spLocks noGrp="1"/>
          </p:cNvSpPr>
          <p:nvPr>
            <p:ph idx="1"/>
          </p:nvPr>
        </p:nvSpPr>
        <p:spPr/>
        <p:txBody>
          <a:bodyPr/>
          <a:lstStyle/>
          <a:p>
            <a:r>
              <a:rPr lang="en-US" dirty="0" smtClean="0"/>
              <a:t>Available now</a:t>
            </a:r>
          </a:p>
          <a:p>
            <a:pPr lvl="1"/>
            <a:r>
              <a:rPr lang="en-US" dirty="0" smtClean="0"/>
              <a:t>Studbook</a:t>
            </a:r>
          </a:p>
          <a:p>
            <a:pPr lvl="1"/>
            <a:r>
              <a:rPr lang="en-US" dirty="0" smtClean="0"/>
              <a:t>Aquatics</a:t>
            </a:r>
          </a:p>
          <a:p>
            <a:r>
              <a:rPr lang="en-US" dirty="0" smtClean="0"/>
              <a:t>In the works</a:t>
            </a:r>
          </a:p>
          <a:p>
            <a:pPr lvl="1"/>
            <a:r>
              <a:rPr lang="en-US" dirty="0" smtClean="0"/>
              <a:t>Medical</a:t>
            </a:r>
          </a:p>
          <a:p>
            <a:pPr lvl="1"/>
            <a:r>
              <a:rPr lang="en-US" dirty="0" smtClean="0"/>
              <a:t>Local Admin</a:t>
            </a:r>
          </a:p>
          <a:p>
            <a:pPr lvl="1"/>
            <a:r>
              <a:rPr lang="en-US" dirty="0" smtClean="0"/>
              <a:t>Husbandry</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18</a:t>
            </a:fld>
            <a:endParaRPr lang="en-US"/>
          </a:p>
        </p:txBody>
      </p:sp>
      <p:pic>
        <p:nvPicPr>
          <p:cNvPr id="6" name="Picture 5"/>
          <p:cNvPicPr>
            <a:picLocks noChangeAspect="1"/>
          </p:cNvPicPr>
          <p:nvPr/>
        </p:nvPicPr>
        <p:blipFill>
          <a:blip r:embed="rId2"/>
          <a:stretch>
            <a:fillRect/>
          </a:stretch>
        </p:blipFill>
        <p:spPr>
          <a:xfrm>
            <a:off x="5154153" y="361901"/>
            <a:ext cx="2527512" cy="318686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319542" y="2926717"/>
            <a:ext cx="4196734" cy="2420057"/>
          </a:xfrm>
          <a:prstGeom prst="rect">
            <a:avLst/>
          </a:prstGeom>
          <a:ln>
            <a:solidFill>
              <a:schemeClr val="tx1"/>
            </a:solidFill>
          </a:ln>
        </p:spPr>
      </p:pic>
    </p:spTree>
    <p:extLst>
      <p:ext uri="{BB962C8B-B14F-4D97-AF65-F5344CB8AC3E}">
        <p14:creationId xmlns:p14="http://schemas.microsoft.com/office/powerpoint/2010/main" val="270302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License Members</a:t>
            </a:r>
            <a:endParaRPr lang="en-US" dirty="0"/>
          </a:p>
        </p:txBody>
      </p:sp>
      <p:sp>
        <p:nvSpPr>
          <p:cNvPr id="3" name="Content Placeholder 2"/>
          <p:cNvSpPr>
            <a:spLocks noGrp="1"/>
          </p:cNvSpPr>
          <p:nvPr>
            <p:ph idx="1"/>
          </p:nvPr>
        </p:nvSpPr>
        <p:spPr>
          <a:xfrm>
            <a:off x="628650" y="1594716"/>
            <a:ext cx="7886700" cy="4351338"/>
          </a:xfrm>
        </p:spPr>
        <p:txBody>
          <a:bodyPr/>
          <a:lstStyle/>
          <a:p>
            <a:r>
              <a:rPr lang="en-US" dirty="0" smtClean="0"/>
              <a:t>Educational Partners use a version of ZIMS (</a:t>
            </a:r>
            <a:r>
              <a:rPr lang="en-US" dirty="0" err="1" smtClean="0"/>
              <a:t>LearnZIMS</a:t>
            </a:r>
            <a:r>
              <a:rPr lang="en-US" dirty="0" smtClean="0"/>
              <a:t>) without the global data as a teaching tool for students from high school through Doctorate programs</a:t>
            </a:r>
          </a:p>
          <a:p>
            <a:r>
              <a:rPr lang="en-US" dirty="0" smtClean="0"/>
              <a:t>26 schools from 8 countries use </a:t>
            </a:r>
            <a:r>
              <a:rPr lang="en-US" dirty="0" err="1" smtClean="0"/>
              <a:t>LearnZIMS</a:t>
            </a:r>
            <a:r>
              <a:rPr lang="en-US" dirty="0" smtClean="0"/>
              <a:t> to enhance their curriculums</a:t>
            </a:r>
          </a:p>
          <a:p>
            <a:r>
              <a:rPr lang="en-US" dirty="0" smtClean="0"/>
              <a:t>Graduates get ‘real world’ skills and enter the zoological workplace with competitive, state-of-the-art record </a:t>
            </a:r>
            <a:r>
              <a:rPr lang="en-US" smtClean="0"/>
              <a:t>keeping skills. </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19</a:t>
            </a:fld>
            <a:endParaRPr lang="en-US"/>
          </a:p>
        </p:txBody>
      </p:sp>
    </p:spTree>
    <p:extLst>
      <p:ext uri="{BB962C8B-B14F-4D97-AF65-F5344CB8AC3E}">
        <p14:creationId xmlns:p14="http://schemas.microsoft.com/office/powerpoint/2010/main" val="1419349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A12E6A-C85A-496C-95D0-8B82A2649983}" type="slidenum">
              <a:rPr lang="en-US" smtClean="0"/>
              <a:t>2</a:t>
            </a:fld>
            <a:endParaRPr lang="en-US"/>
          </a:p>
        </p:txBody>
      </p:sp>
      <p:sp>
        <p:nvSpPr>
          <p:cNvPr id="3" name="TextBox 2"/>
          <p:cNvSpPr txBox="1"/>
          <p:nvPr/>
        </p:nvSpPr>
        <p:spPr>
          <a:xfrm>
            <a:off x="759547" y="1634837"/>
            <a:ext cx="3195780" cy="3693319"/>
          </a:xfrm>
          <a:prstGeom prst="rect">
            <a:avLst/>
          </a:prstGeom>
          <a:solidFill>
            <a:schemeClr val="accent2">
              <a:lumMod val="40000"/>
              <a:lumOff val="60000"/>
            </a:schemeClr>
          </a:solidFill>
          <a:ln>
            <a:solidFill>
              <a:schemeClr val="tx1"/>
            </a:solidFill>
          </a:ln>
        </p:spPr>
        <p:txBody>
          <a:bodyPr wrap="square" rtlCol="0">
            <a:spAutoFit/>
          </a:bodyPr>
          <a:lstStyle/>
          <a:p>
            <a:r>
              <a:rPr lang="en-US" dirty="0" smtClean="0"/>
              <a:t>The Species360 Support and Training Teams are here to help you get the most out the ZIMS application. They should be your first (and hopefully only) stop if you have a question about using ZIMS to</a:t>
            </a:r>
          </a:p>
          <a:p>
            <a:r>
              <a:rPr lang="en-US" dirty="0" smtClean="0"/>
              <a:t>accomplish your goals or if you have encountered something that you don’t think is working correctly.</a:t>
            </a:r>
          </a:p>
          <a:p>
            <a:pPr marL="285750" indent="-285750">
              <a:buFont typeface="Arial" panose="020B0604020202020204" pitchFamily="34" charset="0"/>
              <a:buChar char="•"/>
            </a:pPr>
            <a:r>
              <a:rPr lang="en-US" dirty="0" smtClean="0">
                <a:hlinkClick r:id="rId2"/>
              </a:rPr>
              <a:t>support@Species360.org</a:t>
            </a:r>
            <a:endParaRPr lang="en-US" dirty="0" smtClean="0"/>
          </a:p>
          <a:p>
            <a:pPr marL="285750" indent="-285750">
              <a:buFont typeface="Arial" panose="020B0604020202020204" pitchFamily="34" charset="0"/>
              <a:buChar char="•"/>
            </a:pPr>
            <a:r>
              <a:rPr lang="en-US" dirty="0" smtClean="0">
                <a:hlinkClick r:id="rId3"/>
              </a:rPr>
              <a:t>training@Species360.org</a:t>
            </a:r>
            <a:endParaRPr lang="en-US" dirty="0" smtClean="0"/>
          </a:p>
        </p:txBody>
      </p:sp>
      <p:pic>
        <p:nvPicPr>
          <p:cNvPr id="1026" name="Picture 2" descr="Image result for support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464" y="1995055"/>
            <a:ext cx="4200525"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53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278" y="0"/>
            <a:ext cx="7886700" cy="1325563"/>
          </a:xfrm>
        </p:spPr>
        <p:txBody>
          <a:bodyPr/>
          <a:lstStyle/>
          <a:p>
            <a:r>
              <a:rPr lang="en-US" dirty="0" smtClean="0"/>
              <a:t>Training – Some Stats!</a:t>
            </a:r>
            <a:endParaRPr lang="en-US" dirty="0"/>
          </a:p>
        </p:txBody>
      </p:sp>
      <p:sp>
        <p:nvSpPr>
          <p:cNvPr id="3" name="Content Placeholder 2"/>
          <p:cNvSpPr>
            <a:spLocks noGrp="1"/>
          </p:cNvSpPr>
          <p:nvPr>
            <p:ph idx="1"/>
          </p:nvPr>
        </p:nvSpPr>
        <p:spPr>
          <a:xfrm>
            <a:off x="585107" y="1201511"/>
            <a:ext cx="7886700" cy="4351338"/>
          </a:xfrm>
        </p:spPr>
        <p:txBody>
          <a:bodyPr>
            <a:normAutofit fontScale="85000" lnSpcReduction="20000"/>
          </a:bodyPr>
          <a:lstStyle/>
          <a:p>
            <a:r>
              <a:rPr lang="en-US" dirty="0" smtClean="0"/>
              <a:t>We serve over 16,000 unique Users of ZIMS</a:t>
            </a:r>
          </a:p>
          <a:p>
            <a:r>
              <a:rPr lang="en-US" dirty="0" smtClean="0"/>
              <a:t>Have a library of almost 800 Help documents, PowerPoints and Videos</a:t>
            </a:r>
          </a:p>
          <a:p>
            <a:r>
              <a:rPr lang="en-US" dirty="0" smtClean="0"/>
              <a:t>36,477 Help Menu searches performed</a:t>
            </a:r>
          </a:p>
          <a:p>
            <a:r>
              <a:rPr lang="en-US" dirty="0" smtClean="0"/>
              <a:t>283 guided walkthroughs have been used</a:t>
            </a:r>
          </a:p>
          <a:p>
            <a:r>
              <a:rPr lang="en-US" dirty="0" smtClean="0"/>
              <a:t>129 contextual links are available</a:t>
            </a:r>
          </a:p>
          <a:p>
            <a:pPr lvl="1"/>
            <a:r>
              <a:rPr lang="en-US" sz="2200" dirty="0" smtClean="0"/>
              <a:t>“?” hover overs</a:t>
            </a:r>
          </a:p>
          <a:p>
            <a:pPr lvl="1"/>
            <a:r>
              <a:rPr lang="en-US" sz="2200" dirty="0" smtClean="0"/>
              <a:t>&gt; play buttons</a:t>
            </a:r>
          </a:p>
          <a:p>
            <a:pPr lvl="1"/>
            <a:r>
              <a:rPr lang="en-US" sz="2200" dirty="0" smtClean="0"/>
              <a:t>‘feature updated’</a:t>
            </a:r>
          </a:p>
          <a:p>
            <a:r>
              <a:rPr lang="en-US" dirty="0" smtClean="0"/>
              <a:t>760,748 Engagements (any interaction with a </a:t>
            </a:r>
            <a:r>
              <a:rPr lang="en-US" dirty="0" err="1" smtClean="0"/>
              <a:t>WalkMe</a:t>
            </a:r>
            <a:r>
              <a:rPr lang="en-US" dirty="0" smtClean="0"/>
              <a:t> product) in last year</a:t>
            </a:r>
          </a:p>
          <a:p>
            <a:r>
              <a:rPr lang="en-US" dirty="0" smtClean="0"/>
              <a:t>2.7 million sessions (someone logged in) in last year</a:t>
            </a:r>
          </a:p>
        </p:txBody>
      </p:sp>
      <p:sp>
        <p:nvSpPr>
          <p:cNvPr id="4" name="Slide Number Placeholder 3"/>
          <p:cNvSpPr>
            <a:spLocks noGrp="1"/>
          </p:cNvSpPr>
          <p:nvPr>
            <p:ph type="sldNum" sz="quarter" idx="12"/>
          </p:nvPr>
        </p:nvSpPr>
        <p:spPr/>
        <p:txBody>
          <a:bodyPr/>
          <a:lstStyle/>
          <a:p>
            <a:fld id="{D1A12E6A-C85A-496C-95D0-8B82A2649983}" type="slidenum">
              <a:rPr lang="en-US" smtClean="0"/>
              <a:t>20</a:t>
            </a:fld>
            <a:endParaRPr lang="en-US"/>
          </a:p>
        </p:txBody>
      </p:sp>
    </p:spTree>
    <p:extLst>
      <p:ext uri="{BB962C8B-B14F-4D97-AF65-F5344CB8AC3E}">
        <p14:creationId xmlns:p14="http://schemas.microsoft.com/office/powerpoint/2010/main" val="257450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 Some Stats!</a:t>
            </a:r>
            <a:endParaRPr lang="en-US" dirty="0"/>
          </a:p>
        </p:txBody>
      </p:sp>
      <p:sp>
        <p:nvSpPr>
          <p:cNvPr id="3" name="Content Placeholder 2"/>
          <p:cNvSpPr>
            <a:spLocks noGrp="1"/>
          </p:cNvSpPr>
          <p:nvPr>
            <p:ph idx="1"/>
          </p:nvPr>
        </p:nvSpPr>
        <p:spPr>
          <a:xfrm>
            <a:off x="550829" y="1562979"/>
            <a:ext cx="7886700" cy="4351338"/>
          </a:xfrm>
        </p:spPr>
        <p:txBody>
          <a:bodyPr/>
          <a:lstStyle/>
          <a:p>
            <a:r>
              <a:rPr lang="en-US" dirty="0" smtClean="0"/>
              <a:t>Have held 66 training events (in person or Webinar) in the past year</a:t>
            </a:r>
          </a:p>
          <a:p>
            <a:r>
              <a:rPr lang="en-US" dirty="0" smtClean="0"/>
              <a:t>&gt; 1,000 Users</a:t>
            </a:r>
          </a:p>
          <a:p>
            <a:r>
              <a:rPr lang="en-US" smtClean="0"/>
              <a:t>&gt; 400 </a:t>
            </a:r>
            <a:r>
              <a:rPr lang="en-US" dirty="0" smtClean="0"/>
              <a:t>institutions</a:t>
            </a:r>
          </a:p>
          <a:p>
            <a:r>
              <a:rPr lang="en-US" dirty="0" smtClean="0"/>
              <a:t>19 countries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21</a:t>
            </a:fld>
            <a:endParaRPr lang="en-US"/>
          </a:p>
        </p:txBody>
      </p:sp>
      <p:pic>
        <p:nvPicPr>
          <p:cNvPr id="5" name="Picture 4"/>
          <p:cNvPicPr>
            <a:picLocks noChangeAspect="1"/>
          </p:cNvPicPr>
          <p:nvPr/>
        </p:nvPicPr>
        <p:blipFill>
          <a:blip r:embed="rId2"/>
          <a:stretch>
            <a:fillRect/>
          </a:stretch>
        </p:blipFill>
        <p:spPr>
          <a:xfrm>
            <a:off x="4897866" y="2145165"/>
            <a:ext cx="3617484" cy="2263721"/>
          </a:xfrm>
          <a:prstGeom prst="rect">
            <a:avLst/>
          </a:prstGeom>
          <a:effectLst>
            <a:softEdge rad="127000"/>
          </a:effectLst>
        </p:spPr>
      </p:pic>
      <p:pic>
        <p:nvPicPr>
          <p:cNvPr id="6" name="Picture 5"/>
          <p:cNvPicPr>
            <a:picLocks noChangeAspect="1"/>
          </p:cNvPicPr>
          <p:nvPr/>
        </p:nvPicPr>
        <p:blipFill>
          <a:blip r:embed="rId3"/>
          <a:stretch>
            <a:fillRect/>
          </a:stretch>
        </p:blipFill>
        <p:spPr>
          <a:xfrm>
            <a:off x="239544" y="4173282"/>
            <a:ext cx="4745008" cy="2195511"/>
          </a:xfrm>
          <a:prstGeom prst="rect">
            <a:avLst/>
          </a:prstGeom>
          <a:effectLst>
            <a:softEdge rad="127000"/>
          </a:effectLst>
        </p:spPr>
      </p:pic>
    </p:spTree>
    <p:extLst>
      <p:ext uri="{BB962C8B-B14F-4D97-AF65-F5344CB8AC3E}">
        <p14:creationId xmlns:p14="http://schemas.microsoft.com/office/powerpoint/2010/main" val="2981535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614" y="83024"/>
            <a:ext cx="7886700" cy="1325563"/>
          </a:xfrm>
        </p:spPr>
        <p:txBody>
          <a:bodyPr/>
          <a:lstStyle/>
          <a:p>
            <a:r>
              <a:rPr lang="en-US" dirty="0" smtClean="0"/>
              <a:t>Training – Some Stats!</a:t>
            </a:r>
            <a:endParaRPr lang="en-US" dirty="0"/>
          </a:p>
        </p:txBody>
      </p:sp>
      <p:sp>
        <p:nvSpPr>
          <p:cNvPr id="3" name="Content Placeholder 2"/>
          <p:cNvSpPr>
            <a:spLocks noGrp="1"/>
          </p:cNvSpPr>
          <p:nvPr>
            <p:ph idx="1"/>
          </p:nvPr>
        </p:nvSpPr>
        <p:spPr>
          <a:xfrm>
            <a:off x="628650" y="1713021"/>
            <a:ext cx="7886700" cy="4351338"/>
          </a:xfrm>
        </p:spPr>
        <p:txBody>
          <a:bodyPr>
            <a:normAutofit lnSpcReduction="10000"/>
          </a:bodyPr>
          <a:lstStyle/>
          <a:p>
            <a:endParaRPr lang="en-US" dirty="0" smtClean="0"/>
          </a:p>
          <a:p>
            <a:endParaRPr lang="en-US" dirty="0"/>
          </a:p>
          <a:p>
            <a:endParaRPr lang="en-US" dirty="0" smtClean="0"/>
          </a:p>
          <a:p>
            <a:endParaRPr lang="en-US" dirty="0"/>
          </a:p>
          <a:p>
            <a:r>
              <a:rPr lang="en-US" dirty="0" smtClean="0"/>
              <a:t>Although Avengers: Endgame broke all records we have some pretty good video stats ourselves!</a:t>
            </a:r>
          </a:p>
          <a:p>
            <a:pPr lvl="1"/>
            <a:r>
              <a:rPr lang="en-US" dirty="0" smtClean="0"/>
              <a:t>6,405 videos played</a:t>
            </a:r>
          </a:p>
          <a:p>
            <a:pPr lvl="1"/>
            <a:r>
              <a:rPr lang="en-US" dirty="0" smtClean="0"/>
              <a:t>27 days of watch time</a:t>
            </a:r>
          </a:p>
          <a:p>
            <a:pPr lvl="1"/>
            <a:r>
              <a:rPr lang="en-US" dirty="0" smtClean="0"/>
              <a:t>Average 6.08 minutes per view</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22</a:t>
            </a:fld>
            <a:endParaRPr lang="en-US"/>
          </a:p>
        </p:txBody>
      </p:sp>
      <p:pic>
        <p:nvPicPr>
          <p:cNvPr id="6" name="Picture 5"/>
          <p:cNvPicPr>
            <a:picLocks noChangeAspect="1"/>
          </p:cNvPicPr>
          <p:nvPr/>
        </p:nvPicPr>
        <p:blipFill>
          <a:blip r:embed="rId2"/>
          <a:stretch>
            <a:fillRect/>
          </a:stretch>
        </p:blipFill>
        <p:spPr>
          <a:xfrm>
            <a:off x="1937340" y="1089670"/>
            <a:ext cx="4491668" cy="2493334"/>
          </a:xfrm>
          <a:prstGeom prst="rect">
            <a:avLst/>
          </a:prstGeom>
          <a:effectLst>
            <a:softEdge rad="127000"/>
          </a:effectLst>
        </p:spPr>
      </p:pic>
    </p:spTree>
    <p:extLst>
      <p:ext uri="{BB962C8B-B14F-4D97-AF65-F5344CB8AC3E}">
        <p14:creationId xmlns:p14="http://schemas.microsoft.com/office/powerpoint/2010/main" val="2853212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Team!</a:t>
            </a:r>
            <a:endParaRPr lang="en-US" dirty="0"/>
          </a:p>
        </p:txBody>
      </p:sp>
      <p:sp>
        <p:nvSpPr>
          <p:cNvPr id="3" name="Content Placeholder 2"/>
          <p:cNvSpPr>
            <a:spLocks noGrp="1"/>
          </p:cNvSpPr>
          <p:nvPr>
            <p:ph idx="1"/>
          </p:nvPr>
        </p:nvSpPr>
        <p:spPr>
          <a:xfrm>
            <a:off x="462107" y="1690689"/>
            <a:ext cx="8219786" cy="4351338"/>
          </a:xfrm>
        </p:spPr>
        <p:txBody>
          <a:bodyPr/>
          <a:lstStyle/>
          <a:p>
            <a:r>
              <a:rPr lang="en-US" dirty="0" smtClean="0"/>
              <a:t>Job Title</a:t>
            </a:r>
          </a:p>
          <a:p>
            <a:r>
              <a:rPr lang="en-US" dirty="0" smtClean="0"/>
              <a:t>How long at Species360</a:t>
            </a:r>
          </a:p>
          <a:p>
            <a:r>
              <a:rPr lang="en-US" dirty="0" smtClean="0"/>
              <a:t>Where they work from</a:t>
            </a:r>
          </a:p>
          <a:p>
            <a:r>
              <a:rPr lang="en-US" dirty="0" smtClean="0"/>
              <a:t>A hobby or two</a:t>
            </a:r>
          </a:p>
          <a:p>
            <a:r>
              <a:rPr lang="en-US" dirty="0" smtClean="0"/>
              <a:t>Why they enjoy doing what they do at Species360</a:t>
            </a:r>
          </a:p>
          <a:p>
            <a:r>
              <a:rPr lang="en-US" dirty="0" smtClean="0"/>
              <a:t>Any anecdotes that might help Users understand our challenges and accomplishments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23</a:t>
            </a:fld>
            <a:endParaRPr lang="en-US"/>
          </a:p>
        </p:txBody>
      </p:sp>
    </p:spTree>
    <p:extLst>
      <p:ext uri="{BB962C8B-B14F-4D97-AF65-F5344CB8AC3E}">
        <p14:creationId xmlns:p14="http://schemas.microsoft.com/office/powerpoint/2010/main" val="1160182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8232"/>
            <a:ext cx="7886700" cy="1325563"/>
          </a:xfrm>
        </p:spPr>
        <p:txBody>
          <a:bodyPr/>
          <a:lstStyle/>
          <a:p>
            <a:r>
              <a:rPr lang="en-US" dirty="0" smtClean="0"/>
              <a:t>Elisabeth Hunt</a:t>
            </a:r>
            <a:endParaRPr lang="en-US" dirty="0"/>
          </a:p>
        </p:txBody>
      </p:sp>
      <p:sp>
        <p:nvSpPr>
          <p:cNvPr id="3" name="Content Placeholder 2"/>
          <p:cNvSpPr>
            <a:spLocks noGrp="1"/>
          </p:cNvSpPr>
          <p:nvPr>
            <p:ph idx="1"/>
          </p:nvPr>
        </p:nvSpPr>
        <p:spPr>
          <a:xfrm>
            <a:off x="628650" y="1514340"/>
            <a:ext cx="7886700" cy="4351338"/>
          </a:xfrm>
        </p:spPr>
        <p:txBody>
          <a:bodyPr>
            <a:normAutofit fontScale="92500" lnSpcReduction="10000"/>
          </a:bodyPr>
          <a:lstStyle/>
          <a:p>
            <a:r>
              <a:rPr lang="en-US" dirty="0" smtClean="0"/>
              <a:t>Member Support and Training</a:t>
            </a:r>
          </a:p>
          <a:p>
            <a:pPr marL="0" indent="0">
              <a:buNone/>
            </a:pPr>
            <a:r>
              <a:rPr lang="en-US" dirty="0"/>
              <a:t> </a:t>
            </a:r>
            <a:r>
              <a:rPr lang="en-US" dirty="0" smtClean="0"/>
              <a:t>  Director (she’s the boss of us!)</a:t>
            </a:r>
          </a:p>
          <a:p>
            <a:r>
              <a:rPr lang="en-US" dirty="0" smtClean="0"/>
              <a:t>17 years</a:t>
            </a:r>
          </a:p>
          <a:p>
            <a:r>
              <a:rPr lang="en-US" dirty="0" smtClean="0"/>
              <a:t>Bloomington, MN office</a:t>
            </a:r>
          </a:p>
          <a:p>
            <a:r>
              <a:rPr lang="en-US" dirty="0" err="1" smtClean="0"/>
              <a:t>Taekwon</a:t>
            </a:r>
            <a:r>
              <a:rPr lang="en-US" dirty="0" smtClean="0"/>
              <a:t>-do and bass clarinet</a:t>
            </a:r>
          </a:p>
          <a:p>
            <a:r>
              <a:rPr lang="en-US" dirty="0" smtClean="0"/>
              <a:t>Helping members discover how cool ZIMS data is</a:t>
            </a:r>
          </a:p>
          <a:p>
            <a:r>
              <a:rPr lang="en-US" dirty="0" smtClean="0"/>
              <a:t>We work with a huge variety of members, large and small. I can remember being on a support call and the member had to put me on hold because she was selling tickets at the same time!</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24</a:t>
            </a:fld>
            <a:endParaRPr lang="en-US"/>
          </a:p>
        </p:txBody>
      </p:sp>
      <p:pic>
        <p:nvPicPr>
          <p:cNvPr id="5" name="Picture 4"/>
          <p:cNvPicPr>
            <a:picLocks noChangeAspect="1"/>
          </p:cNvPicPr>
          <p:nvPr/>
        </p:nvPicPr>
        <p:blipFill>
          <a:blip r:embed="rId2"/>
          <a:stretch>
            <a:fillRect/>
          </a:stretch>
        </p:blipFill>
        <p:spPr>
          <a:xfrm>
            <a:off x="6157609" y="195687"/>
            <a:ext cx="2587558" cy="2417361"/>
          </a:xfrm>
          <a:prstGeom prst="rect">
            <a:avLst/>
          </a:prstGeom>
          <a:effectLst>
            <a:softEdge rad="127000"/>
          </a:effectLst>
        </p:spPr>
      </p:pic>
    </p:spTree>
    <p:extLst>
      <p:ext uri="{BB962C8B-B14F-4D97-AF65-F5344CB8AC3E}">
        <p14:creationId xmlns:p14="http://schemas.microsoft.com/office/powerpoint/2010/main" val="3836563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Kim Larson</a:t>
            </a:r>
            <a:endParaRPr lang="en-US" dirty="0"/>
          </a:p>
        </p:txBody>
      </p:sp>
      <p:sp>
        <p:nvSpPr>
          <p:cNvPr id="3" name="Content Placeholder 2"/>
          <p:cNvSpPr>
            <a:spLocks noGrp="1"/>
          </p:cNvSpPr>
          <p:nvPr>
            <p:ph idx="1"/>
          </p:nvPr>
        </p:nvSpPr>
        <p:spPr>
          <a:xfrm>
            <a:off x="439539" y="1657081"/>
            <a:ext cx="7886700" cy="4351338"/>
          </a:xfrm>
        </p:spPr>
        <p:txBody>
          <a:bodyPr>
            <a:normAutofit fontScale="70000" lnSpcReduction="20000"/>
          </a:bodyPr>
          <a:lstStyle/>
          <a:p>
            <a:r>
              <a:rPr lang="en-US" dirty="0" smtClean="0"/>
              <a:t>Lead Member Support Rep</a:t>
            </a:r>
          </a:p>
          <a:p>
            <a:pPr lvl="1"/>
            <a:r>
              <a:rPr lang="en-US" dirty="0" smtClean="0"/>
              <a:t>Aquatics, Translation and In Situ</a:t>
            </a:r>
          </a:p>
          <a:p>
            <a:r>
              <a:rPr lang="en-US" dirty="0" smtClean="0"/>
              <a:t>8 years</a:t>
            </a:r>
          </a:p>
          <a:p>
            <a:r>
              <a:rPr lang="en-US" dirty="0" smtClean="0"/>
              <a:t>Bloomington, MN office</a:t>
            </a:r>
          </a:p>
          <a:p>
            <a:r>
              <a:rPr lang="en-US" dirty="0" smtClean="0"/>
              <a:t>Camping, going to my family cabin, annual trip to the Boundary Waters Canoe Area with my girlfriends from college</a:t>
            </a:r>
          </a:p>
          <a:p>
            <a:r>
              <a:rPr lang="en-US" dirty="0" smtClean="0"/>
              <a:t>No two days are the same! We have such a wide variety of questions that come in, every day is different. Believe it or not I think it’s fun to try and figure out why a bug is happening and if there is a workaround until the development team can fix it</a:t>
            </a:r>
          </a:p>
          <a:p>
            <a:r>
              <a:rPr lang="en-US" dirty="0" smtClean="0"/>
              <a:t>One challenge is having a small team to serve over 1,000 member institutions (with multiple users at each institution). We all take on side projects and responsibilities that sometimes go along with our interests or experience so we try our best to stay 100% in the know with our members. Sometimes it takes a bit of re-reading old issues to remind us where we left off!</a:t>
            </a:r>
            <a:endParaRPr lang="en-US" dirty="0"/>
          </a:p>
        </p:txBody>
      </p:sp>
      <p:pic>
        <p:nvPicPr>
          <p:cNvPr id="4" name="Picture 3"/>
          <p:cNvPicPr>
            <a:picLocks noChangeAspect="1"/>
          </p:cNvPicPr>
          <p:nvPr/>
        </p:nvPicPr>
        <p:blipFill>
          <a:blip r:embed="rId2"/>
          <a:stretch>
            <a:fillRect/>
          </a:stretch>
        </p:blipFill>
        <p:spPr>
          <a:xfrm>
            <a:off x="6877285" y="291540"/>
            <a:ext cx="1915733" cy="2024486"/>
          </a:xfrm>
          <a:prstGeom prst="rect">
            <a:avLst/>
          </a:prstGeom>
          <a:effectLst>
            <a:softEdge rad="127000"/>
          </a:effectLst>
        </p:spPr>
      </p:pic>
      <p:pic>
        <p:nvPicPr>
          <p:cNvPr id="5" name="Picture 4"/>
          <p:cNvPicPr>
            <a:picLocks noChangeAspect="1"/>
          </p:cNvPicPr>
          <p:nvPr/>
        </p:nvPicPr>
        <p:blipFill>
          <a:blip r:embed="rId3"/>
          <a:stretch>
            <a:fillRect/>
          </a:stretch>
        </p:blipFill>
        <p:spPr>
          <a:xfrm>
            <a:off x="4382889" y="365126"/>
            <a:ext cx="2491080" cy="1950900"/>
          </a:xfrm>
          <a:prstGeom prst="rect">
            <a:avLst/>
          </a:prstGeom>
          <a:effectLst>
            <a:softEdge rad="63500"/>
          </a:effectLst>
        </p:spPr>
      </p:pic>
      <p:sp>
        <p:nvSpPr>
          <p:cNvPr id="6" name="Slide Number Placeholder 5"/>
          <p:cNvSpPr>
            <a:spLocks noGrp="1"/>
          </p:cNvSpPr>
          <p:nvPr>
            <p:ph type="sldNum" sz="quarter" idx="12"/>
          </p:nvPr>
        </p:nvSpPr>
        <p:spPr/>
        <p:txBody>
          <a:bodyPr/>
          <a:lstStyle/>
          <a:p>
            <a:fld id="{D1A12E6A-C85A-496C-95D0-8B82A2649983}" type="slidenum">
              <a:rPr lang="en-US" smtClean="0"/>
              <a:t>25</a:t>
            </a:fld>
            <a:endParaRPr lang="en-US"/>
          </a:p>
        </p:txBody>
      </p:sp>
    </p:spTree>
    <p:extLst>
      <p:ext uri="{BB962C8B-B14F-4D97-AF65-F5344CB8AC3E}">
        <p14:creationId xmlns:p14="http://schemas.microsoft.com/office/powerpoint/2010/main" val="2426497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Michele Moses</a:t>
            </a:r>
            <a:endParaRPr lang="en-US" dirty="0"/>
          </a:p>
        </p:txBody>
      </p:sp>
      <p:sp>
        <p:nvSpPr>
          <p:cNvPr id="3" name="Content Placeholder 2"/>
          <p:cNvSpPr>
            <a:spLocks noGrp="1"/>
          </p:cNvSpPr>
          <p:nvPr>
            <p:ph idx="1"/>
          </p:nvPr>
        </p:nvSpPr>
        <p:spPr>
          <a:xfrm>
            <a:off x="351560" y="1437698"/>
            <a:ext cx="7886700" cy="4351338"/>
          </a:xfrm>
        </p:spPr>
        <p:txBody>
          <a:bodyPr>
            <a:normAutofit fontScale="70000" lnSpcReduction="20000"/>
          </a:bodyPr>
          <a:lstStyle/>
          <a:p>
            <a:r>
              <a:rPr lang="en-US" dirty="0" smtClean="0"/>
              <a:t>Member Support Representative</a:t>
            </a:r>
          </a:p>
          <a:p>
            <a:pPr marL="0" indent="0">
              <a:buNone/>
            </a:pPr>
            <a:r>
              <a:rPr lang="en-US" dirty="0"/>
              <a:t> </a:t>
            </a:r>
            <a:r>
              <a:rPr lang="en-US" dirty="0" smtClean="0"/>
              <a:t>  and Certified Veterinary Technician</a:t>
            </a:r>
          </a:p>
          <a:p>
            <a:r>
              <a:rPr lang="en-US" dirty="0" smtClean="0"/>
              <a:t>8 years</a:t>
            </a:r>
          </a:p>
          <a:p>
            <a:r>
              <a:rPr lang="en-US" dirty="0" smtClean="0"/>
              <a:t>Bloomington, MN office</a:t>
            </a:r>
          </a:p>
          <a:p>
            <a:r>
              <a:rPr lang="en-US" dirty="0" smtClean="0"/>
              <a:t>Active with a K-9 missing persons search and rescue team with her American foxhound mix </a:t>
            </a:r>
            <a:r>
              <a:rPr lang="en-US" dirty="0" err="1" smtClean="0"/>
              <a:t>Baci</a:t>
            </a:r>
            <a:endParaRPr lang="en-US" dirty="0" smtClean="0"/>
          </a:p>
          <a:p>
            <a:r>
              <a:rPr lang="en-US" dirty="0" smtClean="0"/>
              <a:t>I love the ability to stay in the zoo field and connect with the members</a:t>
            </a:r>
          </a:p>
          <a:p>
            <a:r>
              <a:rPr lang="en-US" dirty="0" smtClean="0"/>
              <a:t>Main challenge is that we are very committed to our members and because we have all worked in the zoo field we totally empathize with their time constraints and want to resolve submissions as soon as possible. We have a personal connection with our members and want them to have the best response possible. The challenge is with each of us supporting some 200 members we don’t want to disappoint a single one.</a:t>
            </a:r>
          </a:p>
          <a:p>
            <a:pPr marL="0" indent="0">
              <a:buNone/>
            </a:pPr>
            <a:endParaRPr lang="en-US" dirty="0" smtClean="0"/>
          </a:p>
          <a:p>
            <a:endParaRPr lang="en-US" dirty="0"/>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959" y="207963"/>
            <a:ext cx="3312295" cy="225814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1A12E6A-C85A-496C-95D0-8B82A2649983}" type="slidenum">
              <a:rPr lang="en-US" smtClean="0"/>
              <a:t>26</a:t>
            </a:fld>
            <a:endParaRPr lang="en-US"/>
          </a:p>
        </p:txBody>
      </p:sp>
    </p:spTree>
    <p:extLst>
      <p:ext uri="{BB962C8B-B14F-4D97-AF65-F5344CB8AC3E}">
        <p14:creationId xmlns:p14="http://schemas.microsoft.com/office/powerpoint/2010/main" val="3550579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Nolan Harvey</a:t>
            </a:r>
            <a:endParaRPr lang="en-US" dirty="0"/>
          </a:p>
        </p:txBody>
      </p:sp>
      <p:sp>
        <p:nvSpPr>
          <p:cNvPr id="5" name="Content Placeholder 4"/>
          <p:cNvSpPr>
            <a:spLocks noGrp="1"/>
          </p:cNvSpPr>
          <p:nvPr>
            <p:ph idx="1"/>
          </p:nvPr>
        </p:nvSpPr>
        <p:spPr>
          <a:xfrm>
            <a:off x="370031" y="1801677"/>
            <a:ext cx="7886700" cy="4351338"/>
          </a:xfrm>
        </p:spPr>
        <p:txBody>
          <a:bodyPr>
            <a:normAutofit fontScale="70000" lnSpcReduction="20000"/>
          </a:bodyPr>
          <a:lstStyle/>
          <a:p>
            <a:r>
              <a:rPr lang="en-US" dirty="0" smtClean="0"/>
              <a:t>Member Support Representative</a:t>
            </a:r>
          </a:p>
          <a:p>
            <a:r>
              <a:rPr lang="en-US" dirty="0" smtClean="0"/>
              <a:t>8 years</a:t>
            </a:r>
          </a:p>
          <a:p>
            <a:r>
              <a:rPr lang="en-US" dirty="0" smtClean="0"/>
              <a:t>Bloomington office and Amore Coffee</a:t>
            </a:r>
          </a:p>
          <a:p>
            <a:r>
              <a:rPr lang="en-US" dirty="0" smtClean="0"/>
              <a:t>My wife, my dogs, music and travel</a:t>
            </a:r>
          </a:p>
          <a:p>
            <a:r>
              <a:rPr lang="en-US" dirty="0" smtClean="0"/>
              <a:t>Every day is a new day when I walk in the office and everything is one giant puzzle. I have met some of the best people through interacting with Registrars and at Species360.</a:t>
            </a:r>
          </a:p>
          <a:p>
            <a:r>
              <a:rPr lang="en-US" dirty="0" smtClean="0"/>
              <a:t>I view what I do as being a traffic cop, I am here to keep traffic moving between my members and developers. I really want everyone to feel good about what they are doing both from a user experience and from the developer’s side of making the application really work for them. I always love to see what is happening with new developments for our members and how they utilize ZIMS to hopefully make their job better and more efficient.</a:t>
            </a:r>
            <a:endParaRPr lang="en-US" dirty="0"/>
          </a:p>
        </p:txBody>
      </p:sp>
      <p:sp>
        <p:nvSpPr>
          <p:cNvPr id="4" name="Slide Number Placeholder 3"/>
          <p:cNvSpPr>
            <a:spLocks noGrp="1"/>
          </p:cNvSpPr>
          <p:nvPr>
            <p:ph type="sldNum" sz="quarter" idx="12"/>
          </p:nvPr>
        </p:nvSpPr>
        <p:spPr/>
        <p:txBody>
          <a:bodyPr/>
          <a:lstStyle/>
          <a:p>
            <a:fld id="{F653D845-87D6-4E2D-87A9-740235A144E6}" type="slidenum">
              <a:rPr lang="en-US" smtClean="0"/>
              <a:pPr/>
              <a:t>27</a:t>
            </a:fld>
            <a:endParaRPr lang="en-US"/>
          </a:p>
        </p:txBody>
      </p:sp>
      <p:pic>
        <p:nvPicPr>
          <p:cNvPr id="7" name="Picture 6"/>
          <p:cNvPicPr>
            <a:picLocks noChangeAspect="1"/>
          </p:cNvPicPr>
          <p:nvPr/>
        </p:nvPicPr>
        <p:blipFill>
          <a:blip r:embed="rId3"/>
          <a:stretch>
            <a:fillRect/>
          </a:stretch>
        </p:blipFill>
        <p:spPr>
          <a:xfrm>
            <a:off x="4398255" y="365126"/>
            <a:ext cx="2403864" cy="1812608"/>
          </a:xfrm>
          <a:prstGeom prst="rect">
            <a:avLst/>
          </a:prstGeom>
          <a:effectLst>
            <a:softEdge rad="127000"/>
          </a:effectLst>
        </p:spPr>
      </p:pic>
      <p:pic>
        <p:nvPicPr>
          <p:cNvPr id="2" name="Picture 1"/>
          <p:cNvPicPr>
            <a:picLocks noChangeAspect="1"/>
          </p:cNvPicPr>
          <p:nvPr/>
        </p:nvPicPr>
        <p:blipFill>
          <a:blip r:embed="rId4"/>
          <a:stretch>
            <a:fillRect/>
          </a:stretch>
        </p:blipFill>
        <p:spPr>
          <a:xfrm>
            <a:off x="7003914" y="87784"/>
            <a:ext cx="1597890" cy="3092022"/>
          </a:xfrm>
          <a:prstGeom prst="rect">
            <a:avLst/>
          </a:prstGeom>
          <a:effectLst>
            <a:softEdge rad="127000"/>
          </a:effectLst>
        </p:spPr>
      </p:pic>
    </p:spTree>
    <p:extLst>
      <p:ext uri="{BB962C8B-B14F-4D97-AF65-F5344CB8AC3E}">
        <p14:creationId xmlns:p14="http://schemas.microsoft.com/office/powerpoint/2010/main" val="4120193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199" y="157730"/>
            <a:ext cx="7886700" cy="1325563"/>
          </a:xfrm>
        </p:spPr>
        <p:txBody>
          <a:bodyPr/>
          <a:lstStyle/>
          <a:p>
            <a:r>
              <a:rPr lang="en-US" dirty="0" smtClean="0"/>
              <a:t>Erika Fronk</a:t>
            </a:r>
            <a:endParaRPr lang="en-US" dirty="0"/>
          </a:p>
        </p:txBody>
      </p:sp>
      <p:sp>
        <p:nvSpPr>
          <p:cNvPr id="3" name="Content Placeholder 2"/>
          <p:cNvSpPr>
            <a:spLocks noGrp="1"/>
          </p:cNvSpPr>
          <p:nvPr>
            <p:ph idx="1"/>
          </p:nvPr>
        </p:nvSpPr>
        <p:spPr>
          <a:xfrm>
            <a:off x="269391" y="1316769"/>
            <a:ext cx="7886700" cy="4351338"/>
          </a:xfrm>
        </p:spPr>
        <p:txBody>
          <a:bodyPr>
            <a:noAutofit/>
          </a:bodyPr>
          <a:lstStyle/>
          <a:p>
            <a:r>
              <a:rPr lang="en-US" sz="1600" dirty="0" smtClean="0"/>
              <a:t>Member Support Representative</a:t>
            </a:r>
          </a:p>
          <a:p>
            <a:pPr lvl="1"/>
            <a:r>
              <a:rPr lang="en-US" sz="1600" dirty="0" smtClean="0"/>
              <a:t>Studbook Specialist</a:t>
            </a:r>
          </a:p>
          <a:p>
            <a:r>
              <a:rPr lang="en-US" sz="1600" dirty="0" smtClean="0"/>
              <a:t>7 ½ years</a:t>
            </a:r>
          </a:p>
          <a:p>
            <a:r>
              <a:rPr lang="en-US" sz="1600" dirty="0" smtClean="0"/>
              <a:t>Bloomington office</a:t>
            </a:r>
          </a:p>
          <a:p>
            <a:r>
              <a:rPr lang="en-US" sz="1600" dirty="0" smtClean="0"/>
              <a:t>Outdoor adventuring with my dog and partner in real life, adventuring in Dungeons and Dragons with anyone who is interested</a:t>
            </a:r>
          </a:p>
          <a:p>
            <a:r>
              <a:rPr lang="en-US" sz="1600" dirty="0" smtClean="0"/>
              <a:t>Animals are my passion and I truly believe in </a:t>
            </a:r>
            <a:r>
              <a:rPr lang="en-US" sz="1600" smtClean="0"/>
              <a:t>the power </a:t>
            </a:r>
            <a:r>
              <a:rPr lang="en-US" sz="1600" dirty="0" smtClean="0"/>
              <a:t>of collaboration, so the Species360 </a:t>
            </a:r>
            <a:r>
              <a:rPr lang="en-US" sz="1600" smtClean="0"/>
              <a:t>mission has </a:t>
            </a:r>
            <a:r>
              <a:rPr lang="en-US" sz="1600" dirty="0" smtClean="0"/>
              <a:t>always appealed to me. I’m really proud to be helping our members contribute to the database for the greater good of wildlife</a:t>
            </a:r>
          </a:p>
          <a:p>
            <a:r>
              <a:rPr lang="en-US" sz="1600" dirty="0" smtClean="0"/>
              <a:t>Captive breeding/reintroduction was my conservation “first love”, so I was eager when I had the opportunity to help the Studbook Team shape the new program. It gave me a deeper understanding of the challenges our Development Team faces. And I get great joy seeing features I designed, like a simple button, used by studbook keepers worldwide. I am also the Support Team night owl and often do training calls late at night Minnesota time. It’s exciting to hear what’s happening in the African savannah or the Australian outback! And members often have to tell their animals to be quiet on the call, too!</a:t>
            </a:r>
            <a:endParaRPr lang="en-US" sz="1600" dirty="0"/>
          </a:p>
        </p:txBody>
      </p:sp>
      <p:sp>
        <p:nvSpPr>
          <p:cNvPr id="4" name="Slide Number Placeholder 3"/>
          <p:cNvSpPr>
            <a:spLocks noGrp="1"/>
          </p:cNvSpPr>
          <p:nvPr>
            <p:ph type="sldNum" sz="quarter" idx="12"/>
          </p:nvPr>
        </p:nvSpPr>
        <p:spPr/>
        <p:txBody>
          <a:bodyPr/>
          <a:lstStyle/>
          <a:p>
            <a:fld id="{D1A12E6A-C85A-496C-95D0-8B82A2649983}" type="slidenum">
              <a:rPr lang="en-US" smtClean="0"/>
              <a:t>28</a:t>
            </a:fld>
            <a:endParaRPr lang="en-US"/>
          </a:p>
        </p:txBody>
      </p:sp>
      <p:pic>
        <p:nvPicPr>
          <p:cNvPr id="5" name="Picture 4"/>
          <p:cNvPicPr>
            <a:picLocks noChangeAspect="1"/>
          </p:cNvPicPr>
          <p:nvPr/>
        </p:nvPicPr>
        <p:blipFill>
          <a:blip r:embed="rId2"/>
          <a:stretch>
            <a:fillRect/>
          </a:stretch>
        </p:blipFill>
        <p:spPr>
          <a:xfrm>
            <a:off x="5788723" y="223736"/>
            <a:ext cx="3085886" cy="2186066"/>
          </a:xfrm>
          <a:prstGeom prst="rect">
            <a:avLst/>
          </a:prstGeom>
          <a:effectLst>
            <a:softEdge rad="63500"/>
          </a:effectLst>
        </p:spPr>
      </p:pic>
    </p:spTree>
    <p:extLst>
      <p:ext uri="{BB962C8B-B14F-4D97-AF65-F5344CB8AC3E}">
        <p14:creationId xmlns:p14="http://schemas.microsoft.com/office/powerpoint/2010/main" val="3391178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Nannette Driver-Ruiz</a:t>
            </a:r>
            <a:endParaRPr lang="en-US" dirty="0"/>
          </a:p>
        </p:txBody>
      </p:sp>
      <p:sp>
        <p:nvSpPr>
          <p:cNvPr id="3" name="Content Placeholder 2"/>
          <p:cNvSpPr>
            <a:spLocks noGrp="1"/>
          </p:cNvSpPr>
          <p:nvPr>
            <p:ph idx="1"/>
          </p:nvPr>
        </p:nvSpPr>
        <p:spPr>
          <a:xfrm>
            <a:off x="628650" y="1603953"/>
            <a:ext cx="7886700" cy="4351338"/>
          </a:xfrm>
        </p:spPr>
        <p:txBody>
          <a:bodyPr>
            <a:normAutofit fontScale="92500" lnSpcReduction="20000"/>
          </a:bodyPr>
          <a:lstStyle/>
          <a:p>
            <a:r>
              <a:rPr lang="en-US" dirty="0" smtClean="0"/>
              <a:t>Half Member Support, half Project </a:t>
            </a:r>
          </a:p>
          <a:p>
            <a:pPr marL="0" indent="0">
              <a:buNone/>
            </a:pPr>
            <a:r>
              <a:rPr lang="en-US" dirty="0"/>
              <a:t> </a:t>
            </a:r>
            <a:r>
              <a:rPr lang="en-US" dirty="0" smtClean="0"/>
              <a:t>  Owner (Data Migration Team)</a:t>
            </a:r>
          </a:p>
          <a:p>
            <a:r>
              <a:rPr lang="en-US" dirty="0" smtClean="0"/>
              <a:t>4 years</a:t>
            </a:r>
          </a:p>
          <a:p>
            <a:r>
              <a:rPr lang="en-US" dirty="0" smtClean="0"/>
              <a:t>Bloomington office</a:t>
            </a:r>
          </a:p>
          <a:p>
            <a:r>
              <a:rPr lang="en-US" dirty="0" smtClean="0"/>
              <a:t>Spending time outside, travel and reading</a:t>
            </a:r>
          </a:p>
          <a:p>
            <a:r>
              <a:rPr lang="en-US" dirty="0" smtClean="0"/>
              <a:t>I love interacting with our members, supporting our community and working for an organization that serves conservation</a:t>
            </a:r>
          </a:p>
          <a:p>
            <a:r>
              <a:rPr lang="en-US" dirty="0" smtClean="0"/>
              <a:t>We are a small but devoted team. I don’t think many of our members know how many employees we actually have, and although we are small, we do big things!</a:t>
            </a:r>
            <a:endParaRPr lang="en-US" dirty="0"/>
          </a:p>
        </p:txBody>
      </p:sp>
      <p:sp>
        <p:nvSpPr>
          <p:cNvPr id="5" name="Slide Number Placeholder 4"/>
          <p:cNvSpPr>
            <a:spLocks noGrp="1"/>
          </p:cNvSpPr>
          <p:nvPr>
            <p:ph type="sldNum" sz="quarter" idx="12"/>
          </p:nvPr>
        </p:nvSpPr>
        <p:spPr/>
        <p:txBody>
          <a:bodyPr/>
          <a:lstStyle/>
          <a:p>
            <a:fld id="{D1A12E6A-C85A-496C-95D0-8B82A2649983}" type="slidenum">
              <a:rPr lang="en-US" smtClean="0"/>
              <a:t>29</a:t>
            </a:fld>
            <a:endParaRPr lang="en-US"/>
          </a:p>
        </p:txBody>
      </p:sp>
      <p:pic>
        <p:nvPicPr>
          <p:cNvPr id="6" name="Picture 5"/>
          <p:cNvPicPr>
            <a:picLocks noChangeAspect="1"/>
          </p:cNvPicPr>
          <p:nvPr/>
        </p:nvPicPr>
        <p:blipFill>
          <a:blip r:embed="rId2"/>
          <a:stretch>
            <a:fillRect/>
          </a:stretch>
        </p:blipFill>
        <p:spPr>
          <a:xfrm>
            <a:off x="6364202" y="181821"/>
            <a:ext cx="2400216" cy="2989396"/>
          </a:xfrm>
          <a:prstGeom prst="rect">
            <a:avLst/>
          </a:prstGeom>
          <a:effectLst>
            <a:softEdge rad="127000"/>
          </a:effectLst>
        </p:spPr>
      </p:pic>
    </p:spTree>
    <p:extLst>
      <p:ext uri="{BB962C8B-B14F-4D97-AF65-F5344CB8AC3E}">
        <p14:creationId xmlns:p14="http://schemas.microsoft.com/office/powerpoint/2010/main" val="1874231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Support Team – Institution </a:t>
            </a:r>
            <a:r>
              <a:rPr lang="en-US" dirty="0"/>
              <a:t>A</a:t>
            </a:r>
            <a:r>
              <a:rPr lang="en-US" dirty="0" smtClean="0"/>
              <a:t>ssignments</a:t>
            </a:r>
            <a:endParaRPr lang="en-US" dirty="0"/>
          </a:p>
        </p:txBody>
      </p:sp>
      <p:sp>
        <p:nvSpPr>
          <p:cNvPr id="3" name="Content Placeholder 2"/>
          <p:cNvSpPr>
            <a:spLocks noGrp="1"/>
          </p:cNvSpPr>
          <p:nvPr>
            <p:ph idx="1"/>
          </p:nvPr>
        </p:nvSpPr>
        <p:spPr/>
        <p:txBody>
          <a:bodyPr>
            <a:normAutofit lnSpcReduction="10000"/>
          </a:bodyPr>
          <a:lstStyle/>
          <a:p>
            <a:r>
              <a:rPr lang="en-US" dirty="0" smtClean="0"/>
              <a:t>4 full time and 2 ½ time support 1,000 + institutions</a:t>
            </a:r>
          </a:p>
          <a:p>
            <a:r>
              <a:rPr lang="en-US" dirty="0" smtClean="0"/>
              <a:t>Using a list of the Team, when a new institution comes on board, the next person on the list is assigned it, so it is random and fair. This ensures that each Support Representative has a diverse representation of institution type and geographic location.</a:t>
            </a:r>
          </a:p>
          <a:p>
            <a:r>
              <a:rPr lang="en-US" dirty="0" smtClean="0"/>
              <a:t>An exception is Russian institutions who are always assigned to the Eurasian Regional Coordinator.</a:t>
            </a:r>
          </a:p>
        </p:txBody>
      </p:sp>
      <p:sp>
        <p:nvSpPr>
          <p:cNvPr id="4" name="Slide Number Placeholder 3"/>
          <p:cNvSpPr>
            <a:spLocks noGrp="1"/>
          </p:cNvSpPr>
          <p:nvPr>
            <p:ph type="sldNum" sz="quarter" idx="12"/>
          </p:nvPr>
        </p:nvSpPr>
        <p:spPr/>
        <p:txBody>
          <a:bodyPr/>
          <a:lstStyle/>
          <a:p>
            <a:fld id="{D1A12E6A-C85A-496C-95D0-8B82A2649983}" type="slidenum">
              <a:rPr lang="en-US" smtClean="0"/>
              <a:t>3</a:t>
            </a:fld>
            <a:endParaRPr lang="en-US"/>
          </a:p>
        </p:txBody>
      </p:sp>
    </p:spTree>
    <p:extLst>
      <p:ext uri="{BB962C8B-B14F-4D97-AF65-F5344CB8AC3E}">
        <p14:creationId xmlns:p14="http://schemas.microsoft.com/office/powerpoint/2010/main" val="1082232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8"/>
            <a:ext cx="7886700" cy="1325563"/>
          </a:xfrm>
        </p:spPr>
        <p:txBody>
          <a:bodyPr/>
          <a:lstStyle/>
          <a:p>
            <a:r>
              <a:rPr lang="en-US" dirty="0" smtClean="0"/>
              <a:t>Moin Ahmed</a:t>
            </a:r>
            <a:endParaRPr lang="en-US" dirty="0"/>
          </a:p>
        </p:txBody>
      </p:sp>
      <p:sp>
        <p:nvSpPr>
          <p:cNvPr id="3" name="Content Placeholder 2"/>
          <p:cNvSpPr>
            <a:spLocks noGrp="1"/>
          </p:cNvSpPr>
          <p:nvPr>
            <p:ph idx="1"/>
          </p:nvPr>
        </p:nvSpPr>
        <p:spPr>
          <a:xfrm>
            <a:off x="431449" y="1217991"/>
            <a:ext cx="7886700" cy="4351338"/>
          </a:xfrm>
        </p:spPr>
        <p:txBody>
          <a:bodyPr>
            <a:normAutofit fontScale="62500" lnSpcReduction="20000"/>
          </a:bodyPr>
          <a:lstStyle/>
          <a:p>
            <a:r>
              <a:rPr lang="en-US" dirty="0" smtClean="0"/>
              <a:t>Regional Coordinator for India and </a:t>
            </a:r>
          </a:p>
          <a:p>
            <a:pPr marL="0" indent="0">
              <a:buNone/>
            </a:pPr>
            <a:r>
              <a:rPr lang="en-US" dirty="0"/>
              <a:t> </a:t>
            </a:r>
            <a:r>
              <a:rPr lang="en-US" dirty="0" smtClean="0"/>
              <a:t>  South Asia</a:t>
            </a:r>
          </a:p>
          <a:p>
            <a:r>
              <a:rPr lang="en-US" dirty="0" smtClean="0"/>
              <a:t>9.5 years</a:t>
            </a:r>
          </a:p>
          <a:p>
            <a:r>
              <a:rPr lang="en-US" dirty="0" smtClean="0"/>
              <a:t>New Delhi, India</a:t>
            </a:r>
          </a:p>
          <a:p>
            <a:r>
              <a:rPr lang="en-US" dirty="0" smtClean="0"/>
              <a:t>Photography, teaching (his children are</a:t>
            </a:r>
          </a:p>
          <a:p>
            <a:pPr marL="0" indent="0">
              <a:buNone/>
            </a:pPr>
            <a:r>
              <a:rPr lang="en-US" dirty="0" smtClean="0"/>
              <a:t>    home schooled), tutoring International General Certificate of Secondary </a:t>
            </a:r>
          </a:p>
          <a:p>
            <a:pPr marL="0" indent="0">
              <a:buNone/>
            </a:pPr>
            <a:r>
              <a:rPr lang="en-US" dirty="0"/>
              <a:t> </a:t>
            </a:r>
            <a:r>
              <a:rPr lang="en-US" dirty="0" smtClean="0"/>
              <a:t>   Education and International Baccalaureate students</a:t>
            </a:r>
          </a:p>
          <a:p>
            <a:r>
              <a:rPr lang="en-US" dirty="0" smtClean="0"/>
              <a:t>Loves animals and Species360</a:t>
            </a:r>
          </a:p>
          <a:p>
            <a:r>
              <a:rPr lang="en-US" dirty="0" smtClean="0"/>
              <a:t>During a training the Vet followed me to my room and asked questions and entered data until 2:00 when I fell asleep. When I awoke at 7:00 am the Vet was still there entering data. At one training all rupee notes of 500 &amp; 1,000 were devalued. I had 300 rupees, not enough to reach the airport. I spent 3 days there. At one training the Director refused all help, no internet, no computer. I scanned files on my phone and went after hours to meet with the biologist for training using his laptop and internet.</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30</a:t>
            </a:fld>
            <a:endParaRPr lang="en-US"/>
          </a:p>
        </p:txBody>
      </p:sp>
      <p:pic>
        <p:nvPicPr>
          <p:cNvPr id="6" name="Picture 5"/>
          <p:cNvPicPr>
            <a:picLocks noChangeAspect="1"/>
          </p:cNvPicPr>
          <p:nvPr/>
        </p:nvPicPr>
        <p:blipFill>
          <a:blip r:embed="rId2"/>
          <a:stretch>
            <a:fillRect/>
          </a:stretch>
        </p:blipFill>
        <p:spPr>
          <a:xfrm>
            <a:off x="5295276" y="219211"/>
            <a:ext cx="3417275" cy="2597725"/>
          </a:xfrm>
          <a:prstGeom prst="rect">
            <a:avLst/>
          </a:prstGeom>
          <a:effectLst>
            <a:softEdge rad="127000"/>
          </a:effectLst>
        </p:spPr>
      </p:pic>
    </p:spTree>
    <p:extLst>
      <p:ext uri="{BB962C8B-B14F-4D97-AF65-F5344CB8AC3E}">
        <p14:creationId xmlns:p14="http://schemas.microsoft.com/office/powerpoint/2010/main" val="391842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 Kantorovich</a:t>
            </a:r>
            <a:endParaRPr lang="en-US" dirty="0"/>
          </a:p>
        </p:txBody>
      </p:sp>
      <p:sp>
        <p:nvSpPr>
          <p:cNvPr id="3" name="Content Placeholder 2"/>
          <p:cNvSpPr>
            <a:spLocks noGrp="1"/>
          </p:cNvSpPr>
          <p:nvPr>
            <p:ph idx="1"/>
          </p:nvPr>
        </p:nvSpPr>
        <p:spPr>
          <a:xfrm>
            <a:off x="481445" y="1337270"/>
            <a:ext cx="7886700" cy="4351338"/>
          </a:xfrm>
        </p:spPr>
        <p:txBody>
          <a:bodyPr>
            <a:normAutofit fontScale="92500" lnSpcReduction="10000"/>
          </a:bodyPr>
          <a:lstStyle/>
          <a:p>
            <a:r>
              <a:rPr lang="en-US" dirty="0" smtClean="0"/>
              <a:t>Eurasian Regional Coordinator,</a:t>
            </a:r>
          </a:p>
          <a:p>
            <a:pPr marL="0" indent="0">
              <a:buNone/>
            </a:pPr>
            <a:r>
              <a:rPr lang="en-US" dirty="0"/>
              <a:t> </a:t>
            </a:r>
            <a:r>
              <a:rPr lang="en-US" dirty="0" smtClean="0"/>
              <a:t>  Support Representative, Trainer</a:t>
            </a:r>
          </a:p>
          <a:p>
            <a:r>
              <a:rPr lang="en-US" dirty="0" smtClean="0"/>
              <a:t>5 years</a:t>
            </a:r>
          </a:p>
          <a:p>
            <a:r>
              <a:rPr lang="en-US" dirty="0" err="1"/>
              <a:t>Kiryat</a:t>
            </a:r>
            <a:r>
              <a:rPr lang="en-US" dirty="0"/>
              <a:t> </a:t>
            </a:r>
            <a:r>
              <a:rPr lang="en-US" dirty="0" err="1"/>
              <a:t>Motzkin</a:t>
            </a:r>
            <a:r>
              <a:rPr lang="en-US" dirty="0"/>
              <a:t>, Israel and </a:t>
            </a:r>
            <a:r>
              <a:rPr lang="en-US" dirty="0" smtClean="0"/>
              <a:t>planes</a:t>
            </a:r>
          </a:p>
          <a:p>
            <a:r>
              <a:rPr lang="en-US" dirty="0" smtClean="0"/>
              <a:t>Visiting zoos (430 +!), photographing animals at zoos (zooinstitutes.com), soccer</a:t>
            </a:r>
          </a:p>
          <a:p>
            <a:r>
              <a:rPr lang="en-US" dirty="0" smtClean="0"/>
              <a:t>Improve the level of zoo animal record keeping in my region.</a:t>
            </a:r>
          </a:p>
          <a:p>
            <a:r>
              <a:rPr lang="en-US" dirty="0" smtClean="0"/>
              <a:t>Already the fourth time I </a:t>
            </a:r>
            <a:r>
              <a:rPr lang="en-US" smtClean="0"/>
              <a:t>conducted a training </a:t>
            </a:r>
            <a:r>
              <a:rPr lang="en-US" dirty="0" smtClean="0"/>
              <a:t>in Kazakhstan. Every year happens with a new director, I think they pass me as a dropped baton!</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31</a:t>
            </a:fld>
            <a:endParaRPr lang="en-US"/>
          </a:p>
        </p:txBody>
      </p:sp>
      <p:pic>
        <p:nvPicPr>
          <p:cNvPr id="5" name="Picture 4"/>
          <p:cNvPicPr>
            <a:picLocks noChangeAspect="1"/>
          </p:cNvPicPr>
          <p:nvPr/>
        </p:nvPicPr>
        <p:blipFill>
          <a:blip r:embed="rId2"/>
          <a:stretch>
            <a:fillRect/>
          </a:stretch>
        </p:blipFill>
        <p:spPr>
          <a:xfrm>
            <a:off x="6289963" y="125096"/>
            <a:ext cx="2152073" cy="3017398"/>
          </a:xfrm>
          <a:prstGeom prst="rect">
            <a:avLst/>
          </a:prstGeom>
          <a:effectLst>
            <a:softEdge rad="127000"/>
          </a:effectLst>
        </p:spPr>
      </p:pic>
    </p:spTree>
    <p:extLst>
      <p:ext uri="{BB962C8B-B14F-4D97-AF65-F5344CB8AC3E}">
        <p14:creationId xmlns:p14="http://schemas.microsoft.com/office/powerpoint/2010/main" val="1553334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Sander Cozijn</a:t>
            </a:r>
            <a:endParaRPr lang="en-US" dirty="0"/>
          </a:p>
        </p:txBody>
      </p:sp>
      <p:sp>
        <p:nvSpPr>
          <p:cNvPr id="3" name="Content Placeholder 2"/>
          <p:cNvSpPr>
            <a:spLocks noGrp="1"/>
          </p:cNvSpPr>
          <p:nvPr>
            <p:ph idx="1"/>
          </p:nvPr>
        </p:nvSpPr>
        <p:spPr>
          <a:xfrm>
            <a:off x="385458" y="1601889"/>
            <a:ext cx="7886700" cy="4351338"/>
          </a:xfrm>
        </p:spPr>
        <p:txBody>
          <a:bodyPr>
            <a:normAutofit fontScale="92500" lnSpcReduction="20000"/>
          </a:bodyPr>
          <a:lstStyle/>
          <a:p>
            <a:r>
              <a:rPr lang="en-US" sz="2400" dirty="0" smtClean="0"/>
              <a:t>Species360 European, African and Middle </a:t>
            </a:r>
          </a:p>
          <a:p>
            <a:pPr marL="0" indent="0">
              <a:buNone/>
            </a:pPr>
            <a:r>
              <a:rPr lang="en-US" sz="2400" dirty="0"/>
              <a:t> </a:t>
            </a:r>
            <a:r>
              <a:rPr lang="en-US" sz="2400" dirty="0" smtClean="0"/>
              <a:t>  Eastern Regional Coordinator</a:t>
            </a:r>
          </a:p>
          <a:p>
            <a:r>
              <a:rPr lang="en-US" sz="2400" dirty="0" smtClean="0"/>
              <a:t>13 years</a:t>
            </a:r>
          </a:p>
          <a:p>
            <a:r>
              <a:rPr lang="en-US" sz="2400" dirty="0" smtClean="0"/>
              <a:t>EAZA Office in Amsterdam</a:t>
            </a:r>
          </a:p>
          <a:p>
            <a:r>
              <a:rPr lang="en-US" sz="2400" dirty="0" smtClean="0"/>
              <a:t>Family time with kids and wife, writing dragon fantasy during the night hours, gaming (be it analog, pc or Nintendo switch, it’s all good!), and Crypto (</a:t>
            </a:r>
            <a:r>
              <a:rPr lang="en-US" sz="2400" dirty="0" err="1" smtClean="0"/>
              <a:t>Blockchain</a:t>
            </a:r>
            <a:r>
              <a:rPr lang="en-US" sz="2400" dirty="0" smtClean="0"/>
              <a:t> for Wildlife!)</a:t>
            </a:r>
          </a:p>
          <a:p>
            <a:r>
              <a:rPr lang="en-US" sz="2400" dirty="0" smtClean="0"/>
              <a:t>Diversity of the job certainly is one thing, but also meeting people from the community during training events and/or conferences. For the past decade </a:t>
            </a:r>
            <a:r>
              <a:rPr lang="en-US" sz="2400" dirty="0" smtClean="0"/>
              <a:t>I’ve</a:t>
            </a:r>
            <a:r>
              <a:rPr lang="en-US" sz="2400" dirty="0" smtClean="0"/>
              <a:t> </a:t>
            </a:r>
            <a:r>
              <a:rPr lang="en-US" sz="2400" dirty="0" smtClean="0"/>
              <a:t>seen both Species360 and EAZA professionalize in a way that is very exciting. Now, with the new conservation efforts and approaches to show aquaria the benefits of working together, there’s still many things to explore within this job.</a:t>
            </a:r>
          </a:p>
          <a:p>
            <a:pPr marL="0" indent="0">
              <a:buNone/>
            </a:pPr>
            <a:endParaRPr lang="en-US" dirty="0"/>
          </a:p>
        </p:txBody>
      </p:sp>
      <p:pic>
        <p:nvPicPr>
          <p:cNvPr id="4" name="Picture 3"/>
          <p:cNvPicPr>
            <a:picLocks noChangeAspect="1"/>
          </p:cNvPicPr>
          <p:nvPr/>
        </p:nvPicPr>
        <p:blipFill>
          <a:blip r:embed="rId2"/>
          <a:stretch>
            <a:fillRect/>
          </a:stretch>
        </p:blipFill>
        <p:spPr>
          <a:xfrm>
            <a:off x="6786429" y="0"/>
            <a:ext cx="2127754" cy="2983335"/>
          </a:xfrm>
          <a:prstGeom prst="rect">
            <a:avLst/>
          </a:prstGeom>
          <a:effectLst>
            <a:softEdge rad="127000"/>
          </a:effectLst>
        </p:spPr>
      </p:pic>
      <p:sp>
        <p:nvSpPr>
          <p:cNvPr id="5" name="Slide Number Placeholder 4"/>
          <p:cNvSpPr>
            <a:spLocks noGrp="1"/>
          </p:cNvSpPr>
          <p:nvPr>
            <p:ph type="sldNum" sz="quarter" idx="12"/>
          </p:nvPr>
        </p:nvSpPr>
        <p:spPr/>
        <p:txBody>
          <a:bodyPr/>
          <a:lstStyle/>
          <a:p>
            <a:fld id="{D1A12E6A-C85A-496C-95D0-8B82A2649983}" type="slidenum">
              <a:rPr lang="en-US" smtClean="0"/>
              <a:t>32</a:t>
            </a:fld>
            <a:endParaRPr lang="en-US"/>
          </a:p>
        </p:txBody>
      </p:sp>
    </p:spTree>
    <p:extLst>
      <p:ext uri="{BB962C8B-B14F-4D97-AF65-F5344CB8AC3E}">
        <p14:creationId xmlns:p14="http://schemas.microsoft.com/office/powerpoint/2010/main" val="1856634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05" y="-61494"/>
            <a:ext cx="7886700" cy="1325563"/>
          </a:xfrm>
        </p:spPr>
        <p:txBody>
          <a:bodyPr/>
          <a:lstStyle/>
          <a:p>
            <a:r>
              <a:rPr lang="en-US" dirty="0" smtClean="0"/>
              <a:t>Tineke Joustra</a:t>
            </a:r>
            <a:endParaRPr lang="en-US" dirty="0"/>
          </a:p>
        </p:txBody>
      </p:sp>
      <p:sp>
        <p:nvSpPr>
          <p:cNvPr id="3" name="Content Placeholder 2"/>
          <p:cNvSpPr>
            <a:spLocks noGrp="1"/>
          </p:cNvSpPr>
          <p:nvPr>
            <p:ph idx="1"/>
          </p:nvPr>
        </p:nvSpPr>
        <p:spPr>
          <a:xfrm>
            <a:off x="358339" y="820723"/>
            <a:ext cx="7886700" cy="4351338"/>
          </a:xfrm>
        </p:spPr>
        <p:txBody>
          <a:bodyPr>
            <a:noAutofit/>
          </a:bodyPr>
          <a:lstStyle/>
          <a:p>
            <a:r>
              <a:rPr lang="en-US" sz="1600" dirty="0" smtClean="0"/>
              <a:t>Australasian Regional ZIMS Trainer, Consultant for</a:t>
            </a:r>
          </a:p>
          <a:p>
            <a:pPr marL="0" indent="0">
              <a:buNone/>
            </a:pPr>
            <a:r>
              <a:rPr lang="en-US" sz="1600" dirty="0"/>
              <a:t> </a:t>
            </a:r>
            <a:r>
              <a:rPr lang="en-US" sz="1600" dirty="0" smtClean="0"/>
              <a:t>   Auckland Zoo, Population Management and Animal</a:t>
            </a:r>
          </a:p>
          <a:p>
            <a:pPr marL="0" indent="0">
              <a:buNone/>
            </a:pPr>
            <a:r>
              <a:rPr lang="en-US" sz="1600" dirty="0"/>
              <a:t> </a:t>
            </a:r>
            <a:r>
              <a:rPr lang="en-US" sz="1600" dirty="0" smtClean="0"/>
              <a:t>   Records Lecturer at Unitec Institute of Technology</a:t>
            </a:r>
          </a:p>
          <a:p>
            <a:r>
              <a:rPr lang="en-US" sz="1600" dirty="0" smtClean="0"/>
              <a:t>~ 1 year, previously on ZIMS early adopter Team</a:t>
            </a:r>
          </a:p>
          <a:p>
            <a:r>
              <a:rPr lang="en-US" sz="1600" dirty="0" smtClean="0"/>
              <a:t>Auckland, New Zealand</a:t>
            </a:r>
          </a:p>
          <a:p>
            <a:r>
              <a:rPr lang="en-US" sz="1600" dirty="0" smtClean="0"/>
              <a:t>Beach walks, swimming, snorkeling, learning new skills ( learning to speak “</a:t>
            </a:r>
            <a:r>
              <a:rPr lang="en-US" sz="1600" dirty="0" err="1" smtClean="0"/>
              <a:t>te</a:t>
            </a:r>
            <a:r>
              <a:rPr lang="en-US" sz="1600" dirty="0" smtClean="0"/>
              <a:t> Reo M</a:t>
            </a:r>
            <a:r>
              <a:rPr lang="en-NZ" sz="1600" dirty="0" smtClean="0"/>
              <a:t>ā</a:t>
            </a:r>
            <a:r>
              <a:rPr lang="en-US" sz="1600" dirty="0" err="1" smtClean="0"/>
              <a:t>ori</a:t>
            </a:r>
            <a:r>
              <a:rPr lang="en-US" sz="1600" dirty="0" smtClean="0"/>
              <a:t>”) and reading (though rare to find time with three children)</a:t>
            </a:r>
          </a:p>
          <a:p>
            <a:r>
              <a:rPr lang="en-US" sz="1600" dirty="0"/>
              <a:t>I</a:t>
            </a:r>
            <a:r>
              <a:rPr lang="en-US" sz="1600" dirty="0" smtClean="0"/>
              <a:t> am very passionate about population management and animal record keeping, in particular teaching others how to do this well. Teaching people how to use ZIMS to its full potential is very satisfying and they learn faster ways to keep better records. I thoroughly enjoy meeting (potential) members on-site to see first hand how we can make ZIMS meet their needs. I believe the more people we can move into ZIMS, the bigger the impact we can have on species management and conservation.</a:t>
            </a:r>
          </a:p>
          <a:p>
            <a:r>
              <a:rPr lang="en-US" sz="1600" dirty="0" smtClean="0"/>
              <a:t>We use a variety of tools when training people in ZIMS, and each training session is fully adjusted to our member’s needs. This means that there are thousands of training packages available. This not only helps us to ensure that each session can be more efficient and effective for the institution, it also adds a personal touch making it more enjoyable for attendees!</a:t>
            </a:r>
            <a:endParaRPr lang="en-US" sz="1600"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r="7263" b="7761"/>
          <a:stretch/>
        </p:blipFill>
        <p:spPr bwMode="auto">
          <a:xfrm>
            <a:off x="5571099" y="0"/>
            <a:ext cx="3334326" cy="2304183"/>
          </a:xfrm>
          <a:prstGeom prst="rect">
            <a:avLst/>
          </a:prstGeom>
          <a:noFill/>
          <a:ln>
            <a:noFill/>
          </a:ln>
          <a:effectLst>
            <a:softEdge rad="127000"/>
          </a:effectLst>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1A12E6A-C85A-496C-95D0-8B82A2649983}" type="slidenum">
              <a:rPr lang="en-US" smtClean="0"/>
              <a:t>33</a:t>
            </a:fld>
            <a:endParaRPr lang="en-US"/>
          </a:p>
        </p:txBody>
      </p:sp>
    </p:spTree>
    <p:extLst>
      <p:ext uri="{BB962C8B-B14F-4D97-AF65-F5344CB8AC3E}">
        <p14:creationId xmlns:p14="http://schemas.microsoft.com/office/powerpoint/2010/main" val="33233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43" y="131663"/>
            <a:ext cx="7886700" cy="1325563"/>
          </a:xfrm>
        </p:spPr>
        <p:txBody>
          <a:bodyPr/>
          <a:lstStyle/>
          <a:p>
            <a:r>
              <a:rPr lang="en-US" dirty="0" err="1" smtClean="0"/>
              <a:t>Myriam</a:t>
            </a:r>
            <a:r>
              <a:rPr lang="en-US" dirty="0" smtClean="0"/>
              <a:t> Salazar </a:t>
            </a:r>
            <a:r>
              <a:rPr lang="en-US" dirty="0" err="1" smtClean="0"/>
              <a:t>Jaimes</a:t>
            </a:r>
            <a:endParaRPr lang="en-US" dirty="0"/>
          </a:p>
        </p:txBody>
      </p:sp>
      <p:sp>
        <p:nvSpPr>
          <p:cNvPr id="3" name="Content Placeholder 2"/>
          <p:cNvSpPr>
            <a:spLocks noGrp="1"/>
          </p:cNvSpPr>
          <p:nvPr>
            <p:ph idx="1"/>
          </p:nvPr>
        </p:nvSpPr>
        <p:spPr>
          <a:xfrm>
            <a:off x="239543" y="1618903"/>
            <a:ext cx="7886700" cy="4351338"/>
          </a:xfrm>
        </p:spPr>
        <p:txBody>
          <a:bodyPr>
            <a:normAutofit fontScale="70000" lnSpcReduction="20000"/>
          </a:bodyPr>
          <a:lstStyle/>
          <a:p>
            <a:r>
              <a:rPr lang="en-US" dirty="0" smtClean="0"/>
              <a:t>Regional ZIMS Trainer, Environmental and </a:t>
            </a:r>
          </a:p>
          <a:p>
            <a:pPr marL="0" indent="0">
              <a:buNone/>
            </a:pPr>
            <a:r>
              <a:rPr lang="en-US" dirty="0"/>
              <a:t> </a:t>
            </a:r>
            <a:r>
              <a:rPr lang="en-US" dirty="0" smtClean="0"/>
              <a:t>  Sustainability Consultant</a:t>
            </a:r>
          </a:p>
          <a:p>
            <a:r>
              <a:rPr lang="en-US" dirty="0" smtClean="0"/>
              <a:t>Latin America and Spain Regional Coordinator 2012-2016, 2019 ZIMS Trainer</a:t>
            </a:r>
          </a:p>
          <a:p>
            <a:r>
              <a:rPr lang="en-US" dirty="0" smtClean="0"/>
              <a:t>Pereira City, Columbia</a:t>
            </a:r>
          </a:p>
          <a:p>
            <a:r>
              <a:rPr lang="en-US" dirty="0" smtClean="0"/>
              <a:t>Squash and painting</a:t>
            </a:r>
          </a:p>
          <a:p>
            <a:r>
              <a:rPr lang="en-US" dirty="0" smtClean="0"/>
              <a:t>I am passionate about teaching people to use ZIMS and facilitating adapting its use to satisfy their conservation and institutional needs. I receive in return new friends and lovely memories.</a:t>
            </a:r>
          </a:p>
          <a:p>
            <a:r>
              <a:rPr lang="en-US" dirty="0" smtClean="0"/>
              <a:t>A painful memory – </a:t>
            </a:r>
            <a:r>
              <a:rPr lang="en-US" dirty="0"/>
              <a:t>I</a:t>
            </a:r>
            <a:r>
              <a:rPr lang="en-US" dirty="0" smtClean="0"/>
              <a:t> was training on a Webinar and, just at the climax of the best data management example and the whole classroom focused on her computer, the city energy company decided to do a maintenance energy cut. </a:t>
            </a:r>
            <a:r>
              <a:rPr lang="en-US" dirty="0"/>
              <a:t>I</a:t>
            </a:r>
            <a:r>
              <a:rPr lang="en-US" dirty="0" smtClean="0"/>
              <a:t> never loved my 4G phone so much!</a:t>
            </a:r>
          </a:p>
          <a:p>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34</a:t>
            </a:fld>
            <a:endParaRPr lang="en-US"/>
          </a:p>
        </p:txBody>
      </p:sp>
      <p:pic>
        <p:nvPicPr>
          <p:cNvPr id="1026"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6380" y="293340"/>
            <a:ext cx="2543884" cy="18941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797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Josh Courteau</a:t>
            </a:r>
            <a:endParaRPr lang="en-US" dirty="0"/>
          </a:p>
        </p:txBody>
      </p:sp>
      <p:sp>
        <p:nvSpPr>
          <p:cNvPr id="3" name="Content Placeholder 2"/>
          <p:cNvSpPr>
            <a:spLocks noGrp="1"/>
          </p:cNvSpPr>
          <p:nvPr>
            <p:ph idx="1"/>
          </p:nvPr>
        </p:nvSpPr>
        <p:spPr>
          <a:xfrm>
            <a:off x="388505" y="1819734"/>
            <a:ext cx="7886700" cy="4351338"/>
          </a:xfrm>
        </p:spPr>
        <p:txBody>
          <a:bodyPr>
            <a:normAutofit fontScale="92500" lnSpcReduction="20000"/>
          </a:bodyPr>
          <a:lstStyle/>
          <a:p>
            <a:r>
              <a:rPr lang="en-US" dirty="0" smtClean="0"/>
              <a:t>Training Manager</a:t>
            </a:r>
          </a:p>
          <a:p>
            <a:r>
              <a:rPr lang="en-US" dirty="0" smtClean="0"/>
              <a:t>10 years</a:t>
            </a:r>
          </a:p>
          <a:p>
            <a:r>
              <a:rPr lang="en-US" dirty="0" smtClean="0"/>
              <a:t>The gap between the US and Canada in the Puget Sound</a:t>
            </a:r>
          </a:p>
          <a:p>
            <a:r>
              <a:rPr lang="en-US" dirty="0" smtClean="0"/>
              <a:t>Raising children &amp; drinking coffee</a:t>
            </a:r>
          </a:p>
          <a:p>
            <a:r>
              <a:rPr lang="en-US" dirty="0" smtClean="0"/>
              <a:t>Supporting an international community of conservationists #</a:t>
            </a:r>
            <a:r>
              <a:rPr lang="en-US" dirty="0" err="1" smtClean="0"/>
              <a:t>SavingSpecies</a:t>
            </a:r>
            <a:r>
              <a:rPr lang="en-US" dirty="0" smtClean="0"/>
              <a:t> and #</a:t>
            </a:r>
            <a:r>
              <a:rPr lang="en-US" dirty="0" err="1" smtClean="0"/>
              <a:t>ServingConservation</a:t>
            </a:r>
            <a:r>
              <a:rPr lang="en-US" dirty="0" smtClean="0"/>
              <a:t>!</a:t>
            </a:r>
          </a:p>
          <a:p>
            <a:r>
              <a:rPr lang="en-US" dirty="0" smtClean="0"/>
              <a:t>With ~16,000 Users in 96 countries, we strive to make training content that is always available and relevant to everyone. It’s a fun, if not daunting, challenge!</a:t>
            </a:r>
            <a:endParaRPr lang="en-US" dirty="0"/>
          </a:p>
        </p:txBody>
      </p:sp>
      <p:pic>
        <p:nvPicPr>
          <p:cNvPr id="102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6375" y="109115"/>
            <a:ext cx="3238499" cy="2428874"/>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1A12E6A-C85A-496C-95D0-8B82A2649983}" type="slidenum">
              <a:rPr lang="en-US" smtClean="0"/>
              <a:t>35</a:t>
            </a:fld>
            <a:endParaRPr lang="en-US"/>
          </a:p>
        </p:txBody>
      </p:sp>
    </p:spTree>
    <p:extLst>
      <p:ext uri="{BB962C8B-B14F-4D97-AF65-F5344CB8AC3E}">
        <p14:creationId xmlns:p14="http://schemas.microsoft.com/office/powerpoint/2010/main" val="1678592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04" y="-53053"/>
            <a:ext cx="7886700" cy="1325563"/>
          </a:xfrm>
        </p:spPr>
        <p:txBody>
          <a:bodyPr/>
          <a:lstStyle/>
          <a:p>
            <a:r>
              <a:rPr lang="en-US" dirty="0" smtClean="0"/>
              <a:t>Adrienne Miller</a:t>
            </a:r>
            <a:endParaRPr lang="en-US" dirty="0"/>
          </a:p>
        </p:txBody>
      </p:sp>
      <p:sp>
        <p:nvSpPr>
          <p:cNvPr id="3" name="Content Placeholder 2"/>
          <p:cNvSpPr>
            <a:spLocks noGrp="1"/>
          </p:cNvSpPr>
          <p:nvPr>
            <p:ph idx="1"/>
          </p:nvPr>
        </p:nvSpPr>
        <p:spPr>
          <a:xfrm>
            <a:off x="427533" y="1555662"/>
            <a:ext cx="7886700" cy="4351338"/>
          </a:xfrm>
        </p:spPr>
        <p:txBody>
          <a:bodyPr>
            <a:normAutofit fontScale="77500" lnSpcReduction="20000"/>
          </a:bodyPr>
          <a:lstStyle/>
          <a:p>
            <a:r>
              <a:rPr lang="en-US" dirty="0" smtClean="0"/>
              <a:t>Training Content Developer</a:t>
            </a:r>
          </a:p>
          <a:p>
            <a:r>
              <a:rPr lang="en-US" dirty="0" smtClean="0"/>
              <a:t>10 years</a:t>
            </a:r>
          </a:p>
          <a:p>
            <a:r>
              <a:rPr lang="en-US" dirty="0" smtClean="0"/>
              <a:t>Greenville, South Carolina</a:t>
            </a:r>
          </a:p>
          <a:p>
            <a:r>
              <a:rPr lang="en-US" dirty="0" smtClean="0"/>
              <a:t>Weight lifting, spending time with my 2 Chihuahuas and my Appaloosa, therapeutic horseback riding volunteer</a:t>
            </a:r>
          </a:p>
          <a:p>
            <a:r>
              <a:rPr lang="en-US" dirty="0"/>
              <a:t>E</a:t>
            </a:r>
            <a:r>
              <a:rPr lang="en-US" dirty="0" smtClean="0"/>
              <a:t>njoy seeing/helping the ZIMS application grow in functionality</a:t>
            </a:r>
          </a:p>
          <a:p>
            <a:r>
              <a:rPr lang="en-US" dirty="0" smtClean="0"/>
              <a:t>I </a:t>
            </a:r>
            <a:r>
              <a:rPr lang="en-US" dirty="0" smtClean="0"/>
              <a:t>miss </a:t>
            </a:r>
            <a:r>
              <a:rPr lang="en-US" dirty="0" smtClean="0"/>
              <a:t>direct interaction with Users, most contact is via Webinars. </a:t>
            </a:r>
            <a:r>
              <a:rPr lang="en-US" dirty="0"/>
              <a:t>I</a:t>
            </a:r>
            <a:r>
              <a:rPr lang="en-US" dirty="0" smtClean="0"/>
              <a:t> </a:t>
            </a:r>
            <a:r>
              <a:rPr lang="en-US" dirty="0" smtClean="0"/>
              <a:t>love </a:t>
            </a:r>
            <a:r>
              <a:rPr lang="en-US" dirty="0" smtClean="0"/>
              <a:t>it when attendees ask questions and provide feedback as we are constantly reviewing and updating our training materials. I </a:t>
            </a:r>
            <a:r>
              <a:rPr lang="en-US" dirty="0" smtClean="0"/>
              <a:t>remember </a:t>
            </a:r>
            <a:r>
              <a:rPr lang="en-US" dirty="0" smtClean="0"/>
              <a:t>early on doing a ZIMS Webinar presentation with Copenhagen </a:t>
            </a:r>
            <a:r>
              <a:rPr lang="en-US" dirty="0" smtClean="0"/>
              <a:t>I </a:t>
            </a:r>
            <a:r>
              <a:rPr lang="en-US" dirty="0" smtClean="0"/>
              <a:t>was a good 30-45 minutes into it and checked the attendee list and there was no one there! All of Copenhagen had lost internet as I rambled on. Talk to me!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7564" y="195407"/>
            <a:ext cx="1767224" cy="1325418"/>
          </a:xfrm>
          <a:prstGeom prst="rect">
            <a:avLst/>
          </a:prstGeom>
          <a:effectLst>
            <a:softEdge rad="1270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204"/>
          <a:stretch/>
        </p:blipFill>
        <p:spPr>
          <a:xfrm rot="5400000">
            <a:off x="6501888" y="328307"/>
            <a:ext cx="2532205" cy="2266404"/>
          </a:xfrm>
          <a:prstGeom prst="rect">
            <a:avLst/>
          </a:prstGeom>
          <a:effectLst>
            <a:softEdge rad="127000"/>
          </a:effectLst>
        </p:spPr>
      </p:pic>
      <p:sp>
        <p:nvSpPr>
          <p:cNvPr id="6" name="Slide Number Placeholder 5"/>
          <p:cNvSpPr>
            <a:spLocks noGrp="1"/>
          </p:cNvSpPr>
          <p:nvPr>
            <p:ph type="sldNum" sz="quarter" idx="12"/>
          </p:nvPr>
        </p:nvSpPr>
        <p:spPr/>
        <p:txBody>
          <a:bodyPr/>
          <a:lstStyle/>
          <a:p>
            <a:fld id="{D1A12E6A-C85A-496C-95D0-8B82A2649983}" type="slidenum">
              <a:rPr lang="en-US" smtClean="0"/>
              <a:t>36</a:t>
            </a:fld>
            <a:endParaRPr lang="en-US"/>
          </a:p>
        </p:txBody>
      </p:sp>
    </p:spTree>
    <p:extLst>
      <p:ext uri="{BB962C8B-B14F-4D97-AF65-F5344CB8AC3E}">
        <p14:creationId xmlns:p14="http://schemas.microsoft.com/office/powerpoint/2010/main" val="830565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Any Questions?</a:t>
            </a:r>
            <a:endParaRPr lang="en-US" dirty="0"/>
          </a:p>
        </p:txBody>
      </p:sp>
      <p:sp>
        <p:nvSpPr>
          <p:cNvPr id="3" name="Subtitle 2"/>
          <p:cNvSpPr>
            <a:spLocks noGrp="1"/>
          </p:cNvSpPr>
          <p:nvPr>
            <p:ph type="subTitle" idx="1"/>
          </p:nvPr>
        </p:nvSpPr>
        <p:spPr/>
        <p:txBody>
          <a:bodyPr/>
          <a:lstStyle/>
          <a:p>
            <a:r>
              <a:rPr lang="en-US" dirty="0" smtClean="0"/>
              <a:t>We are here for You!</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37</a:t>
            </a:fld>
            <a:endParaRPr lang="en-US"/>
          </a:p>
        </p:txBody>
      </p:sp>
    </p:spTree>
    <p:extLst>
      <p:ext uri="{BB962C8B-B14F-4D97-AF65-F5344CB8AC3E}">
        <p14:creationId xmlns:p14="http://schemas.microsoft.com/office/powerpoint/2010/main" val="734553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2" y="365126"/>
            <a:ext cx="8478982" cy="1325563"/>
          </a:xfrm>
        </p:spPr>
        <p:txBody>
          <a:bodyPr/>
          <a:lstStyle/>
          <a:p>
            <a:r>
              <a:rPr lang="en-US" dirty="0" smtClean="0"/>
              <a:t>The Support Team – Deployment</a:t>
            </a:r>
            <a:endParaRPr lang="en-US" dirty="0"/>
          </a:p>
        </p:txBody>
      </p:sp>
      <p:sp>
        <p:nvSpPr>
          <p:cNvPr id="3" name="Content Placeholder 2"/>
          <p:cNvSpPr>
            <a:spLocks noGrp="1"/>
          </p:cNvSpPr>
          <p:nvPr>
            <p:ph idx="1"/>
          </p:nvPr>
        </p:nvSpPr>
        <p:spPr>
          <a:xfrm>
            <a:off x="517813" y="1520825"/>
            <a:ext cx="7886700" cy="4351338"/>
          </a:xfrm>
        </p:spPr>
        <p:txBody>
          <a:bodyPr>
            <a:normAutofit/>
          </a:bodyPr>
          <a:lstStyle/>
          <a:p>
            <a:r>
              <a:rPr lang="en-US" dirty="0" smtClean="0"/>
              <a:t>Deployment is when data in the old ARKS database is migrated into ZIMS (Almost 100% of ARKS using institutions have deployed)</a:t>
            </a:r>
          </a:p>
          <a:p>
            <a:r>
              <a:rPr lang="en-US" dirty="0" smtClean="0"/>
              <a:t>It is also when studbooks in SPARKS or </a:t>
            </a:r>
            <a:r>
              <a:rPr lang="en-US" dirty="0" err="1" smtClean="0"/>
              <a:t>PopLink</a:t>
            </a:r>
            <a:r>
              <a:rPr lang="en-US" dirty="0" smtClean="0"/>
              <a:t> are migrated into ZIMS Studbooks</a:t>
            </a:r>
          </a:p>
          <a:p>
            <a:r>
              <a:rPr lang="en-US" dirty="0" smtClean="0"/>
              <a:t>The Support Representative communicates any steps involved with the migration, deadlines and training materials available</a:t>
            </a:r>
          </a:p>
          <a:p>
            <a:r>
              <a:rPr lang="en-US" dirty="0" smtClean="0"/>
              <a:t>All questions are directed to and answered by the Support Representative</a:t>
            </a:r>
          </a:p>
        </p:txBody>
      </p:sp>
      <p:sp>
        <p:nvSpPr>
          <p:cNvPr id="4" name="Slide Number Placeholder 3"/>
          <p:cNvSpPr>
            <a:spLocks noGrp="1"/>
          </p:cNvSpPr>
          <p:nvPr>
            <p:ph type="sldNum" sz="quarter" idx="12"/>
          </p:nvPr>
        </p:nvSpPr>
        <p:spPr/>
        <p:txBody>
          <a:bodyPr/>
          <a:lstStyle/>
          <a:p>
            <a:fld id="{D1A12E6A-C85A-496C-95D0-8B82A2649983}" type="slidenum">
              <a:rPr lang="en-US" smtClean="0"/>
              <a:t>4</a:t>
            </a:fld>
            <a:endParaRPr lang="en-US"/>
          </a:p>
        </p:txBody>
      </p:sp>
    </p:spTree>
    <p:extLst>
      <p:ext uri="{BB962C8B-B14F-4D97-AF65-F5344CB8AC3E}">
        <p14:creationId xmlns:p14="http://schemas.microsoft.com/office/powerpoint/2010/main" val="83037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134217"/>
            <a:ext cx="8414327" cy="1325563"/>
          </a:xfrm>
        </p:spPr>
        <p:txBody>
          <a:bodyPr/>
          <a:lstStyle/>
          <a:p>
            <a:r>
              <a:rPr lang="en-US" dirty="0" smtClean="0"/>
              <a:t>The Support Team – Onboarding</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5</a:t>
            </a:fld>
            <a:endParaRPr lang="en-US"/>
          </a:p>
        </p:txBody>
      </p:sp>
      <p:sp>
        <p:nvSpPr>
          <p:cNvPr id="5" name="Content Placeholder 4"/>
          <p:cNvSpPr>
            <a:spLocks noGrp="1"/>
          </p:cNvSpPr>
          <p:nvPr>
            <p:ph idx="1"/>
          </p:nvPr>
        </p:nvSpPr>
        <p:spPr>
          <a:xfrm>
            <a:off x="554758" y="1459780"/>
            <a:ext cx="7886700" cy="4351338"/>
          </a:xfrm>
        </p:spPr>
        <p:txBody>
          <a:bodyPr>
            <a:normAutofit fontScale="85000" lnSpcReduction="20000"/>
          </a:bodyPr>
          <a:lstStyle/>
          <a:p>
            <a:r>
              <a:rPr lang="en-US" dirty="0" smtClean="0"/>
              <a:t>Onboarding is when a new institution joins Species360 and they have no ARKS data to migrate</a:t>
            </a:r>
          </a:p>
          <a:p>
            <a:r>
              <a:rPr lang="en-US" dirty="0" smtClean="0"/>
              <a:t>The Regional Coordinators are responsible for finding new members and guiding them through the process to join Species360</a:t>
            </a:r>
          </a:p>
          <a:p>
            <a:r>
              <a:rPr lang="en-US" dirty="0" smtClean="0"/>
              <a:t>As soon as a new (or returning member) joins they are assigned a Support Rep who starts the process</a:t>
            </a:r>
          </a:p>
          <a:p>
            <a:pPr lvl="1"/>
            <a:r>
              <a:rPr lang="en-US" dirty="0"/>
              <a:t>A</a:t>
            </a:r>
            <a:r>
              <a:rPr lang="en-US" dirty="0" smtClean="0"/>
              <a:t> returning member who has never deployed to ZIMS may have ARKS data to migrate</a:t>
            </a:r>
          </a:p>
          <a:p>
            <a:r>
              <a:rPr lang="en-US" dirty="0" smtClean="0"/>
              <a:t>This involves providing a welcome letter, a training call, follow-up emails and/or calls until the member is comfortable using ZIMS</a:t>
            </a:r>
          </a:p>
          <a:p>
            <a:r>
              <a:rPr lang="en-US" dirty="0" smtClean="0"/>
              <a:t>They then start Health Checks (more later)</a:t>
            </a:r>
            <a:endParaRPr lang="en-US" dirty="0"/>
          </a:p>
        </p:txBody>
      </p:sp>
    </p:spTree>
    <p:extLst>
      <p:ext uri="{BB962C8B-B14F-4D97-AF65-F5344CB8AC3E}">
        <p14:creationId xmlns:p14="http://schemas.microsoft.com/office/powerpoint/2010/main" val="404612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Onboarding - DMT</a:t>
            </a:r>
            <a:endParaRPr lang="en-US" dirty="0"/>
          </a:p>
        </p:txBody>
      </p:sp>
      <p:sp>
        <p:nvSpPr>
          <p:cNvPr id="3" name="Content Placeholder 2"/>
          <p:cNvSpPr>
            <a:spLocks noGrp="1"/>
          </p:cNvSpPr>
          <p:nvPr>
            <p:ph idx="1"/>
          </p:nvPr>
        </p:nvSpPr>
        <p:spPr>
          <a:xfrm>
            <a:off x="527050" y="1325563"/>
            <a:ext cx="7886700" cy="4351338"/>
          </a:xfrm>
        </p:spPr>
        <p:txBody>
          <a:bodyPr>
            <a:normAutofit fontScale="85000" lnSpcReduction="20000"/>
          </a:bodyPr>
          <a:lstStyle/>
          <a:p>
            <a:r>
              <a:rPr lang="en-US" dirty="0" smtClean="0"/>
              <a:t>Some institutions new to ZIMS are completing Data Migration Templates</a:t>
            </a:r>
          </a:p>
          <a:p>
            <a:r>
              <a:rPr lang="en-US" dirty="0" smtClean="0"/>
              <a:t>This allows new institutions to enter their current collection in an Excel file that is then migrated into ZIMS</a:t>
            </a:r>
          </a:p>
          <a:p>
            <a:r>
              <a:rPr lang="en-US" dirty="0" smtClean="0"/>
              <a:t>This means they can get data into ZIMS without having to learn how to use it to do so – a great potential time-saver for them</a:t>
            </a:r>
          </a:p>
          <a:p>
            <a:r>
              <a:rPr lang="en-US" dirty="0" smtClean="0"/>
              <a:t>If a DMT is used the Support Rep starts the process and answers questions while the institution fills out the template</a:t>
            </a:r>
          </a:p>
          <a:p>
            <a:r>
              <a:rPr lang="en-US" dirty="0" smtClean="0"/>
              <a:t>Once completed and ready to go to the developers, the Support Rep will turn the process over to the Project Owner for DMTs.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6</a:t>
            </a:fld>
            <a:endParaRPr lang="en-US"/>
          </a:p>
        </p:txBody>
      </p:sp>
    </p:spTree>
    <p:extLst>
      <p:ext uri="{BB962C8B-B14F-4D97-AF65-F5344CB8AC3E}">
        <p14:creationId xmlns:p14="http://schemas.microsoft.com/office/powerpoint/2010/main" val="7496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3453"/>
            <a:ext cx="7886700" cy="1325563"/>
          </a:xfrm>
        </p:spPr>
        <p:txBody>
          <a:bodyPr/>
          <a:lstStyle/>
          <a:p>
            <a:r>
              <a:rPr lang="en-US" dirty="0" smtClean="0"/>
              <a:t>The Support Team – Bug Submission &amp; Testing</a:t>
            </a:r>
            <a:endParaRPr lang="en-US" dirty="0"/>
          </a:p>
        </p:txBody>
      </p:sp>
      <p:sp>
        <p:nvSpPr>
          <p:cNvPr id="3" name="Content Placeholder 2"/>
          <p:cNvSpPr>
            <a:spLocks noGrp="1"/>
          </p:cNvSpPr>
          <p:nvPr>
            <p:ph idx="1"/>
          </p:nvPr>
        </p:nvSpPr>
        <p:spPr>
          <a:xfrm>
            <a:off x="508577" y="1576243"/>
            <a:ext cx="7886700" cy="4351338"/>
          </a:xfrm>
        </p:spPr>
        <p:txBody>
          <a:bodyPr>
            <a:noAutofit/>
          </a:bodyPr>
          <a:lstStyle/>
          <a:p>
            <a:r>
              <a:rPr lang="en-US" sz="1400" dirty="0" smtClean="0"/>
              <a:t>When a member reports a Bug (something is not working properly) Support checks to see if it has already been reported</a:t>
            </a:r>
          </a:p>
          <a:p>
            <a:r>
              <a:rPr lang="en-US" sz="1400" dirty="0" smtClean="0"/>
              <a:t>If already reported, the new reporting institution is added to the ticket</a:t>
            </a:r>
          </a:p>
          <a:p>
            <a:r>
              <a:rPr lang="en-US" sz="1400" dirty="0" smtClean="0"/>
              <a:t>If not, Support will test to replicate the Bug</a:t>
            </a:r>
          </a:p>
          <a:p>
            <a:pPr lvl="1"/>
            <a:r>
              <a:rPr lang="en-US" sz="1200" dirty="0" smtClean="0"/>
              <a:t>They try to replicate the exact scenario, then a similar scenario with different circumstances</a:t>
            </a:r>
          </a:p>
          <a:p>
            <a:pPr lvl="1"/>
            <a:r>
              <a:rPr lang="en-US" sz="1200" dirty="0" smtClean="0"/>
              <a:t>They also test to see if the Bug is institution specific, User specific, record specific and browser specific</a:t>
            </a:r>
          </a:p>
          <a:p>
            <a:pPr lvl="1"/>
            <a:r>
              <a:rPr lang="en-US" sz="1200" dirty="0"/>
              <a:t>This can be 30+ test </a:t>
            </a:r>
            <a:r>
              <a:rPr lang="en-US" sz="1200" dirty="0" smtClean="0"/>
              <a:t>scenarios and very time consuming especially if it is an obscure Bug or one in a complicated area such as transactions or groups</a:t>
            </a:r>
          </a:p>
          <a:p>
            <a:r>
              <a:rPr lang="en-US" sz="1400" dirty="0" smtClean="0"/>
              <a:t>Once successfully replicated they submit a Bug to the developers with the steps they took to replicate it</a:t>
            </a:r>
          </a:p>
          <a:p>
            <a:r>
              <a:rPr lang="en-US" sz="1400" dirty="0" smtClean="0"/>
              <a:t>Once the Bug is fixed the testing resumes in a development build of ZIMS (not Live ZIMS)</a:t>
            </a:r>
          </a:p>
          <a:p>
            <a:pPr lvl="1"/>
            <a:r>
              <a:rPr lang="en-US" sz="1200" dirty="0" smtClean="0"/>
              <a:t>All of the original testing must be repeated</a:t>
            </a:r>
          </a:p>
          <a:p>
            <a:pPr lvl="1"/>
            <a:r>
              <a:rPr lang="en-US" sz="1200" dirty="0" smtClean="0"/>
              <a:t>The developers will list all the fields that potentially may have been touched by the fix and these will need to be tested</a:t>
            </a:r>
          </a:p>
          <a:p>
            <a:r>
              <a:rPr lang="en-US" sz="1400" dirty="0" smtClean="0"/>
              <a:t>Once that testing passes it is moved to a final “staging” ZIMS environment (almost Live) and all the testing is done again</a:t>
            </a:r>
          </a:p>
          <a:p>
            <a:r>
              <a:rPr lang="en-US" sz="1400" dirty="0" smtClean="0"/>
              <a:t>If it passes it is moved to Live ZIMS where it is tested again!!</a:t>
            </a:r>
          </a:p>
          <a:p>
            <a:r>
              <a:rPr lang="en-US" sz="1400" dirty="0" smtClean="0"/>
              <a:t>When Support lets you know a Bug is fixed please test it</a:t>
            </a:r>
          </a:p>
          <a:p>
            <a:pPr marL="0" indent="0">
              <a:buNone/>
            </a:pPr>
            <a:r>
              <a:rPr lang="en-US" sz="1400" dirty="0"/>
              <a:t> </a:t>
            </a:r>
            <a:r>
              <a:rPr lang="en-US" sz="1400" dirty="0" smtClean="0"/>
              <a:t>    yourself and let us know all is well!</a:t>
            </a:r>
          </a:p>
        </p:txBody>
      </p:sp>
      <p:sp>
        <p:nvSpPr>
          <p:cNvPr id="4" name="Slide Number Placeholder 3"/>
          <p:cNvSpPr>
            <a:spLocks noGrp="1"/>
          </p:cNvSpPr>
          <p:nvPr>
            <p:ph type="sldNum" sz="quarter" idx="12"/>
          </p:nvPr>
        </p:nvSpPr>
        <p:spPr/>
        <p:txBody>
          <a:bodyPr/>
          <a:lstStyle/>
          <a:p>
            <a:fld id="{D1A12E6A-C85A-496C-95D0-8B82A2649983}" type="slidenum">
              <a:rPr lang="en-US" smtClean="0"/>
              <a:t>7</a:t>
            </a:fld>
            <a:endParaRPr lang="en-US"/>
          </a:p>
        </p:txBody>
      </p:sp>
      <p:pic>
        <p:nvPicPr>
          <p:cNvPr id="2050" name="Picture 2" descr="Image result for cartoon bu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7403" y="151448"/>
            <a:ext cx="1077833" cy="136918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 calcmode="lin" valueType="num">
                                      <p:cBhvr additive="base">
                                        <p:cTn id="3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Example………</a:t>
            </a:r>
            <a:endParaRPr lang="en-US" dirty="0"/>
          </a:p>
        </p:txBody>
      </p:sp>
      <p:sp>
        <p:nvSpPr>
          <p:cNvPr id="3" name="Content Placeholder 2"/>
          <p:cNvSpPr>
            <a:spLocks noGrp="1"/>
          </p:cNvSpPr>
          <p:nvPr>
            <p:ph idx="1"/>
          </p:nvPr>
        </p:nvSpPr>
        <p:spPr/>
        <p:txBody>
          <a:bodyPr/>
          <a:lstStyle/>
          <a:p>
            <a:r>
              <a:rPr lang="en-US" dirty="0" smtClean="0"/>
              <a:t>A Bug is reported in the magnifying glass search in the taxonomy field in Animal Simple Search</a:t>
            </a:r>
          </a:p>
          <a:p>
            <a:r>
              <a:rPr lang="en-US" dirty="0" smtClean="0"/>
              <a:t>ALL the magnifying glass searches in ALL the modules must be tested</a:t>
            </a:r>
          </a:p>
          <a:p>
            <a:r>
              <a:rPr lang="en-US" dirty="0" smtClean="0"/>
              <a:t>Their motto is……..</a:t>
            </a:r>
          </a:p>
          <a:p>
            <a:pPr marL="0" indent="0">
              <a:buNone/>
            </a:pP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8</a:t>
            </a:fld>
            <a:endParaRPr lang="en-US"/>
          </a:p>
        </p:txBody>
      </p:sp>
      <p:sp>
        <p:nvSpPr>
          <p:cNvPr id="5" name="Rectangle 4"/>
          <p:cNvSpPr/>
          <p:nvPr/>
        </p:nvSpPr>
        <p:spPr>
          <a:xfrm>
            <a:off x="1493400" y="4491335"/>
            <a:ext cx="615719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Test All The Things!!!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074" name="Picture 2" descr="Image result for cartoon bu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914" y="114403"/>
            <a:ext cx="1442316" cy="171122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0"/>
            <a:ext cx="8940799" cy="1325563"/>
          </a:xfrm>
        </p:spPr>
        <p:txBody>
          <a:bodyPr>
            <a:normAutofit/>
          </a:bodyPr>
          <a:lstStyle/>
          <a:p>
            <a:r>
              <a:rPr lang="en-US" sz="4000" dirty="0" smtClean="0"/>
              <a:t>The Support Team – Health Checks</a:t>
            </a:r>
            <a:endParaRPr lang="en-US" sz="4000" dirty="0"/>
          </a:p>
        </p:txBody>
      </p:sp>
      <p:sp>
        <p:nvSpPr>
          <p:cNvPr id="3" name="Content Placeholder 2"/>
          <p:cNvSpPr>
            <a:spLocks noGrp="1"/>
          </p:cNvSpPr>
          <p:nvPr>
            <p:ph idx="1"/>
          </p:nvPr>
        </p:nvSpPr>
        <p:spPr>
          <a:xfrm>
            <a:off x="573233" y="1206789"/>
            <a:ext cx="7886700" cy="4351338"/>
          </a:xfrm>
        </p:spPr>
        <p:txBody>
          <a:bodyPr>
            <a:normAutofit fontScale="92500"/>
          </a:bodyPr>
          <a:lstStyle/>
          <a:p>
            <a:r>
              <a:rPr lang="en-US" dirty="0" smtClean="0"/>
              <a:t>Health checks are a way for institutions to let their Support Rep know how they are doing with ZIMS</a:t>
            </a:r>
          </a:p>
          <a:p>
            <a:r>
              <a:rPr lang="en-US" dirty="0" smtClean="0"/>
              <a:t>Health Checks are scheduled for every 3 months, averaging 5 institutions per day per Rep</a:t>
            </a:r>
          </a:p>
          <a:p>
            <a:r>
              <a:rPr lang="en-US" dirty="0" smtClean="0"/>
              <a:t>If the institution and the Support Rep have been communicating regularly the Rep will note it and not send a special Health Check communication</a:t>
            </a:r>
          </a:p>
          <a:p>
            <a:r>
              <a:rPr lang="en-US" dirty="0" smtClean="0"/>
              <a:t>They will also email ZIMS tips or news to check in and see if anyone has questions or needs help</a:t>
            </a:r>
          </a:p>
        </p:txBody>
      </p:sp>
      <p:sp>
        <p:nvSpPr>
          <p:cNvPr id="4" name="Slide Number Placeholder 3"/>
          <p:cNvSpPr>
            <a:spLocks noGrp="1"/>
          </p:cNvSpPr>
          <p:nvPr>
            <p:ph type="sldNum" sz="quarter" idx="12"/>
          </p:nvPr>
        </p:nvSpPr>
        <p:spPr/>
        <p:txBody>
          <a:bodyPr/>
          <a:lstStyle/>
          <a:p>
            <a:fld id="{D1A12E6A-C85A-496C-95D0-8B82A2649983}" type="slidenum">
              <a:rPr lang="en-US" smtClean="0"/>
              <a:t>9</a:t>
            </a:fld>
            <a:endParaRPr lang="en-US"/>
          </a:p>
        </p:txBody>
      </p:sp>
      <p:pic>
        <p:nvPicPr>
          <p:cNvPr id="4098" name="Picture 2" descr="Image result for health check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6331" y="1515104"/>
            <a:ext cx="5628494" cy="22377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93258" y="5104033"/>
            <a:ext cx="3450192" cy="1340673"/>
          </a:xfrm>
          <a:prstGeom prst="rect">
            <a:avLst/>
          </a:prstGeom>
          <a:ln>
            <a:solidFill>
              <a:schemeClr val="tx1"/>
            </a:solidFill>
          </a:ln>
        </p:spPr>
      </p:pic>
    </p:spTree>
    <p:extLst>
      <p:ext uri="{BB962C8B-B14F-4D97-AF65-F5344CB8AC3E}">
        <p14:creationId xmlns:p14="http://schemas.microsoft.com/office/powerpoint/2010/main" val="133471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Blue - 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42576353-DC84-4281-AAC2-71870E42330C}"/>
    </a:ext>
  </a:extLst>
</a:theme>
</file>

<file path=ppt/theme/theme10.xml><?xml version="1.0" encoding="utf-8"?>
<a:theme xmlns:a="http://schemas.openxmlformats.org/drawingml/2006/main" name="(10) Green - Rab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1.xml><?xml version="1.0" encoding="utf-8"?>
<a:theme xmlns:a="http://schemas.openxmlformats.org/drawingml/2006/main" name="(11) Blue - Blue Quaker Cou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2.xml><?xml version="1.0" encoding="utf-8"?>
<a:theme xmlns:a="http://schemas.openxmlformats.org/drawingml/2006/main" name="(12) Green - Maca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3.xml><?xml version="1.0" encoding="utf-8"?>
<a:theme xmlns:a="http://schemas.openxmlformats.org/drawingml/2006/main" name="(13) Blue - Koal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4.xml><?xml version="1.0" encoding="utf-8"?>
<a:theme xmlns:a="http://schemas.openxmlformats.org/drawingml/2006/main" name="(14) Green - Ow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5.xml><?xml version="1.0" encoding="utf-8"?>
<a:theme xmlns:a="http://schemas.openxmlformats.org/drawingml/2006/main" name="(15) Blue - Veiled Chamele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6.xml><?xml version="1.0" encoding="utf-8"?>
<a:theme xmlns:a="http://schemas.openxmlformats.org/drawingml/2006/main" name="(16) Green - Marmos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Blank - 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2FBA392-93F9-4672-979A-DDB0173D484F}"/>
    </a:ext>
  </a:extLst>
</a:theme>
</file>

<file path=ppt/theme/theme3.xml><?xml version="1.0" encoding="utf-8"?>
<a:theme xmlns:a="http://schemas.openxmlformats.org/drawingml/2006/main" name="(3) Blue - Ot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F58A149C-9E42-42D6-B2B5-449F2AB7BED4}"/>
    </a:ext>
  </a:extLst>
</a:theme>
</file>

<file path=ppt/theme/theme4.xml><?xml version="1.0" encoding="utf-8"?>
<a:theme xmlns:a="http://schemas.openxmlformats.org/drawingml/2006/main" name="(4) Green - Lionfi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985855A-7AA0-49A7-9E03-300763934C77}"/>
    </a:ext>
  </a:extLst>
</a:theme>
</file>

<file path=ppt/theme/theme5.xml><?xml version="1.0" encoding="utf-8"?>
<a:theme xmlns:a="http://schemas.openxmlformats.org/drawingml/2006/main" name="(5) Blue - Kangaro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F27538D-FF1A-4A67-AF76-8439D1E41204}"/>
    </a:ext>
  </a:extLst>
</a:theme>
</file>

<file path=ppt/theme/theme6.xml><?xml version="1.0" encoding="utf-8"?>
<a:theme xmlns:a="http://schemas.openxmlformats.org/drawingml/2006/main" name="(6) Green - Fennec Fo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5ABDF0A-A37B-4D42-ADAC-579AE600B6F5}"/>
    </a:ext>
  </a:extLst>
</a:theme>
</file>

<file path=ppt/theme/theme7.xml><?xml version="1.0" encoding="utf-8"?>
<a:theme xmlns:a="http://schemas.openxmlformats.org/drawingml/2006/main" name="(7) Blue - Red-Crowned Cra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8CCD2B64-7F49-4174-B75F-2CA96AEEF3D7}"/>
    </a:ext>
  </a:extLst>
</a:theme>
</file>

<file path=ppt/theme/theme8.xml><?xml version="1.0" encoding="utf-8"?>
<a:theme xmlns:a="http://schemas.openxmlformats.org/drawingml/2006/main" name="(8) Green - Bu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9.xml><?xml version="1.0" encoding="utf-8"?>
<a:theme xmlns:a="http://schemas.openxmlformats.org/drawingml/2006/main" name="(9) Blue - Iguan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CBE438E-A98C-4A42-B69A-80714B2D7C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Language xmlns="00558959-21e2-49b6-8bc1-d46e8fb3ce16">EN</Language>
    <Content_x0020_Last_x0020_Updated_x0020_on_x003a_ xmlns="00558959-21e2-49b6-8bc1-d46e8fb3ce16" xsi:nil="true"/>
    <Module xmlns="00558959-21e2-49b6-8bc1-d46e8fb3ce16">1000</Module>
    <Review xmlns="00558959-21e2-49b6-8bc1-d46e8fb3ce16">None needed</Review>
    <PublishingExpirationDate xmlns="http://schemas.microsoft.com/sharepoint/v3" xsi:nil="true"/>
    <Community_x0020_Author_x0020__x007c__x0020_Editor xmlns="00558959-21e2-49b6-8bc1-d46e8fb3ce16">
      <UserInfo>
        <DisplayName/>
        <AccountId xsi:nil="true"/>
        <AccountType/>
      </UserInfo>
    </Community_x0020_Author_x0020__x007c__x0020_Editor>
    <PublishingStartDate xmlns="http://schemas.microsoft.com/sharepoint/v3" xsi:nil="true"/>
    <Best_x0020_Practices xmlns="00558959-21e2-49b6-8bc1-d46e8fb3ce16">false</Best_x0020_Practices>
    <Permalink xmlns="00558959-21e2-49b6-8bc1-d46e8fb3ce16">
      <Url xsi:nil="true"/>
      <Description xsi:nil="true"/>
    </Permalink>
  </documentManagement>
</p:properties>
</file>

<file path=customXml/itemProps1.xml><?xml version="1.0" encoding="utf-8"?>
<ds:datastoreItem xmlns:ds="http://schemas.openxmlformats.org/officeDocument/2006/customXml" ds:itemID="{6426F404-C572-4CA8-81D2-09BA86ABEBCA}"/>
</file>

<file path=customXml/itemProps2.xml><?xml version="1.0" encoding="utf-8"?>
<ds:datastoreItem xmlns:ds="http://schemas.openxmlformats.org/officeDocument/2006/customXml" ds:itemID="{BE17F155-D17D-4116-92A0-AA314EE9EF0D}"/>
</file>

<file path=customXml/itemProps3.xml><?xml version="1.0" encoding="utf-8"?>
<ds:datastoreItem xmlns:ds="http://schemas.openxmlformats.org/officeDocument/2006/customXml" ds:itemID="{4A623971-E67D-4700-B60D-E0EBFD89B0FB}"/>
</file>

<file path=docProps/app.xml><?xml version="1.0" encoding="utf-8"?>
<Properties xmlns="http://schemas.openxmlformats.org/officeDocument/2006/extended-properties" xmlns:vt="http://schemas.openxmlformats.org/officeDocument/2006/docPropsVTypes">
  <Template/>
  <TotalTime>1355</TotalTime>
  <Words>3323</Words>
  <Application>Microsoft Office PowerPoint</Application>
  <PresentationFormat>On-screen Show (4:3)</PresentationFormat>
  <Paragraphs>307</Paragraphs>
  <Slides>37</Slides>
  <Notes>1</Notes>
  <HiddenSlides>0</HiddenSlides>
  <MMClips>0</MMClips>
  <ScaleCrop>false</ScaleCrop>
  <HeadingPairs>
    <vt:vector size="6" baseType="variant">
      <vt:variant>
        <vt:lpstr>Fonts Used</vt:lpstr>
      </vt:variant>
      <vt:variant>
        <vt:i4>2</vt:i4>
      </vt:variant>
      <vt:variant>
        <vt:lpstr>Theme</vt:lpstr>
      </vt:variant>
      <vt:variant>
        <vt:i4>16</vt:i4>
      </vt:variant>
      <vt:variant>
        <vt:lpstr>Slide Titles</vt:lpstr>
      </vt:variant>
      <vt:variant>
        <vt:i4>37</vt:i4>
      </vt:variant>
    </vt:vector>
  </HeadingPairs>
  <TitlesOfParts>
    <vt:vector size="55" baseType="lpstr">
      <vt:lpstr>Arial</vt:lpstr>
      <vt:lpstr>Calibri</vt:lpstr>
      <vt:lpstr>(1) Blue - Blank</vt:lpstr>
      <vt:lpstr>(2) Blank - Green</vt:lpstr>
      <vt:lpstr>(3) Blue - Otter</vt:lpstr>
      <vt:lpstr>(4) Green - Lionfish</vt:lpstr>
      <vt:lpstr>(5) Blue - Kangaroo</vt:lpstr>
      <vt:lpstr>(6) Green - Fennec Fox</vt:lpstr>
      <vt:lpstr>(7) Blue - Red-Crowned Crane</vt:lpstr>
      <vt:lpstr>(8) Green - Bug</vt:lpstr>
      <vt:lpstr>(9) Blue - Iguana</vt:lpstr>
      <vt:lpstr>(10) Green - Rabbit</vt:lpstr>
      <vt:lpstr>(11) Blue - Blue Quaker Couple</vt:lpstr>
      <vt:lpstr>(12) Green - Macaw</vt:lpstr>
      <vt:lpstr>(13) Blue - Koala</vt:lpstr>
      <vt:lpstr>(14) Green - Owl</vt:lpstr>
      <vt:lpstr>(15) Blue - Veiled Chameleon</vt:lpstr>
      <vt:lpstr>(16) Green - Marmoset</vt:lpstr>
      <vt:lpstr>We’re Here for You!</vt:lpstr>
      <vt:lpstr>PowerPoint Presentation</vt:lpstr>
      <vt:lpstr>The Support Team – Institution Assignments</vt:lpstr>
      <vt:lpstr>The Support Team – Deployment</vt:lpstr>
      <vt:lpstr>The Support Team – Onboarding</vt:lpstr>
      <vt:lpstr>Onboarding - DMT</vt:lpstr>
      <vt:lpstr>The Support Team – Bug Submission &amp; Testing</vt:lpstr>
      <vt:lpstr>For Example………</vt:lpstr>
      <vt:lpstr>The Support Team – Health Checks</vt:lpstr>
      <vt:lpstr>To Support &amp; Beyond!</vt:lpstr>
      <vt:lpstr>A Pretty Graph!</vt:lpstr>
      <vt:lpstr>Support – Some April Stats!</vt:lpstr>
      <vt:lpstr>Internal Periodic Checks</vt:lpstr>
      <vt:lpstr>9 to 5 Job?</vt:lpstr>
      <vt:lpstr>The Training Team!</vt:lpstr>
      <vt:lpstr>What Materials Need to be Created?</vt:lpstr>
      <vt:lpstr>WalkMe – Helps Us Help You</vt:lpstr>
      <vt:lpstr>Module Indexes!</vt:lpstr>
      <vt:lpstr>Educational License Members</vt:lpstr>
      <vt:lpstr>Training – Some Stats!</vt:lpstr>
      <vt:lpstr>Training – Some Stats!</vt:lpstr>
      <vt:lpstr>Training – Some Stats!</vt:lpstr>
      <vt:lpstr>Meet the Team!</vt:lpstr>
      <vt:lpstr>Elisabeth Hunt</vt:lpstr>
      <vt:lpstr>Kim Larson</vt:lpstr>
      <vt:lpstr>Michele Moses</vt:lpstr>
      <vt:lpstr>Nolan Harvey</vt:lpstr>
      <vt:lpstr>Erika Fronk</vt:lpstr>
      <vt:lpstr>Nannette Driver-Ruiz</vt:lpstr>
      <vt:lpstr>Moin Ahmed</vt:lpstr>
      <vt:lpstr>Alex Kantorovich</vt:lpstr>
      <vt:lpstr>Sander Cozijn</vt:lpstr>
      <vt:lpstr>Tineke Joustra</vt:lpstr>
      <vt:lpstr>Myriam Salazar Jaimes</vt:lpstr>
      <vt:lpstr>Josh Courteau</vt:lpstr>
      <vt:lpstr>Adrienne Miller</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Wright</dc:creator>
  <cp:lastModifiedBy>HP</cp:lastModifiedBy>
  <cp:revision>133</cp:revision>
  <cp:lastPrinted>2018-01-25T17:41:21Z</cp:lastPrinted>
  <dcterms:created xsi:type="dcterms:W3CDTF">2016-07-26T18:48:10Z</dcterms:created>
  <dcterms:modified xsi:type="dcterms:W3CDTF">2019-06-17T16:31:35Z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0x010100B8A61D1EAB4F114BB81E10F743FBEB16</vt:lpwstr>
  </property>
  <property fmtid="{D5CDD505-2E9C-101B-9397-08002B2CF9AE}" pid="3" name="Order">
    <vt:r8>350900</vt:r8>
  </property>
</Properties>
</file>