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0"/>
  </p:notesMasterIdLst>
  <p:sldIdLst>
    <p:sldId id="258" r:id="rId17"/>
    <p:sldId id="280" r:id="rId18"/>
    <p:sldId id="267" r:id="rId19"/>
    <p:sldId id="268" r:id="rId20"/>
    <p:sldId id="259" r:id="rId21"/>
    <p:sldId id="269" r:id="rId22"/>
    <p:sldId id="270" r:id="rId23"/>
    <p:sldId id="260" r:id="rId24"/>
    <p:sldId id="271" r:id="rId25"/>
    <p:sldId id="261" r:id="rId26"/>
    <p:sldId id="272" r:id="rId27"/>
    <p:sldId id="276" r:id="rId28"/>
    <p:sldId id="263" r:id="rId29"/>
    <p:sldId id="264" r:id="rId30"/>
    <p:sldId id="262" r:id="rId31"/>
    <p:sldId id="279" r:id="rId32"/>
    <p:sldId id="277" r:id="rId33"/>
    <p:sldId id="266" r:id="rId34"/>
    <p:sldId id="273" r:id="rId35"/>
    <p:sldId id="278" r:id="rId36"/>
    <p:sldId id="265" r:id="rId37"/>
    <p:sldId id="275" r:id="rId38"/>
    <p:sldId id="274"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1" d="1"/>
        <a:sy n="1" d="1"/>
      </p:scale>
      <p:origin x="0" y="0"/>
    </p:cViewPr>
  </p:notesTextViewPr>
  <p:sorterViewPr>
    <p:cViewPr>
      <p:scale>
        <a:sx n="100" d="100"/>
        <a:sy n="100" d="100"/>
      </p:scale>
      <p:origin x="0" y="-11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customXml" Target="../customXml/item2.xml"/><Relationship Id="rId20" Type="http://schemas.openxmlformats.org/officeDocument/2006/relationships/slide" Target="slides/slide4.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5/16/2019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136539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92B4D-2409-4E61-B7CC-8AFFADA835BC}"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7B1E67-0223-4DD5-8638-4A102B54E5D2}"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A25C60-058F-4F5D-8E35-156317412F52}"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E0D9C-8632-4F9A-AD1B-027E422065A0}"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42851-AA4F-4E12-AC01-5B85347E70ED}"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9D8C96-D67C-42ED-BB77-E47BCE92BA67}"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DF3D63-4526-4E2A-84E7-AD9167FCF8D0}"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188CD1-2191-445E-B919-68A1EBA5838A}"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8DE83-1D93-4384-A406-6FCAEE3C8D76}"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D3A6E-EAD4-4244-A93C-404C5914EF0F}"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0902-BA4C-428C-9AFE-3155C5E4D7ED}"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22A04-3CFE-41A6-9F9F-91D5E656C1A7}"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B3A0C-F7A2-4797-AF7F-F5DC0C73657C}"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45EA8D-048A-4813-B41D-418233972FFB}"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65C3F-CEFA-422A-A295-838E1E103B82}"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B4B4FE-0A78-458C-BEB0-6D2E472CD215}"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050DC1-CE12-43DB-886E-EB2E476DDB2E}"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6ABE92-DE34-42E4-97C5-F2477DC2D6D1}"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025C9-71BF-4736-BB98-BC159A00730A}"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8B0F-D9FF-43C2-BEAF-BFE02BE74D5D}"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4B1A7-47F3-4B27-82D7-0EEE2FB37EE1}"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D753E-2233-4131-AA08-64E637C97931}"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B7F88-414F-480F-BFDF-50A95BD59296}"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66C77-E800-43DF-9487-47F425A639A7}"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FDA6D-60D2-47CB-BED2-6121B1735DC7}"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E6535-3D34-4B8D-9464-9642CAA81C18}"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DE8C5-3DD7-4C89-94DB-4290EB671B49}"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53D645-6F91-433F-A91F-704BF69ACD62}"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24D8C-5B9E-40EF-889B-46296A731A53}"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EF9C0-A0BD-4B63-A1EB-2E2691CB735D}"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F5898-8917-4528-807C-E3CC1D1A4338}"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43059-6E66-43C8-BBDF-BDF585CDF47A}"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F83A2-D333-4DD9-A2D4-FE80FEC82019}"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E3328-03A0-4711-B2B1-3DA67FCB73E7}"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7E5E30-343A-40FE-9B2F-0C03E8E56AA1}"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511B9-3936-481D-BC34-D741885442F1}"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2B55D-4D2F-4D1B-8429-2FF67E669EBE}"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C85054-CEAE-49E7-A695-1BB5080634FD}"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D644D-60D9-4691-8C25-8866197897B9}"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DAB68-52F9-4F57-8B37-DF9B0E53DFFA}"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8400F-1474-48A1-8D2A-524DE7B5D5CC}"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75F82B-C304-49EA-B0F6-2058E29D089E}"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4C5FB-A690-4F89-A9A3-660A09863BDB}"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CE360-1F56-4FF9-B417-DF3279F5CF7F}"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D06C54-14C1-4ADC-98D8-EB2E76D73BEE}"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1E1555-8FA1-4F13-8039-C6338312033E}"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1213DB-ACFC-4F3C-8272-E0222173ED63}"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7A482C-75EC-4DA0-98C0-819161288B42}"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D364-F3A1-4E04-B1FF-0137EC7BF351}"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D6AAA-5546-455D-B9A0-821376D7E68A}"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0F8B4-CCA6-4FCB-9300-4C12096B4B15}"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3850C-8C32-45AF-807F-215F1A7D0BD7}"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81540-F9CC-44FB-B3E2-6ECFD270A1C8}"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38200-D360-413E-867B-583D01A09F9C}"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A12E1-7CE4-4585-B45C-710E985C2A16}"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7B607F-D43A-422F-884C-21C8342CF0DF}"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9725B-D69E-4835-A041-08B0A9C20455}"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FF2D3-41FD-4905-8423-D39B0204AD18}"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C6669-DE53-415D-82C6-8E5B5A98D382}"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753C8-FD93-41D5-90AE-696101FC58A1}"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F6F86-9734-4654-A147-DEEE4CE05B11}"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60FA87-69B3-4474-8B1F-0114580ADAB1}"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208A5-6F00-45F8-B4EB-73A764FB830B}"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C8A61-A49C-441B-B653-DAE44D26BC99}"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2C228-B755-4F34-85D4-EE77346FB75B}"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2E0BED-C712-430B-AD20-5D6CD95F4DCC}"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95CB7-5B94-46D5-B33C-A084D59285D6}"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31734-EEA8-45C2-8CB1-56F4F23DDAA8}"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068C4-8B27-49D4-AD09-0177384C7B41}"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4D2B9-73E2-4A34-B534-96B8FAEF6CCC}"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3D9458-2272-4B20-8AF7-902371FAA704}"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76D337-0660-476B-8589-7707AA2AB14D}"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EDB8-EFC1-457C-BFA2-6BAFE1D9C756}"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815B2-5021-47B5-8B48-82F215919F9C}"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B0D0E-E6D2-4420-A923-6ED0F1486327}"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4C4CF9-5FDC-4496-98A2-2CF7584C593B}"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4D74A-511E-4ECB-891C-2820BE58E670}"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39015-7C59-4738-A920-182D7FEFE904}"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DA933E-399A-4480-8940-90CAE73BF31F}"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69AE6-37FA-4ABD-9694-16EAFB7070FD}"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2ABAA0-DCC7-4048-8327-6BC480D16F82}"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A60FC0-262F-4F7E-A8D3-16440EC26ADA}"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FA1A0-34BA-458C-B878-32875B991437}"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13CF-04B7-419E-82ED-2B0383144ACC}"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3E5EA-92E5-405B-A5F1-0A7707D3A5C8}"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60ED1F-FE0D-48E4-ABA3-0465B005378C}"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DA3220-6EAC-44DA-99AB-5C5ED697E788}"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ABBB2-DAA6-406C-8DA2-94A3961C8B67}"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D6FD55-979C-41B0-9A51-A15DEBF788F7}"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99BFEA-6E03-4BAB-98AE-22315A745624}"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7649CD-5AA3-4245-9F74-28D19CD26EE6}"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526406-88BB-420F-9928-16C389D6150D}"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D8BD2-D6A4-46A4-98E1-CA6E6182C70E}"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CE00B-91CA-40D8-9248-CBFED3AF0C7D}"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7FE3B-3BD9-4587-A5A1-A3A35875C121}"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41B8CF-6DD9-47E1-BF0F-9DCF373A78DB}"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4FB9E-0A43-4B49-8F5D-C0A6566FEE7C}"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505A9-AC1B-424E-935D-E401015F202B}"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4537D-0D6C-45FB-8852-F8B59F464D2B}"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1A4315-D58C-4C16-82C3-B8AD270F64E4}"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BC8170-1A35-404F-95CC-B0A48BEF18B3}"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EE3C5C-9472-409D-A3F8-6559EA66FFD7}"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162F1-5743-4C69-A6AD-5BA162988E7B}"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0008D-7847-4006-B723-E01E78AC018D}"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B55D8-D997-4A07-B517-9A6D180B951B}"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9A7628-DB78-4A70-9A23-5D4F471A7565}"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AB6A0-65BD-46CD-8500-A13BFA0F55DA}"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41AAF-2298-4895-B77D-334093A20133}"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8D23E6-FBE2-4DB0-9693-AE5750CF6BBB}"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870456-359E-4418-BDF3-81F9D7F385F7}"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0625BA-C8F7-4993-8B72-36C9A070C86F}"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42379-8900-4984-8464-DDF1B27AF612}"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27C88-C420-424A-99DD-9715ABE3EF9C}"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1C1BC-AA5C-487C-9344-018B17EC1D37}"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E6995-B14A-4A9B-959D-B9C36EFE5B80}"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14D2F3-0082-44CD-B5A6-1A284A06C719}"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94E6A-4548-4B74-A8DA-CAB0E85C9EE0}"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726CA-A544-484F-BFA9-2C7D10FF1D9E}"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EAB49-0589-47EE-8ABC-3BA9A5D383AD}"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CCD7D0-DC12-4F88-A553-A6D0BB7697E6}"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C18AC4-5747-4D69-A754-3692CFC01189}"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ED73-3DF7-4BD4-8BE9-21851B702F08}"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75EF1-EB4E-45FB-ADE8-5CD58F0592E9}"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76DEB-4176-4119-9BF5-EAEDFE4EAFEC}"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70AD3-9779-439E-AE71-CA3151723AE4}"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7418F6-9B8F-48F0-BBA7-56106FB2613D}"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CDCCB-39A2-42D8-8DD2-038E8F7E1749}"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251C1-24D2-46AC-BA91-DC0C13497791}"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06FA42-CABB-4AFC-ABA0-29EA11750486}"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DA0182-EEF9-4C3C-BB4A-C4FF27B5D512}"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9893B-DF12-4094-A6D9-24FF2BBB4AEE}"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E8529-09B1-41C7-A7A3-99D5AA7BB2DC}"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8B8AE-D271-4CCA-9F66-4B8C19B1DA0B}"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8DE39-94D6-4E82-8CEC-ED437B83A7E3}"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BECC7-5A4F-42CA-8EAD-F2B10810FFE4}"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87A5E7-271F-4787-82AE-9B07E7D0CD9C}"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C3519-5933-4D6C-90CD-D195EDBC29AE}"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917A8-883C-4A75-BE3B-588370C3C1D3}"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1D1832-B61A-4EFE-A441-E0EEEA5F131F}"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6E2C44-13ED-45E5-89A4-2A11EA2B8A31}"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7B447F-DF4D-466A-9A38-8CA36970C82B}"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5A33-FBD2-4399-A31E-9E7D6E93415D}"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D74F-B3AB-4763-AFB6-F61A5649F18A}"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F39A0-7A5D-4044-8349-66D01E241B5E}"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88D71AF-34B4-499A-8E8E-0DB8AD4EB8D8}"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13D848F-B0C6-422B-9991-7FC1FEB1EC2B}"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C9D7A7-9E31-4DB5-A17B-DA24EFD06D41}"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02E5302-D1D7-44D0-AFC4-EB87E46865D3}"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6BEFFA4-22FE-467B-AB96-42D8B6C5E79C}"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E89337D-1B4C-4013-B7A5-CFE77EE44EC5}"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7F77155-9350-441F-B548-795D4931F212}"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8100B15-D488-4B08-9B42-6AF04A8B9ED1}"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358E5B1-A923-44DB-B833-D99A9D10678B}"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872039-5D9D-425A-B1AB-ABD576970E69}"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D695DDB-B06D-4F2B-AA1B-12EAC7D12406}"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9D5A48-A88F-42CD-9514-D36C007562F5}"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427ABB-458D-4F46-9838-9CC11982C6F9}"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FA4FF2-2F4C-4DFF-B4B4-C9845119DE8F}"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008BD2D-6CE6-481B-8769-D65A0975F8FE}"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rgbClr val="6C8AB3"/>
            </a:gs>
            <a:gs pos="56000">
              <a:schemeClr val="accent5">
                <a:lumMod val="60000"/>
                <a:lumOff val="40000"/>
              </a:schemeClr>
            </a:gs>
            <a:gs pos="28000">
              <a:schemeClr val="accent1">
                <a:lumMod val="75000"/>
              </a:schemeClr>
            </a:gs>
            <a:gs pos="74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1BE678-B1DA-4776-86A1-AD7013934C46}" type="datetime1">
              <a:rPr lang="en-US" smtClean="0"/>
              <a:t>5/16/2019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sp>
        <p:nvSpPr>
          <p:cNvPr id="6" name="Title 5"/>
          <p:cNvSpPr>
            <a:spLocks noGrp="1"/>
          </p:cNvSpPr>
          <p:nvPr>
            <p:ph type="ctrTitle"/>
          </p:nvPr>
        </p:nvSpPr>
        <p:spPr/>
        <p:txBody>
          <a:bodyPr>
            <a:normAutofit fontScale="90000"/>
          </a:bodyPr>
          <a:lstStyle/>
          <a:p>
            <a:r>
              <a:rPr lang="en-US" dirty="0" smtClean="0"/>
              <a:t>Are You</a:t>
            </a:r>
            <a:br>
              <a:rPr lang="en-US" dirty="0" smtClean="0"/>
            </a:br>
            <a:r>
              <a:rPr lang="en-US" sz="6700" b="1" i="1" dirty="0" smtClean="0"/>
              <a:t>Studbook Keeper</a:t>
            </a:r>
            <a:r>
              <a:rPr lang="en-US" dirty="0" smtClean="0"/>
              <a:t/>
            </a:r>
            <a:br>
              <a:rPr lang="en-US" dirty="0" smtClean="0"/>
            </a:br>
            <a:r>
              <a:rPr lang="en-US" dirty="0" smtClean="0"/>
              <a:t>Friendly?</a:t>
            </a:r>
            <a:endParaRPr lang="en-US" dirty="0"/>
          </a:p>
        </p:txBody>
      </p:sp>
      <p:sp>
        <p:nvSpPr>
          <p:cNvPr id="9" name="Subtitle 8"/>
          <p:cNvSpPr>
            <a:spLocks noGrp="1"/>
          </p:cNvSpPr>
          <p:nvPr>
            <p:ph type="subTitle" idx="1"/>
          </p:nvPr>
        </p:nvSpPr>
        <p:spPr/>
        <p:txBody>
          <a:bodyPr/>
          <a:lstStyle/>
          <a:p>
            <a:r>
              <a:rPr lang="en-US" i="1" dirty="0" smtClean="0"/>
              <a:t>Working together for the best Studbooks </a:t>
            </a:r>
            <a:r>
              <a:rPr lang="en-US" i="1" dirty="0" smtClean="0"/>
              <a:t>possible!</a:t>
            </a:r>
          </a:p>
          <a:p>
            <a:r>
              <a:rPr lang="en-US" sz="3200" dirty="0" smtClean="0"/>
              <a:t>May 2019 Tips and Tricks</a:t>
            </a:r>
            <a:endParaRPr lang="en-US" sz="3200" dirty="0" smtClean="0"/>
          </a:p>
          <a:p>
            <a:endParaRPr lang="en-US" i="1" dirty="0" smtClean="0"/>
          </a:p>
          <a:p>
            <a:endParaRPr lang="en-US" i="1" dirty="0"/>
          </a:p>
          <a:p>
            <a:endParaRPr lang="en-US" i="1" dirty="0"/>
          </a:p>
        </p:txBody>
      </p:sp>
    </p:spTree>
    <p:extLst>
      <p:ext uri="{BB962C8B-B14F-4D97-AF65-F5344CB8AC3E}">
        <p14:creationId xmlns:p14="http://schemas.microsoft.com/office/powerpoint/2010/main" val="412019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565"/>
            <a:ext cx="7886700" cy="1325563"/>
          </a:xfrm>
        </p:spPr>
        <p:txBody>
          <a:bodyPr/>
          <a:lstStyle/>
          <a:p>
            <a:r>
              <a:rPr lang="en-US" dirty="0" smtClean="0"/>
              <a:t>External Institution Contact</a:t>
            </a:r>
            <a:endParaRPr lang="en-US" dirty="0"/>
          </a:p>
        </p:txBody>
      </p:sp>
      <p:pic>
        <p:nvPicPr>
          <p:cNvPr id="3" name="Picture 2"/>
          <p:cNvPicPr>
            <a:picLocks noChangeAspect="1"/>
          </p:cNvPicPr>
          <p:nvPr/>
        </p:nvPicPr>
        <p:blipFill>
          <a:blip r:embed="rId2"/>
          <a:stretch>
            <a:fillRect/>
          </a:stretch>
        </p:blipFill>
        <p:spPr>
          <a:xfrm>
            <a:off x="628650" y="1206579"/>
            <a:ext cx="2918713" cy="2354784"/>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785621" y="1587612"/>
            <a:ext cx="4557155" cy="1973751"/>
          </a:xfrm>
          <a:prstGeom prst="rect">
            <a:avLst/>
          </a:prstGeom>
          <a:ln>
            <a:solidFill>
              <a:schemeClr val="tx1"/>
            </a:solidFill>
          </a:ln>
        </p:spPr>
      </p:pic>
      <p:sp>
        <p:nvSpPr>
          <p:cNvPr id="5" name="TextBox 4"/>
          <p:cNvSpPr txBox="1"/>
          <p:nvPr/>
        </p:nvSpPr>
        <p:spPr>
          <a:xfrm>
            <a:off x="714138" y="3689847"/>
            <a:ext cx="7541552" cy="1754326"/>
          </a:xfrm>
          <a:prstGeom prst="rect">
            <a:avLst/>
          </a:prstGeom>
          <a:solidFill>
            <a:schemeClr val="bg2">
              <a:lumMod val="90000"/>
            </a:schemeClr>
          </a:solidFill>
          <a:ln>
            <a:solidFill>
              <a:schemeClr val="tx1"/>
            </a:solidFill>
          </a:ln>
        </p:spPr>
        <p:txBody>
          <a:bodyPr wrap="none" rtlCol="0">
            <a:spAutoFit/>
          </a:bodyPr>
          <a:lstStyle/>
          <a:p>
            <a:r>
              <a:rPr lang="en-US" dirty="0" smtClean="0"/>
              <a:t>Although Studbook Keepers no longer need to contact each holding institution</a:t>
            </a:r>
          </a:p>
          <a:p>
            <a:r>
              <a:rPr lang="en-US" dirty="0" smtClean="0"/>
              <a:t>for Taxon Reports, they may need to contact you with any questions regarding</a:t>
            </a:r>
          </a:p>
          <a:p>
            <a:r>
              <a:rPr lang="en-US" dirty="0" smtClean="0"/>
              <a:t>your institutional data. Make sure that you have the appropriate person at</a:t>
            </a:r>
          </a:p>
          <a:p>
            <a:r>
              <a:rPr lang="en-US" dirty="0" smtClean="0"/>
              <a:t>your facility marked as a Public Contact so that they can easily reach them.</a:t>
            </a:r>
          </a:p>
          <a:p>
            <a:r>
              <a:rPr lang="en-US" dirty="0" smtClean="0"/>
              <a:t>Check the box under View/Edit Staff Details. Also, make sure that their</a:t>
            </a:r>
          </a:p>
          <a:p>
            <a:r>
              <a:rPr lang="en-US" dirty="0" smtClean="0"/>
              <a:t>Communications Details are provided.</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159500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Transaction</a:t>
            </a:r>
            <a:endParaRPr lang="en-US" dirty="0"/>
          </a:p>
        </p:txBody>
      </p:sp>
      <p:pic>
        <p:nvPicPr>
          <p:cNvPr id="4098" name="Picture 2" descr="Image result for hatch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267" y="3204754"/>
            <a:ext cx="3054350" cy="22907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100" name="Picture 4" descr="Image result for baby zoo animal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279" y="365126"/>
            <a:ext cx="2767669" cy="27676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353" y="2126345"/>
            <a:ext cx="5027338" cy="3693319"/>
          </a:xfrm>
          <a:prstGeom prst="rect">
            <a:avLst/>
          </a:prstGeom>
          <a:solidFill>
            <a:schemeClr val="bg2">
              <a:lumMod val="90000"/>
            </a:schemeClr>
          </a:solidFill>
          <a:ln>
            <a:solidFill>
              <a:schemeClr val="tx1"/>
            </a:solidFill>
          </a:ln>
        </p:spPr>
        <p:txBody>
          <a:bodyPr wrap="none" rtlCol="0">
            <a:spAutoFit/>
          </a:bodyPr>
          <a:lstStyle/>
          <a:p>
            <a:r>
              <a:rPr lang="en-US" dirty="0" smtClean="0"/>
              <a:t>One change in the ZIMS Studbooks module</a:t>
            </a:r>
          </a:p>
          <a:p>
            <a:r>
              <a:rPr lang="en-US" dirty="0" smtClean="0"/>
              <a:t>from the legacy software (SPARKS and </a:t>
            </a:r>
            <a:r>
              <a:rPr lang="en-US" dirty="0" err="1" smtClean="0"/>
              <a:t>PopLink</a:t>
            </a:r>
            <a:r>
              <a:rPr lang="en-US" dirty="0" smtClean="0"/>
              <a:t>)</a:t>
            </a:r>
          </a:p>
          <a:p>
            <a:r>
              <a:rPr lang="en-US" dirty="0" smtClean="0"/>
              <a:t>is that the initial transaction in the studbook</a:t>
            </a:r>
          </a:p>
          <a:p>
            <a:r>
              <a:rPr lang="en-US" dirty="0" smtClean="0"/>
              <a:t>MUST be a Birth or Hatch. This makes it very</a:t>
            </a:r>
          </a:p>
          <a:p>
            <a:r>
              <a:rPr lang="en-US" dirty="0" smtClean="0"/>
              <a:t>important that any Birth/Hatch information</a:t>
            </a:r>
          </a:p>
          <a:p>
            <a:r>
              <a:rPr lang="en-US" dirty="0" smtClean="0"/>
              <a:t>you have recorded is correct. You may want to</a:t>
            </a:r>
          </a:p>
          <a:p>
            <a:r>
              <a:rPr lang="en-US" dirty="0" smtClean="0"/>
              <a:t>review any records you have with Undetermined/</a:t>
            </a:r>
          </a:p>
          <a:p>
            <a:r>
              <a:rPr lang="en-US" dirty="0" smtClean="0"/>
              <a:t>Indeterminate Birth Types in case more information</a:t>
            </a:r>
          </a:p>
          <a:p>
            <a:r>
              <a:rPr lang="en-US" dirty="0" smtClean="0"/>
              <a:t>has been found. Use Advanced Animal Search &gt;</a:t>
            </a:r>
          </a:p>
          <a:p>
            <a:r>
              <a:rPr lang="en-US" dirty="0" smtClean="0"/>
              <a:t>Birth Type = Undetermined or Indeterminate to</a:t>
            </a:r>
          </a:p>
          <a:p>
            <a:r>
              <a:rPr lang="en-US" dirty="0" smtClean="0"/>
              <a:t>find these records. If you make any changes, the</a:t>
            </a:r>
          </a:p>
          <a:p>
            <a:r>
              <a:rPr lang="en-US" dirty="0" smtClean="0"/>
              <a:t>Studbook Keeper will be notified via Pending</a:t>
            </a:r>
          </a:p>
          <a:p>
            <a:r>
              <a:rPr lang="en-US" dirty="0" smtClean="0"/>
              <a:t>Updates (covered later).</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377273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Data to Studbook Data</a:t>
            </a:r>
            <a:endParaRPr lang="en-US" dirty="0"/>
          </a:p>
        </p:txBody>
      </p:sp>
      <p:sp>
        <p:nvSpPr>
          <p:cNvPr id="3" name="Content Placeholder 2"/>
          <p:cNvSpPr>
            <a:spLocks noGrp="1"/>
          </p:cNvSpPr>
          <p:nvPr>
            <p:ph idx="1"/>
          </p:nvPr>
        </p:nvSpPr>
        <p:spPr/>
        <p:txBody>
          <a:bodyPr/>
          <a:lstStyle/>
          <a:p>
            <a:r>
              <a:rPr lang="en-US" dirty="0" smtClean="0"/>
              <a:t>Some of the information you enter in the Husbandry module is automatically available to the Studbook Keeper</a:t>
            </a:r>
          </a:p>
          <a:p>
            <a:pPr lvl="1"/>
            <a:r>
              <a:rPr lang="en-US" dirty="0" smtClean="0"/>
              <a:t>New Accessions = Suggested Animals</a:t>
            </a:r>
          </a:p>
          <a:p>
            <a:pPr lvl="1"/>
            <a:r>
              <a:rPr lang="en-US" dirty="0" smtClean="0"/>
              <a:t>Record changes to current studbook animals = Pending Updates</a:t>
            </a:r>
          </a:p>
          <a:p>
            <a:pPr lvl="1"/>
            <a:r>
              <a:rPr lang="en-US" dirty="0" smtClean="0"/>
              <a:t>Identifiers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12</a:t>
            </a:fld>
            <a:endParaRPr lang="en-US"/>
          </a:p>
        </p:txBody>
      </p:sp>
      <p:pic>
        <p:nvPicPr>
          <p:cNvPr id="2050" name="Picture 2" descr="Image result for tawny frogmouth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82" t="648" r="25856" b="-648"/>
          <a:stretch/>
        </p:blipFill>
        <p:spPr bwMode="auto">
          <a:xfrm>
            <a:off x="3239589" y="4204078"/>
            <a:ext cx="1893048" cy="25298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Animals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pic>
        <p:nvPicPr>
          <p:cNvPr id="4" name="Picture 3"/>
          <p:cNvPicPr>
            <a:picLocks noChangeAspect="1"/>
          </p:cNvPicPr>
          <p:nvPr/>
        </p:nvPicPr>
        <p:blipFill>
          <a:blip r:embed="rId2"/>
          <a:stretch>
            <a:fillRect/>
          </a:stretch>
        </p:blipFill>
        <p:spPr>
          <a:xfrm>
            <a:off x="1460552" y="1471036"/>
            <a:ext cx="7163421" cy="3863675"/>
          </a:xfrm>
          <a:prstGeom prst="rect">
            <a:avLst/>
          </a:prstGeom>
          <a:ln>
            <a:solidFill>
              <a:schemeClr val="tx1"/>
            </a:solidFill>
          </a:ln>
        </p:spPr>
      </p:pic>
      <p:sp>
        <p:nvSpPr>
          <p:cNvPr id="5" name="TextBox 4"/>
          <p:cNvSpPr txBox="1"/>
          <p:nvPr/>
        </p:nvSpPr>
        <p:spPr>
          <a:xfrm>
            <a:off x="384810" y="3518263"/>
            <a:ext cx="4275145" cy="3139321"/>
          </a:xfrm>
          <a:prstGeom prst="rect">
            <a:avLst/>
          </a:prstGeom>
          <a:solidFill>
            <a:schemeClr val="bg1">
              <a:lumMod val="85000"/>
            </a:schemeClr>
          </a:solidFill>
          <a:ln>
            <a:solidFill>
              <a:schemeClr val="tx1"/>
            </a:solidFill>
          </a:ln>
        </p:spPr>
        <p:txBody>
          <a:bodyPr wrap="none" rtlCol="0">
            <a:spAutoFit/>
          </a:bodyPr>
          <a:lstStyle/>
          <a:p>
            <a:r>
              <a:rPr lang="en-US" dirty="0" smtClean="0"/>
              <a:t>Whenever you record a new animal in the</a:t>
            </a:r>
          </a:p>
          <a:p>
            <a:r>
              <a:rPr lang="en-US" dirty="0" smtClean="0"/>
              <a:t>Husbandry module (Birth/Hatch, Appeared,</a:t>
            </a:r>
          </a:p>
          <a:p>
            <a:r>
              <a:rPr lang="en-US" dirty="0" smtClean="0"/>
              <a:t>Collected From Wild, from a non-ZIMS</a:t>
            </a:r>
          </a:p>
          <a:p>
            <a:r>
              <a:rPr lang="en-US" dirty="0" smtClean="0"/>
              <a:t>institution) it will appear in the Suggested</a:t>
            </a:r>
          </a:p>
          <a:p>
            <a:r>
              <a:rPr lang="en-US" dirty="0" smtClean="0"/>
              <a:t>Animal list in the studbook for that region.</a:t>
            </a:r>
          </a:p>
          <a:p>
            <a:r>
              <a:rPr lang="en-US" dirty="0" smtClean="0"/>
              <a:t>If ZIMS finds a possible link that is already</a:t>
            </a:r>
          </a:p>
          <a:p>
            <a:r>
              <a:rPr lang="en-US" dirty="0" smtClean="0"/>
              <a:t>recorded in the studbook it will appear as</a:t>
            </a:r>
          </a:p>
          <a:p>
            <a:r>
              <a:rPr lang="en-US" dirty="0" smtClean="0"/>
              <a:t>a Possible Match. The Studbook Keeper will</a:t>
            </a:r>
          </a:p>
          <a:p>
            <a:r>
              <a:rPr lang="en-US" dirty="0" smtClean="0"/>
              <a:t>determine if they are the same animal and</a:t>
            </a:r>
          </a:p>
          <a:p>
            <a:r>
              <a:rPr lang="en-US" dirty="0" smtClean="0"/>
              <a:t>link them, or they will enter them as a new</a:t>
            </a:r>
          </a:p>
          <a:p>
            <a:r>
              <a:rPr lang="en-US" dirty="0" smtClean="0"/>
              <a:t>record in the studbook.</a:t>
            </a:r>
            <a:endParaRPr lang="en-US" dirty="0"/>
          </a:p>
        </p:txBody>
      </p:sp>
    </p:spTree>
    <p:extLst>
      <p:ext uri="{BB962C8B-B14F-4D97-AF65-F5344CB8AC3E}">
        <p14:creationId xmlns:p14="http://schemas.microsoft.com/office/powerpoint/2010/main" val="2563738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Updates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pic>
        <p:nvPicPr>
          <p:cNvPr id="4" name="Picture 3"/>
          <p:cNvPicPr>
            <a:picLocks noChangeAspect="1"/>
          </p:cNvPicPr>
          <p:nvPr/>
        </p:nvPicPr>
        <p:blipFill>
          <a:blip r:embed="rId2"/>
          <a:stretch>
            <a:fillRect/>
          </a:stretch>
        </p:blipFill>
        <p:spPr>
          <a:xfrm>
            <a:off x="3961100" y="1603852"/>
            <a:ext cx="4861981" cy="3650296"/>
          </a:xfrm>
          <a:prstGeom prst="rect">
            <a:avLst/>
          </a:prstGeom>
          <a:ln>
            <a:solidFill>
              <a:schemeClr val="tx1"/>
            </a:solidFill>
          </a:ln>
        </p:spPr>
      </p:pic>
      <p:sp>
        <p:nvSpPr>
          <p:cNvPr id="5" name="TextBox 4"/>
          <p:cNvSpPr txBox="1"/>
          <p:nvPr/>
        </p:nvSpPr>
        <p:spPr>
          <a:xfrm>
            <a:off x="315141" y="2272937"/>
            <a:ext cx="3353675" cy="3416320"/>
          </a:xfrm>
          <a:prstGeom prst="rect">
            <a:avLst/>
          </a:prstGeom>
          <a:solidFill>
            <a:schemeClr val="bg1">
              <a:lumMod val="85000"/>
            </a:schemeClr>
          </a:solidFill>
          <a:ln>
            <a:solidFill>
              <a:schemeClr val="tx1"/>
            </a:solidFill>
          </a:ln>
        </p:spPr>
        <p:txBody>
          <a:bodyPr wrap="none" rtlCol="0">
            <a:spAutoFit/>
          </a:bodyPr>
          <a:lstStyle/>
          <a:p>
            <a:r>
              <a:rPr lang="en-US" dirty="0" smtClean="0"/>
              <a:t>Whenever you make a change to</a:t>
            </a:r>
          </a:p>
          <a:p>
            <a:r>
              <a:rPr lang="en-US" dirty="0" smtClean="0"/>
              <a:t>the following record types, the</a:t>
            </a:r>
          </a:p>
          <a:p>
            <a:r>
              <a:rPr lang="en-US" dirty="0" smtClean="0"/>
              <a:t>change will appear in the Pending</a:t>
            </a:r>
          </a:p>
          <a:p>
            <a:r>
              <a:rPr lang="en-US" dirty="0" smtClean="0"/>
              <a:t>Updates list in the studbook for</a:t>
            </a:r>
          </a:p>
          <a:p>
            <a:r>
              <a:rPr lang="en-US" dirty="0" smtClean="0"/>
              <a:t>that region. The Studbook</a:t>
            </a:r>
          </a:p>
          <a:p>
            <a:r>
              <a:rPr lang="en-US" dirty="0" smtClean="0"/>
              <a:t>Keeper can Approve or Reject:</a:t>
            </a:r>
          </a:p>
          <a:p>
            <a:pPr marL="285750" indent="-285750">
              <a:buFont typeface="Arial" panose="020B0604020202020204" pitchFamily="34" charset="0"/>
              <a:buChar char="•"/>
            </a:pPr>
            <a:r>
              <a:rPr lang="en-US" dirty="0" smtClean="0"/>
              <a:t>Transactions</a:t>
            </a:r>
          </a:p>
          <a:p>
            <a:pPr marL="285750" indent="-285750">
              <a:buFont typeface="Arial" panose="020B0604020202020204" pitchFamily="34" charset="0"/>
              <a:buChar char="•"/>
            </a:pPr>
            <a:r>
              <a:rPr lang="en-US" dirty="0" smtClean="0"/>
              <a:t>Parents</a:t>
            </a:r>
          </a:p>
          <a:p>
            <a:pPr marL="285750" indent="-285750">
              <a:buFont typeface="Arial" panose="020B0604020202020204" pitchFamily="34" charset="0"/>
              <a:buChar char="•"/>
            </a:pPr>
            <a:r>
              <a:rPr lang="en-US" dirty="0" smtClean="0"/>
              <a:t>Taxonomy</a:t>
            </a:r>
          </a:p>
          <a:p>
            <a:pPr marL="285750" indent="-285750">
              <a:buFont typeface="Arial" panose="020B0604020202020204" pitchFamily="34" charset="0"/>
              <a:buChar char="•"/>
            </a:pPr>
            <a:r>
              <a:rPr lang="en-US" dirty="0" smtClean="0"/>
              <a:t>Sex</a:t>
            </a:r>
          </a:p>
          <a:p>
            <a:pPr marL="285750" indent="-285750">
              <a:buFont typeface="Arial" panose="020B0604020202020204" pitchFamily="34" charset="0"/>
              <a:buChar char="•"/>
            </a:pPr>
            <a:r>
              <a:rPr lang="en-US" dirty="0" smtClean="0"/>
              <a:t>Rearing</a:t>
            </a:r>
          </a:p>
          <a:p>
            <a:pPr marL="285750" indent="-285750">
              <a:buFont typeface="Arial" panose="020B0604020202020204" pitchFamily="34" charset="0"/>
              <a:buChar char="•"/>
            </a:pPr>
            <a:r>
              <a:rPr lang="en-US" dirty="0" smtClean="0"/>
              <a:t>Contraception</a:t>
            </a:r>
            <a:endParaRPr lang="en-US" dirty="0"/>
          </a:p>
        </p:txBody>
      </p:sp>
    </p:spTree>
    <p:extLst>
      <p:ext uri="{BB962C8B-B14F-4D97-AF65-F5344CB8AC3E}">
        <p14:creationId xmlns:p14="http://schemas.microsoft.com/office/powerpoint/2010/main" val="324236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59" y="69364"/>
            <a:ext cx="7886700" cy="1325563"/>
          </a:xfrm>
        </p:spPr>
        <p:txBody>
          <a:bodyPr/>
          <a:lstStyle/>
          <a:p>
            <a:r>
              <a:rPr lang="en-US" dirty="0" smtClean="0"/>
              <a:t>Identifiers and Studbooks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589" y="3430820"/>
            <a:ext cx="2602230" cy="18249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animals with ear tag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210" y="1288661"/>
            <a:ext cx="1979567" cy="18541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90661" y="4035733"/>
            <a:ext cx="3368576" cy="2698185"/>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290661" y="1311037"/>
            <a:ext cx="5843275" cy="2509511"/>
          </a:xfrm>
          <a:prstGeom prst="rect">
            <a:avLst/>
          </a:prstGeom>
          <a:ln>
            <a:solidFill>
              <a:schemeClr val="tx1"/>
            </a:solidFill>
          </a:ln>
        </p:spPr>
      </p:pic>
      <p:sp>
        <p:nvSpPr>
          <p:cNvPr id="6" name="TextBox 5"/>
          <p:cNvSpPr txBox="1"/>
          <p:nvPr/>
        </p:nvSpPr>
        <p:spPr>
          <a:xfrm>
            <a:off x="2860743" y="3361851"/>
            <a:ext cx="3350020" cy="2031325"/>
          </a:xfrm>
          <a:prstGeom prst="rect">
            <a:avLst/>
          </a:prstGeom>
          <a:solidFill>
            <a:schemeClr val="bg1">
              <a:lumMod val="85000"/>
            </a:schemeClr>
          </a:solidFill>
          <a:ln>
            <a:solidFill>
              <a:schemeClr val="tx1"/>
            </a:solidFill>
          </a:ln>
        </p:spPr>
        <p:txBody>
          <a:bodyPr wrap="none" rtlCol="0">
            <a:spAutoFit/>
          </a:bodyPr>
          <a:lstStyle/>
          <a:p>
            <a:r>
              <a:rPr lang="en-US" dirty="0" smtClean="0"/>
              <a:t>Studbook Keepers do not</a:t>
            </a:r>
          </a:p>
          <a:p>
            <a:r>
              <a:rPr lang="en-US" dirty="0" smtClean="0"/>
              <a:t>have to Approve or Reject</a:t>
            </a:r>
          </a:p>
          <a:p>
            <a:r>
              <a:rPr lang="en-US" dirty="0" smtClean="0"/>
              <a:t>identifiers. All identifiers</a:t>
            </a:r>
          </a:p>
          <a:p>
            <a:r>
              <a:rPr lang="en-US" dirty="0" smtClean="0"/>
              <a:t>entered into the Husbandry</a:t>
            </a:r>
          </a:p>
          <a:p>
            <a:r>
              <a:rPr lang="en-US" dirty="0" smtClean="0"/>
              <a:t>module (below) are automatically</a:t>
            </a:r>
          </a:p>
          <a:p>
            <a:r>
              <a:rPr lang="en-US" dirty="0" smtClean="0"/>
              <a:t>reflected in the Studbook</a:t>
            </a:r>
          </a:p>
          <a:p>
            <a:r>
              <a:rPr lang="en-US" dirty="0" smtClean="0"/>
              <a:t>module (above).</a:t>
            </a:r>
            <a:endParaRPr lang="en-US" dirty="0"/>
          </a:p>
        </p:txBody>
      </p:sp>
    </p:spTree>
    <p:extLst>
      <p:ext uri="{BB962C8B-B14F-4D97-AF65-F5344CB8AC3E}">
        <p14:creationId xmlns:p14="http://schemas.microsoft.com/office/powerpoint/2010/main" val="4211314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Recording Studbook IDs in Husbandry</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sp>
        <p:nvSpPr>
          <p:cNvPr id="4" name="TextBox 3"/>
          <p:cNvSpPr txBox="1"/>
          <p:nvPr/>
        </p:nvSpPr>
        <p:spPr>
          <a:xfrm>
            <a:off x="4793673" y="1721417"/>
            <a:ext cx="3754105" cy="3416320"/>
          </a:xfrm>
          <a:prstGeom prst="rect">
            <a:avLst/>
          </a:prstGeom>
          <a:solidFill>
            <a:schemeClr val="bg1">
              <a:lumMod val="85000"/>
            </a:schemeClr>
          </a:solidFill>
          <a:ln>
            <a:solidFill>
              <a:schemeClr val="tx1"/>
            </a:solidFill>
          </a:ln>
        </p:spPr>
        <p:txBody>
          <a:bodyPr wrap="none" rtlCol="0">
            <a:spAutoFit/>
          </a:bodyPr>
          <a:lstStyle/>
          <a:p>
            <a:r>
              <a:rPr lang="en-US" dirty="0" smtClean="0"/>
              <a:t>Currently the Studbook ID does not </a:t>
            </a:r>
          </a:p>
          <a:p>
            <a:r>
              <a:rPr lang="en-US" dirty="0" smtClean="0"/>
              <a:t>automatically go into the Husbandry </a:t>
            </a:r>
          </a:p>
          <a:p>
            <a:r>
              <a:rPr lang="en-US" dirty="0" smtClean="0"/>
              <a:t>Identifier grid but it is a planned </a:t>
            </a:r>
          </a:p>
          <a:p>
            <a:r>
              <a:rPr lang="en-US" dirty="0" smtClean="0"/>
              <a:t>enhancement to automatically link </a:t>
            </a:r>
          </a:p>
          <a:p>
            <a:r>
              <a:rPr lang="en-US" dirty="0" smtClean="0"/>
              <a:t>the Studbook ID in Husbandry when </a:t>
            </a:r>
          </a:p>
          <a:p>
            <a:r>
              <a:rPr lang="en-US" dirty="0" smtClean="0"/>
              <a:t>the Studbook Keeper assigns it. If you </a:t>
            </a:r>
          </a:p>
          <a:p>
            <a:r>
              <a:rPr lang="en-US" dirty="0" smtClean="0"/>
              <a:t>do not get notification feel free to </a:t>
            </a:r>
          </a:p>
          <a:p>
            <a:r>
              <a:rPr lang="en-US" dirty="0" smtClean="0"/>
              <a:t>contact the Studbook Keeper. It is </a:t>
            </a:r>
          </a:p>
          <a:p>
            <a:r>
              <a:rPr lang="en-US" dirty="0" smtClean="0"/>
              <a:t>very important that you enter the </a:t>
            </a:r>
          </a:p>
          <a:p>
            <a:r>
              <a:rPr lang="en-US" dirty="0" smtClean="0"/>
              <a:t>studbook number appropriately as </a:t>
            </a:r>
          </a:p>
          <a:p>
            <a:r>
              <a:rPr lang="en-US" dirty="0" smtClean="0"/>
              <a:t>Regional (select the correct region!) </a:t>
            </a:r>
          </a:p>
          <a:p>
            <a:r>
              <a:rPr lang="en-US" smtClean="0"/>
              <a:t>or International</a:t>
            </a:r>
            <a:r>
              <a:rPr lang="en-US" dirty="0" smtClean="0"/>
              <a:t>.</a:t>
            </a:r>
            <a:endParaRPr lang="en-US" dirty="0"/>
          </a:p>
        </p:txBody>
      </p:sp>
      <p:pic>
        <p:nvPicPr>
          <p:cNvPr id="5" name="Picture 4"/>
          <p:cNvPicPr>
            <a:picLocks noChangeAspect="1"/>
          </p:cNvPicPr>
          <p:nvPr/>
        </p:nvPicPr>
        <p:blipFill>
          <a:blip r:embed="rId2"/>
          <a:stretch>
            <a:fillRect/>
          </a:stretch>
        </p:blipFill>
        <p:spPr>
          <a:xfrm>
            <a:off x="513626" y="2272252"/>
            <a:ext cx="4145639" cy="3254022"/>
          </a:xfrm>
          <a:prstGeom prst="rect">
            <a:avLst/>
          </a:prstGeom>
          <a:ln>
            <a:solidFill>
              <a:schemeClr val="tx1"/>
            </a:solidFill>
          </a:ln>
        </p:spPr>
      </p:pic>
    </p:spTree>
    <p:extLst>
      <p:ext uri="{BB962C8B-B14F-4D97-AF65-F5344CB8AC3E}">
        <p14:creationId xmlns:p14="http://schemas.microsoft.com/office/powerpoint/2010/main" val="3596159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will not be directly available to the Studbook Keeper when:</a:t>
            </a:r>
            <a:endParaRPr lang="en-US" dirty="0"/>
          </a:p>
        </p:txBody>
      </p:sp>
      <p:sp>
        <p:nvSpPr>
          <p:cNvPr id="3" name="Content Placeholder 2"/>
          <p:cNvSpPr>
            <a:spLocks noGrp="1"/>
          </p:cNvSpPr>
          <p:nvPr>
            <p:ph idx="1"/>
          </p:nvPr>
        </p:nvSpPr>
        <p:spPr>
          <a:xfrm>
            <a:off x="628650" y="1690689"/>
            <a:ext cx="7886700" cy="4351338"/>
          </a:xfrm>
        </p:spPr>
        <p:txBody>
          <a:bodyPr>
            <a:normAutofit/>
          </a:bodyPr>
          <a:lstStyle/>
          <a:p>
            <a:r>
              <a:rPr lang="en-US" sz="2500" dirty="0" smtClean="0"/>
              <a:t>Individual animals in the studbook are managed as a group in the Husbandry module</a:t>
            </a:r>
          </a:p>
          <a:p>
            <a:r>
              <a:rPr lang="en-US" sz="2500" dirty="0" smtClean="0"/>
              <a:t>The animal resides at a non-Species360 member institution</a:t>
            </a:r>
          </a:p>
          <a:p>
            <a:r>
              <a:rPr lang="en-US" sz="2500" dirty="0" smtClean="0"/>
              <a:t>Animals held in ZIMS Collections marked as “Local”</a:t>
            </a:r>
          </a:p>
          <a:p>
            <a:r>
              <a:rPr lang="en-US" sz="2500" dirty="0" smtClean="0"/>
              <a:t>Incomplete Accessions</a:t>
            </a:r>
          </a:p>
          <a:p>
            <a:r>
              <a:rPr lang="en-US" sz="2500" dirty="0" smtClean="0"/>
              <a:t>Pre-births/hatches. The animal must be born or</a:t>
            </a:r>
          </a:p>
          <a:p>
            <a:pPr marL="0" indent="0">
              <a:buNone/>
            </a:pPr>
            <a:r>
              <a:rPr lang="en-US" sz="2500" dirty="0"/>
              <a:t> </a:t>
            </a:r>
            <a:r>
              <a:rPr lang="en-US" sz="2500" dirty="0" smtClean="0"/>
              <a:t>  hatched before the Studbook Keeper can see it</a:t>
            </a:r>
          </a:p>
          <a:p>
            <a:r>
              <a:rPr lang="en-US" sz="2500" dirty="0" smtClean="0"/>
              <a:t>The Studbook Keeper will need to do manual entry in these situations</a:t>
            </a:r>
            <a:endParaRPr lang="en-US" sz="2500" dirty="0"/>
          </a:p>
        </p:txBody>
      </p:sp>
      <p:sp>
        <p:nvSpPr>
          <p:cNvPr id="4" name="Slide Number Placeholder 3"/>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1488878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Rearing – it’s Mandatory!</a:t>
            </a:r>
            <a:endParaRPr lang="en-US" dirty="0"/>
          </a:p>
        </p:txBody>
      </p:sp>
      <p:pic>
        <p:nvPicPr>
          <p:cNvPr id="5122" name="Picture 2" descr="Image result for hand rearing zoo animal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15926" r="12611"/>
          <a:stretch/>
        </p:blipFill>
        <p:spPr bwMode="auto">
          <a:xfrm>
            <a:off x="3063067" y="1375620"/>
            <a:ext cx="2781571" cy="21865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68" r="19866"/>
          <a:stretch/>
        </p:blipFill>
        <p:spPr bwMode="auto">
          <a:xfrm>
            <a:off x="628650" y="1348570"/>
            <a:ext cx="1854926" cy="22406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984" y="3711548"/>
            <a:ext cx="8040856" cy="1754326"/>
          </a:xfrm>
          <a:prstGeom prst="rect">
            <a:avLst/>
          </a:prstGeom>
          <a:solidFill>
            <a:schemeClr val="bg2">
              <a:lumMod val="90000"/>
            </a:schemeClr>
          </a:solidFill>
          <a:ln>
            <a:solidFill>
              <a:schemeClr val="tx1"/>
            </a:solidFill>
          </a:ln>
        </p:spPr>
        <p:txBody>
          <a:bodyPr wrap="none" rtlCol="0">
            <a:spAutoFit/>
          </a:bodyPr>
          <a:lstStyle/>
          <a:p>
            <a:r>
              <a:rPr lang="en-US" dirty="0" smtClean="0"/>
              <a:t>Although easy to overlook when recording an accession, Rearing is MANDATORY</a:t>
            </a:r>
          </a:p>
          <a:p>
            <a:r>
              <a:rPr lang="en-US" dirty="0" smtClean="0"/>
              <a:t>in the ZIMS Studbook module. It will help the Studbook Keeper if you make sure</a:t>
            </a:r>
          </a:p>
          <a:p>
            <a:r>
              <a:rPr lang="en-US" dirty="0" smtClean="0"/>
              <a:t>that you have recorded this information for all of the animals born/hatched at your</a:t>
            </a:r>
          </a:p>
          <a:p>
            <a:r>
              <a:rPr lang="en-US" dirty="0" smtClean="0"/>
              <a:t>facility. Perform a Local search for the studbook species. Make sure that Birth/Hatch</a:t>
            </a:r>
          </a:p>
          <a:p>
            <a:r>
              <a:rPr lang="en-US" dirty="0" smtClean="0"/>
              <a:t>Location is included in your columns. Sort that column so all births/hatches at your</a:t>
            </a:r>
          </a:p>
          <a:p>
            <a:r>
              <a:rPr lang="en-US" dirty="0" smtClean="0"/>
              <a:t>institution are together. Check each record for Rearing and correct if needed.</a:t>
            </a:r>
            <a:endParaRPr lang="en-US" dirty="0"/>
          </a:p>
        </p:txBody>
      </p:sp>
      <p:pic>
        <p:nvPicPr>
          <p:cNvPr id="5126"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081" y="1480457"/>
            <a:ext cx="2506265" cy="18765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1822867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319" y="-28515"/>
            <a:ext cx="7886700" cy="1325563"/>
          </a:xfrm>
        </p:spPr>
        <p:txBody>
          <a:bodyPr/>
          <a:lstStyle/>
          <a:p>
            <a:r>
              <a:rPr lang="en-US" dirty="0" smtClean="0"/>
              <a:t>Contraception</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19</a:t>
            </a:fld>
            <a:endParaRPr lang="en-US"/>
          </a:p>
        </p:txBody>
      </p:sp>
      <p:sp>
        <p:nvSpPr>
          <p:cNvPr id="2" name="TextBox 1"/>
          <p:cNvSpPr txBox="1"/>
          <p:nvPr/>
        </p:nvSpPr>
        <p:spPr>
          <a:xfrm>
            <a:off x="515438" y="1167568"/>
            <a:ext cx="3835024" cy="5078313"/>
          </a:xfrm>
          <a:prstGeom prst="rect">
            <a:avLst/>
          </a:prstGeom>
          <a:solidFill>
            <a:schemeClr val="bg1">
              <a:lumMod val="85000"/>
            </a:schemeClr>
          </a:solidFill>
          <a:ln>
            <a:solidFill>
              <a:schemeClr val="tx1"/>
            </a:solidFill>
          </a:ln>
        </p:spPr>
        <p:txBody>
          <a:bodyPr wrap="none" rtlCol="0">
            <a:spAutoFit/>
          </a:bodyPr>
          <a:lstStyle/>
          <a:p>
            <a:r>
              <a:rPr lang="en-US" dirty="0" smtClean="0"/>
              <a:t>Contraception is not a mandatory</a:t>
            </a:r>
          </a:p>
          <a:p>
            <a:r>
              <a:rPr lang="en-US" dirty="0" smtClean="0"/>
              <a:t>grid in the ZIMS Studbooks module.</a:t>
            </a:r>
          </a:p>
          <a:p>
            <a:r>
              <a:rPr lang="en-US" dirty="0" smtClean="0"/>
              <a:t>However, it is a VERY important</a:t>
            </a:r>
          </a:p>
          <a:p>
            <a:r>
              <a:rPr lang="en-US" dirty="0" smtClean="0"/>
              <a:t>field when it comes to breeding</a:t>
            </a:r>
          </a:p>
          <a:p>
            <a:r>
              <a:rPr lang="en-US" dirty="0" smtClean="0"/>
              <a:t>recommendations and Studbook </a:t>
            </a:r>
          </a:p>
          <a:p>
            <a:r>
              <a:rPr lang="en-US" dirty="0" smtClean="0"/>
              <a:t>Keepers need this information in</a:t>
            </a:r>
          </a:p>
          <a:p>
            <a:r>
              <a:rPr lang="en-US" dirty="0" smtClean="0"/>
              <a:t>the studbook record. A permanently</a:t>
            </a:r>
          </a:p>
          <a:p>
            <a:r>
              <a:rPr lang="en-US" dirty="0" err="1" smtClean="0"/>
              <a:t>contracepted</a:t>
            </a:r>
            <a:r>
              <a:rPr lang="en-US" dirty="0" smtClean="0"/>
              <a:t> animal cannot be part</a:t>
            </a:r>
          </a:p>
          <a:p>
            <a:r>
              <a:rPr lang="en-US" dirty="0" smtClean="0"/>
              <a:t>of breeding recommendations and an</a:t>
            </a:r>
          </a:p>
          <a:p>
            <a:r>
              <a:rPr lang="en-US" dirty="0" smtClean="0"/>
              <a:t>animal that has been </a:t>
            </a:r>
            <a:r>
              <a:rPr lang="en-US" dirty="0" err="1" smtClean="0"/>
              <a:t>contracepted</a:t>
            </a:r>
            <a:r>
              <a:rPr lang="en-US" dirty="0" smtClean="0"/>
              <a:t> for</a:t>
            </a:r>
          </a:p>
          <a:p>
            <a:r>
              <a:rPr lang="en-US" dirty="0" smtClean="0"/>
              <a:t>a long period of time may have trouble</a:t>
            </a:r>
          </a:p>
          <a:p>
            <a:r>
              <a:rPr lang="en-US" dirty="0" smtClean="0"/>
              <a:t>getting reproductively active again.</a:t>
            </a:r>
          </a:p>
          <a:p>
            <a:r>
              <a:rPr lang="en-US" dirty="0" smtClean="0"/>
              <a:t>Make sure that this is kept up-to-date</a:t>
            </a:r>
          </a:p>
          <a:p>
            <a:r>
              <a:rPr lang="en-US" dirty="0" smtClean="0"/>
              <a:t>in the </a:t>
            </a:r>
            <a:r>
              <a:rPr lang="en-US" b="1" u="sng" dirty="0"/>
              <a:t>H</a:t>
            </a:r>
            <a:r>
              <a:rPr lang="en-US" b="1" u="sng" dirty="0" smtClean="0"/>
              <a:t>usbandry</a:t>
            </a:r>
            <a:r>
              <a:rPr lang="en-US" dirty="0" smtClean="0"/>
              <a:t> </a:t>
            </a:r>
            <a:r>
              <a:rPr lang="en-US" dirty="0" smtClean="0"/>
              <a:t>records. As it</a:t>
            </a:r>
          </a:p>
          <a:p>
            <a:r>
              <a:rPr lang="en-US" dirty="0" smtClean="0"/>
              <a:t>changes, Studbook Keepers will be</a:t>
            </a:r>
          </a:p>
          <a:p>
            <a:r>
              <a:rPr lang="en-US" dirty="0" smtClean="0"/>
              <a:t>notified via Pending Updates</a:t>
            </a:r>
            <a:r>
              <a:rPr lang="en-US" dirty="0" smtClean="0"/>
              <a:t>. If it is</a:t>
            </a:r>
          </a:p>
          <a:p>
            <a:r>
              <a:rPr lang="en-US" dirty="0" smtClean="0"/>
              <a:t>entered only in the Medical module</a:t>
            </a:r>
          </a:p>
          <a:p>
            <a:r>
              <a:rPr lang="en-US" dirty="0" smtClean="0"/>
              <a:t>there will be no Studbook notification.</a:t>
            </a:r>
            <a:endParaRPr lang="en-US" dirty="0"/>
          </a:p>
        </p:txBody>
      </p:sp>
      <p:pic>
        <p:nvPicPr>
          <p:cNvPr id="1026" name="Picture 2" descr="Image result for depo provera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1954" r="23647"/>
          <a:stretch/>
        </p:blipFill>
        <p:spPr bwMode="auto">
          <a:xfrm>
            <a:off x="4754880" y="2090057"/>
            <a:ext cx="3950126" cy="26927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08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A12E6A-C85A-496C-95D0-8B82A2649983}" type="slidenum">
              <a:rPr lang="en-US" smtClean="0"/>
              <a:t>2</a:t>
            </a:fld>
            <a:endParaRPr lang="en-US"/>
          </a:p>
        </p:txBody>
      </p:sp>
      <p:pic>
        <p:nvPicPr>
          <p:cNvPr id="3" name="Picture 2"/>
          <p:cNvPicPr>
            <a:picLocks noChangeAspect="1"/>
          </p:cNvPicPr>
          <p:nvPr/>
        </p:nvPicPr>
        <p:blipFill>
          <a:blip r:embed="rId2"/>
          <a:stretch>
            <a:fillRect/>
          </a:stretch>
        </p:blipFill>
        <p:spPr>
          <a:xfrm rot="20865636">
            <a:off x="657674" y="643759"/>
            <a:ext cx="4473688" cy="5317660"/>
          </a:xfrm>
          <a:prstGeom prst="rect">
            <a:avLst/>
          </a:prstGeom>
          <a:ln>
            <a:solidFill>
              <a:schemeClr val="tx1"/>
            </a:solidFill>
          </a:ln>
        </p:spPr>
      </p:pic>
      <p:sp>
        <p:nvSpPr>
          <p:cNvPr id="4" name="TextBox 3"/>
          <p:cNvSpPr txBox="1"/>
          <p:nvPr/>
        </p:nvSpPr>
        <p:spPr>
          <a:xfrm>
            <a:off x="5757394" y="3230880"/>
            <a:ext cx="2934778" cy="2031325"/>
          </a:xfrm>
          <a:prstGeom prst="rect">
            <a:avLst/>
          </a:prstGeom>
          <a:solidFill>
            <a:schemeClr val="bg1">
              <a:lumMod val="85000"/>
            </a:schemeClr>
          </a:solidFill>
          <a:ln>
            <a:solidFill>
              <a:schemeClr val="tx1"/>
            </a:solidFill>
          </a:ln>
        </p:spPr>
        <p:txBody>
          <a:bodyPr wrap="none" rtlCol="0">
            <a:spAutoFit/>
          </a:bodyPr>
          <a:lstStyle/>
          <a:p>
            <a:r>
              <a:rPr lang="en-US" dirty="0" smtClean="0"/>
              <a:t>Many thanks to Brigid Randle</a:t>
            </a:r>
          </a:p>
          <a:p>
            <a:r>
              <a:rPr lang="en-US" dirty="0" smtClean="0"/>
              <a:t>from The Living Desert! She </a:t>
            </a:r>
          </a:p>
          <a:p>
            <a:r>
              <a:rPr lang="en-US" dirty="0" smtClean="0"/>
              <a:t>lives in three worlds –</a:t>
            </a:r>
          </a:p>
          <a:p>
            <a:r>
              <a:rPr lang="en-US" dirty="0" smtClean="0"/>
              <a:t>Registrar, Studbook Keeper</a:t>
            </a:r>
          </a:p>
          <a:p>
            <a:r>
              <a:rPr lang="en-US" dirty="0" smtClean="0"/>
              <a:t>and SSP Coordinator. </a:t>
            </a:r>
            <a:r>
              <a:rPr lang="en-US" smtClean="0"/>
              <a:t>She</a:t>
            </a:r>
            <a:endParaRPr lang="en-US" dirty="0" smtClean="0"/>
          </a:p>
          <a:p>
            <a:r>
              <a:rPr lang="en-US" dirty="0" smtClean="0"/>
              <a:t>helped create the content </a:t>
            </a:r>
          </a:p>
          <a:p>
            <a:r>
              <a:rPr lang="en-US" dirty="0" smtClean="0"/>
              <a:t>for this Webinar.</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5396"/>
          <a:stretch/>
        </p:blipFill>
        <p:spPr>
          <a:xfrm rot="5400000">
            <a:off x="5815658" y="389949"/>
            <a:ext cx="2818250" cy="2498330"/>
          </a:xfrm>
          <a:prstGeom prst="rect">
            <a:avLst/>
          </a:prstGeom>
          <a:effectLst>
            <a:softEdge rad="127000"/>
          </a:effectLst>
        </p:spPr>
      </p:pic>
    </p:spTree>
    <p:extLst>
      <p:ext uri="{BB962C8B-B14F-4D97-AF65-F5344CB8AC3E}">
        <p14:creationId xmlns:p14="http://schemas.microsoft.com/office/powerpoint/2010/main" val="3049351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Sex</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sp>
        <p:nvSpPr>
          <p:cNvPr id="4" name="TextBox 3"/>
          <p:cNvSpPr txBox="1"/>
          <p:nvPr/>
        </p:nvSpPr>
        <p:spPr>
          <a:xfrm>
            <a:off x="5316416" y="2466109"/>
            <a:ext cx="2891689" cy="1477328"/>
          </a:xfrm>
          <a:prstGeom prst="rect">
            <a:avLst/>
          </a:prstGeom>
          <a:solidFill>
            <a:schemeClr val="bg1">
              <a:lumMod val="85000"/>
            </a:schemeClr>
          </a:solidFill>
          <a:ln>
            <a:solidFill>
              <a:schemeClr val="tx1"/>
            </a:solidFill>
          </a:ln>
        </p:spPr>
        <p:txBody>
          <a:bodyPr wrap="none" rtlCol="0">
            <a:spAutoFit/>
          </a:bodyPr>
          <a:lstStyle/>
          <a:p>
            <a:r>
              <a:rPr lang="en-US" dirty="0" smtClean="0"/>
              <a:t>It is very important to record</a:t>
            </a:r>
          </a:p>
          <a:p>
            <a:r>
              <a:rPr lang="en-US" dirty="0" smtClean="0"/>
              <a:t>the sex of the animal, even if</a:t>
            </a:r>
          </a:p>
          <a:p>
            <a:r>
              <a:rPr lang="en-US" dirty="0" smtClean="0"/>
              <a:t>the individual is dead or a</a:t>
            </a:r>
          </a:p>
          <a:p>
            <a:r>
              <a:rPr lang="en-US" dirty="0" smtClean="0"/>
              <a:t>stillbirth. Sex is used in</a:t>
            </a:r>
          </a:p>
          <a:p>
            <a:r>
              <a:rPr lang="en-US" dirty="0" smtClean="0"/>
              <a:t>demographic analysis.</a:t>
            </a:r>
            <a:endParaRPr lang="en-US" dirty="0"/>
          </a:p>
        </p:txBody>
      </p:sp>
      <p:pic>
        <p:nvPicPr>
          <p:cNvPr id="2050" name="Picture 2" descr="Image result for wood duck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18529" r="15773"/>
          <a:stretch/>
        </p:blipFill>
        <p:spPr bwMode="auto">
          <a:xfrm>
            <a:off x="563418" y="1773817"/>
            <a:ext cx="4357064" cy="35093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77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Poor Institutional Records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Parents</a:t>
            </a:r>
          </a:p>
          <a:p>
            <a:pPr lvl="1"/>
            <a:r>
              <a:rPr lang="en-US" dirty="0" smtClean="0"/>
              <a:t>Breeding Recommendations Impacted!</a:t>
            </a:r>
          </a:p>
          <a:p>
            <a:pPr lvl="1"/>
            <a:r>
              <a:rPr lang="en-US" dirty="0" smtClean="0"/>
              <a:t>Tracking and entering multiple potential parents</a:t>
            </a:r>
          </a:p>
          <a:p>
            <a:pPr lvl="2"/>
            <a:r>
              <a:rPr lang="en-US" dirty="0" smtClean="0"/>
              <a:t>Do your research!</a:t>
            </a:r>
          </a:p>
          <a:p>
            <a:pPr lvl="1"/>
            <a:r>
              <a:rPr lang="en-US" dirty="0" smtClean="0"/>
              <a:t>Non-ZIMS parents</a:t>
            </a:r>
          </a:p>
          <a:p>
            <a:pPr lvl="2"/>
            <a:r>
              <a:rPr lang="en-US" dirty="0" smtClean="0"/>
              <a:t>Add as much information as possible </a:t>
            </a:r>
          </a:p>
          <a:p>
            <a:pPr lvl="3"/>
            <a:r>
              <a:rPr lang="en-US" dirty="0" smtClean="0"/>
              <a:t>They can be added to the studbook if not already there</a:t>
            </a:r>
          </a:p>
          <a:p>
            <a:pPr lvl="3"/>
            <a:r>
              <a:rPr lang="en-US" dirty="0" smtClean="0"/>
              <a:t>Avoids duplication if they are already in there</a:t>
            </a:r>
          </a:p>
          <a:p>
            <a:r>
              <a:rPr lang="en-US" dirty="0" smtClean="0"/>
              <a:t>Taxonomy</a:t>
            </a:r>
          </a:p>
          <a:p>
            <a:pPr lvl="1"/>
            <a:r>
              <a:rPr lang="en-US" dirty="0" smtClean="0"/>
              <a:t>If you are not managing your animals with the taxonomies recognized by the studbooks in your region, your animals will not populate in the studbook’s Suggested Animals list and the Studbook Keeper will not know they exist.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3708372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Review</a:t>
            </a:r>
            <a:endParaRPr lang="en-US" dirty="0"/>
          </a:p>
        </p:txBody>
      </p:sp>
      <p:sp>
        <p:nvSpPr>
          <p:cNvPr id="3" name="Content Placeholder 2"/>
          <p:cNvSpPr>
            <a:spLocks noGrp="1"/>
          </p:cNvSpPr>
          <p:nvPr>
            <p:ph idx="1"/>
          </p:nvPr>
        </p:nvSpPr>
        <p:spPr>
          <a:xfrm>
            <a:off x="628650" y="1390196"/>
            <a:ext cx="7886700" cy="4351338"/>
          </a:xfrm>
        </p:spPr>
        <p:txBody>
          <a:bodyPr/>
          <a:lstStyle/>
          <a:p>
            <a:r>
              <a:rPr lang="en-US" dirty="0" smtClean="0"/>
              <a:t>Know the studbook species in your collection</a:t>
            </a:r>
          </a:p>
          <a:p>
            <a:r>
              <a:rPr lang="en-US" dirty="0" smtClean="0"/>
              <a:t>Know if there are Studbook Keepers at your institution</a:t>
            </a:r>
          </a:p>
          <a:p>
            <a:r>
              <a:rPr lang="en-US" dirty="0" smtClean="0"/>
              <a:t>Make sure Studbook Keepers have the right contact at your institution</a:t>
            </a:r>
          </a:p>
          <a:p>
            <a:r>
              <a:rPr lang="en-US" dirty="0" smtClean="0"/>
              <a:t>Try to fix any unknown Birth/Hatch information</a:t>
            </a:r>
          </a:p>
          <a:p>
            <a:r>
              <a:rPr lang="en-US" dirty="0" smtClean="0"/>
              <a:t>Record Rearing!</a:t>
            </a:r>
          </a:p>
          <a:p>
            <a:r>
              <a:rPr lang="en-US" dirty="0" smtClean="0"/>
              <a:t>Keep Contraception up-to-date</a:t>
            </a:r>
          </a:p>
          <a:p>
            <a:r>
              <a:rPr lang="en-US" dirty="0" smtClean="0"/>
              <a:t>Record sex for all animals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1965093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 Studbook Keeper Friendly!</a:t>
            </a:r>
            <a:endParaRPr lang="en-US" dirty="0"/>
          </a:p>
        </p:txBody>
      </p:sp>
      <p:sp>
        <p:nvSpPr>
          <p:cNvPr id="3" name="Subtitle 2"/>
          <p:cNvSpPr>
            <a:spLocks noGrp="1"/>
          </p:cNvSpPr>
          <p:nvPr>
            <p:ph type="subTitle" idx="1"/>
          </p:nvPr>
        </p:nvSpPr>
        <p:spPr/>
        <p:txBody>
          <a:bodyPr/>
          <a:lstStyle/>
          <a:p>
            <a:r>
              <a:rPr lang="en-US" smtClean="0"/>
              <a:t>Any Questions?</a:t>
            </a:r>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246281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8372"/>
            <a:ext cx="7886700" cy="1325563"/>
          </a:xfrm>
        </p:spPr>
        <p:txBody>
          <a:bodyPr/>
          <a:lstStyle/>
          <a:p>
            <a:r>
              <a:rPr lang="en-US" dirty="0" smtClean="0"/>
              <a:t>Tie between Husbandry and Studbook Records</a:t>
            </a:r>
            <a:endParaRPr lang="en-US" dirty="0"/>
          </a:p>
        </p:txBody>
      </p:sp>
      <p:sp>
        <p:nvSpPr>
          <p:cNvPr id="3" name="Content Placeholder 2"/>
          <p:cNvSpPr>
            <a:spLocks noGrp="1"/>
          </p:cNvSpPr>
          <p:nvPr>
            <p:ph idx="1"/>
          </p:nvPr>
        </p:nvSpPr>
        <p:spPr>
          <a:xfrm>
            <a:off x="550273" y="1651453"/>
            <a:ext cx="7886700" cy="4351338"/>
          </a:xfrm>
        </p:spPr>
        <p:txBody>
          <a:bodyPr>
            <a:normAutofit fontScale="92500" lnSpcReduction="10000"/>
          </a:bodyPr>
          <a:lstStyle/>
          <a:p>
            <a:r>
              <a:rPr lang="en-US" dirty="0" smtClean="0"/>
              <a:t>Studbook Keepers have always depended on high quality institutional animal records</a:t>
            </a:r>
          </a:p>
          <a:p>
            <a:r>
              <a:rPr lang="en-US" dirty="0" smtClean="0"/>
              <a:t>Taxon Reports used to be the main method of providing what was recorded at the institutional level to Studbook Keepers</a:t>
            </a:r>
          </a:p>
          <a:p>
            <a:r>
              <a:rPr lang="en-US" dirty="0" smtClean="0"/>
              <a:t>In ZIMS, Studbook Keepers no longer need to depend on institutions providing them with updated information when they need it</a:t>
            </a:r>
          </a:p>
          <a:p>
            <a:r>
              <a:rPr lang="en-US" dirty="0" smtClean="0"/>
              <a:t>But it is important for institution records keepers to know what information Studbook Keepers need to produce a high quality studbook</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1727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uilding block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23" y="851960"/>
            <a:ext cx="5208905" cy="44707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43794" y="4136571"/>
            <a:ext cx="1153521" cy="646331"/>
          </a:xfrm>
          <a:prstGeom prst="rect">
            <a:avLst/>
          </a:prstGeom>
          <a:noFill/>
        </p:spPr>
        <p:txBody>
          <a:bodyPr wrap="none" rtlCol="0">
            <a:spAutoFit/>
          </a:bodyPr>
          <a:lstStyle/>
          <a:p>
            <a:pPr algn="ctr"/>
            <a:r>
              <a:rPr lang="en-US" dirty="0" smtClean="0"/>
              <a:t>Institution</a:t>
            </a:r>
          </a:p>
          <a:p>
            <a:pPr algn="ctr"/>
            <a:r>
              <a:rPr lang="en-US" dirty="0" smtClean="0"/>
              <a:t>Records</a:t>
            </a:r>
            <a:endParaRPr lang="en-US" dirty="0"/>
          </a:p>
        </p:txBody>
      </p:sp>
      <p:sp>
        <p:nvSpPr>
          <p:cNvPr id="3" name="TextBox 2"/>
          <p:cNvSpPr txBox="1"/>
          <p:nvPr/>
        </p:nvSpPr>
        <p:spPr>
          <a:xfrm>
            <a:off x="2255520" y="2821578"/>
            <a:ext cx="1168397" cy="369332"/>
          </a:xfrm>
          <a:prstGeom prst="rect">
            <a:avLst/>
          </a:prstGeom>
          <a:noFill/>
        </p:spPr>
        <p:txBody>
          <a:bodyPr wrap="none" rtlCol="0">
            <a:spAutoFit/>
          </a:bodyPr>
          <a:lstStyle/>
          <a:p>
            <a:r>
              <a:rPr lang="en-US" dirty="0" smtClean="0"/>
              <a:t>Studbooks</a:t>
            </a:r>
            <a:endParaRPr lang="en-US" dirty="0"/>
          </a:p>
        </p:txBody>
      </p:sp>
      <p:sp>
        <p:nvSpPr>
          <p:cNvPr id="4" name="TextBox 3"/>
          <p:cNvSpPr txBox="1"/>
          <p:nvPr/>
        </p:nvSpPr>
        <p:spPr>
          <a:xfrm>
            <a:off x="3317375" y="1109271"/>
            <a:ext cx="1496692" cy="923330"/>
          </a:xfrm>
          <a:prstGeom prst="rect">
            <a:avLst/>
          </a:prstGeom>
          <a:noFill/>
        </p:spPr>
        <p:txBody>
          <a:bodyPr wrap="none" rtlCol="0">
            <a:spAutoFit/>
          </a:bodyPr>
          <a:lstStyle/>
          <a:p>
            <a:pPr algn="ctr"/>
            <a:r>
              <a:rPr lang="en-US" dirty="0" smtClean="0"/>
              <a:t>Population</a:t>
            </a:r>
          </a:p>
          <a:p>
            <a:pPr algn="ctr"/>
            <a:r>
              <a:rPr lang="en-US" dirty="0" smtClean="0"/>
              <a:t>Management </a:t>
            </a:r>
          </a:p>
          <a:p>
            <a:pPr algn="ctr"/>
            <a:r>
              <a:rPr lang="en-US" dirty="0" smtClean="0"/>
              <a:t>Plans</a:t>
            </a:r>
            <a:endParaRPr lang="en-US" dirty="0"/>
          </a:p>
        </p:txBody>
      </p:sp>
      <p:sp>
        <p:nvSpPr>
          <p:cNvPr id="5" name="TextBox 4"/>
          <p:cNvSpPr txBox="1"/>
          <p:nvPr/>
        </p:nvSpPr>
        <p:spPr>
          <a:xfrm>
            <a:off x="6001268" y="1379173"/>
            <a:ext cx="2926314" cy="3416320"/>
          </a:xfrm>
          <a:prstGeom prst="rect">
            <a:avLst/>
          </a:prstGeom>
          <a:solidFill>
            <a:schemeClr val="bg2">
              <a:lumMod val="90000"/>
            </a:schemeClr>
          </a:solidFill>
          <a:ln>
            <a:solidFill>
              <a:schemeClr val="tx1"/>
            </a:solidFill>
          </a:ln>
        </p:spPr>
        <p:txBody>
          <a:bodyPr wrap="none" rtlCol="0">
            <a:spAutoFit/>
          </a:bodyPr>
          <a:lstStyle/>
          <a:p>
            <a:r>
              <a:rPr lang="en-US" dirty="0" smtClean="0"/>
              <a:t>Population Management</a:t>
            </a:r>
          </a:p>
          <a:p>
            <a:r>
              <a:rPr lang="en-US" dirty="0" smtClean="0"/>
              <a:t>Plans base their breeding</a:t>
            </a:r>
          </a:p>
          <a:p>
            <a:r>
              <a:rPr lang="en-US" dirty="0" smtClean="0"/>
              <a:t>recommendations through</a:t>
            </a:r>
          </a:p>
          <a:p>
            <a:r>
              <a:rPr lang="en-US" dirty="0" smtClean="0"/>
              <a:t>analyzing the studbook</a:t>
            </a:r>
          </a:p>
          <a:p>
            <a:r>
              <a:rPr lang="en-US" dirty="0" smtClean="0"/>
              <a:t>data. A high quality studbook</a:t>
            </a:r>
          </a:p>
          <a:p>
            <a:r>
              <a:rPr lang="en-US" dirty="0" smtClean="0"/>
              <a:t>will result in the best Plan</a:t>
            </a:r>
          </a:p>
          <a:p>
            <a:r>
              <a:rPr lang="en-US" dirty="0" smtClean="0"/>
              <a:t>for the species. If the data</a:t>
            </a:r>
          </a:p>
          <a:p>
            <a:r>
              <a:rPr lang="en-US" dirty="0" smtClean="0"/>
              <a:t>being provided for the</a:t>
            </a:r>
          </a:p>
          <a:p>
            <a:r>
              <a:rPr lang="en-US" dirty="0" smtClean="0"/>
              <a:t>Studbook Keeper is of poor</a:t>
            </a:r>
          </a:p>
          <a:p>
            <a:r>
              <a:rPr lang="en-US" dirty="0" smtClean="0"/>
              <a:t>quality or incomplete, the </a:t>
            </a:r>
          </a:p>
          <a:p>
            <a:r>
              <a:rPr lang="en-US" dirty="0" smtClean="0"/>
              <a:t>final Plan may not represent </a:t>
            </a:r>
          </a:p>
          <a:p>
            <a:r>
              <a:rPr lang="en-US" dirty="0" smtClean="0"/>
              <a:t>what is best for the species.</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1062580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Studbook Species in your Collection</a:t>
            </a:r>
            <a:endParaRPr lang="en-US" dirty="0"/>
          </a:p>
        </p:txBody>
      </p:sp>
      <p:pic>
        <p:nvPicPr>
          <p:cNvPr id="3" name="Picture 2"/>
          <p:cNvPicPr>
            <a:picLocks noChangeAspect="1"/>
          </p:cNvPicPr>
          <p:nvPr/>
        </p:nvPicPr>
        <p:blipFill>
          <a:blip r:embed="rId2"/>
          <a:stretch>
            <a:fillRect/>
          </a:stretch>
        </p:blipFill>
        <p:spPr>
          <a:xfrm>
            <a:off x="628650" y="1697624"/>
            <a:ext cx="3921401" cy="3493911"/>
          </a:xfrm>
          <a:prstGeom prst="rect">
            <a:avLst/>
          </a:prstGeom>
          <a:ln>
            <a:solidFill>
              <a:schemeClr val="tx1"/>
            </a:solidFill>
          </a:ln>
        </p:spPr>
      </p:pic>
      <p:sp>
        <p:nvSpPr>
          <p:cNvPr id="4" name="TextBox 3"/>
          <p:cNvSpPr txBox="1"/>
          <p:nvPr/>
        </p:nvSpPr>
        <p:spPr>
          <a:xfrm>
            <a:off x="5268413" y="1027907"/>
            <a:ext cx="3333477" cy="4524315"/>
          </a:xfrm>
          <a:prstGeom prst="rect">
            <a:avLst/>
          </a:prstGeom>
          <a:solidFill>
            <a:schemeClr val="bg1">
              <a:lumMod val="85000"/>
            </a:schemeClr>
          </a:solidFill>
          <a:ln>
            <a:solidFill>
              <a:schemeClr val="tx1"/>
            </a:solidFill>
          </a:ln>
        </p:spPr>
        <p:txBody>
          <a:bodyPr wrap="none" rtlCol="0">
            <a:spAutoFit/>
          </a:bodyPr>
          <a:lstStyle/>
          <a:p>
            <a:r>
              <a:rPr lang="en-US" dirty="0"/>
              <a:t>The first step to being Studbook</a:t>
            </a:r>
          </a:p>
          <a:p>
            <a:r>
              <a:rPr lang="en-US" dirty="0"/>
              <a:t>Keeper Friendly is to know what</a:t>
            </a:r>
          </a:p>
          <a:p>
            <a:r>
              <a:rPr lang="en-US" dirty="0"/>
              <a:t>species in your collection have</a:t>
            </a:r>
          </a:p>
          <a:p>
            <a:r>
              <a:rPr lang="en-US" dirty="0"/>
              <a:t>studbooks associated with them.</a:t>
            </a:r>
          </a:p>
          <a:p>
            <a:r>
              <a:rPr lang="en-US" dirty="0"/>
              <a:t>It is easy to identify species</a:t>
            </a:r>
          </a:p>
          <a:p>
            <a:r>
              <a:rPr lang="en-US" dirty="0"/>
              <a:t>that are part of a studbook</a:t>
            </a:r>
          </a:p>
          <a:p>
            <a:r>
              <a:rPr lang="en-US" dirty="0"/>
              <a:t>by looking at the information</a:t>
            </a:r>
          </a:p>
          <a:p>
            <a:r>
              <a:rPr lang="en-US" dirty="0"/>
              <a:t>provided in the Basic Info for</a:t>
            </a:r>
          </a:p>
          <a:p>
            <a:r>
              <a:rPr lang="en-US" dirty="0"/>
              <a:t>an animal. The species will show </a:t>
            </a:r>
          </a:p>
          <a:p>
            <a:r>
              <a:rPr lang="en-US" dirty="0"/>
              <a:t>as managed by a region if there is</a:t>
            </a:r>
          </a:p>
          <a:p>
            <a:r>
              <a:rPr lang="en-US" dirty="0"/>
              <a:t>a studbook in that region. The</a:t>
            </a:r>
          </a:p>
          <a:p>
            <a:r>
              <a:rPr lang="en-US" dirty="0"/>
              <a:t>animal in context may or may </a:t>
            </a:r>
            <a:r>
              <a:rPr lang="en-US" dirty="0" smtClean="0"/>
              <a:t>not</a:t>
            </a:r>
            <a:endParaRPr lang="en-US" dirty="0"/>
          </a:p>
          <a:p>
            <a:r>
              <a:rPr lang="en-US" dirty="0"/>
              <a:t>actually </a:t>
            </a:r>
            <a:r>
              <a:rPr lang="en-US" dirty="0" smtClean="0"/>
              <a:t>be </a:t>
            </a:r>
            <a:r>
              <a:rPr lang="en-US" dirty="0"/>
              <a:t>in the studbook. This </a:t>
            </a:r>
            <a:endParaRPr lang="en-US" dirty="0" smtClean="0"/>
          </a:p>
          <a:p>
            <a:r>
              <a:rPr lang="en-US" dirty="0" smtClean="0"/>
              <a:t>species (</a:t>
            </a:r>
            <a:r>
              <a:rPr lang="en-US" dirty="0"/>
              <a:t>red panda) is covered </a:t>
            </a:r>
            <a:endParaRPr lang="en-US" dirty="0" smtClean="0"/>
          </a:p>
          <a:p>
            <a:r>
              <a:rPr lang="en-US" dirty="0" smtClean="0"/>
              <a:t>under studbooks </a:t>
            </a:r>
            <a:r>
              <a:rPr lang="en-US" dirty="0"/>
              <a:t>held by EAZA, </a:t>
            </a:r>
            <a:endParaRPr lang="en-US" dirty="0" smtClean="0"/>
          </a:p>
          <a:p>
            <a:r>
              <a:rPr lang="en-US" dirty="0" smtClean="0"/>
              <a:t>WAZA, AZA </a:t>
            </a:r>
            <a:r>
              <a:rPr lang="en-US" dirty="0"/>
              <a:t>and ZAA. </a:t>
            </a:r>
          </a:p>
        </p:txBody>
      </p:sp>
      <p:pic>
        <p:nvPicPr>
          <p:cNvPr id="2050" name="Picture 2" descr="Image result for red panda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1275" y="3943846"/>
            <a:ext cx="2509248" cy="25092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2113550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Chart</a:t>
            </a:r>
            <a:endParaRPr lang="en-US" dirty="0"/>
          </a:p>
        </p:txBody>
      </p:sp>
      <p:pic>
        <p:nvPicPr>
          <p:cNvPr id="4" name="Picture 3"/>
          <p:cNvPicPr>
            <a:picLocks noChangeAspect="1"/>
          </p:cNvPicPr>
          <p:nvPr/>
        </p:nvPicPr>
        <p:blipFill>
          <a:blip r:embed="rId2"/>
          <a:stretch>
            <a:fillRect/>
          </a:stretch>
        </p:blipFill>
        <p:spPr>
          <a:xfrm>
            <a:off x="2718991" y="1464266"/>
            <a:ext cx="5646920" cy="3712062"/>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2088300" y="2325113"/>
            <a:ext cx="2842506" cy="1737511"/>
          </a:xfrm>
          <a:prstGeom prst="rect">
            <a:avLst/>
          </a:prstGeom>
          <a:ln>
            <a:solidFill>
              <a:schemeClr val="tx1"/>
            </a:solidFill>
          </a:ln>
        </p:spPr>
      </p:pic>
      <p:sp>
        <p:nvSpPr>
          <p:cNvPr id="5" name="TextBox 4"/>
          <p:cNvSpPr txBox="1"/>
          <p:nvPr/>
        </p:nvSpPr>
        <p:spPr>
          <a:xfrm>
            <a:off x="628650" y="4963886"/>
            <a:ext cx="4288418" cy="1477328"/>
          </a:xfrm>
          <a:prstGeom prst="rect">
            <a:avLst/>
          </a:prstGeom>
          <a:solidFill>
            <a:schemeClr val="bg2">
              <a:lumMod val="90000"/>
            </a:schemeClr>
          </a:solidFill>
          <a:ln>
            <a:solidFill>
              <a:schemeClr val="tx1"/>
            </a:solidFill>
          </a:ln>
        </p:spPr>
        <p:txBody>
          <a:bodyPr wrap="none" rtlCol="0">
            <a:spAutoFit/>
          </a:bodyPr>
          <a:lstStyle/>
          <a:p>
            <a:r>
              <a:rPr lang="en-US" dirty="0" smtClean="0"/>
              <a:t>You can also use Studbook Charts to find</a:t>
            </a:r>
          </a:p>
          <a:p>
            <a:r>
              <a:rPr lang="en-US" dirty="0" smtClean="0"/>
              <a:t>studbook species. Go to Start &gt; Studbook &gt;</a:t>
            </a:r>
          </a:p>
          <a:p>
            <a:r>
              <a:rPr lang="en-US" dirty="0" smtClean="0"/>
              <a:t>Studbook Chart. Hovering over the bar will</a:t>
            </a:r>
          </a:p>
          <a:p>
            <a:r>
              <a:rPr lang="en-US" dirty="0" smtClean="0"/>
              <a:t>display the number of that taxonomic Class.</a:t>
            </a:r>
          </a:p>
          <a:p>
            <a:r>
              <a:rPr lang="en-US" dirty="0" smtClean="0"/>
              <a:t>There are 181 reptile studbooks.</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1761485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Chart</a:t>
            </a:r>
            <a:endParaRPr lang="en-US" dirty="0"/>
          </a:p>
        </p:txBody>
      </p:sp>
      <p:pic>
        <p:nvPicPr>
          <p:cNvPr id="3" name="Picture 2"/>
          <p:cNvPicPr>
            <a:picLocks noChangeAspect="1"/>
          </p:cNvPicPr>
          <p:nvPr/>
        </p:nvPicPr>
        <p:blipFill>
          <a:blip r:embed="rId2"/>
          <a:stretch>
            <a:fillRect/>
          </a:stretch>
        </p:blipFill>
        <p:spPr>
          <a:xfrm>
            <a:off x="849707" y="1387028"/>
            <a:ext cx="6909630" cy="2924432"/>
          </a:xfrm>
          <a:prstGeom prst="rect">
            <a:avLst/>
          </a:prstGeom>
          <a:ln>
            <a:solidFill>
              <a:schemeClr val="tx1"/>
            </a:solidFill>
          </a:ln>
        </p:spPr>
      </p:pic>
      <p:sp>
        <p:nvSpPr>
          <p:cNvPr id="4" name="TextBox 3"/>
          <p:cNvSpPr txBox="1"/>
          <p:nvPr/>
        </p:nvSpPr>
        <p:spPr>
          <a:xfrm>
            <a:off x="435428" y="4406536"/>
            <a:ext cx="4539769" cy="2308324"/>
          </a:xfrm>
          <a:prstGeom prst="rect">
            <a:avLst/>
          </a:prstGeom>
          <a:solidFill>
            <a:schemeClr val="bg2">
              <a:lumMod val="90000"/>
            </a:schemeClr>
          </a:solidFill>
          <a:ln>
            <a:solidFill>
              <a:schemeClr val="tx1"/>
            </a:solidFill>
          </a:ln>
        </p:spPr>
        <p:txBody>
          <a:bodyPr wrap="none" rtlCol="0">
            <a:spAutoFit/>
          </a:bodyPr>
          <a:lstStyle/>
          <a:p>
            <a:r>
              <a:rPr lang="en-US" dirty="0" smtClean="0"/>
              <a:t>Left clicking on the bar will open a results grid.</a:t>
            </a:r>
          </a:p>
          <a:p>
            <a:r>
              <a:rPr lang="en-US" dirty="0" smtClean="0"/>
              <a:t>Using the search screen we have limited the</a:t>
            </a:r>
          </a:p>
          <a:p>
            <a:r>
              <a:rPr lang="en-US" dirty="0" smtClean="0"/>
              <a:t>results to just our region, in this example ZAA.</a:t>
            </a:r>
          </a:p>
          <a:p>
            <a:r>
              <a:rPr lang="en-US" dirty="0" smtClean="0"/>
              <a:t>We sorted the Scientific Name in ascending</a:t>
            </a:r>
          </a:p>
          <a:p>
            <a:r>
              <a:rPr lang="en-US" dirty="0" smtClean="0"/>
              <a:t>order. You can quickly scan this list to identify</a:t>
            </a:r>
          </a:p>
          <a:p>
            <a:r>
              <a:rPr lang="en-US" dirty="0" smtClean="0"/>
              <a:t>any species you hold that have studbooks. You</a:t>
            </a:r>
          </a:p>
          <a:p>
            <a:r>
              <a:rPr lang="en-US" dirty="0" smtClean="0"/>
              <a:t>can also identify who the Studbook Keeper is</a:t>
            </a:r>
          </a:p>
          <a:p>
            <a:r>
              <a:rPr lang="en-US" dirty="0" smtClean="0"/>
              <a:t>and their email.</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4036498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Studbook Keeper</a:t>
            </a:r>
            <a:endParaRPr lang="en-US" dirty="0"/>
          </a:p>
        </p:txBody>
      </p:sp>
      <p:pic>
        <p:nvPicPr>
          <p:cNvPr id="3074" name="Picture 2" descr="C:\Users\amiller\AppData\Local\Temp\SNAGHTML2a60cc7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98" y="1818895"/>
            <a:ext cx="8222071" cy="3392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926227" y="3284145"/>
            <a:ext cx="2781541" cy="1752752"/>
          </a:xfrm>
          <a:prstGeom prst="rect">
            <a:avLst/>
          </a:prstGeom>
          <a:ln>
            <a:solidFill>
              <a:schemeClr val="tx1"/>
            </a:solidFill>
          </a:ln>
        </p:spPr>
      </p:pic>
      <p:sp>
        <p:nvSpPr>
          <p:cNvPr id="4" name="TextBox 3"/>
          <p:cNvSpPr txBox="1"/>
          <p:nvPr/>
        </p:nvSpPr>
        <p:spPr>
          <a:xfrm>
            <a:off x="5184883" y="3192885"/>
            <a:ext cx="3578224" cy="2308324"/>
          </a:xfrm>
          <a:prstGeom prst="rect">
            <a:avLst/>
          </a:prstGeom>
          <a:solidFill>
            <a:schemeClr val="bg2">
              <a:lumMod val="90000"/>
            </a:schemeClr>
          </a:solidFill>
          <a:ln>
            <a:solidFill>
              <a:schemeClr val="tx1"/>
            </a:solidFill>
          </a:ln>
        </p:spPr>
        <p:txBody>
          <a:bodyPr wrap="none" rtlCol="0">
            <a:spAutoFit/>
          </a:bodyPr>
          <a:lstStyle/>
          <a:p>
            <a:r>
              <a:rPr lang="en-US" dirty="0" smtClean="0"/>
              <a:t>You can also find Studbook Keepers</a:t>
            </a:r>
          </a:p>
          <a:p>
            <a:r>
              <a:rPr lang="en-US" dirty="0" smtClean="0"/>
              <a:t>using the Studbook Keeper List. Go</a:t>
            </a:r>
          </a:p>
          <a:p>
            <a:r>
              <a:rPr lang="en-US" dirty="0" smtClean="0"/>
              <a:t>to Start &gt; Studbook &gt; Studbook</a:t>
            </a:r>
          </a:p>
          <a:p>
            <a:r>
              <a:rPr lang="en-US" dirty="0" smtClean="0"/>
              <a:t>Keeper List. You can search by many</a:t>
            </a:r>
          </a:p>
          <a:p>
            <a:r>
              <a:rPr lang="en-US" dirty="0" smtClean="0"/>
              <a:t>filters to find what you are looking</a:t>
            </a:r>
          </a:p>
          <a:p>
            <a:r>
              <a:rPr lang="en-US" dirty="0" smtClean="0"/>
              <a:t>for. We wanted to find the</a:t>
            </a:r>
          </a:p>
          <a:p>
            <a:r>
              <a:rPr lang="en-US" dirty="0" smtClean="0"/>
              <a:t>Studbook Keepers for the red panda</a:t>
            </a:r>
          </a:p>
          <a:p>
            <a:r>
              <a:rPr lang="en-US" dirty="0" smtClean="0"/>
              <a:t>we showed earlier. </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753740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Keepers at Your Institution </a:t>
            </a:r>
            <a:endParaRPr lang="en-US" dirty="0"/>
          </a:p>
        </p:txBody>
      </p:sp>
      <p:pic>
        <p:nvPicPr>
          <p:cNvPr id="3" name="Picture 2"/>
          <p:cNvPicPr>
            <a:picLocks noChangeAspect="1"/>
          </p:cNvPicPr>
          <p:nvPr/>
        </p:nvPicPr>
        <p:blipFill>
          <a:blip r:embed="rId2"/>
          <a:stretch>
            <a:fillRect/>
          </a:stretch>
        </p:blipFill>
        <p:spPr>
          <a:xfrm>
            <a:off x="628650" y="1690689"/>
            <a:ext cx="8021554" cy="3387588"/>
          </a:xfrm>
          <a:prstGeom prst="rect">
            <a:avLst/>
          </a:prstGeom>
          <a:ln>
            <a:solidFill>
              <a:schemeClr val="tx1"/>
            </a:solidFill>
          </a:ln>
        </p:spPr>
      </p:pic>
      <p:sp>
        <p:nvSpPr>
          <p:cNvPr id="4" name="TextBox 3"/>
          <p:cNvSpPr txBox="1"/>
          <p:nvPr/>
        </p:nvSpPr>
        <p:spPr>
          <a:xfrm>
            <a:off x="2355114" y="3727268"/>
            <a:ext cx="6177653" cy="1754326"/>
          </a:xfrm>
          <a:prstGeom prst="rect">
            <a:avLst/>
          </a:prstGeom>
          <a:solidFill>
            <a:schemeClr val="bg2">
              <a:lumMod val="90000"/>
            </a:schemeClr>
          </a:solidFill>
          <a:ln>
            <a:solidFill>
              <a:schemeClr val="tx1"/>
            </a:solidFill>
          </a:ln>
        </p:spPr>
        <p:txBody>
          <a:bodyPr wrap="none" rtlCol="0">
            <a:spAutoFit/>
          </a:bodyPr>
          <a:lstStyle/>
          <a:p>
            <a:r>
              <a:rPr lang="en-US" dirty="0" smtClean="0"/>
              <a:t>You can also use this search to identify any Studbook Keepers</a:t>
            </a:r>
          </a:p>
          <a:p>
            <a:r>
              <a:rPr lang="en-US" dirty="0" smtClean="0"/>
              <a:t>at your institution. In this example we work at The Living Desert</a:t>
            </a:r>
          </a:p>
          <a:p>
            <a:r>
              <a:rPr lang="en-US" dirty="0" smtClean="0"/>
              <a:t>in Palm Desert, CA. If your institution does have Studbook</a:t>
            </a:r>
          </a:p>
          <a:p>
            <a:r>
              <a:rPr lang="en-US" dirty="0" smtClean="0"/>
              <a:t>Keepers, take advantage of the close proximity and talk with</a:t>
            </a:r>
          </a:p>
          <a:p>
            <a:r>
              <a:rPr lang="en-US" dirty="0" smtClean="0"/>
              <a:t>them about how they use institutional data and what they need</a:t>
            </a:r>
          </a:p>
          <a:p>
            <a:r>
              <a:rPr lang="en-US" dirty="0" smtClean="0"/>
              <a:t>from you as a records keeper.</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2389949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97BD379E-B1BD-4041-9AE8-333D67A354D1}"/>
</file>

<file path=customXml/itemProps2.xml><?xml version="1.0" encoding="utf-8"?>
<ds:datastoreItem xmlns:ds="http://schemas.openxmlformats.org/officeDocument/2006/customXml" ds:itemID="{E390C1E3-FE5D-48B3-B4ED-D2579DA37017}"/>
</file>

<file path=customXml/itemProps3.xml><?xml version="1.0" encoding="utf-8"?>
<ds:datastoreItem xmlns:ds="http://schemas.openxmlformats.org/officeDocument/2006/customXml" ds:itemID="{13B384FE-1D42-4F6E-BFE8-CCAA0241FE23}"/>
</file>

<file path=docProps/app.xml><?xml version="1.0" encoding="utf-8"?>
<Properties xmlns="http://schemas.openxmlformats.org/officeDocument/2006/extended-properties" xmlns:vt="http://schemas.openxmlformats.org/officeDocument/2006/docPropsVTypes">
  <Template/>
  <TotalTime>948</TotalTime>
  <Words>1464</Words>
  <Application>Microsoft Office PowerPoint</Application>
  <PresentationFormat>On-screen Show (4:3)</PresentationFormat>
  <Paragraphs>239</Paragraphs>
  <Slides>23</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23</vt:i4>
      </vt:variant>
    </vt:vector>
  </HeadingPairs>
  <TitlesOfParts>
    <vt:vector size="41"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Are You Studbook Keeper Friendly?</vt:lpstr>
      <vt:lpstr>PowerPoint Presentation</vt:lpstr>
      <vt:lpstr>Tie between Husbandry and Studbook Records</vt:lpstr>
      <vt:lpstr>PowerPoint Presentation</vt:lpstr>
      <vt:lpstr>Identifying Studbook Species in your Collection</vt:lpstr>
      <vt:lpstr>Studbook Chart</vt:lpstr>
      <vt:lpstr>Studbook Chart</vt:lpstr>
      <vt:lpstr>Identifying the Studbook Keeper</vt:lpstr>
      <vt:lpstr>Studbook Keepers at Your Institution </vt:lpstr>
      <vt:lpstr>External Institution Contact</vt:lpstr>
      <vt:lpstr>Origin Transaction</vt:lpstr>
      <vt:lpstr>Husbandry Data to Studbook Data</vt:lpstr>
      <vt:lpstr>Suggested Animals</vt:lpstr>
      <vt:lpstr>Pending Updates</vt:lpstr>
      <vt:lpstr>Identifiers and Studbooks</vt:lpstr>
      <vt:lpstr>Recording Studbook IDs in Husbandry</vt:lpstr>
      <vt:lpstr>Data will not be directly available to the Studbook Keeper when:</vt:lpstr>
      <vt:lpstr>Rearing – it’s Mandatory!</vt:lpstr>
      <vt:lpstr>Contraception</vt:lpstr>
      <vt:lpstr>Recording Sex</vt:lpstr>
      <vt:lpstr>Impact of Poor Institutional Records</vt:lpstr>
      <vt:lpstr>A Review</vt:lpstr>
      <vt:lpstr>Be Studbook Keeper Friendly!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78</cp:revision>
  <cp:lastPrinted>2018-01-25T17:41:21Z</cp:lastPrinted>
  <dcterms:created xsi:type="dcterms:W3CDTF">2016-07-26T18:48:10Z</dcterms:created>
  <dcterms:modified xsi:type="dcterms:W3CDTF">2019-05-16T14:27:13Z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350600</vt:r8>
  </property>
  <property fmtid="{D5CDD505-2E9C-101B-9397-08002B2CF9AE}" pid="3" name="ContentTypeId">
    <vt:lpwstr>0x010100B8A61D1EAB4F114BB81E10F743FBEB16</vt:lpwstr>
  </property>
</Properties>
</file>