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50.xml" ContentType="application/vnd.openxmlformats-officedocument.presentationml.slideLayout+xml"/>
  <Default Extension="gif" ContentType="image/gif"/>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notesMasterIdLst>
    <p:notesMasterId r:id="rId43"/>
  </p:notesMasterIdLst>
  <p:sldIdLst>
    <p:sldId id="258" r:id="rId17"/>
    <p:sldId id="259" r:id="rId18"/>
    <p:sldId id="261" r:id="rId19"/>
    <p:sldId id="264" r:id="rId20"/>
    <p:sldId id="266" r:id="rId21"/>
    <p:sldId id="265" r:id="rId22"/>
    <p:sldId id="267" r:id="rId23"/>
    <p:sldId id="263" r:id="rId24"/>
    <p:sldId id="262" r:id="rId25"/>
    <p:sldId id="271" r:id="rId26"/>
    <p:sldId id="275" r:id="rId27"/>
    <p:sldId id="282" r:id="rId28"/>
    <p:sldId id="273" r:id="rId29"/>
    <p:sldId id="274" r:id="rId30"/>
    <p:sldId id="276" r:id="rId31"/>
    <p:sldId id="277" r:id="rId32"/>
    <p:sldId id="269" r:id="rId33"/>
    <p:sldId id="278" r:id="rId34"/>
    <p:sldId id="272" r:id="rId35"/>
    <p:sldId id="279" r:id="rId36"/>
    <p:sldId id="270" r:id="rId37"/>
    <p:sldId id="283" r:id="rId38"/>
    <p:sldId id="280" r:id="rId39"/>
    <p:sldId id="281" r:id="rId40"/>
    <p:sldId id="268" r:id="rId41"/>
    <p:sldId id="260" r:id="rId4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FF99FF"/>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4" autoAdjust="0"/>
    <p:restoredTop sz="94660"/>
  </p:normalViewPr>
  <p:slideViewPr>
    <p:cSldViewPr snapToGrid="0" showGuides="1">
      <p:cViewPr varScale="1">
        <p:scale>
          <a:sx n="88" d="100"/>
          <a:sy n="88" d="100"/>
        </p:scale>
        <p:origin x="1282" y="62"/>
      </p:cViewPr>
      <p:guideLst>
        <p:guide orient="horz" pos="2160"/>
        <p:guide pos="2880"/>
      </p:guideLst>
    </p:cSldViewPr>
  </p:slideViewPr>
  <p:notesTextViewPr>
    <p:cViewPr>
      <p:scale>
        <a:sx n="3" d="2"/>
        <a:sy n="3" d="2"/>
      </p:scale>
      <p:origin x="0" y="0"/>
    </p:cViewPr>
  </p:notesTextViewPr>
  <p:sorterViewPr>
    <p:cViewPr>
      <p:scale>
        <a:sx n="100" d="100"/>
        <a:sy n="100" d="100"/>
      </p:scale>
      <p:origin x="0" y="-111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customXml" Target="../customXml/item2.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notesMaster" Target="notesMasters/notesMaster1.xml"/><Relationship Id="rId48" Type="http://schemas.openxmlformats.org/officeDocument/2006/relationships/customXml" Target="../customXml/item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theme" Target="theme/theme1.xml"/><Relationship Id="rId20" Type="http://schemas.openxmlformats.org/officeDocument/2006/relationships/slide" Target="slides/slide4.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FE74ED4-AA88-4BD1-8B22-6D87B6D26DFC}" type="datetimeFigureOut">
              <a:rPr lang="en-US" smtClean="0"/>
              <a:t>3/8/2019</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FDFC556-B229-4063-BD53-D1F14E4DC1C8}" type="slidenum">
              <a:rPr lang="en-US" smtClean="0"/>
              <a:t>‹#›</a:t>
            </a:fld>
            <a:endParaRPr lang="en-US"/>
          </a:p>
        </p:txBody>
      </p:sp>
    </p:spTree>
    <p:extLst>
      <p:ext uri="{BB962C8B-B14F-4D97-AF65-F5344CB8AC3E}">
        <p14:creationId xmlns:p14="http://schemas.microsoft.com/office/powerpoint/2010/main" val="2344807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900" dirty="0"/>
          </a:p>
        </p:txBody>
      </p:sp>
      <p:sp>
        <p:nvSpPr>
          <p:cNvPr id="4" name="Slide Number Placeholder 3"/>
          <p:cNvSpPr>
            <a:spLocks noGrp="1"/>
          </p:cNvSpPr>
          <p:nvPr>
            <p:ph type="sldNum" sz="quarter" idx="10"/>
          </p:nvPr>
        </p:nvSpPr>
        <p:spPr/>
        <p:txBody>
          <a:bodyPr/>
          <a:lstStyle/>
          <a:p>
            <a:fld id="{1947269F-D690-49CA-A0F1-11FAE202FE0F}" type="slidenum">
              <a:rPr lang="en-US" smtClean="0"/>
              <a:pPr/>
              <a:t>1</a:t>
            </a:fld>
            <a:endParaRPr lang="en-US"/>
          </a:p>
        </p:txBody>
      </p:sp>
    </p:spTree>
    <p:extLst>
      <p:ext uri="{BB962C8B-B14F-4D97-AF65-F5344CB8AC3E}">
        <p14:creationId xmlns:p14="http://schemas.microsoft.com/office/powerpoint/2010/main" val="1365392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285CED-9C4E-44FE-BBA6-DDC162932A30}"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FDA589-8AF2-4557-8993-51F79EB1E764}"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6D5D141-B2BF-406D-A48A-0FB66E3FD0B1}"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FB6904-F369-4578-8ACB-F2270777A380}"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FBB555-A350-4F81-8C36-AB3AA1E32124}"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35DCCA-A75E-4791-A844-32F0D29761C2}"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9E5C0DF-1FF3-4428-B01A-F9CB5A04C3EE}" type="datetime1">
              <a:rPr lang="en-US" smtClean="0"/>
              <a:t>3/8/2019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83C4882-A322-480B-9D8D-D1CEC7693878}" type="datetime1">
              <a:rPr lang="en-US" smtClean="0"/>
              <a:t>3/8/2019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1C0D6E-8C7B-42E4-A879-A40A7CA68DD4}" type="datetime1">
              <a:rPr lang="en-US" smtClean="0"/>
              <a:t>3/8/2019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A72489-31CF-4721-9833-706D5C36761E}"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3577CF-54C7-442C-A730-48A3AAC40FF9}"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C245197-28B4-488F-8955-9F81D92F26A1}"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7E915F-5E27-4E24-92F4-8E72CBFC6070}"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264E63-5C35-4032-9684-DA3E222F629C}"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DE88F-0F04-4B28-B21F-037E58494FE1}"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D3EDB6-4B44-460E-B834-3CD40EE36BCD}"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CC1BB8-89CD-4E13-80E0-DF4FABB8D3C7}" type="datetime1">
              <a:rPr lang="en-US" smtClean="0"/>
              <a:t>3/8/2019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943A05-BD2C-4B23-AC1C-990238E07AC8}" type="datetime1">
              <a:rPr lang="en-US" smtClean="0"/>
              <a:t>3/8/2019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990DB8-E782-4DE6-AB2B-159025931643}" type="datetime1">
              <a:rPr lang="en-US" smtClean="0"/>
              <a:t>3/8/2019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7CE39-72A1-43B2-9EC4-6A309FC508F3}"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D34E1A-21AD-4DE4-8E68-87472728531E}"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7674560-089A-465A-A771-24EAFB2F1FF2}"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043617-C4F1-49B5-BE52-171B600F59C7}"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1FFAE0-CBF8-4E00-B8D5-5E8D239CF2C8}"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CCC0F7-02F1-43BB-B815-7E45DDA933B1}"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56F15B-D3BE-427E-BC5B-9BB28667560E}"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F05A3C-0265-49E5-82F2-1C9C19868E1D}" type="datetime1">
              <a:rPr lang="en-US" smtClean="0"/>
              <a:t>3/8/2019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443275-F645-49E5-B344-3D8FE17DD88A}" type="datetime1">
              <a:rPr lang="en-US" smtClean="0"/>
              <a:t>3/8/2019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36DC1-66F8-4692-965D-A9837C778739}" type="datetime1">
              <a:rPr lang="en-US" smtClean="0"/>
              <a:t>3/8/2019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EC9C6B-5F42-494D-86B0-AF8C320ED6DA}"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20AB3-E628-42C1-8E1B-9D62413C7A87}"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54900CD-8631-4BBB-9A8D-C9AF7B1EF3C9}"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BCDA4B-4364-494A-AC12-1A11F9BE8ED6}"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0C147A-9C2B-49C3-B93D-F29C70D316B9}"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5F6564-A9CC-478C-8254-211093677862}"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211749-3E84-4B66-80C2-1C34B62D81DA}"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7AE1E3-2B86-41A0-B218-8A7DFE34CBDD}" type="datetime1">
              <a:rPr lang="en-US" smtClean="0"/>
              <a:t>3/8/2019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1C133F-81E9-4F1D-8188-B50EF4B8AFC0}" type="datetime1">
              <a:rPr lang="en-US" smtClean="0"/>
              <a:t>3/8/2019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7693F-DF52-41B4-8C1A-B0E55913B1F5}" type="datetime1">
              <a:rPr lang="en-US" smtClean="0"/>
              <a:t>3/8/2019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575ECF-944F-43D8-8E0E-61636E46DCEE}"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8D0313-2FA5-4D1E-BEED-368B812BA5E4}"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A8FAA3B-4D8D-4AF6-A637-3EA0B4E0302C}"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DD141C-FCC6-41E6-A843-E817744E7073}"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B48924-0BD0-4816-928E-F09955954082}"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48BB8F-6AFA-4CCE-BEFE-A063BF4F2488}"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3D9CA5-1EF3-42DE-8620-C92DC84E3894}" type="datetime1">
              <a:rPr lang="en-US" smtClean="0"/>
              <a:t>3/8/2019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F0B52-54EE-4D99-8EC3-B5CC2E5E6C17}" type="datetime1">
              <a:rPr lang="en-US" smtClean="0"/>
              <a:t>3/8/2019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AEA8CE-A602-40E3-867B-056FA97148E6}" type="datetime1">
              <a:rPr lang="en-US" smtClean="0"/>
              <a:t>3/8/2019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133769-0EEE-4796-A7D9-FF2D0F0651D4}" type="datetime1">
              <a:rPr lang="en-US" smtClean="0"/>
              <a:t>3/8/2019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36B906-3780-489E-B6D3-0477173E7064}"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495D1A-8C2D-493C-81E3-9064B62806CB}"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34D884-EC19-465B-A923-0EAC3314CA20}" type="datetime1">
              <a:rPr lang="en-US" smtClean="0"/>
              <a:t>3/8/2019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B5124-A061-4946-805E-5F90B1CAB1A3}" type="datetime1">
              <a:rPr lang="en-US" smtClean="0"/>
              <a:t>3/8/2019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5C3F42-9E2C-4080-B381-E2D20A1BD7A3}"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93D0C-2B48-4A4E-B642-ED3353D767D0}"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361701-82E9-49E7-91F4-5DE77B4651CC}"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26A7A6-29F6-485F-A424-C37C7460BEFA}"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3053DC-BC3E-44FE-B500-4690F5EB7B4F}"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1FC56F-8AAF-43FC-85A9-15186116ECC1}"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2AD0F1-98E7-4506-A166-750726BC0B8D}"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BCEF38-EDBD-4D5C-9134-E2E93A13A621}" type="datetime1">
              <a:rPr lang="en-US" smtClean="0"/>
              <a:t>3/8/2019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DC9271-0315-4599-869D-24A38DD6B951}" type="datetime1">
              <a:rPr lang="en-US" smtClean="0"/>
              <a:t>3/8/2019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4D59B-8C89-4708-8833-FC0198FE20B8}" type="datetime1">
              <a:rPr lang="en-US" smtClean="0"/>
              <a:t>3/8/2019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F1D32A-B6F8-47DF-8072-CA5F627B002C}"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469BD-943C-430D-89DC-8A4B3D9C5FC3}"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0823975-EA61-46EC-B5E1-0D9F412E3CCF}"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392AD8-BF25-4915-8576-F33902C5D819}"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772656-466B-4DFA-8EC0-D8E2EB686D11}"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5A1355-FA2C-47B5-8772-09001C581116}"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5ABE74-48EA-4723-928E-F00FDC09C0A1}"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CED480-0A15-4C34-B406-03F11CDA6DCB}" type="datetime1">
              <a:rPr lang="en-US" smtClean="0"/>
              <a:t>3/8/2019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0D10E65-DF84-4739-B1CB-1E765274FACE}" type="datetime1">
              <a:rPr lang="en-US" smtClean="0"/>
              <a:t>3/8/2019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85B43-8E31-4548-A701-8C8F95B8DE51}" type="datetime1">
              <a:rPr lang="en-US" smtClean="0"/>
              <a:t>3/8/2019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23C430-1963-4673-A34A-462449B52928}"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B3FCCB-6605-49D8-A1B6-DC042C4B320D}"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54C750B-E930-455E-BA2C-98FCD14582CE}"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A9847A-78A1-4CB8-BE20-78A9986346DF}"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6548BD-2658-475C-82E1-D9CC2697A508}"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2356E4-9631-47D1-BDD1-6004BD257232}"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144BE4-4D12-405B-BE5A-C53A44191FA0}"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4D3416-E61E-4C5D-BB00-AD464683C81B}" type="datetime1">
              <a:rPr lang="en-US" smtClean="0"/>
              <a:t>3/8/2019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061BF7D-DE24-41F3-A49A-67C351E2F508}" type="datetime1">
              <a:rPr lang="en-US" smtClean="0"/>
              <a:t>3/8/2019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E3CD5-AAB2-46CE-9185-0528B469DA7E}" type="datetime1">
              <a:rPr lang="en-US" smtClean="0"/>
              <a:t>3/8/2019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8C0637-90ED-4146-8D57-06683BB2AC3D}"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23BE8B-5025-4356-B249-8F73905FA508}"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EC10FA2-5027-47F7-B912-9F77CA4771B3}"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812A23-859B-45F1-92C7-E2F28B52BC3F}"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DEE72D-45E9-41AD-B199-C6CC7A9BC07A}"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B9483F-4B43-4236-92BD-40E4D8134ECB}"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8564A1-A991-4EC7-82F1-865006EB4EBC}" type="datetime1">
              <a:rPr lang="en-US" smtClean="0"/>
              <a:t>3/8/2019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3BD754-FC77-49B8-B00E-708F26A11FCF}" type="datetime1">
              <a:rPr lang="en-US" smtClean="0"/>
              <a:t>3/8/2019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4B9B76B-41D1-4D25-A9D6-0FFBB7D9B9BC}" type="datetime1">
              <a:rPr lang="en-US" smtClean="0"/>
              <a:t>3/8/2019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B9EE1F-6693-4C7B-B65C-E537CBEE07F9}" type="datetime1">
              <a:rPr lang="en-US" smtClean="0"/>
              <a:t>3/8/2019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6DAE9A-11EE-4E9B-8D66-0060F18B1BA6}"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BADF1F-AD4D-4678-BA50-FD103B8BBF8C}"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E673F0-4830-4D1E-9CB1-F3B9106F4294}"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4ABC2A-7D13-425F-A857-5BA6D9A53FDE}"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84A074-0987-44DB-874E-192B026A7DFD}"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7F04B1-737F-44E6-A452-E208361FB794}"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4FF2BF-9902-41AC-9DE9-AA4DACD96CCA}" type="datetime1">
              <a:rPr lang="en-US" smtClean="0"/>
              <a:t>3/8/2019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7F0B9E-166D-46FF-B5D5-A41CB2661CC2}" type="datetime1">
              <a:rPr lang="en-US" smtClean="0"/>
              <a:t>3/8/2019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787AB4-84ED-40BC-BE19-175FA447C4F0}" type="datetime1">
              <a:rPr lang="en-US" smtClean="0"/>
              <a:t>3/8/2019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C67E9-5A7F-4C5B-A0AD-098404EEB230}" type="datetime1">
              <a:rPr lang="en-US" smtClean="0"/>
              <a:t>3/8/2019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E335B3-5CF5-441A-B6B5-B1F3801DC6DE}"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9BAFB-C04E-4F6F-A2FF-46BF91A88EA3}"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35B662E-C671-44E3-BC7D-A50E72C4984A}"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403F97-DE2D-4751-A0D6-89274B01ED32}"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FAE4D6-B1BD-44A3-B117-DC10B58EED64}"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C3F3F10-6B8D-4F45-96AD-5364EBA42602}"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9CE026-CC5F-42F0-8B5B-BFB66B1A54A4}" type="datetime1">
              <a:rPr lang="en-US" smtClean="0"/>
              <a:t>3/8/2019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F17B19-6D8F-47AC-AF9E-726A7D12F989}" type="datetime1">
              <a:rPr lang="en-US" smtClean="0"/>
              <a:t>3/8/2019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861963-08C6-4D8E-A1CE-A6E1BA1C15BB}" type="datetime1">
              <a:rPr lang="en-US" smtClean="0"/>
              <a:t>3/8/2019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2A4FF-CE53-454B-86E9-63D7A1C96D03}" type="datetime1">
              <a:rPr lang="en-US" smtClean="0"/>
              <a:t>3/8/2019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01ABE-D7E0-481A-825F-ADA95F963B0E}"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0B774B-AEF4-424D-940A-44B847705C33}"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E8920A-1ACA-4C04-B6F2-1546DC26CAF9}"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EF7FA8-F2D0-4750-86E0-F4230C15EE5A}"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B1346-C68F-4AC0-8C0A-9E6A911A61B8}"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F8E03D-BA49-40C0-9A53-E06A88CACBA9}"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8EB4BC-0551-4A3E-ABD8-94C05EC45BB7}" type="datetime1">
              <a:rPr lang="en-US" smtClean="0"/>
              <a:t>3/8/2019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C709E0-F0C7-4DAD-AF4A-72BD114450F4}" type="datetime1">
              <a:rPr lang="en-US" smtClean="0"/>
              <a:t>3/8/2019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9B016F-16BB-4C15-AC0C-DD3AD2E6AD9F}" type="datetime1">
              <a:rPr lang="en-US" smtClean="0"/>
              <a:t>3/8/2019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1E0AFB-01E5-413A-88F8-2E95EBE02452}"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2B87BD-A548-4F58-98C8-6C2E6CC1833E}"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24A9DA-F600-412E-81E7-6A552D30B740}"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49EF0F-4727-47D1-937A-9A85B735241C}"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70B675-963A-4DDA-ABEB-9277143893BC}"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2DEA63-2CEB-410D-949C-541C25D0AFF1}"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6798CE-1811-450F-AE57-D5E6DB2E678B}"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6AB925-DC0A-4D23-A8BB-F673737E4FDD}" type="datetime1">
              <a:rPr lang="en-US" smtClean="0"/>
              <a:t>3/8/2019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1BEED64-D98F-46CD-9E8B-F6FC54A819A2}" type="datetime1">
              <a:rPr lang="en-US" smtClean="0"/>
              <a:t>3/8/2019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3E66CD-32DD-48CB-ADAE-06333644EB30}" type="datetime1">
              <a:rPr lang="en-US" smtClean="0"/>
              <a:t>3/8/2019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2D32BF-A894-4CA3-BDA6-BD656C15B1FD}"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E5E8D7-A27A-47FA-8A7D-D62D882AFA0F}"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042C87-C160-431C-86A4-CD90737781DF}"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037D007-A1D7-4D66-B85E-2CE117E3FEBC}"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9FC293-EA7D-4502-B99B-AE3551841C3D}"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AFA563-7C5E-4938-9BE9-FA56E69CDB44}"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241C538-0A22-4E40-AAE6-F6E2569B7DAC}"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401C95-EC65-4A07-A59B-C42B307B58D5}" type="datetime1">
              <a:rPr lang="en-US" smtClean="0"/>
              <a:t>3/8/2019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10EA6A-5E3C-4FA6-A1D2-C6C0902A1590}" type="datetime1">
              <a:rPr lang="en-US" smtClean="0"/>
              <a:t>3/8/2019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0B06D-9082-4EA2-A2A1-4CE905A440CC}" type="datetime1">
              <a:rPr lang="en-US" smtClean="0"/>
              <a:t>3/8/2019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49765A-A134-46B3-B993-3918939B21CA}"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A89614-22C2-4FCF-B1EE-1679C152142B}"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0BE3BCC6-3C21-45CF-B592-6622A64159A3}" type="datetime1">
              <a:rPr lang="en-US" smtClean="0"/>
              <a:t>3/8/2019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0367611-AAF3-4C91-9AB8-17C8CCFF675B}" type="datetime1">
              <a:rPr lang="en-US" smtClean="0"/>
              <a:t>3/8/2019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C967985-1308-4AA8-84DF-9DB9DDC95E79}" type="datetime1">
              <a:rPr lang="en-US" smtClean="0"/>
              <a:t>3/8/2019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A9EEA93-E900-44CD-9F19-C3B1B133547E}" type="datetime1">
              <a:rPr lang="en-US" smtClean="0"/>
              <a:t>3/8/2019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CF4C8DB-0629-4203-AEA2-9709FB10DA3B}" type="datetime1">
              <a:rPr lang="en-US" smtClean="0"/>
              <a:t>3/8/2019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DA4AD59-DB5D-4A03-805B-AC06CB12CDE9}" type="datetime1">
              <a:rPr lang="en-US" smtClean="0"/>
              <a:t>3/8/2019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9DB3DE9-1448-4AA9-A6C1-5E77AA42B5E6}" type="datetime1">
              <a:rPr lang="en-US" smtClean="0"/>
              <a:t>3/8/2019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54D18BB-871D-4DE1-9E0B-B0CFDFA813AF}" type="datetime1">
              <a:rPr lang="en-US" smtClean="0"/>
              <a:t>3/8/2019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AEBEC4B-CA1A-48E4-A74E-43B9F0CD9673}" type="datetime1">
              <a:rPr lang="en-US" smtClean="0"/>
              <a:t>3/8/2019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75F09E5-A9D6-4B04-9749-D2943F928C5E}" type="datetime1">
              <a:rPr lang="en-US" smtClean="0"/>
              <a:t>3/8/2019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24188B4-4047-46B0-ABA0-A54DE7C7497F}" type="datetime1">
              <a:rPr lang="en-US" smtClean="0"/>
              <a:t>3/8/2019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18C59C3-9FAB-43E4-B40D-B1E1ABF1AE96}" type="datetime1">
              <a:rPr lang="en-US" smtClean="0"/>
              <a:t>3/8/2019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98A4ED9-C60B-4879-A021-A7946B64A773}" type="datetime1">
              <a:rPr lang="en-US" smtClean="0"/>
              <a:t>3/8/2019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AEF9485-ED03-4E98-9648-F98CA04926AD}" type="datetime1">
              <a:rPr lang="en-US" smtClean="0"/>
              <a:t>3/8/2019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FD1AAF4-0C50-47F7-828D-2A52A1D23130}" type="datetime1">
              <a:rPr lang="en-US" smtClean="0"/>
              <a:t>3/8/2019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9861A26-7E65-41AD-991D-74DE33803EA5}" type="datetime1">
              <a:rPr lang="en-US" smtClean="0"/>
              <a:t>3/8/2019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sphere">
          <a:fgClr>
            <a:schemeClr val="accent1"/>
          </a:fgClr>
          <a:bgClr>
            <a:schemeClr val="bg1"/>
          </a:bgClr>
        </a:patt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53D845-87D6-4E2D-87A9-740235A144E6}" type="slidenum">
              <a:rPr lang="en-US" smtClean="0"/>
              <a:pPr/>
              <a:t>1</a:t>
            </a:fld>
            <a:endParaRPr lang="en-US"/>
          </a:p>
        </p:txBody>
      </p:sp>
      <p:sp>
        <p:nvSpPr>
          <p:cNvPr id="6" name="Title 5"/>
          <p:cNvSpPr>
            <a:spLocks noGrp="1"/>
          </p:cNvSpPr>
          <p:nvPr>
            <p:ph type="ctrTitle"/>
          </p:nvPr>
        </p:nvSpPr>
        <p:spPr>
          <a:xfrm>
            <a:off x="582885" y="1087528"/>
            <a:ext cx="7772400" cy="2387600"/>
          </a:xfrm>
        </p:spPr>
        <p:txBody>
          <a:bodyPr/>
          <a:lstStyle/>
          <a:p>
            <a:r>
              <a:rPr lang="en-US" dirty="0" smtClean="0"/>
              <a:t>Mingling Modules</a:t>
            </a:r>
            <a:endParaRPr lang="en-US" dirty="0"/>
          </a:p>
        </p:txBody>
      </p:sp>
      <p:sp>
        <p:nvSpPr>
          <p:cNvPr id="9" name="Subtitle 8"/>
          <p:cNvSpPr>
            <a:spLocks noGrp="1"/>
          </p:cNvSpPr>
          <p:nvPr>
            <p:ph type="subTitle" idx="1"/>
          </p:nvPr>
        </p:nvSpPr>
        <p:spPr>
          <a:xfrm>
            <a:off x="762000" y="3975947"/>
            <a:ext cx="6858000" cy="1655762"/>
          </a:xfrm>
        </p:spPr>
        <p:txBody>
          <a:bodyPr/>
          <a:lstStyle/>
          <a:p>
            <a:r>
              <a:rPr lang="en-US" dirty="0" smtClean="0"/>
              <a:t>Tips &amp; Tricks March 2019</a:t>
            </a:r>
            <a:endParaRPr lang="en-US" dirty="0"/>
          </a:p>
        </p:txBody>
      </p:sp>
    </p:spTree>
    <p:extLst>
      <p:ext uri="{BB962C8B-B14F-4D97-AF65-F5344CB8AC3E}">
        <p14:creationId xmlns:p14="http://schemas.microsoft.com/office/powerpoint/2010/main" val="4120193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Husbandry            Medical –</a:t>
            </a:r>
            <a:r>
              <a:rPr lang="en-US" dirty="0"/>
              <a:t/>
            </a:r>
            <a:br>
              <a:rPr lang="en-US" dirty="0"/>
            </a:br>
            <a:r>
              <a:rPr lang="en-US" dirty="0" smtClean="0"/>
              <a:t>Animal Weights</a:t>
            </a:r>
            <a:endParaRPr lang="en-US" dirty="0"/>
          </a:p>
        </p:txBody>
      </p:sp>
      <p:sp>
        <p:nvSpPr>
          <p:cNvPr id="3" name="Left-Right Arrow 2"/>
          <p:cNvSpPr/>
          <p:nvPr/>
        </p:nvSpPr>
        <p:spPr>
          <a:xfrm>
            <a:off x="3744686" y="509747"/>
            <a:ext cx="1254034" cy="4441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10</a:t>
            </a:fld>
            <a:endParaRPr lang="en-US"/>
          </a:p>
        </p:txBody>
      </p:sp>
      <p:sp>
        <p:nvSpPr>
          <p:cNvPr id="5" name="TextBox 4"/>
          <p:cNvSpPr txBox="1"/>
          <p:nvPr/>
        </p:nvSpPr>
        <p:spPr>
          <a:xfrm>
            <a:off x="4998720" y="1977395"/>
            <a:ext cx="3709926" cy="3416320"/>
          </a:xfrm>
          <a:prstGeom prst="rect">
            <a:avLst/>
          </a:prstGeom>
          <a:solidFill>
            <a:srgbClr val="66FF99"/>
          </a:solidFill>
          <a:ln>
            <a:solidFill>
              <a:schemeClr val="tx1"/>
            </a:solidFill>
          </a:ln>
        </p:spPr>
        <p:txBody>
          <a:bodyPr wrap="none" rtlCol="0">
            <a:spAutoFit/>
          </a:bodyPr>
          <a:lstStyle/>
          <a:p>
            <a:r>
              <a:rPr lang="en-US" dirty="0" smtClean="0"/>
              <a:t>Some data goes back and forth</a:t>
            </a:r>
          </a:p>
          <a:p>
            <a:r>
              <a:rPr lang="en-US" dirty="0" smtClean="0"/>
              <a:t>between the Husbandry and Medical</a:t>
            </a:r>
          </a:p>
          <a:p>
            <a:r>
              <a:rPr lang="en-US" dirty="0" smtClean="0"/>
              <a:t>modules. Animal Weights is one </a:t>
            </a:r>
          </a:p>
          <a:p>
            <a:r>
              <a:rPr lang="en-US" dirty="0" smtClean="0"/>
              <a:t>example. The most recent weight</a:t>
            </a:r>
          </a:p>
          <a:p>
            <a:r>
              <a:rPr lang="en-US" dirty="0" smtClean="0"/>
              <a:t>recorded (often in the Husbandry</a:t>
            </a:r>
          </a:p>
          <a:p>
            <a:r>
              <a:rPr lang="en-US" dirty="0" smtClean="0"/>
              <a:t>module) is referenced in the </a:t>
            </a:r>
          </a:p>
          <a:p>
            <a:r>
              <a:rPr lang="en-US" dirty="0" smtClean="0"/>
              <a:t>Prescription and Anesthesia</a:t>
            </a:r>
          </a:p>
          <a:p>
            <a:r>
              <a:rPr lang="en-US" dirty="0" smtClean="0"/>
              <a:t>Medical modules for correct drug</a:t>
            </a:r>
          </a:p>
          <a:p>
            <a:r>
              <a:rPr lang="en-US" dirty="0" smtClean="0"/>
              <a:t>and anesthesia calculations. New </a:t>
            </a:r>
          </a:p>
          <a:p>
            <a:r>
              <a:rPr lang="en-US" dirty="0" smtClean="0"/>
              <a:t>weights can also be recorded in these</a:t>
            </a:r>
          </a:p>
          <a:p>
            <a:r>
              <a:rPr lang="en-US" dirty="0" smtClean="0"/>
              <a:t>Medical modules and they will</a:t>
            </a:r>
          </a:p>
          <a:p>
            <a:r>
              <a:rPr lang="en-US" dirty="0" smtClean="0"/>
              <a:t>display in the Husbandry grid.</a:t>
            </a:r>
          </a:p>
        </p:txBody>
      </p:sp>
      <p:pic>
        <p:nvPicPr>
          <p:cNvPr id="2050" name="Picture 2" descr="Image result for weighing zoo animals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307802"/>
            <a:ext cx="4163877" cy="2755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868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59" y="656305"/>
            <a:ext cx="7886700" cy="1325563"/>
          </a:xfrm>
        </p:spPr>
        <p:txBody>
          <a:bodyPr/>
          <a:lstStyle/>
          <a:p>
            <a:r>
              <a:rPr lang="en-US" dirty="0" smtClean="0"/>
              <a:t>Animal Weights</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11</a:t>
            </a:fld>
            <a:endParaRPr lang="en-US"/>
          </a:p>
        </p:txBody>
      </p:sp>
      <p:sp>
        <p:nvSpPr>
          <p:cNvPr id="5" name="TextBox 4"/>
          <p:cNvSpPr txBox="1"/>
          <p:nvPr/>
        </p:nvSpPr>
        <p:spPr>
          <a:xfrm>
            <a:off x="5271804" y="798136"/>
            <a:ext cx="3741281" cy="4247317"/>
          </a:xfrm>
          <a:prstGeom prst="rect">
            <a:avLst/>
          </a:prstGeom>
          <a:solidFill>
            <a:srgbClr val="66FF99"/>
          </a:solidFill>
          <a:ln>
            <a:solidFill>
              <a:schemeClr val="tx1"/>
            </a:solidFill>
          </a:ln>
        </p:spPr>
        <p:txBody>
          <a:bodyPr wrap="none" rtlCol="0">
            <a:spAutoFit/>
          </a:bodyPr>
          <a:lstStyle/>
          <a:p>
            <a:r>
              <a:rPr lang="en-US" dirty="0" smtClean="0"/>
              <a:t>A weight of 4.9 kg was recorded</a:t>
            </a:r>
          </a:p>
          <a:p>
            <a:r>
              <a:rPr lang="en-US" dirty="0" smtClean="0"/>
              <a:t>in the Husbandry module on 13 </a:t>
            </a:r>
          </a:p>
          <a:p>
            <a:r>
              <a:rPr lang="en-US" dirty="0" smtClean="0"/>
              <a:t>Dec 2018 (top). In the Anesthesia</a:t>
            </a:r>
          </a:p>
          <a:p>
            <a:r>
              <a:rPr lang="en-US" dirty="0" smtClean="0"/>
              <a:t>module that weight will display</a:t>
            </a:r>
          </a:p>
          <a:p>
            <a:r>
              <a:rPr lang="en-US" dirty="0" smtClean="0"/>
              <a:t>to use. There is also the option to</a:t>
            </a:r>
          </a:p>
          <a:p>
            <a:r>
              <a:rPr lang="en-US" dirty="0" smtClean="0"/>
              <a:t>record a new weight (middle). You </a:t>
            </a:r>
          </a:p>
          <a:p>
            <a:r>
              <a:rPr lang="en-US" dirty="0" smtClean="0"/>
              <a:t>record a weight of 3.8 gr. That weight</a:t>
            </a:r>
          </a:p>
          <a:p>
            <a:r>
              <a:rPr lang="en-US" dirty="0" smtClean="0"/>
              <a:t>now displays in the Husbandry grid.</a:t>
            </a:r>
          </a:p>
          <a:p>
            <a:r>
              <a:rPr lang="en-US" dirty="0" smtClean="0"/>
              <a:t>The symbol indicates the weight was</a:t>
            </a:r>
          </a:p>
          <a:p>
            <a:r>
              <a:rPr lang="en-US" dirty="0" smtClean="0"/>
              <a:t>recorded in the Anesthesia module</a:t>
            </a:r>
          </a:p>
          <a:p>
            <a:r>
              <a:rPr lang="en-US" dirty="0" smtClean="0"/>
              <a:t>(bottom). This weight will now display</a:t>
            </a:r>
          </a:p>
          <a:p>
            <a:r>
              <a:rPr lang="en-US" dirty="0" smtClean="0"/>
              <a:t>as the most current weight. The </a:t>
            </a:r>
          </a:p>
          <a:p>
            <a:r>
              <a:rPr lang="en-US" dirty="0" smtClean="0"/>
              <a:t>weight cannot be edited from the </a:t>
            </a:r>
          </a:p>
          <a:p>
            <a:r>
              <a:rPr lang="en-US" dirty="0" smtClean="0"/>
              <a:t>Husbandry grid, it can only be </a:t>
            </a:r>
          </a:p>
          <a:p>
            <a:r>
              <a:rPr lang="en-US" dirty="0" smtClean="0"/>
              <a:t>edited from the Anesthesia module</a:t>
            </a:r>
            <a:r>
              <a:rPr lang="en-US" dirty="0"/>
              <a:t>.</a:t>
            </a:r>
            <a:endParaRPr lang="en-US" dirty="0" smtClean="0"/>
          </a:p>
        </p:txBody>
      </p:sp>
      <p:pic>
        <p:nvPicPr>
          <p:cNvPr id="8" name="Picture 7"/>
          <p:cNvPicPr>
            <a:picLocks noChangeAspect="1"/>
          </p:cNvPicPr>
          <p:nvPr/>
        </p:nvPicPr>
        <p:blipFill>
          <a:blip r:embed="rId2"/>
          <a:stretch>
            <a:fillRect/>
          </a:stretch>
        </p:blipFill>
        <p:spPr>
          <a:xfrm>
            <a:off x="477487" y="1545919"/>
            <a:ext cx="4564776" cy="1607959"/>
          </a:xfrm>
          <a:prstGeom prst="rect">
            <a:avLst/>
          </a:prstGeom>
          <a:ln>
            <a:solidFill>
              <a:schemeClr val="tx1"/>
            </a:solidFill>
          </a:ln>
        </p:spPr>
      </p:pic>
      <p:pic>
        <p:nvPicPr>
          <p:cNvPr id="9" name="Picture 8"/>
          <p:cNvPicPr>
            <a:picLocks noChangeAspect="1"/>
          </p:cNvPicPr>
          <p:nvPr/>
        </p:nvPicPr>
        <p:blipFill>
          <a:blip r:embed="rId3"/>
          <a:stretch>
            <a:fillRect/>
          </a:stretch>
        </p:blipFill>
        <p:spPr>
          <a:xfrm>
            <a:off x="906478" y="3262943"/>
            <a:ext cx="3482642" cy="1150720"/>
          </a:xfrm>
          <a:prstGeom prst="rect">
            <a:avLst/>
          </a:prstGeom>
          <a:ln>
            <a:solidFill>
              <a:schemeClr val="tx1"/>
            </a:solidFill>
          </a:ln>
        </p:spPr>
      </p:pic>
      <p:pic>
        <p:nvPicPr>
          <p:cNvPr id="11" name="Picture 10"/>
          <p:cNvPicPr>
            <a:picLocks noChangeAspect="1"/>
          </p:cNvPicPr>
          <p:nvPr/>
        </p:nvPicPr>
        <p:blipFill>
          <a:blip r:embed="rId4"/>
          <a:stretch>
            <a:fillRect/>
          </a:stretch>
        </p:blipFill>
        <p:spPr>
          <a:xfrm>
            <a:off x="478570" y="4768454"/>
            <a:ext cx="4633362" cy="1600339"/>
          </a:xfrm>
          <a:prstGeom prst="rect">
            <a:avLst/>
          </a:prstGeom>
          <a:ln>
            <a:solidFill>
              <a:schemeClr val="tx1"/>
            </a:solidFill>
          </a:ln>
        </p:spPr>
      </p:pic>
    </p:spTree>
    <p:extLst>
      <p:ext uri="{BB962C8B-B14F-4D97-AF65-F5344CB8AC3E}">
        <p14:creationId xmlns:p14="http://schemas.microsoft.com/office/powerpoint/2010/main" val="1953621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Weights</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12</a:t>
            </a:fld>
            <a:endParaRPr lang="en-US"/>
          </a:p>
        </p:txBody>
      </p:sp>
      <p:pic>
        <p:nvPicPr>
          <p:cNvPr id="4" name="Picture 3"/>
          <p:cNvPicPr>
            <a:picLocks noChangeAspect="1"/>
          </p:cNvPicPr>
          <p:nvPr/>
        </p:nvPicPr>
        <p:blipFill>
          <a:blip r:embed="rId2"/>
          <a:stretch>
            <a:fillRect/>
          </a:stretch>
        </p:blipFill>
        <p:spPr>
          <a:xfrm>
            <a:off x="990284" y="1559285"/>
            <a:ext cx="3642676" cy="2171888"/>
          </a:xfrm>
          <a:prstGeom prst="rect">
            <a:avLst/>
          </a:prstGeom>
          <a:ln>
            <a:solidFill>
              <a:schemeClr val="tx1"/>
            </a:solidFill>
          </a:ln>
        </p:spPr>
      </p:pic>
      <p:sp>
        <p:nvSpPr>
          <p:cNvPr id="5" name="TextBox 4"/>
          <p:cNvSpPr txBox="1"/>
          <p:nvPr/>
        </p:nvSpPr>
        <p:spPr>
          <a:xfrm>
            <a:off x="5155474" y="1936879"/>
            <a:ext cx="3196324" cy="2862322"/>
          </a:xfrm>
          <a:prstGeom prst="rect">
            <a:avLst/>
          </a:prstGeom>
          <a:solidFill>
            <a:srgbClr val="66FF99"/>
          </a:solidFill>
          <a:ln>
            <a:solidFill>
              <a:schemeClr val="tx1"/>
            </a:solidFill>
          </a:ln>
        </p:spPr>
        <p:txBody>
          <a:bodyPr wrap="none" rtlCol="0">
            <a:spAutoFit/>
          </a:bodyPr>
          <a:lstStyle/>
          <a:p>
            <a:r>
              <a:rPr lang="en-US" dirty="0" smtClean="0"/>
              <a:t>If you do not want weights</a:t>
            </a:r>
          </a:p>
          <a:p>
            <a:r>
              <a:rPr lang="en-US" dirty="0" smtClean="0"/>
              <a:t>recorded in the Medical module</a:t>
            </a:r>
          </a:p>
          <a:p>
            <a:r>
              <a:rPr lang="en-US" dirty="0" smtClean="0"/>
              <a:t>to display in the Husbandry</a:t>
            </a:r>
          </a:p>
          <a:p>
            <a:r>
              <a:rPr lang="en-US" dirty="0" smtClean="0"/>
              <a:t>module you can do so. Under</a:t>
            </a:r>
          </a:p>
          <a:p>
            <a:r>
              <a:rPr lang="en-US" dirty="0" smtClean="0"/>
              <a:t>Institution Preferences &gt; ZIMS</a:t>
            </a:r>
          </a:p>
          <a:p>
            <a:r>
              <a:rPr lang="en-US" dirty="0" smtClean="0"/>
              <a:t>Accessibility and Features </a:t>
            </a:r>
          </a:p>
          <a:p>
            <a:r>
              <a:rPr lang="en-US" dirty="0" smtClean="0"/>
              <a:t>check the “Off” radio button.</a:t>
            </a:r>
          </a:p>
          <a:p>
            <a:r>
              <a:rPr lang="en-US" dirty="0" smtClean="0"/>
              <a:t>Weights recorded in the</a:t>
            </a:r>
          </a:p>
          <a:p>
            <a:r>
              <a:rPr lang="en-US" dirty="0" smtClean="0"/>
              <a:t>Medical module will now only</a:t>
            </a:r>
          </a:p>
          <a:p>
            <a:r>
              <a:rPr lang="en-US" dirty="0" smtClean="0"/>
              <a:t>display in that module.</a:t>
            </a:r>
            <a:endParaRPr lang="en-US" dirty="0"/>
          </a:p>
        </p:txBody>
      </p:sp>
      <p:pic>
        <p:nvPicPr>
          <p:cNvPr id="1026" name="Picture 2" descr="Image result for weighing zoo animal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502" y="3888112"/>
            <a:ext cx="3435663" cy="2612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326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Husbandry            Medical –</a:t>
            </a:r>
            <a:br>
              <a:rPr lang="en-US" dirty="0" smtClean="0"/>
            </a:br>
            <a:r>
              <a:rPr lang="en-US" dirty="0" smtClean="0"/>
              <a:t>Body Condition Score</a:t>
            </a:r>
            <a:endParaRPr lang="en-US" dirty="0"/>
          </a:p>
        </p:txBody>
      </p:sp>
      <p:sp>
        <p:nvSpPr>
          <p:cNvPr id="3" name="Left-Right Arrow 2"/>
          <p:cNvSpPr/>
          <p:nvPr/>
        </p:nvSpPr>
        <p:spPr>
          <a:xfrm>
            <a:off x="3727269" y="501038"/>
            <a:ext cx="1254034" cy="4441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13</a:t>
            </a:fld>
            <a:endParaRPr lang="en-US"/>
          </a:p>
        </p:txBody>
      </p:sp>
      <p:pic>
        <p:nvPicPr>
          <p:cNvPr id="1026" name="Picture 2" descr="Image result for thin zoo animal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226" y="1774920"/>
            <a:ext cx="3322311" cy="22159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apybara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532" y="4066903"/>
            <a:ext cx="3330006" cy="22177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06623" y="2011680"/>
            <a:ext cx="3312830" cy="2585323"/>
          </a:xfrm>
          <a:prstGeom prst="rect">
            <a:avLst/>
          </a:prstGeom>
          <a:solidFill>
            <a:srgbClr val="66FF99"/>
          </a:solidFill>
          <a:ln>
            <a:solidFill>
              <a:schemeClr val="tx1"/>
            </a:solidFill>
          </a:ln>
        </p:spPr>
        <p:txBody>
          <a:bodyPr wrap="none" rtlCol="0">
            <a:spAutoFit/>
          </a:bodyPr>
          <a:lstStyle/>
          <a:p>
            <a:r>
              <a:rPr lang="en-US" dirty="0" smtClean="0"/>
              <a:t>The Body Condition Score (BCS)</a:t>
            </a:r>
          </a:p>
          <a:p>
            <a:r>
              <a:rPr lang="en-US" dirty="0" smtClean="0"/>
              <a:t>captures the overall condition of</a:t>
            </a:r>
          </a:p>
          <a:p>
            <a:r>
              <a:rPr lang="en-US" dirty="0" smtClean="0"/>
              <a:t>the animal’s body using a nine</a:t>
            </a:r>
          </a:p>
          <a:p>
            <a:r>
              <a:rPr lang="en-US" dirty="0" smtClean="0"/>
              <a:t>point scale – 1 is emaciated, 9 is </a:t>
            </a:r>
          </a:p>
          <a:p>
            <a:r>
              <a:rPr lang="en-US" dirty="0" smtClean="0"/>
              <a:t>obese. If your institution prefers</a:t>
            </a:r>
          </a:p>
          <a:p>
            <a:r>
              <a:rPr lang="en-US" dirty="0" smtClean="0"/>
              <a:t>a five point scale use the odd </a:t>
            </a:r>
          </a:p>
          <a:p>
            <a:r>
              <a:rPr lang="en-US" dirty="0" smtClean="0"/>
              <a:t>numbers. BCS can be edited from</a:t>
            </a:r>
          </a:p>
          <a:p>
            <a:r>
              <a:rPr lang="en-US" dirty="0" smtClean="0"/>
              <a:t>both the Husbandry and the</a:t>
            </a:r>
          </a:p>
          <a:p>
            <a:r>
              <a:rPr lang="en-US" dirty="0" smtClean="0"/>
              <a:t>Medical modules.</a:t>
            </a:r>
            <a:endParaRPr lang="en-US" dirty="0"/>
          </a:p>
        </p:txBody>
      </p:sp>
    </p:spTree>
    <p:extLst>
      <p:ext uri="{BB962C8B-B14F-4D97-AF65-F5344CB8AC3E}">
        <p14:creationId xmlns:p14="http://schemas.microsoft.com/office/powerpoint/2010/main" val="1239884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Condition Score</a:t>
            </a:r>
            <a:br>
              <a:rPr lang="en-US" dirty="0" smtClean="0"/>
            </a:b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14</a:t>
            </a:fld>
            <a:endParaRPr lang="en-US"/>
          </a:p>
        </p:txBody>
      </p:sp>
      <p:pic>
        <p:nvPicPr>
          <p:cNvPr id="6" name="Picture 5"/>
          <p:cNvPicPr>
            <a:picLocks noChangeAspect="1"/>
          </p:cNvPicPr>
          <p:nvPr/>
        </p:nvPicPr>
        <p:blipFill>
          <a:blip r:embed="rId2"/>
          <a:stretch>
            <a:fillRect/>
          </a:stretch>
        </p:blipFill>
        <p:spPr>
          <a:xfrm>
            <a:off x="5727979" y="1216005"/>
            <a:ext cx="2334327" cy="3834966"/>
          </a:xfrm>
          <a:prstGeom prst="rect">
            <a:avLst/>
          </a:prstGeom>
          <a:ln>
            <a:solidFill>
              <a:schemeClr val="tx1"/>
            </a:solidFill>
          </a:ln>
        </p:spPr>
      </p:pic>
      <p:sp>
        <p:nvSpPr>
          <p:cNvPr id="7" name="TextBox 6"/>
          <p:cNvSpPr txBox="1"/>
          <p:nvPr/>
        </p:nvSpPr>
        <p:spPr>
          <a:xfrm>
            <a:off x="705394" y="3944983"/>
            <a:ext cx="4500848" cy="2031325"/>
          </a:xfrm>
          <a:prstGeom prst="rect">
            <a:avLst/>
          </a:prstGeom>
          <a:solidFill>
            <a:srgbClr val="66FF99"/>
          </a:solidFill>
          <a:ln>
            <a:solidFill>
              <a:schemeClr val="tx1"/>
            </a:solidFill>
          </a:ln>
        </p:spPr>
        <p:txBody>
          <a:bodyPr wrap="none" rtlCol="0">
            <a:spAutoFit/>
          </a:bodyPr>
          <a:lstStyle/>
          <a:p>
            <a:r>
              <a:rPr lang="en-US" dirty="0" smtClean="0"/>
              <a:t>In the Husbandry module (top) BCS is found</a:t>
            </a:r>
          </a:p>
          <a:p>
            <a:r>
              <a:rPr lang="en-US" dirty="0" smtClean="0"/>
              <a:t>in the Basic Info grid. The number is a hyper-</a:t>
            </a:r>
          </a:p>
          <a:p>
            <a:r>
              <a:rPr lang="en-US" dirty="0" smtClean="0"/>
              <a:t>link to the BCS History and where you can add</a:t>
            </a:r>
          </a:p>
          <a:p>
            <a:r>
              <a:rPr lang="en-US" dirty="0" smtClean="0"/>
              <a:t>a new BCS. In the Medical module it is found</a:t>
            </a:r>
          </a:p>
          <a:p>
            <a:r>
              <a:rPr lang="en-US" dirty="0" smtClean="0"/>
              <a:t>under the right hand Basic Info screen (right).</a:t>
            </a:r>
          </a:p>
          <a:p>
            <a:r>
              <a:rPr lang="en-US" dirty="0" smtClean="0"/>
              <a:t>Whatever is the last score entered will display</a:t>
            </a:r>
          </a:p>
          <a:p>
            <a:r>
              <a:rPr lang="en-US" dirty="0" smtClean="0"/>
              <a:t>in both Husbandry and Medical.</a:t>
            </a:r>
            <a:endParaRPr lang="en-US" dirty="0"/>
          </a:p>
        </p:txBody>
      </p:sp>
      <p:pic>
        <p:nvPicPr>
          <p:cNvPr id="8" name="Picture 7"/>
          <p:cNvPicPr>
            <a:picLocks noChangeAspect="1"/>
          </p:cNvPicPr>
          <p:nvPr/>
        </p:nvPicPr>
        <p:blipFill>
          <a:blip r:embed="rId3"/>
          <a:stretch>
            <a:fillRect/>
          </a:stretch>
        </p:blipFill>
        <p:spPr>
          <a:xfrm>
            <a:off x="565225" y="1246551"/>
            <a:ext cx="4947301" cy="2283369"/>
          </a:xfrm>
          <a:prstGeom prst="rect">
            <a:avLst/>
          </a:prstGeom>
          <a:ln>
            <a:solidFill>
              <a:schemeClr val="tx1"/>
            </a:solidFill>
          </a:ln>
        </p:spPr>
      </p:pic>
    </p:spTree>
    <p:extLst>
      <p:ext uri="{BB962C8B-B14F-4D97-AF65-F5344CB8AC3E}">
        <p14:creationId xmlns:p14="http://schemas.microsoft.com/office/powerpoint/2010/main" val="924973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Husbandry            Medical –</a:t>
            </a:r>
            <a:br>
              <a:rPr lang="en-US" dirty="0" smtClean="0"/>
            </a:br>
            <a:r>
              <a:rPr lang="en-US" dirty="0" smtClean="0"/>
              <a:t>Health Status</a:t>
            </a:r>
            <a:endParaRPr lang="en-US" dirty="0"/>
          </a:p>
        </p:txBody>
      </p:sp>
      <p:sp>
        <p:nvSpPr>
          <p:cNvPr id="3" name="Left-Right Arrow 2"/>
          <p:cNvSpPr/>
          <p:nvPr/>
        </p:nvSpPr>
        <p:spPr>
          <a:xfrm>
            <a:off x="3735977" y="583770"/>
            <a:ext cx="1254034" cy="4441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15</a:t>
            </a:fld>
            <a:endParaRPr lang="en-US"/>
          </a:p>
        </p:txBody>
      </p:sp>
      <p:pic>
        <p:nvPicPr>
          <p:cNvPr id="205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066" y="1690689"/>
            <a:ext cx="2425172" cy="27676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hawk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227" y="3225543"/>
            <a:ext cx="2095500" cy="3143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13399" y="1995490"/>
            <a:ext cx="3492366" cy="2585323"/>
          </a:xfrm>
          <a:prstGeom prst="rect">
            <a:avLst/>
          </a:prstGeom>
          <a:solidFill>
            <a:srgbClr val="66FF99"/>
          </a:solidFill>
          <a:ln>
            <a:solidFill>
              <a:schemeClr val="tx1"/>
            </a:solidFill>
          </a:ln>
        </p:spPr>
        <p:txBody>
          <a:bodyPr wrap="none" rtlCol="0">
            <a:spAutoFit/>
          </a:bodyPr>
          <a:lstStyle/>
          <a:p>
            <a:r>
              <a:rPr lang="en-US" dirty="0" smtClean="0"/>
              <a:t>Health Status also displays in both</a:t>
            </a:r>
          </a:p>
          <a:p>
            <a:r>
              <a:rPr lang="en-US" dirty="0" smtClean="0"/>
              <a:t>Husbandry and Medical modules.</a:t>
            </a:r>
          </a:p>
          <a:p>
            <a:r>
              <a:rPr lang="en-US" dirty="0" smtClean="0"/>
              <a:t>The statuses are Normal, 3 types of</a:t>
            </a:r>
          </a:p>
          <a:p>
            <a:r>
              <a:rPr lang="en-US" dirty="0" smtClean="0"/>
              <a:t>Abnormal and Not Applicable. The</a:t>
            </a:r>
          </a:p>
          <a:p>
            <a:r>
              <a:rPr lang="en-US" dirty="0" smtClean="0"/>
              <a:t>correct Health Status is very</a:t>
            </a:r>
          </a:p>
          <a:p>
            <a:r>
              <a:rPr lang="en-US" dirty="0" smtClean="0"/>
              <a:t>important because the Global</a:t>
            </a:r>
          </a:p>
          <a:p>
            <a:r>
              <a:rPr lang="en-US" dirty="0" smtClean="0"/>
              <a:t>Reference Intervals are results</a:t>
            </a:r>
          </a:p>
          <a:p>
            <a:r>
              <a:rPr lang="en-US" dirty="0" smtClean="0"/>
              <a:t>ONLY from animals whose Health</a:t>
            </a:r>
          </a:p>
          <a:p>
            <a:r>
              <a:rPr lang="en-US" dirty="0" smtClean="0"/>
              <a:t>Status is Normal. </a:t>
            </a:r>
            <a:endParaRPr lang="en-US" dirty="0"/>
          </a:p>
        </p:txBody>
      </p:sp>
    </p:spTree>
    <p:extLst>
      <p:ext uri="{BB962C8B-B14F-4D97-AF65-F5344CB8AC3E}">
        <p14:creationId xmlns:p14="http://schemas.microsoft.com/office/powerpoint/2010/main" val="1437684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Status</a:t>
            </a:r>
            <a:br>
              <a:rPr lang="en-US" dirty="0" smtClean="0"/>
            </a:b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16</a:t>
            </a:fld>
            <a:endParaRPr lang="en-US"/>
          </a:p>
        </p:txBody>
      </p:sp>
      <p:pic>
        <p:nvPicPr>
          <p:cNvPr id="6" name="Picture 5"/>
          <p:cNvPicPr>
            <a:picLocks noChangeAspect="1"/>
          </p:cNvPicPr>
          <p:nvPr/>
        </p:nvPicPr>
        <p:blipFill>
          <a:blip r:embed="rId2"/>
          <a:stretch>
            <a:fillRect/>
          </a:stretch>
        </p:blipFill>
        <p:spPr>
          <a:xfrm>
            <a:off x="628650" y="4435309"/>
            <a:ext cx="3673158" cy="1714649"/>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340405" y="1136050"/>
            <a:ext cx="3665538" cy="2743438"/>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4203440" y="1133889"/>
            <a:ext cx="1851820" cy="2895851"/>
          </a:xfrm>
          <a:prstGeom prst="rect">
            <a:avLst/>
          </a:prstGeom>
          <a:ln>
            <a:solidFill>
              <a:schemeClr val="tx1"/>
            </a:solidFill>
          </a:ln>
        </p:spPr>
      </p:pic>
      <p:sp>
        <p:nvSpPr>
          <p:cNvPr id="9" name="TextBox 8"/>
          <p:cNvSpPr txBox="1"/>
          <p:nvPr/>
        </p:nvSpPr>
        <p:spPr>
          <a:xfrm>
            <a:off x="6200503" y="1583728"/>
            <a:ext cx="2820772" cy="3139321"/>
          </a:xfrm>
          <a:prstGeom prst="rect">
            <a:avLst/>
          </a:prstGeom>
          <a:solidFill>
            <a:srgbClr val="66FF99"/>
          </a:solidFill>
          <a:ln>
            <a:solidFill>
              <a:schemeClr val="tx1"/>
            </a:solidFill>
          </a:ln>
        </p:spPr>
        <p:txBody>
          <a:bodyPr wrap="none" rtlCol="0">
            <a:spAutoFit/>
          </a:bodyPr>
          <a:lstStyle/>
          <a:p>
            <a:r>
              <a:rPr lang="en-US" dirty="0" smtClean="0"/>
              <a:t>Health Status is also</a:t>
            </a:r>
          </a:p>
          <a:p>
            <a:r>
              <a:rPr lang="en-US" dirty="0" smtClean="0"/>
              <a:t>found in the Basic Info</a:t>
            </a:r>
          </a:p>
          <a:p>
            <a:r>
              <a:rPr lang="en-US" dirty="0" smtClean="0"/>
              <a:t>grid in Husbandry and the</a:t>
            </a:r>
          </a:p>
          <a:p>
            <a:r>
              <a:rPr lang="en-US" dirty="0" smtClean="0"/>
              <a:t>right hand Basic Info in</a:t>
            </a:r>
          </a:p>
          <a:p>
            <a:r>
              <a:rPr lang="en-US" dirty="0" smtClean="0"/>
              <a:t>Medical. In addition you</a:t>
            </a:r>
          </a:p>
          <a:p>
            <a:r>
              <a:rPr lang="en-US" dirty="0" smtClean="0"/>
              <a:t>can also update Health</a:t>
            </a:r>
          </a:p>
          <a:p>
            <a:r>
              <a:rPr lang="en-US" dirty="0" smtClean="0"/>
              <a:t>Status from within the</a:t>
            </a:r>
          </a:p>
          <a:p>
            <a:r>
              <a:rPr lang="en-US" dirty="0" smtClean="0"/>
              <a:t>Anesthesia module. The</a:t>
            </a:r>
          </a:p>
          <a:p>
            <a:r>
              <a:rPr lang="en-US" dirty="0" smtClean="0"/>
              <a:t>most recent status recorded</a:t>
            </a:r>
          </a:p>
          <a:p>
            <a:r>
              <a:rPr lang="en-US" dirty="0" smtClean="0"/>
              <a:t>will display in all of these</a:t>
            </a:r>
          </a:p>
          <a:p>
            <a:r>
              <a:rPr lang="en-US" dirty="0" smtClean="0"/>
              <a:t>screens.</a:t>
            </a:r>
            <a:endParaRPr lang="en-US" dirty="0"/>
          </a:p>
        </p:txBody>
      </p:sp>
    </p:spTree>
    <p:extLst>
      <p:ext uri="{BB962C8B-B14F-4D97-AF65-F5344CB8AC3E}">
        <p14:creationId xmlns:p14="http://schemas.microsoft.com/office/powerpoint/2010/main" val="1200498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to Husbandry –</a:t>
            </a:r>
            <a:br>
              <a:rPr lang="en-US" dirty="0" smtClean="0"/>
            </a:br>
            <a:r>
              <a:rPr lang="en-US" dirty="0" smtClean="0"/>
              <a:t>Clinical Notes</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17</a:t>
            </a:fld>
            <a:endParaRPr lang="en-US"/>
          </a:p>
        </p:txBody>
      </p:sp>
      <p:pic>
        <p:nvPicPr>
          <p:cNvPr id="3074" name="Picture 2" descr="Image result for zoo vet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597" y="1898468"/>
            <a:ext cx="3110139" cy="43498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0" y="1306285"/>
            <a:ext cx="3950633" cy="3970318"/>
          </a:xfrm>
          <a:prstGeom prst="rect">
            <a:avLst/>
          </a:prstGeom>
          <a:solidFill>
            <a:srgbClr val="66FF99"/>
          </a:solidFill>
          <a:ln>
            <a:solidFill>
              <a:schemeClr val="tx1"/>
            </a:solidFill>
          </a:ln>
        </p:spPr>
        <p:txBody>
          <a:bodyPr wrap="none" rtlCol="0">
            <a:spAutoFit/>
          </a:bodyPr>
          <a:lstStyle/>
          <a:p>
            <a:r>
              <a:rPr lang="en-US" dirty="0" smtClean="0"/>
              <a:t>Clinical Notes are a commonly used</a:t>
            </a:r>
          </a:p>
          <a:p>
            <a:r>
              <a:rPr lang="en-US" dirty="0" smtClean="0"/>
              <a:t>area in the Medical module. They allow</a:t>
            </a:r>
          </a:p>
          <a:p>
            <a:r>
              <a:rPr lang="en-US" dirty="0" smtClean="0"/>
              <a:t>free text to be captured as a four-part</a:t>
            </a:r>
          </a:p>
          <a:p>
            <a:r>
              <a:rPr lang="en-US" dirty="0" smtClean="0"/>
              <a:t>SOAP entry (Subjective, Objective, </a:t>
            </a:r>
          </a:p>
          <a:p>
            <a:r>
              <a:rPr lang="en-US" dirty="0" smtClean="0"/>
              <a:t>Assessment and Plan) or as a one-part </a:t>
            </a:r>
          </a:p>
          <a:p>
            <a:r>
              <a:rPr lang="en-US" dirty="0" smtClean="0"/>
              <a:t>Notes entry. These Clinical Notes may</a:t>
            </a:r>
          </a:p>
          <a:p>
            <a:r>
              <a:rPr lang="en-US" dirty="0" smtClean="0"/>
              <a:t>be hard to interpret by those who are</a:t>
            </a:r>
          </a:p>
          <a:p>
            <a:r>
              <a:rPr lang="en-US" dirty="0" smtClean="0"/>
              <a:t>not medically trained. At the bottom</a:t>
            </a:r>
          </a:p>
          <a:p>
            <a:r>
              <a:rPr lang="en-US" dirty="0" smtClean="0"/>
              <a:t>of the Clinical Notes screen is a box for</a:t>
            </a:r>
          </a:p>
          <a:p>
            <a:r>
              <a:rPr lang="en-US" dirty="0" smtClean="0"/>
              <a:t>Animal Care Staff Medical Summary</a:t>
            </a:r>
          </a:p>
          <a:p>
            <a:r>
              <a:rPr lang="en-US" dirty="0" smtClean="0"/>
              <a:t>entries. Text entered here will be copied</a:t>
            </a:r>
          </a:p>
          <a:p>
            <a:r>
              <a:rPr lang="en-US" dirty="0" smtClean="0"/>
              <a:t>into the Notes screen in the Husbandry</a:t>
            </a:r>
          </a:p>
          <a:p>
            <a:r>
              <a:rPr lang="en-US" dirty="0" smtClean="0"/>
              <a:t>module and allow other Staff to have</a:t>
            </a:r>
          </a:p>
          <a:p>
            <a:r>
              <a:rPr lang="en-US" dirty="0" smtClean="0"/>
              <a:t>access to a more understandable entry.</a:t>
            </a:r>
            <a:endParaRPr lang="en-US" dirty="0"/>
          </a:p>
        </p:txBody>
      </p:sp>
    </p:spTree>
    <p:extLst>
      <p:ext uri="{BB962C8B-B14F-4D97-AF65-F5344CB8AC3E}">
        <p14:creationId xmlns:p14="http://schemas.microsoft.com/office/powerpoint/2010/main" val="647069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736" y="72101"/>
            <a:ext cx="7886700" cy="1325563"/>
          </a:xfrm>
        </p:spPr>
        <p:txBody>
          <a:bodyPr/>
          <a:lstStyle/>
          <a:p>
            <a:r>
              <a:rPr lang="en-US" dirty="0" smtClean="0"/>
              <a:t>Clinical Notes</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18</a:t>
            </a:fld>
            <a:endParaRPr lang="en-US"/>
          </a:p>
        </p:txBody>
      </p:sp>
      <p:pic>
        <p:nvPicPr>
          <p:cNvPr id="4" name="Picture 3"/>
          <p:cNvPicPr>
            <a:picLocks noChangeAspect="1"/>
          </p:cNvPicPr>
          <p:nvPr/>
        </p:nvPicPr>
        <p:blipFill>
          <a:blip r:embed="rId2"/>
          <a:stretch>
            <a:fillRect/>
          </a:stretch>
        </p:blipFill>
        <p:spPr>
          <a:xfrm>
            <a:off x="1242324" y="1136774"/>
            <a:ext cx="6485182" cy="1432684"/>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439426" y="2684898"/>
            <a:ext cx="8230313" cy="1470787"/>
          </a:xfrm>
          <a:prstGeom prst="rect">
            <a:avLst/>
          </a:prstGeom>
          <a:ln>
            <a:solidFill>
              <a:schemeClr val="tx1"/>
            </a:solidFill>
          </a:ln>
        </p:spPr>
      </p:pic>
      <p:sp>
        <p:nvSpPr>
          <p:cNvPr id="6" name="TextBox 5"/>
          <p:cNvSpPr txBox="1"/>
          <p:nvPr/>
        </p:nvSpPr>
        <p:spPr>
          <a:xfrm>
            <a:off x="715736" y="4397828"/>
            <a:ext cx="8057014" cy="1200329"/>
          </a:xfrm>
          <a:prstGeom prst="rect">
            <a:avLst/>
          </a:prstGeom>
          <a:solidFill>
            <a:srgbClr val="66FF99"/>
          </a:solidFill>
          <a:ln>
            <a:solidFill>
              <a:schemeClr val="tx1"/>
            </a:solidFill>
          </a:ln>
        </p:spPr>
        <p:txBody>
          <a:bodyPr wrap="none" rtlCol="0">
            <a:spAutoFit/>
          </a:bodyPr>
          <a:lstStyle/>
          <a:p>
            <a:r>
              <a:rPr lang="en-US" dirty="0" smtClean="0"/>
              <a:t>The Animal Care Staff Medical Summary </a:t>
            </a:r>
            <a:r>
              <a:rPr lang="en-US" dirty="0"/>
              <a:t>a</a:t>
            </a:r>
            <a:r>
              <a:rPr lang="en-US" dirty="0" smtClean="0"/>
              <a:t>s written in the Medical module is</a:t>
            </a:r>
          </a:p>
          <a:p>
            <a:r>
              <a:rPr lang="en-US" dirty="0" smtClean="0"/>
              <a:t>shown at the top. The Note as it displays in the Husbandry module is at the bottom.</a:t>
            </a:r>
          </a:p>
          <a:p>
            <a:r>
              <a:rPr lang="en-US" dirty="0" smtClean="0"/>
              <a:t>The Note title is Clinical Medical Summary Note. This note cannot be edited in the</a:t>
            </a:r>
          </a:p>
          <a:p>
            <a:r>
              <a:rPr lang="en-US" dirty="0" smtClean="0"/>
              <a:t>Husbandry module and can only be edited within the Medical module Clinical Note.</a:t>
            </a:r>
            <a:endParaRPr lang="en-US" dirty="0"/>
          </a:p>
        </p:txBody>
      </p:sp>
    </p:spTree>
    <p:extLst>
      <p:ext uri="{BB962C8B-B14F-4D97-AF65-F5344CB8AC3E}">
        <p14:creationId xmlns:p14="http://schemas.microsoft.com/office/powerpoint/2010/main" val="174027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Husbandry            Medical –</a:t>
            </a:r>
            <a:br>
              <a:rPr lang="en-US" dirty="0" smtClean="0"/>
            </a:br>
            <a:r>
              <a:rPr lang="en-US" dirty="0" smtClean="0"/>
              <a:t>Death Information</a:t>
            </a:r>
            <a:endParaRPr lang="en-US" dirty="0"/>
          </a:p>
        </p:txBody>
      </p:sp>
      <p:sp>
        <p:nvSpPr>
          <p:cNvPr id="3" name="Left-Right Arrow 2"/>
          <p:cNvSpPr/>
          <p:nvPr/>
        </p:nvSpPr>
        <p:spPr>
          <a:xfrm>
            <a:off x="3718560" y="501038"/>
            <a:ext cx="1254034" cy="4441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19</a:t>
            </a:fld>
            <a:endParaRPr lang="en-US"/>
          </a:p>
        </p:txBody>
      </p:sp>
      <p:pic>
        <p:nvPicPr>
          <p:cNvPr id="5122" name="Picture 2" descr="Image result for rest in pea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484" y="2174513"/>
            <a:ext cx="3008076" cy="29548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53419" y="2508069"/>
            <a:ext cx="4563429" cy="2031325"/>
          </a:xfrm>
          <a:prstGeom prst="rect">
            <a:avLst/>
          </a:prstGeom>
          <a:solidFill>
            <a:srgbClr val="66FF99"/>
          </a:solidFill>
          <a:ln>
            <a:solidFill>
              <a:schemeClr val="tx1"/>
            </a:solidFill>
          </a:ln>
        </p:spPr>
        <p:txBody>
          <a:bodyPr wrap="none" rtlCol="0">
            <a:spAutoFit/>
          </a:bodyPr>
          <a:lstStyle/>
          <a:p>
            <a:r>
              <a:rPr lang="en-US" dirty="0" smtClean="0"/>
              <a:t>Death records can be started in both the</a:t>
            </a:r>
          </a:p>
          <a:p>
            <a:r>
              <a:rPr lang="en-US" dirty="0" smtClean="0"/>
              <a:t>Husbandry and the Medical modules.</a:t>
            </a:r>
          </a:p>
          <a:p>
            <a:r>
              <a:rPr lang="en-US" dirty="0" smtClean="0"/>
              <a:t>When a death is recorded in the Husbandry </a:t>
            </a:r>
          </a:p>
          <a:p>
            <a:r>
              <a:rPr lang="en-US" dirty="0" smtClean="0"/>
              <a:t>module first, the Manner of Death (euthanasia</a:t>
            </a:r>
          </a:p>
          <a:p>
            <a:r>
              <a:rPr lang="en-US" dirty="0" smtClean="0"/>
              <a:t>or natural) and the Relevant Death </a:t>
            </a:r>
          </a:p>
          <a:p>
            <a:r>
              <a:rPr lang="en-US" dirty="0" smtClean="0"/>
              <a:t>Information are copied into the Necropsy</a:t>
            </a:r>
          </a:p>
          <a:p>
            <a:r>
              <a:rPr lang="en-US" dirty="0" smtClean="0"/>
              <a:t>module in Medical.</a:t>
            </a:r>
            <a:endParaRPr lang="en-US" dirty="0"/>
          </a:p>
        </p:txBody>
      </p:sp>
    </p:spTree>
    <p:extLst>
      <p:ext uri="{BB962C8B-B14F-4D97-AF65-F5344CB8AC3E}">
        <p14:creationId xmlns:p14="http://schemas.microsoft.com/office/powerpoint/2010/main" val="2237546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776" y="17900"/>
            <a:ext cx="7886700" cy="1325563"/>
          </a:xfrm>
        </p:spPr>
        <p:txBody>
          <a:bodyPr/>
          <a:lstStyle/>
          <a:p>
            <a:r>
              <a:rPr lang="en-US" dirty="0" smtClean="0"/>
              <a:t>Who Mingles with Who</a:t>
            </a:r>
            <a:endParaRPr lang="en-US" dirty="0"/>
          </a:p>
        </p:txBody>
      </p:sp>
      <p:pic>
        <p:nvPicPr>
          <p:cNvPr id="3" name="Picture 2"/>
          <p:cNvPicPr>
            <a:picLocks noChangeAspect="1"/>
          </p:cNvPicPr>
          <p:nvPr/>
        </p:nvPicPr>
        <p:blipFill rotWithShape="1">
          <a:blip r:embed="rId2"/>
          <a:srcRect t="4400"/>
          <a:stretch/>
        </p:blipFill>
        <p:spPr>
          <a:xfrm>
            <a:off x="3776907" y="2397502"/>
            <a:ext cx="1618733" cy="2132559"/>
          </a:xfrm>
          <a:prstGeom prst="rect">
            <a:avLst/>
          </a:prstGeom>
        </p:spPr>
      </p:pic>
      <p:pic>
        <p:nvPicPr>
          <p:cNvPr id="4" name="Picture 3"/>
          <p:cNvPicPr>
            <a:picLocks noChangeAspect="1"/>
          </p:cNvPicPr>
          <p:nvPr/>
        </p:nvPicPr>
        <p:blipFill rotWithShape="1">
          <a:blip r:embed="rId3"/>
          <a:srcRect b="13784"/>
          <a:stretch/>
        </p:blipFill>
        <p:spPr>
          <a:xfrm>
            <a:off x="5985211" y="4082278"/>
            <a:ext cx="1501712" cy="1710296"/>
          </a:xfrm>
          <a:prstGeom prst="rect">
            <a:avLst/>
          </a:prstGeom>
        </p:spPr>
      </p:pic>
      <p:pic>
        <p:nvPicPr>
          <p:cNvPr id="5" name="Picture 4"/>
          <p:cNvPicPr>
            <a:picLocks noChangeAspect="1"/>
          </p:cNvPicPr>
          <p:nvPr/>
        </p:nvPicPr>
        <p:blipFill rotWithShape="1">
          <a:blip r:embed="rId4"/>
          <a:srcRect l="4142"/>
          <a:stretch/>
        </p:blipFill>
        <p:spPr>
          <a:xfrm>
            <a:off x="1532709" y="4250804"/>
            <a:ext cx="1654628" cy="2180366"/>
          </a:xfrm>
          <a:prstGeom prst="rect">
            <a:avLst/>
          </a:prstGeom>
        </p:spPr>
      </p:pic>
      <p:cxnSp>
        <p:nvCxnSpPr>
          <p:cNvPr id="7" name="Straight Arrow Connector 6"/>
          <p:cNvCxnSpPr/>
          <p:nvPr/>
        </p:nvCxnSpPr>
        <p:spPr>
          <a:xfrm>
            <a:off x="4955052" y="3581421"/>
            <a:ext cx="1207584" cy="1065102"/>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560833" y="3491924"/>
            <a:ext cx="1153715" cy="1030247"/>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097728" y="4930075"/>
            <a:ext cx="2635037" cy="2817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008118" y="5228082"/>
            <a:ext cx="263503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5094034" y="3303198"/>
            <a:ext cx="1257178" cy="122165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737999" y="3563718"/>
            <a:ext cx="1186640" cy="1100508"/>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64677" y="1030891"/>
            <a:ext cx="6721920" cy="923330"/>
          </a:xfrm>
          <a:prstGeom prst="rect">
            <a:avLst/>
          </a:prstGeom>
          <a:solidFill>
            <a:srgbClr val="66FF99"/>
          </a:solidFill>
          <a:ln>
            <a:solidFill>
              <a:schemeClr val="tx1"/>
            </a:solidFill>
          </a:ln>
        </p:spPr>
        <p:txBody>
          <a:bodyPr wrap="square" rtlCol="0">
            <a:spAutoFit/>
          </a:bodyPr>
          <a:lstStyle/>
          <a:p>
            <a:r>
              <a:rPr lang="en-US" dirty="0" smtClean="0"/>
              <a:t>Although most of the data entered into the three ZIMS modules stays within the module where it was entered, some data is mingled with other modules.</a:t>
            </a:r>
            <a:endParaRPr lang="en-US" dirty="0"/>
          </a:p>
        </p:txBody>
      </p:sp>
      <p:sp>
        <p:nvSpPr>
          <p:cNvPr id="8" name="TextBox 7"/>
          <p:cNvSpPr txBox="1"/>
          <p:nvPr/>
        </p:nvSpPr>
        <p:spPr>
          <a:xfrm>
            <a:off x="5732765" y="2098579"/>
            <a:ext cx="3201197" cy="1754326"/>
          </a:xfrm>
          <a:prstGeom prst="rect">
            <a:avLst/>
          </a:prstGeom>
          <a:solidFill>
            <a:srgbClr val="66FF99"/>
          </a:solidFill>
          <a:ln>
            <a:solidFill>
              <a:schemeClr val="tx1"/>
            </a:solidFill>
          </a:ln>
        </p:spPr>
        <p:txBody>
          <a:bodyPr wrap="none" rtlCol="0">
            <a:spAutoFit/>
          </a:bodyPr>
          <a:lstStyle/>
          <a:p>
            <a:r>
              <a:rPr lang="en-US" dirty="0" smtClean="0"/>
              <a:t>Some data entered into the</a:t>
            </a:r>
          </a:p>
          <a:p>
            <a:r>
              <a:rPr lang="en-US" dirty="0" smtClean="0"/>
              <a:t>Husbandry module goes into </a:t>
            </a:r>
          </a:p>
          <a:p>
            <a:r>
              <a:rPr lang="en-US" dirty="0" smtClean="0"/>
              <a:t>the Studbook module. Currently</a:t>
            </a:r>
          </a:p>
          <a:p>
            <a:r>
              <a:rPr lang="en-US" dirty="0" smtClean="0"/>
              <a:t>no information entered into</a:t>
            </a:r>
          </a:p>
          <a:p>
            <a:r>
              <a:rPr lang="en-US" dirty="0" smtClean="0"/>
              <a:t>the Studbook module goes into</a:t>
            </a:r>
          </a:p>
          <a:p>
            <a:r>
              <a:rPr lang="en-US" dirty="0" smtClean="0"/>
              <a:t>the Husbandry module.</a:t>
            </a:r>
            <a:endParaRPr lang="en-US" dirty="0"/>
          </a:p>
        </p:txBody>
      </p:sp>
      <p:sp>
        <p:nvSpPr>
          <p:cNvPr id="10" name="TextBox 9"/>
          <p:cNvSpPr txBox="1"/>
          <p:nvPr/>
        </p:nvSpPr>
        <p:spPr>
          <a:xfrm>
            <a:off x="3055973" y="5477838"/>
            <a:ext cx="2587183" cy="923330"/>
          </a:xfrm>
          <a:prstGeom prst="rect">
            <a:avLst/>
          </a:prstGeom>
          <a:solidFill>
            <a:srgbClr val="66FF99"/>
          </a:solidFill>
          <a:ln>
            <a:solidFill>
              <a:schemeClr val="tx1"/>
            </a:solidFill>
          </a:ln>
        </p:spPr>
        <p:txBody>
          <a:bodyPr wrap="none" rtlCol="0">
            <a:spAutoFit/>
          </a:bodyPr>
          <a:lstStyle/>
          <a:p>
            <a:r>
              <a:rPr lang="en-US" dirty="0" smtClean="0"/>
              <a:t>There is no data shared</a:t>
            </a:r>
          </a:p>
          <a:p>
            <a:r>
              <a:rPr lang="en-US" dirty="0" smtClean="0"/>
              <a:t>between the Medical and</a:t>
            </a:r>
          </a:p>
          <a:p>
            <a:r>
              <a:rPr lang="en-US" dirty="0" smtClean="0"/>
              <a:t>the Studbook modules</a:t>
            </a:r>
            <a:endParaRPr lang="en-US" dirty="0"/>
          </a:p>
        </p:txBody>
      </p:sp>
      <p:sp>
        <p:nvSpPr>
          <p:cNvPr id="15" name="TextBox 14"/>
          <p:cNvSpPr txBox="1"/>
          <p:nvPr/>
        </p:nvSpPr>
        <p:spPr>
          <a:xfrm>
            <a:off x="330763" y="2129706"/>
            <a:ext cx="3040897" cy="1477328"/>
          </a:xfrm>
          <a:prstGeom prst="rect">
            <a:avLst/>
          </a:prstGeom>
          <a:solidFill>
            <a:srgbClr val="66FF99"/>
          </a:solidFill>
          <a:ln>
            <a:solidFill>
              <a:schemeClr val="tx1"/>
            </a:solidFill>
          </a:ln>
        </p:spPr>
        <p:txBody>
          <a:bodyPr wrap="none" rtlCol="0">
            <a:spAutoFit/>
          </a:bodyPr>
          <a:lstStyle/>
          <a:p>
            <a:r>
              <a:rPr lang="en-US" dirty="0" smtClean="0"/>
              <a:t>Some data entered into the</a:t>
            </a:r>
          </a:p>
          <a:p>
            <a:r>
              <a:rPr lang="en-US" dirty="0" smtClean="0"/>
              <a:t>Husbandry module goes into</a:t>
            </a:r>
          </a:p>
          <a:p>
            <a:r>
              <a:rPr lang="en-US" dirty="0" smtClean="0"/>
              <a:t>the Medical module and some</a:t>
            </a:r>
          </a:p>
          <a:p>
            <a:r>
              <a:rPr lang="en-US" dirty="0" smtClean="0"/>
              <a:t>entered in Medical goes into</a:t>
            </a:r>
          </a:p>
          <a:p>
            <a:r>
              <a:rPr lang="en-US" dirty="0" smtClean="0"/>
              <a:t>Husbandry.</a:t>
            </a:r>
            <a:endParaRPr lang="en-US" dirty="0"/>
          </a:p>
        </p:txBody>
      </p:sp>
      <p:cxnSp>
        <p:nvCxnSpPr>
          <p:cNvPr id="12" name="Straight Connector 11"/>
          <p:cNvCxnSpPr/>
          <p:nvPr/>
        </p:nvCxnSpPr>
        <p:spPr>
          <a:xfrm flipH="1">
            <a:off x="4043324" y="4729879"/>
            <a:ext cx="348343" cy="71795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531451" y="3572146"/>
            <a:ext cx="184054" cy="42210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2"/>
          </p:nvPr>
        </p:nvSpPr>
        <p:spPr/>
        <p:txBody>
          <a:bodyPr/>
          <a:lstStyle/>
          <a:p>
            <a:fld id="{D1A12E6A-C85A-496C-95D0-8B82A2649983}" type="slidenum">
              <a:rPr lang="en-US" smtClean="0"/>
              <a:t>2</a:t>
            </a:fld>
            <a:endParaRPr lang="en-US"/>
          </a:p>
        </p:txBody>
      </p:sp>
    </p:spTree>
    <p:extLst>
      <p:ext uri="{BB962C8B-B14F-4D97-AF65-F5344CB8AC3E}">
        <p14:creationId xmlns:p14="http://schemas.microsoft.com/office/powerpoint/2010/main" val="213779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 Information</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20</a:t>
            </a:fld>
            <a:endParaRPr lang="en-US"/>
          </a:p>
        </p:txBody>
      </p:sp>
      <p:sp>
        <p:nvSpPr>
          <p:cNvPr id="5" name="TextBox 4"/>
          <p:cNvSpPr txBox="1"/>
          <p:nvPr/>
        </p:nvSpPr>
        <p:spPr>
          <a:xfrm>
            <a:off x="4249444" y="1453101"/>
            <a:ext cx="4441601" cy="2308324"/>
          </a:xfrm>
          <a:prstGeom prst="rect">
            <a:avLst/>
          </a:prstGeom>
          <a:solidFill>
            <a:srgbClr val="66FF99"/>
          </a:solidFill>
          <a:ln>
            <a:solidFill>
              <a:schemeClr val="tx1"/>
            </a:solidFill>
          </a:ln>
        </p:spPr>
        <p:txBody>
          <a:bodyPr wrap="none" rtlCol="0">
            <a:spAutoFit/>
          </a:bodyPr>
          <a:lstStyle/>
          <a:p>
            <a:r>
              <a:rPr lang="en-US" dirty="0" smtClean="0"/>
              <a:t>The box to the left shows the Death entry</a:t>
            </a:r>
          </a:p>
          <a:p>
            <a:r>
              <a:rPr lang="en-US" dirty="0" smtClean="0"/>
              <a:t>in the Husbandry record. The Manner of </a:t>
            </a:r>
          </a:p>
          <a:p>
            <a:r>
              <a:rPr lang="en-US" dirty="0" smtClean="0"/>
              <a:t>Death will prefill in the Submission tab of</a:t>
            </a:r>
          </a:p>
          <a:p>
            <a:r>
              <a:rPr lang="en-US" dirty="0" smtClean="0"/>
              <a:t>the Necropsy module. The Relevant Death</a:t>
            </a:r>
          </a:p>
          <a:p>
            <a:r>
              <a:rPr lang="en-US" dirty="0" smtClean="0"/>
              <a:t>Info will prefill in the Finalize tab of the</a:t>
            </a:r>
          </a:p>
          <a:p>
            <a:r>
              <a:rPr lang="en-US" dirty="0" smtClean="0"/>
              <a:t>Necropsy module. Both are editable from</a:t>
            </a:r>
          </a:p>
          <a:p>
            <a:r>
              <a:rPr lang="en-US" dirty="0" smtClean="0"/>
              <a:t>either Husbandry or Medical modules. The</a:t>
            </a:r>
          </a:p>
          <a:p>
            <a:r>
              <a:rPr lang="en-US" dirty="0" smtClean="0"/>
              <a:t>most recent entry is what will display in both.</a:t>
            </a:r>
            <a:endParaRPr lang="en-US" dirty="0"/>
          </a:p>
        </p:txBody>
      </p:sp>
      <p:pic>
        <p:nvPicPr>
          <p:cNvPr id="6" name="Picture 5"/>
          <p:cNvPicPr>
            <a:picLocks noChangeAspect="1"/>
          </p:cNvPicPr>
          <p:nvPr/>
        </p:nvPicPr>
        <p:blipFill>
          <a:blip r:embed="rId2"/>
          <a:stretch>
            <a:fillRect/>
          </a:stretch>
        </p:blipFill>
        <p:spPr>
          <a:xfrm>
            <a:off x="628650" y="1453101"/>
            <a:ext cx="3311177" cy="2343946"/>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4301586" y="4188617"/>
            <a:ext cx="4337318" cy="1416007"/>
          </a:xfrm>
          <a:prstGeom prst="rect">
            <a:avLst/>
          </a:prstGeom>
          <a:ln>
            <a:solidFill>
              <a:schemeClr val="tx1"/>
            </a:solidFill>
          </a:ln>
        </p:spPr>
      </p:pic>
      <p:pic>
        <p:nvPicPr>
          <p:cNvPr id="9" name="Picture 8"/>
          <p:cNvPicPr>
            <a:picLocks noChangeAspect="1"/>
          </p:cNvPicPr>
          <p:nvPr/>
        </p:nvPicPr>
        <p:blipFill>
          <a:blip r:embed="rId4"/>
          <a:stretch>
            <a:fillRect/>
          </a:stretch>
        </p:blipFill>
        <p:spPr>
          <a:xfrm>
            <a:off x="1053605" y="4006054"/>
            <a:ext cx="3048264" cy="2545301"/>
          </a:xfrm>
          <a:prstGeom prst="rect">
            <a:avLst/>
          </a:prstGeom>
          <a:ln>
            <a:solidFill>
              <a:schemeClr val="tx1"/>
            </a:solidFill>
          </a:ln>
        </p:spPr>
      </p:pic>
    </p:spTree>
    <p:extLst>
      <p:ext uri="{BB962C8B-B14F-4D97-AF65-F5344CB8AC3E}">
        <p14:creationId xmlns:p14="http://schemas.microsoft.com/office/powerpoint/2010/main" val="3537770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972" y="94194"/>
            <a:ext cx="7886700" cy="1325563"/>
          </a:xfrm>
        </p:spPr>
        <p:txBody>
          <a:bodyPr/>
          <a:lstStyle/>
          <a:p>
            <a:r>
              <a:rPr lang="en-US" dirty="0" smtClean="0"/>
              <a:t>Medical to Husbandry – </a:t>
            </a:r>
            <a:br>
              <a:rPr lang="en-US" dirty="0" smtClean="0"/>
            </a:br>
            <a:r>
              <a:rPr lang="en-US" dirty="0" smtClean="0"/>
              <a:t>Necropsy Case Info</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21</a:t>
            </a:fld>
            <a:endParaRPr lang="en-US"/>
          </a:p>
        </p:txBody>
      </p:sp>
      <p:pic>
        <p:nvPicPr>
          <p:cNvPr id="6" name="Picture 5"/>
          <p:cNvPicPr>
            <a:picLocks noChangeAspect="1"/>
          </p:cNvPicPr>
          <p:nvPr/>
        </p:nvPicPr>
        <p:blipFill>
          <a:blip r:embed="rId2"/>
          <a:stretch>
            <a:fillRect/>
          </a:stretch>
        </p:blipFill>
        <p:spPr>
          <a:xfrm>
            <a:off x="536972" y="1759132"/>
            <a:ext cx="4572638" cy="4003430"/>
          </a:xfrm>
          <a:prstGeom prst="rect">
            <a:avLst/>
          </a:prstGeom>
          <a:ln>
            <a:solidFill>
              <a:schemeClr val="tx1"/>
            </a:solidFill>
          </a:ln>
        </p:spPr>
      </p:pic>
      <p:sp>
        <p:nvSpPr>
          <p:cNvPr id="7" name="TextBox 6"/>
          <p:cNvSpPr txBox="1"/>
          <p:nvPr/>
        </p:nvSpPr>
        <p:spPr>
          <a:xfrm>
            <a:off x="5233850" y="1434225"/>
            <a:ext cx="3718561" cy="3046988"/>
          </a:xfrm>
          <a:prstGeom prst="rect">
            <a:avLst/>
          </a:prstGeom>
          <a:solidFill>
            <a:srgbClr val="66FF99"/>
          </a:solidFill>
          <a:ln>
            <a:solidFill>
              <a:schemeClr val="tx1"/>
            </a:solidFill>
          </a:ln>
        </p:spPr>
        <p:txBody>
          <a:bodyPr wrap="square" rtlCol="0">
            <a:spAutoFit/>
          </a:bodyPr>
          <a:lstStyle/>
          <a:p>
            <a:r>
              <a:rPr lang="en-US" sz="1600" dirty="0" smtClean="0"/>
              <a:t>In both the Case Info and Finalize tabs in the Necropsy module is an area to provide information to other Staff by using the Necropsy Case Info for Husbandry Staff text box. This note will display in the Husbandry module with a title of “Pathology Necropsy Summary”. This can only be edited from the Necropsy module. If nothing is entered in the Finalize tab the note from the Case Info will display in Husbandry but once a note is entered in the Finalize tab that is what will display.</a:t>
            </a:r>
            <a:endParaRPr lang="en-US" sz="1600" dirty="0"/>
          </a:p>
        </p:txBody>
      </p:sp>
      <p:pic>
        <p:nvPicPr>
          <p:cNvPr id="8" name="Picture 7"/>
          <p:cNvPicPr>
            <a:picLocks noChangeAspect="1"/>
          </p:cNvPicPr>
          <p:nvPr/>
        </p:nvPicPr>
        <p:blipFill>
          <a:blip r:embed="rId3"/>
          <a:stretch>
            <a:fillRect/>
          </a:stretch>
        </p:blipFill>
        <p:spPr>
          <a:xfrm>
            <a:off x="3836265" y="4649345"/>
            <a:ext cx="4679085" cy="975445"/>
          </a:xfrm>
          <a:prstGeom prst="rect">
            <a:avLst/>
          </a:prstGeom>
          <a:ln>
            <a:solidFill>
              <a:schemeClr val="tx1"/>
            </a:solidFill>
          </a:ln>
        </p:spPr>
      </p:pic>
    </p:spTree>
    <p:extLst>
      <p:ext uri="{BB962C8B-B14F-4D97-AF65-F5344CB8AC3E}">
        <p14:creationId xmlns:p14="http://schemas.microsoft.com/office/powerpoint/2010/main" val="9225462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to Husbandry – </a:t>
            </a:r>
            <a:br>
              <a:rPr lang="en-US" dirty="0" smtClean="0"/>
            </a:br>
            <a:r>
              <a:rPr lang="en-US" dirty="0" smtClean="0"/>
              <a:t>Incomplete Disposition</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22</a:t>
            </a:fld>
            <a:endParaRPr lang="en-US"/>
          </a:p>
        </p:txBody>
      </p:sp>
      <p:sp>
        <p:nvSpPr>
          <p:cNvPr id="4" name="TextBox 3"/>
          <p:cNvSpPr txBox="1"/>
          <p:nvPr/>
        </p:nvSpPr>
        <p:spPr>
          <a:xfrm>
            <a:off x="1611085" y="3971109"/>
            <a:ext cx="6653349" cy="923330"/>
          </a:xfrm>
          <a:prstGeom prst="rect">
            <a:avLst/>
          </a:prstGeom>
          <a:solidFill>
            <a:srgbClr val="66FF99"/>
          </a:solidFill>
          <a:ln>
            <a:solidFill>
              <a:schemeClr val="tx1"/>
            </a:solidFill>
          </a:ln>
        </p:spPr>
        <p:txBody>
          <a:bodyPr wrap="square" rtlCol="0">
            <a:spAutoFit/>
          </a:bodyPr>
          <a:lstStyle/>
          <a:p>
            <a:r>
              <a:rPr lang="en-US" dirty="0" smtClean="0"/>
              <a:t>When a Medical Necropsy record is started before a Death is recorded in the Husbandry module an Incomplete Disposition is created that displays in the Animal Statistics tab in Husbandry.</a:t>
            </a:r>
            <a:endParaRPr lang="en-US" dirty="0"/>
          </a:p>
        </p:txBody>
      </p:sp>
      <p:pic>
        <p:nvPicPr>
          <p:cNvPr id="5" name="Picture 4"/>
          <p:cNvPicPr>
            <a:picLocks noChangeAspect="1"/>
          </p:cNvPicPr>
          <p:nvPr/>
        </p:nvPicPr>
        <p:blipFill>
          <a:blip r:embed="rId2"/>
          <a:stretch>
            <a:fillRect/>
          </a:stretch>
        </p:blipFill>
        <p:spPr>
          <a:xfrm>
            <a:off x="2631459" y="1970388"/>
            <a:ext cx="3741744" cy="1607959"/>
          </a:xfrm>
          <a:prstGeom prst="rect">
            <a:avLst/>
          </a:prstGeom>
          <a:ln>
            <a:solidFill>
              <a:schemeClr val="tx1"/>
            </a:solidFill>
          </a:ln>
        </p:spPr>
      </p:pic>
    </p:spTree>
    <p:extLst>
      <p:ext uri="{BB962C8B-B14F-4D97-AF65-F5344CB8AC3E}">
        <p14:creationId xmlns:p14="http://schemas.microsoft.com/office/powerpoint/2010/main" val="3285799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Incomplete Disposition</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23</a:t>
            </a:fld>
            <a:endParaRPr lang="en-US"/>
          </a:p>
        </p:txBody>
      </p:sp>
      <p:pic>
        <p:nvPicPr>
          <p:cNvPr id="4" name="Picture 3"/>
          <p:cNvPicPr>
            <a:picLocks noChangeAspect="1"/>
          </p:cNvPicPr>
          <p:nvPr/>
        </p:nvPicPr>
        <p:blipFill>
          <a:blip r:embed="rId2"/>
          <a:stretch>
            <a:fillRect/>
          </a:stretch>
        </p:blipFill>
        <p:spPr>
          <a:xfrm>
            <a:off x="802017" y="1307511"/>
            <a:ext cx="2778833" cy="2584799"/>
          </a:xfrm>
          <a:prstGeom prst="rect">
            <a:avLst/>
          </a:prstGeom>
          <a:ln>
            <a:solidFill>
              <a:schemeClr val="tx1"/>
            </a:solidFill>
          </a:ln>
        </p:spPr>
      </p:pic>
      <p:sp>
        <p:nvSpPr>
          <p:cNvPr id="5" name="TextBox 4"/>
          <p:cNvSpPr txBox="1"/>
          <p:nvPr/>
        </p:nvSpPr>
        <p:spPr>
          <a:xfrm>
            <a:off x="4211183" y="1482606"/>
            <a:ext cx="3847272" cy="2031325"/>
          </a:xfrm>
          <a:prstGeom prst="rect">
            <a:avLst/>
          </a:prstGeom>
          <a:solidFill>
            <a:srgbClr val="66FF99"/>
          </a:solidFill>
          <a:ln>
            <a:solidFill>
              <a:schemeClr val="tx1"/>
            </a:solidFill>
          </a:ln>
        </p:spPr>
        <p:txBody>
          <a:bodyPr wrap="none" rtlCol="0">
            <a:spAutoFit/>
          </a:bodyPr>
          <a:lstStyle/>
          <a:p>
            <a:r>
              <a:rPr lang="en-US" dirty="0" smtClean="0"/>
              <a:t>An Incomplete Disposition is created</a:t>
            </a:r>
          </a:p>
          <a:p>
            <a:r>
              <a:rPr lang="en-US" dirty="0" smtClean="0"/>
              <a:t>when the Necropsy Submission tab is </a:t>
            </a:r>
          </a:p>
          <a:p>
            <a:r>
              <a:rPr lang="en-US" dirty="0" smtClean="0"/>
              <a:t>completed, including the Manner of </a:t>
            </a:r>
          </a:p>
          <a:p>
            <a:r>
              <a:rPr lang="en-US" dirty="0" smtClean="0"/>
              <a:t>Death. When the record is selected </a:t>
            </a:r>
          </a:p>
          <a:p>
            <a:r>
              <a:rPr lang="en-US" dirty="0" smtClean="0"/>
              <a:t>from the Incomplete Disposition list </a:t>
            </a:r>
          </a:p>
          <a:p>
            <a:r>
              <a:rPr lang="en-US" dirty="0" smtClean="0"/>
              <a:t>in the Husbandry module there will be </a:t>
            </a:r>
          </a:p>
          <a:p>
            <a:r>
              <a:rPr lang="en-US" smtClean="0"/>
              <a:t>a </a:t>
            </a:r>
            <a:r>
              <a:rPr lang="en-US" dirty="0" smtClean="0"/>
              <a:t>Death record that </a:t>
            </a:r>
            <a:r>
              <a:rPr lang="en-US" smtClean="0"/>
              <a:t>is pending</a:t>
            </a:r>
            <a:r>
              <a:rPr lang="en-US" dirty="0" smtClean="0"/>
              <a:t>.</a:t>
            </a:r>
            <a:endParaRPr lang="en-US" dirty="0"/>
          </a:p>
        </p:txBody>
      </p:sp>
      <p:pic>
        <p:nvPicPr>
          <p:cNvPr id="6" name="Picture 5"/>
          <p:cNvPicPr>
            <a:picLocks noChangeAspect="1"/>
          </p:cNvPicPr>
          <p:nvPr/>
        </p:nvPicPr>
        <p:blipFill>
          <a:blip r:embed="rId3"/>
          <a:stretch>
            <a:fillRect/>
          </a:stretch>
        </p:blipFill>
        <p:spPr>
          <a:xfrm>
            <a:off x="802017" y="4044513"/>
            <a:ext cx="5989839" cy="1729890"/>
          </a:xfrm>
          <a:prstGeom prst="rect">
            <a:avLst/>
          </a:prstGeom>
          <a:ln>
            <a:solidFill>
              <a:schemeClr val="tx1"/>
            </a:solidFill>
          </a:ln>
        </p:spPr>
      </p:pic>
    </p:spTree>
    <p:extLst>
      <p:ext uri="{BB962C8B-B14F-4D97-AF65-F5344CB8AC3E}">
        <p14:creationId xmlns:p14="http://schemas.microsoft.com/office/powerpoint/2010/main" val="2392993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Incomplete Disposition</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24</a:t>
            </a:fld>
            <a:endParaRPr lang="en-US"/>
          </a:p>
        </p:txBody>
      </p:sp>
      <p:pic>
        <p:nvPicPr>
          <p:cNvPr id="4" name="Picture 3"/>
          <p:cNvPicPr>
            <a:picLocks noChangeAspect="1"/>
          </p:cNvPicPr>
          <p:nvPr/>
        </p:nvPicPr>
        <p:blipFill>
          <a:blip r:embed="rId2"/>
          <a:stretch>
            <a:fillRect/>
          </a:stretch>
        </p:blipFill>
        <p:spPr>
          <a:xfrm>
            <a:off x="837876" y="1837922"/>
            <a:ext cx="3734124" cy="3025402"/>
          </a:xfrm>
          <a:prstGeom prst="rect">
            <a:avLst/>
          </a:prstGeom>
          <a:ln>
            <a:solidFill>
              <a:schemeClr val="tx1"/>
            </a:solidFill>
          </a:ln>
        </p:spPr>
      </p:pic>
      <p:sp>
        <p:nvSpPr>
          <p:cNvPr id="5" name="TextBox 4"/>
          <p:cNvSpPr txBox="1"/>
          <p:nvPr/>
        </p:nvSpPr>
        <p:spPr>
          <a:xfrm>
            <a:off x="4817010" y="1506583"/>
            <a:ext cx="3582840" cy="3970318"/>
          </a:xfrm>
          <a:prstGeom prst="rect">
            <a:avLst/>
          </a:prstGeom>
          <a:solidFill>
            <a:srgbClr val="66FF99"/>
          </a:solidFill>
          <a:ln>
            <a:solidFill>
              <a:schemeClr val="tx1"/>
            </a:solidFill>
          </a:ln>
        </p:spPr>
        <p:txBody>
          <a:bodyPr wrap="none" rtlCol="0">
            <a:spAutoFit/>
          </a:bodyPr>
          <a:lstStyle/>
          <a:p>
            <a:r>
              <a:rPr lang="en-US" dirty="0" smtClean="0"/>
              <a:t>The Death Date and the Manner </a:t>
            </a:r>
          </a:p>
          <a:p>
            <a:r>
              <a:rPr lang="en-US" dirty="0" smtClean="0"/>
              <a:t>of Death will prefill as the data</a:t>
            </a:r>
          </a:p>
          <a:p>
            <a:r>
              <a:rPr lang="en-US" dirty="0" smtClean="0"/>
              <a:t>was entered in the Necropsy </a:t>
            </a:r>
          </a:p>
          <a:p>
            <a:r>
              <a:rPr lang="en-US" dirty="0" smtClean="0"/>
              <a:t>module. What is entered for</a:t>
            </a:r>
          </a:p>
          <a:p>
            <a:r>
              <a:rPr lang="en-US" dirty="0" smtClean="0"/>
              <a:t>Relevant Death Information</a:t>
            </a:r>
          </a:p>
          <a:p>
            <a:r>
              <a:rPr lang="en-US" dirty="0" smtClean="0"/>
              <a:t>will fill into that field in the</a:t>
            </a:r>
          </a:p>
          <a:p>
            <a:r>
              <a:rPr lang="en-US" dirty="0" smtClean="0"/>
              <a:t>Finalize tab of the Necropsy</a:t>
            </a:r>
          </a:p>
          <a:p>
            <a:r>
              <a:rPr lang="en-US" dirty="0" smtClean="0"/>
              <a:t>module. If the Necropsy module</a:t>
            </a:r>
          </a:p>
          <a:p>
            <a:r>
              <a:rPr lang="en-US" dirty="0" smtClean="0"/>
              <a:t>had been finalized the Relevant</a:t>
            </a:r>
          </a:p>
          <a:p>
            <a:r>
              <a:rPr lang="en-US" dirty="0" smtClean="0"/>
              <a:t>Death Information would be</a:t>
            </a:r>
          </a:p>
          <a:p>
            <a:r>
              <a:rPr lang="en-US" dirty="0" smtClean="0"/>
              <a:t>prefilled in this Husbandry record. </a:t>
            </a:r>
          </a:p>
          <a:p>
            <a:r>
              <a:rPr lang="en-US" dirty="0" smtClean="0"/>
              <a:t>All of these fields shared between </a:t>
            </a:r>
          </a:p>
          <a:p>
            <a:r>
              <a:rPr lang="en-US" dirty="0" smtClean="0"/>
              <a:t>Husbandry and Medical are editable</a:t>
            </a:r>
          </a:p>
          <a:p>
            <a:r>
              <a:rPr lang="en-US" dirty="0" smtClean="0"/>
              <a:t>from either module.</a:t>
            </a:r>
            <a:endParaRPr lang="en-US" dirty="0"/>
          </a:p>
        </p:txBody>
      </p:sp>
    </p:spTree>
    <p:extLst>
      <p:ext uri="{BB962C8B-B14F-4D97-AF65-F5344CB8AC3E}">
        <p14:creationId xmlns:p14="http://schemas.microsoft.com/office/powerpoint/2010/main" val="37434670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Studbooks to Medical and</a:t>
            </a:r>
            <a:br>
              <a:rPr lang="en-US" dirty="0" smtClean="0"/>
            </a:br>
            <a:r>
              <a:rPr lang="en-US" dirty="0" smtClean="0"/>
              <a:t>Medical to Studbooks</a:t>
            </a:r>
            <a:endParaRPr lang="en-US" dirty="0"/>
          </a:p>
        </p:txBody>
      </p:sp>
      <p:pic>
        <p:nvPicPr>
          <p:cNvPr id="1026" name="Picture 2" descr="Image result for gorilla baby image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771" y="2419269"/>
            <a:ext cx="2920546" cy="24021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orilla vet imag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192" t="-607" r="-514" b="607"/>
          <a:stretch/>
        </p:blipFill>
        <p:spPr bwMode="auto">
          <a:xfrm>
            <a:off x="4888386" y="2343132"/>
            <a:ext cx="3626964" cy="24782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41120" y="5059680"/>
            <a:ext cx="6718249" cy="646331"/>
          </a:xfrm>
          <a:prstGeom prst="rect">
            <a:avLst/>
          </a:prstGeom>
          <a:solidFill>
            <a:srgbClr val="66FF99"/>
          </a:solidFill>
          <a:ln>
            <a:solidFill>
              <a:schemeClr val="tx1"/>
            </a:solidFill>
          </a:ln>
        </p:spPr>
        <p:txBody>
          <a:bodyPr wrap="none" rtlCol="0">
            <a:spAutoFit/>
          </a:bodyPr>
          <a:lstStyle/>
          <a:p>
            <a:r>
              <a:rPr lang="en-US" dirty="0" smtClean="0"/>
              <a:t>As mentioned, currently no data goes from Studbooks into Medical or</a:t>
            </a:r>
          </a:p>
          <a:p>
            <a:r>
              <a:rPr lang="en-US" dirty="0" smtClean="0"/>
              <a:t>Medical into Studbooks.</a:t>
            </a:r>
            <a:endParaRPr lang="en-US" dirty="0"/>
          </a:p>
        </p:txBody>
      </p:sp>
      <p:sp>
        <p:nvSpPr>
          <p:cNvPr id="4" name="Left-Right Arrow 3"/>
          <p:cNvSpPr/>
          <p:nvPr/>
        </p:nvSpPr>
        <p:spPr>
          <a:xfrm>
            <a:off x="3823063" y="3620343"/>
            <a:ext cx="966651" cy="89508"/>
          </a:xfrm>
          <a:prstGeom prst="leftRightArrow">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4035094" y="3091543"/>
            <a:ext cx="536906" cy="104502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D1A12E6A-C85A-496C-95D0-8B82A2649983}" type="slidenum">
              <a:rPr lang="en-US" smtClean="0"/>
              <a:t>25</a:t>
            </a:fld>
            <a:endParaRPr lang="en-US"/>
          </a:p>
        </p:txBody>
      </p:sp>
    </p:spTree>
    <p:extLst>
      <p:ext uri="{BB962C8B-B14F-4D97-AF65-F5344CB8AC3E}">
        <p14:creationId xmlns:p14="http://schemas.microsoft.com/office/powerpoint/2010/main" val="26084702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Any Questions?</a:t>
            </a:r>
            <a:endParaRPr lang="en-US" dirty="0"/>
          </a:p>
        </p:txBody>
      </p:sp>
      <p:sp>
        <p:nvSpPr>
          <p:cNvPr id="4" name="Subtitle 3"/>
          <p:cNvSpPr>
            <a:spLocks noGrp="1"/>
          </p:cNvSpPr>
          <p:nvPr>
            <p:ph type="subTitle" idx="1"/>
          </p:nvPr>
        </p:nvSpPr>
        <p:spPr/>
        <p:txBody>
          <a:bodyPr/>
          <a:lstStyle/>
          <a:p>
            <a:r>
              <a:rPr lang="en-US" dirty="0" smtClean="0"/>
              <a:t>On Mingling Modules</a:t>
            </a:r>
            <a:endParaRPr lang="en-US" dirty="0"/>
          </a:p>
        </p:txBody>
      </p:sp>
      <p:sp>
        <p:nvSpPr>
          <p:cNvPr id="2" name="Slide Number Placeholder 1"/>
          <p:cNvSpPr>
            <a:spLocks noGrp="1"/>
          </p:cNvSpPr>
          <p:nvPr>
            <p:ph type="sldNum" sz="quarter" idx="12"/>
          </p:nvPr>
        </p:nvSpPr>
        <p:spPr/>
        <p:txBody>
          <a:bodyPr/>
          <a:lstStyle/>
          <a:p>
            <a:fld id="{D1A12E6A-C85A-496C-95D0-8B82A2649983}" type="slidenum">
              <a:rPr lang="en-US" smtClean="0"/>
              <a:t>26</a:t>
            </a:fld>
            <a:endParaRPr lang="en-US"/>
          </a:p>
        </p:txBody>
      </p:sp>
    </p:spTree>
    <p:extLst>
      <p:ext uri="{BB962C8B-B14F-4D97-AF65-F5344CB8AC3E}">
        <p14:creationId xmlns:p14="http://schemas.microsoft.com/office/powerpoint/2010/main" val="405560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85212" y="1763654"/>
            <a:ext cx="4064511" cy="2585323"/>
          </a:xfrm>
          <a:prstGeom prst="rect">
            <a:avLst/>
          </a:prstGeom>
          <a:solidFill>
            <a:srgbClr val="66FF99"/>
          </a:solidFill>
          <a:ln>
            <a:solidFill>
              <a:schemeClr val="tx1"/>
            </a:solidFill>
          </a:ln>
        </p:spPr>
        <p:txBody>
          <a:bodyPr wrap="none" rtlCol="0">
            <a:spAutoFit/>
          </a:bodyPr>
          <a:lstStyle/>
          <a:p>
            <a:r>
              <a:rPr lang="en-US" dirty="0" smtClean="0"/>
              <a:t>Knowing what data is mingled between</a:t>
            </a:r>
          </a:p>
          <a:p>
            <a:r>
              <a:rPr lang="en-US" dirty="0" smtClean="0"/>
              <a:t>modules may encourage better data </a:t>
            </a:r>
          </a:p>
          <a:p>
            <a:r>
              <a:rPr lang="en-US" dirty="0" smtClean="0"/>
              <a:t>entry:</a:t>
            </a:r>
          </a:p>
          <a:p>
            <a:r>
              <a:rPr lang="en-US" dirty="0" smtClean="0"/>
              <a:t>1.People with other job responsibilities </a:t>
            </a:r>
          </a:p>
          <a:p>
            <a:r>
              <a:rPr lang="en-US" dirty="0" smtClean="0"/>
              <a:t>may need to interpret what you recorded</a:t>
            </a:r>
          </a:p>
          <a:p>
            <a:r>
              <a:rPr lang="en-US" dirty="0" smtClean="0"/>
              <a:t>so you need to be especially clear.</a:t>
            </a:r>
          </a:p>
          <a:p>
            <a:r>
              <a:rPr lang="en-US" dirty="0" smtClean="0"/>
              <a:t>2.Data entry errors may affect the</a:t>
            </a:r>
          </a:p>
          <a:p>
            <a:r>
              <a:rPr lang="en-US" dirty="0" smtClean="0"/>
              <a:t>accuracy of the data in the other module</a:t>
            </a:r>
          </a:p>
          <a:p>
            <a:r>
              <a:rPr lang="en-US" dirty="0" smtClean="0"/>
              <a:t>so you should do it right the first time!</a:t>
            </a:r>
            <a:endParaRPr lang="en-US" dirty="0"/>
          </a:p>
        </p:txBody>
      </p:sp>
      <p:pic>
        <p:nvPicPr>
          <p:cNvPr id="1026" name="Picture 2" descr="Image result for giraff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743" y="2895657"/>
            <a:ext cx="2996928" cy="17778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iraffe eating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4582" y="424402"/>
            <a:ext cx="2272584" cy="22404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giraffe ve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1724" y="4904331"/>
            <a:ext cx="2918551" cy="16428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37166" y="1071154"/>
            <a:ext cx="1609608" cy="461665"/>
          </a:xfrm>
          <a:prstGeom prst="rect">
            <a:avLst/>
          </a:prstGeom>
          <a:noFill/>
        </p:spPr>
        <p:txBody>
          <a:bodyPr wrap="none" rtlCol="0">
            <a:spAutoFit/>
          </a:bodyPr>
          <a:lstStyle/>
          <a:p>
            <a:r>
              <a:rPr lang="en-US" sz="2400" dirty="0" smtClean="0"/>
              <a:t>Husbandry </a:t>
            </a:r>
            <a:endParaRPr lang="en-US" sz="2400" dirty="0"/>
          </a:p>
        </p:txBody>
      </p:sp>
      <p:sp>
        <p:nvSpPr>
          <p:cNvPr id="5" name="TextBox 4"/>
          <p:cNvSpPr txBox="1"/>
          <p:nvPr/>
        </p:nvSpPr>
        <p:spPr>
          <a:xfrm>
            <a:off x="495809" y="2433989"/>
            <a:ext cx="1377300" cy="461665"/>
          </a:xfrm>
          <a:prstGeom prst="rect">
            <a:avLst/>
          </a:prstGeom>
          <a:noFill/>
        </p:spPr>
        <p:txBody>
          <a:bodyPr wrap="none" rtlCol="0">
            <a:spAutoFit/>
          </a:bodyPr>
          <a:lstStyle/>
          <a:p>
            <a:r>
              <a:rPr lang="en-US" sz="2400" dirty="0" smtClean="0"/>
              <a:t>Studbook</a:t>
            </a:r>
            <a:endParaRPr lang="en-US" sz="2400" dirty="0"/>
          </a:p>
        </p:txBody>
      </p:sp>
      <p:sp>
        <p:nvSpPr>
          <p:cNvPr id="6" name="TextBox 5"/>
          <p:cNvSpPr txBox="1"/>
          <p:nvPr/>
        </p:nvSpPr>
        <p:spPr>
          <a:xfrm>
            <a:off x="1283524" y="5264097"/>
            <a:ext cx="1179169" cy="461665"/>
          </a:xfrm>
          <a:prstGeom prst="rect">
            <a:avLst/>
          </a:prstGeom>
          <a:noFill/>
        </p:spPr>
        <p:txBody>
          <a:bodyPr wrap="none" rtlCol="0">
            <a:spAutoFit/>
          </a:bodyPr>
          <a:lstStyle/>
          <a:p>
            <a:r>
              <a:rPr lang="en-US" sz="2400" dirty="0" smtClean="0"/>
              <a:t>Medical</a:t>
            </a:r>
            <a:endParaRPr lang="en-US" sz="2400" dirty="0"/>
          </a:p>
        </p:txBody>
      </p:sp>
      <p:sp>
        <p:nvSpPr>
          <p:cNvPr id="2" name="Slide Number Placeholder 1"/>
          <p:cNvSpPr>
            <a:spLocks noGrp="1"/>
          </p:cNvSpPr>
          <p:nvPr>
            <p:ph type="sldNum" sz="quarter" idx="12"/>
          </p:nvPr>
        </p:nvSpPr>
        <p:spPr/>
        <p:txBody>
          <a:bodyPr/>
          <a:lstStyle/>
          <a:p>
            <a:fld id="{D1A12E6A-C85A-496C-95D0-8B82A2649983}" type="slidenum">
              <a:rPr lang="en-US" smtClean="0"/>
              <a:t>3</a:t>
            </a:fld>
            <a:endParaRPr lang="en-US"/>
          </a:p>
        </p:txBody>
      </p:sp>
    </p:spTree>
    <p:extLst>
      <p:ext uri="{BB962C8B-B14F-4D97-AF65-F5344CB8AC3E}">
        <p14:creationId xmlns:p14="http://schemas.microsoft.com/office/powerpoint/2010/main" val="1495580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Husbandry to Studbook – </a:t>
            </a:r>
            <a:br>
              <a:rPr lang="en-US" dirty="0" smtClean="0"/>
            </a:br>
            <a:r>
              <a:rPr lang="en-US" dirty="0" smtClean="0"/>
              <a:t>Suggested Animals</a:t>
            </a:r>
            <a:endParaRPr lang="en-US" dirty="0"/>
          </a:p>
        </p:txBody>
      </p:sp>
      <p:pic>
        <p:nvPicPr>
          <p:cNvPr id="3074" name="Picture 2" descr="Image result for baby zoo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170" y="2188346"/>
            <a:ext cx="4211623" cy="31587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16136" y="1690689"/>
            <a:ext cx="3995646" cy="3970318"/>
          </a:xfrm>
          <a:prstGeom prst="rect">
            <a:avLst/>
          </a:prstGeom>
          <a:solidFill>
            <a:srgbClr val="66FF99"/>
          </a:solidFill>
          <a:ln>
            <a:solidFill>
              <a:schemeClr val="tx1"/>
            </a:solidFill>
          </a:ln>
        </p:spPr>
        <p:txBody>
          <a:bodyPr wrap="none" rtlCol="0">
            <a:spAutoFit/>
          </a:bodyPr>
          <a:lstStyle/>
          <a:p>
            <a:r>
              <a:rPr lang="en-US" dirty="0" smtClean="0"/>
              <a:t>If a new accession is recorded in</a:t>
            </a:r>
          </a:p>
          <a:p>
            <a:r>
              <a:rPr lang="en-US" dirty="0" smtClean="0"/>
              <a:t>ZIMS it becomes part of the Suggested</a:t>
            </a:r>
          </a:p>
          <a:p>
            <a:r>
              <a:rPr lang="en-US" dirty="0" smtClean="0"/>
              <a:t>Animals list in the Studbook. New</a:t>
            </a:r>
          </a:p>
          <a:p>
            <a:r>
              <a:rPr lang="en-US" dirty="0" smtClean="0"/>
              <a:t>accessions would include births and</a:t>
            </a:r>
          </a:p>
          <a:p>
            <a:r>
              <a:rPr lang="en-US" dirty="0" smtClean="0"/>
              <a:t>hatches and receiving an animal from a</a:t>
            </a:r>
          </a:p>
          <a:p>
            <a:r>
              <a:rPr lang="en-US" dirty="0" smtClean="0"/>
              <a:t>non-ZIMS using institution. The animal is</a:t>
            </a:r>
          </a:p>
          <a:p>
            <a:r>
              <a:rPr lang="en-US" dirty="0" smtClean="0"/>
              <a:t>not yet part of the ZIMS database.</a:t>
            </a:r>
          </a:p>
          <a:p>
            <a:r>
              <a:rPr lang="en-US" dirty="0" smtClean="0"/>
              <a:t>Transactions between ZIMS member</a:t>
            </a:r>
          </a:p>
          <a:p>
            <a:r>
              <a:rPr lang="en-US" dirty="0" smtClean="0"/>
              <a:t>institutions would create a Pending</a:t>
            </a:r>
          </a:p>
          <a:p>
            <a:r>
              <a:rPr lang="en-US" dirty="0" smtClean="0"/>
              <a:t>Update, not a Suggested Animal. The</a:t>
            </a:r>
          </a:p>
          <a:p>
            <a:r>
              <a:rPr lang="en-US" dirty="0" smtClean="0"/>
              <a:t>studbook keeper has the options to</a:t>
            </a:r>
          </a:p>
          <a:p>
            <a:r>
              <a:rPr lang="en-US" dirty="0" smtClean="0"/>
              <a:t>Accept the record or Reject the record.</a:t>
            </a:r>
          </a:p>
          <a:p>
            <a:r>
              <a:rPr lang="en-US" dirty="0" smtClean="0"/>
              <a:t>If Accepted it become part of the ZIMS</a:t>
            </a:r>
          </a:p>
          <a:p>
            <a:r>
              <a:rPr lang="en-US" dirty="0" smtClean="0"/>
              <a:t>studbook database.</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4</a:t>
            </a:fld>
            <a:endParaRPr lang="en-US"/>
          </a:p>
        </p:txBody>
      </p:sp>
    </p:spTree>
    <p:extLst>
      <p:ext uri="{BB962C8B-B14F-4D97-AF65-F5344CB8AC3E}">
        <p14:creationId xmlns:p14="http://schemas.microsoft.com/office/powerpoint/2010/main" val="2032899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Animals</a:t>
            </a:r>
            <a:endParaRPr lang="en-US" dirty="0"/>
          </a:p>
        </p:txBody>
      </p:sp>
      <p:pic>
        <p:nvPicPr>
          <p:cNvPr id="3" name="Picture 2"/>
          <p:cNvPicPr>
            <a:picLocks noChangeAspect="1"/>
          </p:cNvPicPr>
          <p:nvPr/>
        </p:nvPicPr>
        <p:blipFill>
          <a:blip r:embed="rId2"/>
          <a:stretch>
            <a:fillRect/>
          </a:stretch>
        </p:blipFill>
        <p:spPr>
          <a:xfrm>
            <a:off x="1357121" y="1690689"/>
            <a:ext cx="6593804" cy="3869697"/>
          </a:xfrm>
          <a:prstGeom prst="rect">
            <a:avLst/>
          </a:prstGeom>
          <a:ln>
            <a:solidFill>
              <a:schemeClr val="tx1"/>
            </a:solidFill>
          </a:ln>
        </p:spPr>
      </p:pic>
      <p:sp>
        <p:nvSpPr>
          <p:cNvPr id="4" name="TextBox 3"/>
          <p:cNvSpPr txBox="1"/>
          <p:nvPr/>
        </p:nvSpPr>
        <p:spPr>
          <a:xfrm>
            <a:off x="470263" y="4197531"/>
            <a:ext cx="5317289" cy="1754326"/>
          </a:xfrm>
          <a:prstGeom prst="rect">
            <a:avLst/>
          </a:prstGeom>
          <a:solidFill>
            <a:srgbClr val="66FF99"/>
          </a:solidFill>
          <a:ln>
            <a:solidFill>
              <a:schemeClr val="tx1"/>
            </a:solidFill>
          </a:ln>
        </p:spPr>
        <p:txBody>
          <a:bodyPr wrap="none" rtlCol="0">
            <a:spAutoFit/>
          </a:bodyPr>
          <a:lstStyle/>
          <a:p>
            <a:r>
              <a:rPr lang="en-US" dirty="0" smtClean="0"/>
              <a:t>This is a list of Suggested Animals for this studbook.</a:t>
            </a:r>
          </a:p>
          <a:p>
            <a:r>
              <a:rPr lang="en-US" dirty="0" smtClean="0"/>
              <a:t>If ZIMS thinks that it has found a possible match that is</a:t>
            </a:r>
          </a:p>
          <a:p>
            <a:r>
              <a:rPr lang="en-US" dirty="0" smtClean="0"/>
              <a:t>already in the studbook it will display the Studbook ID</a:t>
            </a:r>
          </a:p>
          <a:p>
            <a:r>
              <a:rPr lang="en-US" dirty="0" smtClean="0"/>
              <a:t>as a hyperlink. If the studbook keeper determines they</a:t>
            </a:r>
          </a:p>
          <a:p>
            <a:r>
              <a:rPr lang="en-US" dirty="0" smtClean="0"/>
              <a:t>are indeed a match they can link the Suggested Animal</a:t>
            </a:r>
          </a:p>
          <a:p>
            <a:r>
              <a:rPr lang="en-US" dirty="0" smtClean="0"/>
              <a:t>to the studbook animal with one click.</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5</a:t>
            </a:fld>
            <a:endParaRPr lang="en-US"/>
          </a:p>
        </p:txBody>
      </p:sp>
    </p:spTree>
    <p:extLst>
      <p:ext uri="{BB962C8B-B14F-4D97-AF65-F5344CB8AC3E}">
        <p14:creationId xmlns:p14="http://schemas.microsoft.com/office/powerpoint/2010/main" val="1451660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598" y="408669"/>
            <a:ext cx="7886700" cy="1325563"/>
          </a:xfrm>
        </p:spPr>
        <p:txBody>
          <a:bodyPr/>
          <a:lstStyle/>
          <a:p>
            <a:r>
              <a:rPr lang="en-US" dirty="0" smtClean="0"/>
              <a:t>Husbandry to Studbook – </a:t>
            </a:r>
            <a:br>
              <a:rPr lang="en-US" dirty="0" smtClean="0"/>
            </a:br>
            <a:r>
              <a:rPr lang="en-US" dirty="0" smtClean="0"/>
              <a:t>Pending Updates</a:t>
            </a:r>
            <a:endParaRPr lang="en-US" dirty="0"/>
          </a:p>
        </p:txBody>
      </p:sp>
      <p:pic>
        <p:nvPicPr>
          <p:cNvPr id="4098" name="Picture 2" descr="Image result for hand rearing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170" y="2290354"/>
            <a:ext cx="3903182" cy="28912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85508" y="1332411"/>
            <a:ext cx="4034566" cy="4247317"/>
          </a:xfrm>
          <a:prstGeom prst="rect">
            <a:avLst/>
          </a:prstGeom>
          <a:solidFill>
            <a:srgbClr val="66FF99"/>
          </a:solidFill>
          <a:ln>
            <a:solidFill>
              <a:schemeClr val="tx1"/>
            </a:solidFill>
          </a:ln>
        </p:spPr>
        <p:txBody>
          <a:bodyPr wrap="none" rtlCol="0">
            <a:spAutoFit/>
          </a:bodyPr>
          <a:lstStyle/>
          <a:p>
            <a:r>
              <a:rPr lang="en-US" dirty="0" smtClean="0"/>
              <a:t>If changes are made to an animal that is</a:t>
            </a:r>
          </a:p>
          <a:p>
            <a:r>
              <a:rPr lang="en-US" dirty="0" smtClean="0"/>
              <a:t>already in the ZIMS database these</a:t>
            </a:r>
          </a:p>
          <a:p>
            <a:r>
              <a:rPr lang="en-US" dirty="0" smtClean="0"/>
              <a:t>changes will become part of the</a:t>
            </a:r>
          </a:p>
          <a:p>
            <a:r>
              <a:rPr lang="en-US" dirty="0" smtClean="0"/>
              <a:t>Pending Updates list. Changes to any</a:t>
            </a:r>
          </a:p>
          <a:p>
            <a:r>
              <a:rPr lang="en-US" dirty="0" smtClean="0"/>
              <a:t>of the following are included:</a:t>
            </a:r>
          </a:p>
          <a:p>
            <a:pPr marL="285750" indent="-285750">
              <a:buFont typeface="Arial" panose="020B0604020202020204" pitchFamily="34" charset="0"/>
              <a:buChar char="•"/>
            </a:pPr>
            <a:r>
              <a:rPr lang="en-US" dirty="0" smtClean="0"/>
              <a:t>Transactions</a:t>
            </a:r>
          </a:p>
          <a:p>
            <a:pPr marL="285750" indent="-285750">
              <a:buFont typeface="Arial" panose="020B0604020202020204" pitchFamily="34" charset="0"/>
              <a:buChar char="•"/>
            </a:pPr>
            <a:r>
              <a:rPr lang="en-US" dirty="0" smtClean="0"/>
              <a:t>Parents</a:t>
            </a:r>
          </a:p>
          <a:p>
            <a:pPr marL="285750" indent="-285750">
              <a:buFont typeface="Arial" panose="020B0604020202020204" pitchFamily="34" charset="0"/>
              <a:buChar char="•"/>
            </a:pPr>
            <a:r>
              <a:rPr lang="en-US" dirty="0" smtClean="0"/>
              <a:t>Taxonomy</a:t>
            </a:r>
          </a:p>
          <a:p>
            <a:pPr marL="285750" indent="-285750">
              <a:buFont typeface="Arial" panose="020B0604020202020204" pitchFamily="34" charset="0"/>
              <a:buChar char="•"/>
            </a:pPr>
            <a:r>
              <a:rPr lang="en-US" dirty="0" smtClean="0"/>
              <a:t>Sex</a:t>
            </a:r>
          </a:p>
          <a:p>
            <a:pPr marL="285750" indent="-285750">
              <a:buFont typeface="Arial" panose="020B0604020202020204" pitchFamily="34" charset="0"/>
              <a:buChar char="•"/>
            </a:pPr>
            <a:r>
              <a:rPr lang="en-US" dirty="0" smtClean="0"/>
              <a:t>Rearing</a:t>
            </a:r>
          </a:p>
          <a:p>
            <a:pPr marL="285750" indent="-285750">
              <a:buFont typeface="Arial" panose="020B0604020202020204" pitchFamily="34" charset="0"/>
              <a:buChar char="•"/>
            </a:pPr>
            <a:r>
              <a:rPr lang="en-US" dirty="0" smtClean="0"/>
              <a:t>Contraception</a:t>
            </a:r>
          </a:p>
          <a:p>
            <a:r>
              <a:rPr lang="en-US" dirty="0" smtClean="0"/>
              <a:t>As for Suggested Animals, the studbook</a:t>
            </a:r>
          </a:p>
          <a:p>
            <a:r>
              <a:rPr lang="en-US" dirty="0" smtClean="0"/>
              <a:t>keeper has the options to Accept the </a:t>
            </a:r>
          </a:p>
          <a:p>
            <a:r>
              <a:rPr lang="en-US" dirty="0" smtClean="0"/>
              <a:t>updates or Reject them. If Accepted they</a:t>
            </a:r>
          </a:p>
          <a:p>
            <a:r>
              <a:rPr lang="en-US" dirty="0" smtClean="0"/>
              <a:t>become part of the studbook database.</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6</a:t>
            </a:fld>
            <a:endParaRPr lang="en-US"/>
          </a:p>
        </p:txBody>
      </p:sp>
    </p:spTree>
    <p:extLst>
      <p:ext uri="{BB962C8B-B14F-4D97-AF65-F5344CB8AC3E}">
        <p14:creationId xmlns:p14="http://schemas.microsoft.com/office/powerpoint/2010/main" val="2228763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Pending Updates</a:t>
            </a:r>
            <a:endParaRPr lang="en-US" dirty="0"/>
          </a:p>
        </p:txBody>
      </p:sp>
      <p:sp>
        <p:nvSpPr>
          <p:cNvPr id="4" name="TextBox 3"/>
          <p:cNvSpPr txBox="1"/>
          <p:nvPr/>
        </p:nvSpPr>
        <p:spPr>
          <a:xfrm>
            <a:off x="5303637" y="416683"/>
            <a:ext cx="3211713" cy="2585323"/>
          </a:xfrm>
          <a:prstGeom prst="rect">
            <a:avLst/>
          </a:prstGeom>
          <a:solidFill>
            <a:srgbClr val="66FF99"/>
          </a:solidFill>
          <a:ln>
            <a:solidFill>
              <a:schemeClr val="tx1"/>
            </a:solidFill>
          </a:ln>
        </p:spPr>
        <p:txBody>
          <a:bodyPr wrap="none" rtlCol="0">
            <a:spAutoFit/>
          </a:bodyPr>
          <a:lstStyle/>
          <a:p>
            <a:r>
              <a:rPr lang="en-US" dirty="0" smtClean="0"/>
              <a:t>This is a list of Pending Updates</a:t>
            </a:r>
          </a:p>
          <a:p>
            <a:r>
              <a:rPr lang="en-US" dirty="0" smtClean="0"/>
              <a:t>for a studbook. The number and</a:t>
            </a:r>
          </a:p>
          <a:p>
            <a:r>
              <a:rPr lang="en-US" dirty="0" smtClean="0"/>
              <a:t>type of update are displayed in</a:t>
            </a:r>
          </a:p>
          <a:p>
            <a:r>
              <a:rPr lang="en-US" dirty="0" smtClean="0"/>
              <a:t>orange. Using the Studbook ID</a:t>
            </a:r>
          </a:p>
          <a:p>
            <a:r>
              <a:rPr lang="en-US" dirty="0" smtClean="0"/>
              <a:t>hyperlink the studbook keeper</a:t>
            </a:r>
          </a:p>
          <a:p>
            <a:r>
              <a:rPr lang="en-US" dirty="0" smtClean="0"/>
              <a:t>can open the record. Any grids</a:t>
            </a:r>
          </a:p>
          <a:p>
            <a:r>
              <a:rPr lang="en-US" dirty="0" smtClean="0"/>
              <a:t>with updates will be open by</a:t>
            </a:r>
          </a:p>
          <a:p>
            <a:r>
              <a:rPr lang="en-US" dirty="0" smtClean="0"/>
              <a:t>default and the number of</a:t>
            </a:r>
          </a:p>
          <a:p>
            <a:r>
              <a:rPr lang="en-US" dirty="0" smtClean="0"/>
              <a:t>updates indicated.</a:t>
            </a:r>
            <a:endParaRPr lang="en-US" dirty="0"/>
          </a:p>
        </p:txBody>
      </p:sp>
      <p:pic>
        <p:nvPicPr>
          <p:cNvPr id="5" name="Picture 4"/>
          <p:cNvPicPr>
            <a:picLocks noChangeAspect="1"/>
          </p:cNvPicPr>
          <p:nvPr/>
        </p:nvPicPr>
        <p:blipFill>
          <a:blip r:embed="rId2"/>
          <a:stretch>
            <a:fillRect/>
          </a:stretch>
        </p:blipFill>
        <p:spPr>
          <a:xfrm>
            <a:off x="510840" y="1515291"/>
            <a:ext cx="4365960" cy="4850410"/>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5303637" y="3219241"/>
            <a:ext cx="3284565" cy="2532203"/>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7</a:t>
            </a:fld>
            <a:endParaRPr lang="en-US"/>
          </a:p>
        </p:txBody>
      </p:sp>
    </p:spTree>
    <p:extLst>
      <p:ext uri="{BB962C8B-B14F-4D97-AF65-F5344CB8AC3E}">
        <p14:creationId xmlns:p14="http://schemas.microsoft.com/office/powerpoint/2010/main" val="5091111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Husbandry to Studbook –</a:t>
            </a:r>
            <a:br>
              <a:rPr lang="en-US" dirty="0" smtClean="0"/>
            </a:br>
            <a:r>
              <a:rPr lang="en-US" dirty="0" smtClean="0"/>
              <a:t>Identifiers</a:t>
            </a:r>
            <a:endParaRPr lang="en-US" dirty="0"/>
          </a:p>
        </p:txBody>
      </p:sp>
      <p:pic>
        <p:nvPicPr>
          <p:cNvPr id="2050" name="Picture 2" descr="Image result for zoo animal identifiers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341" y="1886812"/>
            <a:ext cx="4953000" cy="36480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34742" y="2177143"/>
            <a:ext cx="2947987" cy="2862322"/>
          </a:xfrm>
          <a:prstGeom prst="rect">
            <a:avLst/>
          </a:prstGeom>
          <a:solidFill>
            <a:srgbClr val="66FF99"/>
          </a:solidFill>
          <a:ln>
            <a:solidFill>
              <a:schemeClr val="tx1"/>
            </a:solidFill>
          </a:ln>
        </p:spPr>
        <p:txBody>
          <a:bodyPr wrap="none" rtlCol="0">
            <a:spAutoFit/>
          </a:bodyPr>
          <a:lstStyle/>
          <a:p>
            <a:r>
              <a:rPr lang="en-US" dirty="0" smtClean="0"/>
              <a:t>Any identifiers entered in</a:t>
            </a:r>
          </a:p>
          <a:p>
            <a:r>
              <a:rPr lang="en-US" dirty="0" smtClean="0"/>
              <a:t>the Husbandry module will</a:t>
            </a:r>
          </a:p>
          <a:p>
            <a:r>
              <a:rPr lang="en-US" dirty="0" smtClean="0"/>
              <a:t>auto-fill into the Identifiers</a:t>
            </a:r>
          </a:p>
          <a:p>
            <a:r>
              <a:rPr lang="en-US" dirty="0" smtClean="0"/>
              <a:t>grid in the Studbook module.</a:t>
            </a:r>
          </a:p>
          <a:p>
            <a:r>
              <a:rPr lang="en-US" dirty="0" smtClean="0"/>
              <a:t>Unlike the previous mingled</a:t>
            </a:r>
          </a:p>
          <a:p>
            <a:r>
              <a:rPr lang="en-US" dirty="0" smtClean="0"/>
              <a:t>data that has to be approved </a:t>
            </a:r>
          </a:p>
          <a:p>
            <a:r>
              <a:rPr lang="en-US" dirty="0" smtClean="0"/>
              <a:t>by the studbook keeper,</a:t>
            </a:r>
          </a:p>
          <a:p>
            <a:r>
              <a:rPr lang="en-US" dirty="0" smtClean="0"/>
              <a:t>identifiers do not need to be</a:t>
            </a:r>
          </a:p>
          <a:p>
            <a:r>
              <a:rPr lang="en-US" dirty="0" smtClean="0"/>
              <a:t>approved to become part of </a:t>
            </a:r>
          </a:p>
          <a:p>
            <a:r>
              <a:rPr lang="en-US" dirty="0" smtClean="0"/>
              <a:t>the studbook.</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8</a:t>
            </a:fld>
            <a:endParaRPr lang="en-US"/>
          </a:p>
        </p:txBody>
      </p:sp>
    </p:spTree>
    <p:extLst>
      <p:ext uri="{BB962C8B-B14F-4D97-AF65-F5344CB8AC3E}">
        <p14:creationId xmlns:p14="http://schemas.microsoft.com/office/powerpoint/2010/main" val="3297005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Studbooks to Husbandry </a:t>
            </a:r>
            <a:endParaRPr lang="en-US" dirty="0"/>
          </a:p>
        </p:txBody>
      </p:sp>
      <p:pic>
        <p:nvPicPr>
          <p:cNvPr id="1026" name="Picture 2" descr="Image result for one way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437628"/>
            <a:ext cx="3810000" cy="25241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94514" y="2577737"/>
            <a:ext cx="3249095" cy="2031325"/>
          </a:xfrm>
          <a:prstGeom prst="rect">
            <a:avLst/>
          </a:prstGeom>
          <a:solidFill>
            <a:srgbClr val="66FF99"/>
          </a:solidFill>
          <a:ln>
            <a:solidFill>
              <a:schemeClr val="tx1"/>
            </a:solidFill>
          </a:ln>
        </p:spPr>
        <p:txBody>
          <a:bodyPr wrap="none" rtlCol="0">
            <a:spAutoFit/>
          </a:bodyPr>
          <a:lstStyle/>
          <a:p>
            <a:r>
              <a:rPr lang="en-US" dirty="0" smtClean="0"/>
              <a:t>Currently, no data entered in the</a:t>
            </a:r>
          </a:p>
          <a:p>
            <a:r>
              <a:rPr lang="en-US" dirty="0" smtClean="0"/>
              <a:t>Studbook module mingles with</a:t>
            </a:r>
          </a:p>
          <a:p>
            <a:r>
              <a:rPr lang="en-US" dirty="0" smtClean="0"/>
              <a:t>the Husbandry module. A future</a:t>
            </a:r>
          </a:p>
          <a:p>
            <a:r>
              <a:rPr lang="en-US" dirty="0" smtClean="0"/>
              <a:t>enhancement is to have the</a:t>
            </a:r>
          </a:p>
          <a:p>
            <a:r>
              <a:rPr lang="en-US" dirty="0" smtClean="0"/>
              <a:t>studbook number auto-fill in</a:t>
            </a:r>
          </a:p>
          <a:p>
            <a:r>
              <a:rPr lang="en-US" dirty="0" smtClean="0"/>
              <a:t>the Identifiers grid in the</a:t>
            </a:r>
          </a:p>
          <a:p>
            <a:r>
              <a:rPr lang="en-US" smtClean="0"/>
              <a:t>Husbandry record.</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9</a:t>
            </a:fld>
            <a:endParaRPr lang="en-US"/>
          </a:p>
        </p:txBody>
      </p:sp>
    </p:spTree>
    <p:extLst>
      <p:ext uri="{BB962C8B-B14F-4D97-AF65-F5344CB8AC3E}">
        <p14:creationId xmlns:p14="http://schemas.microsoft.com/office/powerpoint/2010/main" val="2879287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00558959-21e2-49b6-8bc1-d46e8fb3ce16">EN</Language>
    <Content_x0020_Last_x0020_Updated_x0020_on_x003a_ xmlns="00558959-21e2-49b6-8bc1-d46e8fb3ce16" xsi:nil="true"/>
    <Module xmlns="00558959-21e2-49b6-8bc1-d46e8fb3ce16">1000</Module>
    <Review xmlns="00558959-21e2-49b6-8bc1-d46e8fb3ce16">None needed</Review>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Permalink xmlns="00558959-21e2-49b6-8bc1-d46e8fb3ce16">
      <Url xsi:nil="true"/>
      <Description xsi:nil="true"/>
    </Permalink>
  </documentManagement>
</p:properties>
</file>

<file path=customXml/itemProps1.xml><?xml version="1.0" encoding="utf-8"?>
<ds:datastoreItem xmlns:ds="http://schemas.openxmlformats.org/officeDocument/2006/customXml" ds:itemID="{D7EA928B-F893-4383-9291-1738C86CB6A4}"/>
</file>

<file path=customXml/itemProps2.xml><?xml version="1.0" encoding="utf-8"?>
<ds:datastoreItem xmlns:ds="http://schemas.openxmlformats.org/officeDocument/2006/customXml" ds:itemID="{168B26EA-474C-4429-8580-3176D7B6C07C}"/>
</file>

<file path=customXml/itemProps3.xml><?xml version="1.0" encoding="utf-8"?>
<ds:datastoreItem xmlns:ds="http://schemas.openxmlformats.org/officeDocument/2006/customXml" ds:itemID="{5B2DAA4B-78F0-4C9C-A4E1-EC8D2C4FCFD6}"/>
</file>

<file path=docProps/app.xml><?xml version="1.0" encoding="utf-8"?>
<Properties xmlns="http://schemas.openxmlformats.org/officeDocument/2006/extended-properties" xmlns:vt="http://schemas.openxmlformats.org/officeDocument/2006/docPropsVTypes">
  <Template/>
  <TotalTime>1220</TotalTime>
  <Words>1582</Words>
  <Application>Microsoft Office PowerPoint</Application>
  <PresentationFormat>On-screen Show (4:3)</PresentationFormat>
  <Paragraphs>273</Paragraphs>
  <Slides>26</Slides>
  <Notes>1</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26</vt:i4>
      </vt:variant>
    </vt:vector>
  </HeadingPairs>
  <TitlesOfParts>
    <vt:vector size="44"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Mingling Modules</vt:lpstr>
      <vt:lpstr>Who Mingles with Who</vt:lpstr>
      <vt:lpstr>PowerPoint Presentation</vt:lpstr>
      <vt:lpstr>Husbandry to Studbook –  Suggested Animals</vt:lpstr>
      <vt:lpstr>Suggested Animals</vt:lpstr>
      <vt:lpstr>Husbandry to Studbook –  Pending Updates</vt:lpstr>
      <vt:lpstr>Pending Updates</vt:lpstr>
      <vt:lpstr>Husbandry to Studbook – Identifiers</vt:lpstr>
      <vt:lpstr>Studbooks to Husbandry </vt:lpstr>
      <vt:lpstr>Husbandry            Medical – Animal Weights</vt:lpstr>
      <vt:lpstr>Animal Weights </vt:lpstr>
      <vt:lpstr>Animal Weights</vt:lpstr>
      <vt:lpstr>Husbandry            Medical – Body Condition Score</vt:lpstr>
      <vt:lpstr>Body Condition Score </vt:lpstr>
      <vt:lpstr>Husbandry            Medical – Health Status</vt:lpstr>
      <vt:lpstr>Health Status </vt:lpstr>
      <vt:lpstr>Medical to Husbandry – Clinical Notes</vt:lpstr>
      <vt:lpstr>Clinical Notes</vt:lpstr>
      <vt:lpstr>Husbandry            Medical – Death Information</vt:lpstr>
      <vt:lpstr>Death Information</vt:lpstr>
      <vt:lpstr>Medical to Husbandry –  Necropsy Case Info</vt:lpstr>
      <vt:lpstr>Medical to Husbandry –  Incomplete Disposition</vt:lpstr>
      <vt:lpstr>Incomplete Disposition</vt:lpstr>
      <vt:lpstr>Incomplete Disposition</vt:lpstr>
      <vt:lpstr>Studbooks to Medical and Medical to Studbooks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HP</cp:lastModifiedBy>
  <cp:revision>106</cp:revision>
  <cp:lastPrinted>2018-01-25T17:41:21Z</cp:lastPrinted>
  <dcterms:created xsi:type="dcterms:W3CDTF">2016-07-26T18:48:10Z</dcterms:created>
  <dcterms:modified xsi:type="dcterms:W3CDTF">2019-03-08T15:28:22Z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Order">
    <vt:r8>347700</vt:r8>
  </property>
</Properties>
</file>