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4"/>
  </p:notesMasterIdLst>
  <p:handoutMasterIdLst>
    <p:handoutMasterId r:id="rId25"/>
  </p:handoutMasterIdLst>
  <p:sldIdLst>
    <p:sldId id="284" r:id="rId3"/>
    <p:sldId id="285" r:id="rId4"/>
    <p:sldId id="310" r:id="rId5"/>
    <p:sldId id="314" r:id="rId6"/>
    <p:sldId id="288" r:id="rId7"/>
    <p:sldId id="289" r:id="rId8"/>
    <p:sldId id="309" r:id="rId9"/>
    <p:sldId id="307" r:id="rId10"/>
    <p:sldId id="287" r:id="rId11"/>
    <p:sldId id="303" r:id="rId12"/>
    <p:sldId id="313" r:id="rId13"/>
    <p:sldId id="317" r:id="rId14"/>
    <p:sldId id="318" r:id="rId15"/>
    <p:sldId id="311" r:id="rId16"/>
    <p:sldId id="319" r:id="rId17"/>
    <p:sldId id="320" r:id="rId18"/>
    <p:sldId id="316" r:id="rId19"/>
    <p:sldId id="308" r:id="rId20"/>
    <p:sldId id="306" r:id="rId21"/>
    <p:sldId id="286" r:id="rId22"/>
    <p:sldId id="299"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F79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54" autoAdjust="0"/>
    <p:restoredTop sz="97271" autoAdjust="0"/>
  </p:normalViewPr>
  <p:slideViewPr>
    <p:cSldViewPr snapToGrid="0">
      <p:cViewPr varScale="1">
        <p:scale>
          <a:sx n="125" d="100"/>
          <a:sy n="125" d="100"/>
        </p:scale>
        <p:origin x="342"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9E2B4CB-679D-4EAB-9633-9B044EBB9132}" type="datetimeFigureOut">
              <a:rPr lang="en-US" smtClean="0"/>
              <a:t>1/7/2019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C2CBADA-02B5-48B5-8AF5-F4D349CD6585}" type="slidenum">
              <a:rPr lang="en-US" smtClean="0"/>
              <a:t>‹#›</a:t>
            </a:fld>
            <a:endParaRPr lang="en-US"/>
          </a:p>
        </p:txBody>
      </p:sp>
    </p:spTree>
    <p:extLst>
      <p:ext uri="{BB962C8B-B14F-4D97-AF65-F5344CB8AC3E}">
        <p14:creationId xmlns:p14="http://schemas.microsoft.com/office/powerpoint/2010/main" val="2121408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198B639-8142-4ADB-91B5-D6193FB6FBCA}" type="datetimeFigureOut">
              <a:rPr lang="en-US" smtClean="0"/>
              <a:t>1/7/2019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46B899F-D591-47F3-9631-A23E3335CE05}" type="slidenum">
              <a:rPr lang="en-US" smtClean="0"/>
              <a:t>‹#›</a:t>
            </a:fld>
            <a:endParaRPr lang="en-US"/>
          </a:p>
        </p:txBody>
      </p:sp>
    </p:spTree>
    <p:extLst>
      <p:ext uri="{BB962C8B-B14F-4D97-AF65-F5344CB8AC3E}">
        <p14:creationId xmlns:p14="http://schemas.microsoft.com/office/powerpoint/2010/main" val="359904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 training</a:t>
            </a:r>
            <a:r>
              <a:rPr lang="en-US" baseline="0" dirty="0" smtClean="0"/>
              <a:t> resources are available to you during and after migration</a:t>
            </a:r>
            <a:endParaRPr lang="en-US" dirty="0"/>
          </a:p>
        </p:txBody>
      </p:sp>
      <p:sp>
        <p:nvSpPr>
          <p:cNvPr id="4" name="Slide Number Placeholder 3"/>
          <p:cNvSpPr>
            <a:spLocks noGrp="1"/>
          </p:cNvSpPr>
          <p:nvPr>
            <p:ph type="sldNum" sz="quarter" idx="10"/>
          </p:nvPr>
        </p:nvSpPr>
        <p:spPr/>
        <p:txBody>
          <a:bodyPr/>
          <a:lstStyle/>
          <a:p>
            <a:pPr>
              <a:defRPr/>
            </a:pPr>
            <a:fld id="{FA902D4E-7EAF-4F74-B17E-5E6777CDCB08}" type="slidenum">
              <a:rPr lang="en-US" altLang="en-US" smtClean="0"/>
              <a:pPr>
                <a:defRPr/>
              </a:pPr>
              <a:t>21</a:t>
            </a:fld>
            <a:endParaRPr lang="en-US" altLang="en-US"/>
          </a:p>
        </p:txBody>
      </p:sp>
    </p:spTree>
    <p:extLst>
      <p:ext uri="{BB962C8B-B14F-4D97-AF65-F5344CB8AC3E}">
        <p14:creationId xmlns:p14="http://schemas.microsoft.com/office/powerpoint/2010/main" val="179107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7FCC3-C203-4A4A-92CC-A9581B22AB8A}"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CF4B6-49EB-439B-8BFE-518BF081C2BC}" type="slidenum">
              <a:rPr lang="en-US" smtClean="0"/>
              <a:t>‹#›</a:t>
            </a:fld>
            <a:endParaRPr lang="en-US"/>
          </a:p>
        </p:txBody>
      </p:sp>
    </p:spTree>
    <p:extLst>
      <p:ext uri="{BB962C8B-B14F-4D97-AF65-F5344CB8AC3E}">
        <p14:creationId xmlns:p14="http://schemas.microsoft.com/office/powerpoint/2010/main" val="28008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defTabSz="1219170">
              <a:defRPr/>
            </a:pPr>
            <a:fld id="{CA7F640E-2E51-45D0-A55B-B34AEABE71CB}" type="datetimeFigureOut">
              <a:rPr lang="en-US" smtClean="0">
                <a:solidFill>
                  <a:prstClr val="black">
                    <a:tint val="75000"/>
                  </a:prstClr>
                </a:solidFill>
              </a:rPr>
              <a:pPr defTabSz="1219170">
                <a:defRPr/>
              </a:pPr>
              <a:t>1/7/2019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121917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1219170" fontAlgn="base">
              <a:spcBef>
                <a:spcPct val="0"/>
              </a:spcBef>
              <a:spcAft>
                <a:spcPct val="0"/>
              </a:spcAft>
              <a:defRPr/>
            </a:pPr>
            <a:fld id="{A2B94EF3-37EC-44BA-BB4C-0F14C5EAD3C2}" type="slidenum">
              <a:rPr lang="en-US" altLang="en-US" smtClean="0">
                <a:cs typeface="Arial" panose="020B0604020202020204" pitchFamily="34" charset="0"/>
              </a:rPr>
              <a:pPr defTabSz="121917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169989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smtClean="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defTabSz="1219170">
              <a:defRPr/>
            </a:pPr>
            <a:fld id="{E87527A3-BBD5-4D39-A939-C2AED1548B9F}" type="datetimeFigureOut">
              <a:rPr lang="en-US" smtClean="0">
                <a:solidFill>
                  <a:prstClr val="black">
                    <a:tint val="75000"/>
                  </a:prstClr>
                </a:solidFill>
              </a:rPr>
              <a:pPr defTabSz="1219170">
                <a:defRPr/>
              </a:pPr>
              <a:t>1/7/2019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121917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1219170" fontAlgn="base">
              <a:spcBef>
                <a:spcPct val="0"/>
              </a:spcBef>
              <a:spcAft>
                <a:spcPct val="0"/>
              </a:spcAft>
              <a:defRPr/>
            </a:pPr>
            <a:fld id="{D4001EDE-FBF0-477C-B9E3-191ACC94E251}" type="slidenum">
              <a:rPr lang="en-US" altLang="en-US" smtClean="0">
                <a:cs typeface="Arial" panose="020B0604020202020204" pitchFamily="34" charset="0"/>
              </a:rPr>
              <a:pPr defTabSz="121917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110963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1219170">
              <a:defRPr/>
            </a:pPr>
            <a:fld id="{BB27477D-9EF3-4242-A839-6ED777D2C70F}" type="datetimeFigureOut">
              <a:rPr lang="en-US" smtClean="0">
                <a:solidFill>
                  <a:prstClr val="black">
                    <a:tint val="75000"/>
                  </a:prstClr>
                </a:solidFill>
              </a:rPr>
              <a:pPr defTabSz="1219170">
                <a:defRPr/>
              </a:pPr>
              <a:t>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121917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1219170" fontAlgn="base">
              <a:spcBef>
                <a:spcPct val="0"/>
              </a:spcBef>
              <a:spcAft>
                <a:spcPct val="0"/>
              </a:spcAft>
              <a:defRPr/>
            </a:pPr>
            <a:fld id="{0C5BE24F-F811-49A8-AC18-16E1142E4C03}" type="slidenum">
              <a:rPr lang="en-US" altLang="en-US" smtClean="0">
                <a:cs typeface="Arial" panose="020B0604020202020204" pitchFamily="34" charset="0"/>
              </a:rPr>
              <a:pPr defTabSz="121917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083881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1219170">
              <a:defRPr/>
            </a:pPr>
            <a:fld id="{22706515-A046-4062-ABDD-2DD4408EC93C}" type="datetimeFigureOut">
              <a:rPr lang="en-US" smtClean="0">
                <a:solidFill>
                  <a:prstClr val="black">
                    <a:tint val="75000"/>
                  </a:prstClr>
                </a:solidFill>
              </a:rPr>
              <a:pPr defTabSz="1219170">
                <a:defRPr/>
              </a:pPr>
              <a:t>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121917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1219170" fontAlgn="base">
              <a:spcBef>
                <a:spcPct val="0"/>
              </a:spcBef>
              <a:spcAft>
                <a:spcPct val="0"/>
              </a:spcAft>
              <a:defRPr/>
            </a:pPr>
            <a:fld id="{22FFBA24-19F1-4431-8BA7-843338A94A19}" type="slidenum">
              <a:rPr lang="en-US" altLang="en-US" smtClean="0">
                <a:cs typeface="Arial" panose="020B0604020202020204" pitchFamily="34" charset="0"/>
              </a:rPr>
              <a:pPr defTabSz="121917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12542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B50182-5B26-4CCE-AAC8-1BD3212770C3}" type="datetimeFigureOut">
              <a:rPr lang="en-US" smtClean="0"/>
              <a:t>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411B0-1F74-4DFD-9692-46A25DBD5299}" type="slidenum">
              <a:rPr lang="en-US" smtClean="0"/>
              <a:t>‹#›</a:t>
            </a:fld>
            <a:endParaRPr lang="en-US"/>
          </a:p>
        </p:txBody>
      </p:sp>
    </p:spTree>
    <p:extLst>
      <p:ext uri="{BB962C8B-B14F-4D97-AF65-F5344CB8AC3E}">
        <p14:creationId xmlns:p14="http://schemas.microsoft.com/office/powerpoint/2010/main" val="367315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defTabSz="1219170">
              <a:defRPr/>
            </a:pPr>
            <a:fld id="{70E416CB-7936-4CA5-81F6-69AEA7778C1D}" type="datetimeFigureOut">
              <a:rPr lang="en-US" smtClean="0">
                <a:solidFill>
                  <a:prstClr val="black">
                    <a:tint val="75000"/>
                  </a:prstClr>
                </a:solidFill>
              </a:rPr>
              <a:pPr defTabSz="1219170">
                <a:defRPr/>
              </a:pPr>
              <a:t>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121917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1219170" fontAlgn="base">
              <a:spcBef>
                <a:spcPct val="0"/>
              </a:spcBef>
              <a:spcAft>
                <a:spcPct val="0"/>
              </a:spcAft>
              <a:defRPr/>
            </a:pPr>
            <a:fld id="{0CCA839F-077E-45D9-9B6A-B5D356B9DF1C}" type="slidenum">
              <a:rPr lang="en-US" altLang="en-US" smtClean="0">
                <a:cs typeface="Arial" panose="020B0604020202020204" pitchFamily="34" charset="0"/>
              </a:rPr>
              <a:pPr defTabSz="121917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16636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1219170">
              <a:defRPr/>
            </a:pPr>
            <a:fld id="{02BFB796-4E01-49D3-8396-236D0DF0CAB4}" type="datetimeFigureOut">
              <a:rPr lang="en-US" smtClean="0">
                <a:solidFill>
                  <a:prstClr val="black">
                    <a:tint val="75000"/>
                  </a:prstClr>
                </a:solidFill>
              </a:rPr>
              <a:pPr defTabSz="1219170">
                <a:defRPr/>
              </a:pPr>
              <a:t>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121917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1219170" fontAlgn="base">
              <a:spcBef>
                <a:spcPct val="0"/>
              </a:spcBef>
              <a:spcAft>
                <a:spcPct val="0"/>
              </a:spcAft>
              <a:defRPr/>
            </a:pPr>
            <a:fld id="{51323EFA-084D-44AF-AC16-9744D057155A}" type="slidenum">
              <a:rPr lang="en-US" altLang="en-US" smtClean="0">
                <a:cs typeface="Arial" panose="020B0604020202020204" pitchFamily="34" charset="0"/>
              </a:rPr>
              <a:pPr defTabSz="121917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929122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defTabSz="1219170">
              <a:defRPr/>
            </a:pPr>
            <a:fld id="{B4260330-180D-4450-A907-48D60393341B}" type="datetimeFigureOut">
              <a:rPr lang="en-US" smtClean="0">
                <a:solidFill>
                  <a:prstClr val="black">
                    <a:tint val="75000"/>
                  </a:prstClr>
                </a:solidFill>
              </a:rPr>
              <a:pPr defTabSz="1219170">
                <a:defRPr/>
              </a:pPr>
              <a:t>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121917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1219170" fontAlgn="base">
              <a:spcBef>
                <a:spcPct val="0"/>
              </a:spcBef>
              <a:spcAft>
                <a:spcPct val="0"/>
              </a:spcAft>
              <a:defRPr/>
            </a:pPr>
            <a:fld id="{A7AAE836-5E9C-428C-A7D1-4D40355FAD54}" type="slidenum">
              <a:rPr lang="en-US" altLang="en-US" smtClean="0">
                <a:cs typeface="Arial" panose="020B0604020202020204" pitchFamily="34" charset="0"/>
              </a:rPr>
              <a:pPr defTabSz="121917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35665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defTabSz="1219170">
              <a:defRPr/>
            </a:pPr>
            <a:fld id="{505100C2-BE69-4FE9-A37F-33E20C1F2BDB}" type="datetimeFigureOut">
              <a:rPr lang="en-US" smtClean="0">
                <a:solidFill>
                  <a:prstClr val="black">
                    <a:tint val="75000"/>
                  </a:prstClr>
                </a:solidFill>
              </a:rPr>
              <a:pPr defTabSz="1219170">
                <a:defRPr/>
              </a:pPr>
              <a:t>1/7/2019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121917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1219170" fontAlgn="base">
              <a:spcBef>
                <a:spcPct val="0"/>
              </a:spcBef>
              <a:spcAft>
                <a:spcPct val="0"/>
              </a:spcAft>
              <a:defRPr/>
            </a:pPr>
            <a:fld id="{9EF22913-86F6-460D-ACC9-77AA93BDEE61}" type="slidenum">
              <a:rPr lang="en-US" altLang="en-US" smtClean="0">
                <a:cs typeface="Arial" panose="020B0604020202020204" pitchFamily="34" charset="0"/>
              </a:rPr>
              <a:pPr defTabSz="121917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7071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defTabSz="1219170">
              <a:defRPr/>
            </a:pPr>
            <a:fld id="{8A261116-3CE3-49FF-8DDB-4723BC30904A}" type="datetimeFigureOut">
              <a:rPr lang="en-US" smtClean="0">
                <a:solidFill>
                  <a:prstClr val="black">
                    <a:tint val="75000"/>
                  </a:prstClr>
                </a:solidFill>
              </a:rPr>
              <a:pPr defTabSz="1219170">
                <a:defRPr/>
              </a:pPr>
              <a:t>1/7/2019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1219170">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1219170" fontAlgn="base">
              <a:spcBef>
                <a:spcPct val="0"/>
              </a:spcBef>
              <a:spcAft>
                <a:spcPct val="0"/>
              </a:spcAft>
              <a:defRPr/>
            </a:pPr>
            <a:fld id="{EADB7D4D-4DB0-4B82-BE11-837B3258458D}" type="slidenum">
              <a:rPr lang="en-US" altLang="en-US" smtClean="0">
                <a:cs typeface="Arial" panose="020B0604020202020204" pitchFamily="34" charset="0"/>
              </a:rPr>
              <a:pPr defTabSz="121917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642433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defTabSz="1219170">
              <a:defRPr/>
            </a:pPr>
            <a:fld id="{D4737882-9519-438F-BC7C-94C9EE63EF2F}" type="datetimeFigureOut">
              <a:rPr lang="en-US" smtClean="0">
                <a:solidFill>
                  <a:prstClr val="black">
                    <a:tint val="75000"/>
                  </a:prstClr>
                </a:solidFill>
              </a:rPr>
              <a:pPr defTabSz="1219170">
                <a:defRPr/>
              </a:pPr>
              <a:t>1/7/2019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1219170">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1219170" fontAlgn="base">
              <a:spcBef>
                <a:spcPct val="0"/>
              </a:spcBef>
              <a:spcAft>
                <a:spcPct val="0"/>
              </a:spcAft>
              <a:defRPr/>
            </a:pPr>
            <a:fld id="{152C632F-32CE-4EB5-86AA-372E5CB5B910}" type="slidenum">
              <a:rPr lang="en-US" altLang="en-US" smtClean="0">
                <a:cs typeface="Arial" panose="020B0604020202020204" pitchFamily="34" charset="0"/>
              </a:rPr>
              <a:pPr defTabSz="121917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95613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1219170">
              <a:defRPr/>
            </a:pPr>
            <a:fld id="{0265B87F-F968-4677-991E-79D2D33FA126}" type="datetimeFigureOut">
              <a:rPr lang="en-US" smtClean="0">
                <a:solidFill>
                  <a:prstClr val="black">
                    <a:tint val="75000"/>
                  </a:prstClr>
                </a:solidFill>
              </a:rPr>
              <a:pPr defTabSz="1219170">
                <a:defRPr/>
              </a:pPr>
              <a:t>1/7/2019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121917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1219170" fontAlgn="base">
              <a:spcBef>
                <a:spcPct val="0"/>
              </a:spcBef>
              <a:spcAft>
                <a:spcPct val="0"/>
              </a:spcAft>
              <a:defRPr/>
            </a:pPr>
            <a:fld id="{212E243C-832A-4FBA-BF3E-8A594F1D8869}" type="slidenum">
              <a:rPr lang="en-US" altLang="en-US" smtClean="0">
                <a:cs typeface="Arial" panose="020B0604020202020204" pitchFamily="34" charset="0"/>
              </a:rPr>
              <a:pPr defTabSz="121917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7837901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838200" y="366185"/>
            <a:ext cx="105156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defTabSz="914377" eaLnBrk="1" fontAlgn="auto" hangingPunct="1">
              <a:spcBef>
                <a:spcPts val="0"/>
              </a:spcBef>
              <a:spcAft>
                <a:spcPts val="0"/>
              </a:spcAft>
              <a:defRPr sz="1200">
                <a:solidFill>
                  <a:srgbClr val="607B1A">
                    <a:tint val="75000"/>
                  </a:srgbClr>
                </a:solidFill>
                <a:latin typeface="Calibri" panose="020F0502020204030204"/>
                <a:cs typeface="+mn-cs"/>
              </a:defRPr>
            </a:lvl1pPr>
          </a:lstStyle>
          <a:p>
            <a:fld id="{B008C7F8-A3E1-4D81-A4F6-1543C7C48144}" type="datetimeFigureOut">
              <a:rPr lang="en-US" smtClean="0"/>
              <a:t>1/7/2019</a:t>
            </a:fld>
            <a:endParaRPr lang="en-US"/>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rgbClr val="607B1A">
                    <a:tint val="75000"/>
                  </a:srgbClr>
                </a:solidFill>
                <a:latin typeface="Calibri" panose="020F0502020204030204"/>
                <a:cs typeface="+mn-cs"/>
              </a:defRPr>
            </a:lvl1pPr>
          </a:lstStyle>
          <a:p>
            <a:endParaRPr lang="en-US"/>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wrap="square" lIns="91440" tIns="45720" rIns="91440" bIns="45720" numCol="1" anchor="ctr" anchorCtr="0" compatLnSpc="1">
            <a:prstTxWarp prst="textNoShape">
              <a:avLst/>
            </a:prstTxWarp>
          </a:bodyPr>
          <a:lstStyle>
            <a:lvl1pPr algn="r" defTabSz="914377" eaLnBrk="1" hangingPunct="1">
              <a:defRPr sz="933" i="1" smtClean="0">
                <a:solidFill>
                  <a:srgbClr val="9DA98B"/>
                </a:solidFill>
                <a:latin typeface="Karla" pitchFamily="2" charset="0"/>
              </a:defRPr>
            </a:lvl1pPr>
          </a:lstStyle>
          <a:p>
            <a:fld id="{F74ABA9F-2752-4467-BB98-89686BEDF3A3}" type="slidenum">
              <a:rPr lang="en-US" smtClean="0"/>
              <a:t>‹#›</a:t>
            </a:fld>
            <a:endParaRPr lang="en-US"/>
          </a:p>
        </p:txBody>
      </p:sp>
    </p:spTree>
    <p:extLst>
      <p:ext uri="{BB962C8B-B14F-4D97-AF65-F5344CB8AC3E}">
        <p14:creationId xmlns:p14="http://schemas.microsoft.com/office/powerpoint/2010/main" val="1108142391"/>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914377"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609585"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70"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54"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9"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defTabSz="914377"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2971" indent="-228594" algn="l" defTabSz="914377"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fontAlgn="base" hangingPunct="1">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4pPr>
      <a:lvl5pPr marL="2057349" indent="-228594" algn="l" defTabSz="914377" rtl="0" eaLnBrk="1" fontAlgn="base" hangingPunct="1">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mn-lt"/>
                <a:cs typeface="+mn-cs"/>
              </a:defRPr>
            </a:lvl1pPr>
          </a:lstStyle>
          <a:p>
            <a:pPr defTabSz="1219170">
              <a:defRPr/>
            </a:pPr>
            <a:fld id="{A43DA88B-30AC-41CD-8F98-3E86A575BC01}" type="datetimeFigureOut">
              <a:rPr lang="en-US" smtClean="0">
                <a:solidFill>
                  <a:prstClr val="black">
                    <a:tint val="75000"/>
                  </a:prstClr>
                </a:solidFill>
              </a:rPr>
              <a:pPr defTabSz="1219170">
                <a:defRPr/>
              </a:pPr>
              <a:t>1/7/2019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cs typeface="+mn-cs"/>
              </a:defRPr>
            </a:lvl1pPr>
          </a:lstStyle>
          <a:p>
            <a:pPr defTabSz="121917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defRPr>
            </a:lvl1pPr>
          </a:lstStyle>
          <a:p>
            <a:pPr defTabSz="1219170" fontAlgn="base">
              <a:spcBef>
                <a:spcPct val="0"/>
              </a:spcBef>
              <a:spcAft>
                <a:spcPct val="0"/>
              </a:spcAft>
              <a:defRPr/>
            </a:pPr>
            <a:fld id="{1025943E-DBF9-4411-A8CC-786A5B8BBB82}" type="slidenum">
              <a:rPr lang="en-US" altLang="en-US" smtClean="0">
                <a:cs typeface="Arial" panose="020B0604020202020204" pitchFamily="34" charset="0"/>
              </a:rPr>
              <a:pPr defTabSz="121917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60094139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training.species360.org/studbookvideos/" TargetMode="External"/><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hyperlink" Target="mailto:Support@species360.org" TargetMode="External"/><Relationship Id="rId4" Type="http://schemas.openxmlformats.org/officeDocument/2006/relationships/hyperlink" Target="http://training.species360.org/studbookwebina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0505"/>
        </a:solidFill>
        <a:effectLst/>
      </p:bgPr>
    </p:bg>
    <p:spTree>
      <p:nvGrpSpPr>
        <p:cNvPr id="1" name=""/>
        <p:cNvGrpSpPr/>
        <p:nvPr/>
      </p:nvGrpSpPr>
      <p:grpSpPr>
        <a:xfrm>
          <a:off x="0" y="0"/>
          <a:ext cx="0" cy="0"/>
          <a:chOff x="0" y="0"/>
          <a:chExt cx="0" cy="0"/>
        </a:xfrm>
      </p:grpSpPr>
      <p:sp>
        <p:nvSpPr>
          <p:cNvPr id="4" name="Rectangle 3"/>
          <p:cNvSpPr/>
          <p:nvPr/>
        </p:nvSpPr>
        <p:spPr>
          <a:xfrm>
            <a:off x="655619" y="1711035"/>
            <a:ext cx="4470400" cy="629231"/>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spcFirstLastPara="1" wrap="square" lIns="67733" tIns="67733" rIns="67733" bIns="67733" spcCol="38100" anchor="ctr">
            <a:spAutoFit/>
          </a:bodyPr>
          <a:lstStyle/>
          <a:p>
            <a:pPr algn="ctr" defTabSz="778914" latinLnBrk="1" hangingPunct="0">
              <a:defRPr/>
            </a:pPr>
            <a:endParaRPr lang="en-US" sz="3200">
              <a:solidFill>
                <a:srgbClr val="FFFFFF"/>
              </a:solidFill>
              <a:latin typeface="Calibri"/>
              <a:cs typeface="Arial" panose="020B0604020202020204" pitchFamily="34" charset="0"/>
              <a:sym typeface="Helvetica Light"/>
            </a:endParaRPr>
          </a:p>
        </p:txBody>
      </p:sp>
      <p:pic>
        <p:nvPicPr>
          <p:cNvPr id="399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0400" y="0"/>
            <a:ext cx="772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hape 34"/>
          <p:cNvSpPr/>
          <p:nvPr/>
        </p:nvSpPr>
        <p:spPr>
          <a:xfrm>
            <a:off x="630767" y="533401"/>
            <a:ext cx="4368800" cy="2462021"/>
          </a:xfrm>
          <a:prstGeom prst="rect">
            <a:avLst/>
          </a:prstGeom>
          <a:ln w="12700">
            <a:miter lim="400000"/>
          </a:ln>
          <a:extLst>
            <a:ext uri="{C572A759-6A51-4108-AA02-DFA0A04FC94B}"/>
          </a:extLst>
        </p:spPr>
        <p:txBody>
          <a:bodyPr lIns="0" tIns="0" rIns="0" bIns="0">
            <a:spAutoFit/>
          </a:bodyPr>
          <a:lstStyle/>
          <a:p>
            <a:pPr defTabSz="487892">
              <a:defRPr sz="1800"/>
            </a:pPr>
            <a:r>
              <a:rPr lang="en-US" sz="5333" b="1" kern="0" dirty="0">
                <a:solidFill>
                  <a:srgbClr val="FAAB13"/>
                </a:solidFill>
                <a:latin typeface="Karla" pitchFamily="2" charset="0"/>
                <a:ea typeface="Karla" pitchFamily="2" charset="0"/>
                <a:cs typeface="Helvetica Neue LT Std 75 Bold"/>
                <a:sym typeface="Helvetica Neue LT Std 75 Bold"/>
              </a:rPr>
              <a:t>ZIMS for Studbooks </a:t>
            </a:r>
            <a:r>
              <a:rPr lang="en-US" sz="5333" b="1" kern="0" dirty="0" smtClean="0">
                <a:solidFill>
                  <a:srgbClr val="FAAB13"/>
                </a:solidFill>
                <a:latin typeface="Karla" pitchFamily="2" charset="0"/>
                <a:ea typeface="Karla" pitchFamily="2" charset="0"/>
                <a:cs typeface="Helvetica Neue LT Std 75 Bold"/>
                <a:sym typeface="Helvetica Neue LT Std 75 Bold"/>
              </a:rPr>
              <a:t>2018 Review </a:t>
            </a:r>
            <a:endParaRPr sz="5333" b="1" kern="0" dirty="0">
              <a:solidFill>
                <a:srgbClr val="FAAB13"/>
              </a:solidFill>
              <a:latin typeface="Karla" pitchFamily="2" charset="0"/>
              <a:ea typeface="Karla" pitchFamily="2" charset="0"/>
              <a:cs typeface="Helvetica Neue LT Std 75 Bold"/>
              <a:sym typeface="Helvetica Neue LT Std 75 Bold"/>
            </a:endParaRPr>
          </a:p>
        </p:txBody>
      </p:sp>
      <p:pic>
        <p:nvPicPr>
          <p:cNvPr id="3994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5200" y="5190083"/>
            <a:ext cx="2328333" cy="124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03200" y="3691290"/>
            <a:ext cx="5689600" cy="1121674"/>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spcFirstLastPara="1" wrap="square" lIns="67733" tIns="67733" rIns="67733" bIns="67733" spcCol="38100" anchor="ctr">
            <a:spAutoFit/>
          </a:bodyPr>
          <a:lstStyle/>
          <a:p>
            <a:pPr algn="ctr" defTabSz="778914" latinLnBrk="1" hangingPunct="0">
              <a:defRPr/>
            </a:pPr>
            <a:r>
              <a:rPr lang="en-US" sz="3200" dirty="0">
                <a:solidFill>
                  <a:srgbClr val="FFFFFF"/>
                </a:solidFill>
                <a:latin typeface="Calibri"/>
                <a:cs typeface="Arial" panose="020B0604020202020204" pitchFamily="34" charset="0"/>
                <a:sym typeface="Helvetica Light"/>
              </a:rPr>
              <a:t>Katelyn Mucha</a:t>
            </a:r>
          </a:p>
          <a:p>
            <a:pPr algn="ctr" defTabSz="778914" latinLnBrk="1" hangingPunct="0">
              <a:defRPr/>
            </a:pPr>
            <a:r>
              <a:rPr lang="en-US" sz="3200" dirty="0">
                <a:solidFill>
                  <a:srgbClr val="FFFFFF"/>
                </a:solidFill>
                <a:latin typeface="Calibri"/>
                <a:cs typeface="Arial" panose="020B0604020202020204" pitchFamily="34" charset="0"/>
                <a:sym typeface="Helvetica Light"/>
              </a:rPr>
              <a:t>Katelyn.Mucha@species360.org</a:t>
            </a:r>
          </a:p>
        </p:txBody>
      </p:sp>
    </p:spTree>
    <p:extLst>
      <p:ext uri="{BB962C8B-B14F-4D97-AF65-F5344CB8AC3E}">
        <p14:creationId xmlns:p14="http://schemas.microsoft.com/office/powerpoint/2010/main" val="315195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65844"/>
            <a:ext cx="10515600" cy="1325563"/>
          </a:xfrm>
        </p:spPr>
        <p:txBody>
          <a:bodyPr/>
          <a:lstStyle/>
          <a:p>
            <a:pPr algn="ctr"/>
            <a:r>
              <a:rPr lang="en-US" b="1" dirty="0" smtClean="0">
                <a:solidFill>
                  <a:srgbClr val="000000"/>
                </a:solidFill>
              </a:rPr>
              <a:t>Animal Detail – Basic Info Freeze </a:t>
            </a:r>
            <a:endParaRPr lang="en-US" b="1" dirty="0">
              <a:solidFill>
                <a:srgbClr val="000000"/>
              </a:solidFill>
            </a:endParaRPr>
          </a:p>
        </p:txBody>
      </p:sp>
      <p:pic>
        <p:nvPicPr>
          <p:cNvPr id="7" name="Content Placeholder 6"/>
          <p:cNvPicPr>
            <a:picLocks noGrp="1" noChangeAspect="1"/>
          </p:cNvPicPr>
          <p:nvPr>
            <p:ph sz="half" idx="2"/>
          </p:nvPr>
        </p:nvPicPr>
        <p:blipFill>
          <a:blip r:embed="rId2"/>
          <a:stretch>
            <a:fillRect/>
          </a:stretch>
        </p:blipFill>
        <p:spPr>
          <a:xfrm>
            <a:off x="1930400" y="2635852"/>
            <a:ext cx="7445276" cy="3908927"/>
          </a:xfrm>
          <a:prstGeom prst="rect">
            <a:avLst/>
          </a:prstGeom>
          <a:ln>
            <a:solidFill>
              <a:srgbClr val="000000"/>
            </a:solidFill>
          </a:ln>
        </p:spPr>
      </p:pic>
      <p:sp>
        <p:nvSpPr>
          <p:cNvPr id="6" name="Content Placeholder 5"/>
          <p:cNvSpPr>
            <a:spLocks noGrp="1"/>
          </p:cNvSpPr>
          <p:nvPr>
            <p:ph sz="quarter" idx="4"/>
          </p:nvPr>
        </p:nvSpPr>
        <p:spPr>
          <a:xfrm>
            <a:off x="839788" y="1222985"/>
            <a:ext cx="10515600" cy="1201802"/>
          </a:xfrm>
        </p:spPr>
        <p:txBody>
          <a:bodyPr/>
          <a:lstStyle/>
          <a:p>
            <a:r>
              <a:rPr lang="en-US" dirty="0" smtClean="0">
                <a:solidFill>
                  <a:srgbClr val="000000"/>
                </a:solidFill>
              </a:rPr>
              <a:t>Animal details is now frozen to allow user to scroll down to view/edit/add records with the basic information in context.</a:t>
            </a:r>
            <a:endParaRPr lang="en-US" dirty="0">
              <a:solidFill>
                <a:srgbClr val="000000"/>
              </a:solidFill>
            </a:endParaRPr>
          </a:p>
        </p:txBody>
      </p:sp>
      <p:sp>
        <p:nvSpPr>
          <p:cNvPr id="8" name="Rectangle 7"/>
          <p:cNvSpPr/>
          <p:nvPr/>
        </p:nvSpPr>
        <p:spPr>
          <a:xfrm>
            <a:off x="1930400" y="2635852"/>
            <a:ext cx="7445276" cy="106238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74820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16138"/>
            <a:ext cx="10515600" cy="1325563"/>
          </a:xfrm>
        </p:spPr>
        <p:txBody>
          <a:bodyPr/>
          <a:lstStyle/>
          <a:p>
            <a:pPr algn="ctr"/>
            <a:r>
              <a:rPr lang="en-US" b="1" dirty="0" smtClean="0">
                <a:solidFill>
                  <a:srgbClr val="000000"/>
                </a:solidFill>
              </a:rPr>
              <a:t>Preferences</a:t>
            </a:r>
            <a:endParaRPr lang="en-US" b="1" dirty="0">
              <a:solidFill>
                <a:srgbClr val="000000"/>
              </a:solidFill>
            </a:endParaRPr>
          </a:p>
        </p:txBody>
      </p:sp>
      <p:sp>
        <p:nvSpPr>
          <p:cNvPr id="6" name="Content Placeholder 5"/>
          <p:cNvSpPr>
            <a:spLocks noGrp="1"/>
          </p:cNvSpPr>
          <p:nvPr>
            <p:ph sz="quarter" idx="4"/>
          </p:nvPr>
        </p:nvSpPr>
        <p:spPr>
          <a:xfrm>
            <a:off x="839788" y="902090"/>
            <a:ext cx="10515600" cy="1201802"/>
          </a:xfrm>
        </p:spPr>
        <p:txBody>
          <a:bodyPr/>
          <a:lstStyle/>
          <a:p>
            <a:r>
              <a:rPr lang="en-US" dirty="0" smtClean="0">
                <a:solidFill>
                  <a:srgbClr val="000000"/>
                </a:solidFill>
              </a:rPr>
              <a:t>Under Start Menu &gt; My Preferences </a:t>
            </a:r>
          </a:p>
          <a:p>
            <a:r>
              <a:rPr lang="en-US" dirty="0" smtClean="0">
                <a:solidFill>
                  <a:srgbClr val="000000"/>
                </a:solidFill>
              </a:rPr>
              <a:t>Options for setting the date and time format</a:t>
            </a:r>
          </a:p>
          <a:p>
            <a:r>
              <a:rPr lang="en-US" dirty="0" smtClean="0">
                <a:solidFill>
                  <a:srgbClr val="000000"/>
                </a:solidFill>
              </a:rPr>
              <a:t>Box preferences: Choose to have module boxes opened or closed by default. </a:t>
            </a:r>
          </a:p>
        </p:txBody>
      </p:sp>
      <p:pic>
        <p:nvPicPr>
          <p:cNvPr id="5" name="Picture 4"/>
          <p:cNvPicPr>
            <a:picLocks noChangeAspect="1"/>
          </p:cNvPicPr>
          <p:nvPr/>
        </p:nvPicPr>
        <p:blipFill>
          <a:blip r:embed="rId2"/>
          <a:stretch>
            <a:fillRect/>
          </a:stretch>
        </p:blipFill>
        <p:spPr>
          <a:xfrm>
            <a:off x="2790236" y="2645401"/>
            <a:ext cx="2714324" cy="3440885"/>
          </a:xfrm>
          <a:prstGeom prst="rect">
            <a:avLst/>
          </a:prstGeom>
          <a:ln>
            <a:solidFill>
              <a:srgbClr val="000000"/>
            </a:solidFill>
          </a:ln>
        </p:spPr>
      </p:pic>
      <p:cxnSp>
        <p:nvCxnSpPr>
          <p:cNvPr id="7" name="Straight Arrow Connector 6"/>
          <p:cNvCxnSpPr/>
          <p:nvPr/>
        </p:nvCxnSpPr>
        <p:spPr>
          <a:xfrm>
            <a:off x="5080210" y="3158429"/>
            <a:ext cx="1873495" cy="2488"/>
          </a:xfrm>
          <a:prstGeom prst="straightConnector1">
            <a:avLst/>
          </a:prstGeom>
          <a:ln w="38100">
            <a:solidFill>
              <a:srgbClr val="C6206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394966" y="5262011"/>
            <a:ext cx="1668333" cy="9626"/>
          </a:xfrm>
          <a:prstGeom prst="straightConnector1">
            <a:avLst/>
          </a:prstGeom>
          <a:ln w="38100">
            <a:solidFill>
              <a:srgbClr val="C62066"/>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7058480" y="2535145"/>
            <a:ext cx="2699131" cy="1543967"/>
          </a:xfrm>
          <a:prstGeom prst="rect">
            <a:avLst/>
          </a:prstGeom>
          <a:ln>
            <a:solidFill>
              <a:srgbClr val="000000"/>
            </a:solidFill>
          </a:ln>
        </p:spPr>
      </p:pic>
      <p:pic>
        <p:nvPicPr>
          <p:cNvPr id="13" name="Picture 12"/>
          <p:cNvPicPr>
            <a:picLocks noChangeAspect="1"/>
          </p:cNvPicPr>
          <p:nvPr/>
        </p:nvPicPr>
        <p:blipFill>
          <a:blip r:embed="rId4"/>
          <a:stretch>
            <a:fillRect/>
          </a:stretch>
        </p:blipFill>
        <p:spPr>
          <a:xfrm>
            <a:off x="7058480" y="4200162"/>
            <a:ext cx="2689506" cy="2142951"/>
          </a:xfrm>
          <a:prstGeom prst="rect">
            <a:avLst/>
          </a:prstGeom>
          <a:ln>
            <a:solidFill>
              <a:srgbClr val="000000"/>
            </a:solidFill>
          </a:ln>
        </p:spPr>
      </p:pic>
    </p:spTree>
    <p:extLst>
      <p:ext uri="{BB962C8B-B14F-4D97-AF65-F5344CB8AC3E}">
        <p14:creationId xmlns:p14="http://schemas.microsoft.com/office/powerpoint/2010/main" val="794542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94353"/>
            <a:ext cx="10515600" cy="1325563"/>
          </a:xfrm>
        </p:spPr>
        <p:txBody>
          <a:bodyPr/>
          <a:lstStyle/>
          <a:p>
            <a:pPr algn="ctr"/>
            <a:r>
              <a:rPr lang="en-US" b="1" dirty="0" smtClean="0">
                <a:solidFill>
                  <a:srgbClr val="000000"/>
                </a:solidFill>
              </a:rPr>
              <a:t>Birth Transaction Improvements </a:t>
            </a:r>
            <a:endParaRPr lang="en-US" b="1" dirty="0">
              <a:solidFill>
                <a:srgbClr val="000000"/>
              </a:solidFill>
            </a:endParaRPr>
          </a:p>
        </p:txBody>
      </p:sp>
      <p:sp>
        <p:nvSpPr>
          <p:cNvPr id="6" name="Content Placeholder 5"/>
          <p:cNvSpPr>
            <a:spLocks noGrp="1"/>
          </p:cNvSpPr>
          <p:nvPr>
            <p:ph sz="quarter" idx="4"/>
          </p:nvPr>
        </p:nvSpPr>
        <p:spPr>
          <a:xfrm>
            <a:off x="638175" y="1304925"/>
            <a:ext cx="10717213" cy="4762500"/>
          </a:xfrm>
        </p:spPr>
        <p:txBody>
          <a:bodyPr/>
          <a:lstStyle/>
          <a:p>
            <a:r>
              <a:rPr lang="en-US" dirty="0" smtClean="0">
                <a:solidFill>
                  <a:srgbClr val="000000"/>
                </a:solidFill>
              </a:rPr>
              <a:t>Prior to September 2018, all animals were required to have an “origin” transaction which required specific transactions depending on the Birth Type selected. </a:t>
            </a:r>
          </a:p>
          <a:p>
            <a:r>
              <a:rPr lang="en-US" dirty="0" smtClean="0">
                <a:solidFill>
                  <a:srgbClr val="000000"/>
                </a:solidFill>
              </a:rPr>
              <a:t>Originally the origin transaction was intended to standardize data entry and ensure correct transaction streams. However, this removed some of the historic flexibility to data entry.</a:t>
            </a:r>
          </a:p>
        </p:txBody>
      </p:sp>
      <p:pic>
        <p:nvPicPr>
          <p:cNvPr id="10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537" y="4152900"/>
            <a:ext cx="9269650" cy="191452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4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94353"/>
            <a:ext cx="10515600" cy="1325563"/>
          </a:xfrm>
        </p:spPr>
        <p:txBody>
          <a:bodyPr/>
          <a:lstStyle/>
          <a:p>
            <a:pPr algn="ctr"/>
            <a:r>
              <a:rPr lang="en-US" b="1" dirty="0" smtClean="0">
                <a:solidFill>
                  <a:srgbClr val="000000"/>
                </a:solidFill>
              </a:rPr>
              <a:t>Birth Transaction Improvements </a:t>
            </a:r>
            <a:endParaRPr lang="en-US" b="1" dirty="0">
              <a:solidFill>
                <a:srgbClr val="000000"/>
              </a:solidFill>
            </a:endParaRPr>
          </a:p>
        </p:txBody>
      </p:sp>
      <p:sp>
        <p:nvSpPr>
          <p:cNvPr id="6" name="Content Placeholder 5"/>
          <p:cNvSpPr>
            <a:spLocks noGrp="1"/>
          </p:cNvSpPr>
          <p:nvPr>
            <p:ph sz="quarter" idx="4"/>
          </p:nvPr>
        </p:nvSpPr>
        <p:spPr>
          <a:xfrm>
            <a:off x="638175" y="1304925"/>
            <a:ext cx="10717213" cy="4762500"/>
          </a:xfrm>
        </p:spPr>
        <p:txBody>
          <a:bodyPr/>
          <a:lstStyle/>
          <a:p>
            <a:r>
              <a:rPr lang="en-US" dirty="0" smtClean="0">
                <a:solidFill>
                  <a:srgbClr val="000000"/>
                </a:solidFill>
              </a:rPr>
              <a:t>Currently, origin transactions are no longer an option in the system.</a:t>
            </a:r>
          </a:p>
          <a:p>
            <a:r>
              <a:rPr lang="en-US" dirty="0" smtClean="0">
                <a:solidFill>
                  <a:srgbClr val="000000"/>
                </a:solidFill>
              </a:rPr>
              <a:t>Instead, all animals are required to have a Birth/Hatch as the first event. Animals must have a birth/hatch before other transactions can be entered.</a:t>
            </a:r>
          </a:p>
          <a:p>
            <a:r>
              <a:rPr lang="en-US" dirty="0" smtClean="0">
                <a:solidFill>
                  <a:srgbClr val="000000"/>
                </a:solidFill>
              </a:rPr>
              <a:t>Within the birth/hatch record, the birth/hatch type is indicated but this selection does not drive the transactions the user must enter.</a:t>
            </a:r>
            <a:endParaRPr lang="en-US" dirty="0">
              <a:solidFill>
                <a:srgbClr val="000000"/>
              </a:solidFill>
            </a:endParaRPr>
          </a:p>
          <a:p>
            <a:endParaRPr lang="en-US"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79" y="4206179"/>
            <a:ext cx="7873344" cy="136532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7852514" y="4673848"/>
            <a:ext cx="3690937" cy="1393577"/>
          </a:xfrm>
          <a:prstGeom prst="rect">
            <a:avLst/>
          </a:prstGeom>
          <a:ln>
            <a:solidFill>
              <a:srgbClr val="000000"/>
            </a:solidFill>
          </a:ln>
        </p:spPr>
      </p:pic>
    </p:spTree>
    <p:extLst>
      <p:ext uri="{BB962C8B-B14F-4D97-AF65-F5344CB8AC3E}">
        <p14:creationId xmlns:p14="http://schemas.microsoft.com/office/powerpoint/2010/main" val="2924577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94353"/>
            <a:ext cx="10515600" cy="1325563"/>
          </a:xfrm>
        </p:spPr>
        <p:txBody>
          <a:bodyPr/>
          <a:lstStyle/>
          <a:p>
            <a:pPr algn="ctr"/>
            <a:r>
              <a:rPr lang="en-US" b="1" dirty="0" smtClean="0">
                <a:solidFill>
                  <a:srgbClr val="000000"/>
                </a:solidFill>
              </a:rPr>
              <a:t>Hover Overs</a:t>
            </a:r>
            <a:endParaRPr lang="en-US" b="1" dirty="0">
              <a:solidFill>
                <a:srgbClr val="000000"/>
              </a:solidFill>
            </a:endParaRPr>
          </a:p>
        </p:txBody>
      </p:sp>
      <p:sp>
        <p:nvSpPr>
          <p:cNvPr id="6" name="Content Placeholder 5"/>
          <p:cNvSpPr>
            <a:spLocks noGrp="1"/>
          </p:cNvSpPr>
          <p:nvPr>
            <p:ph sz="quarter" idx="4"/>
          </p:nvPr>
        </p:nvSpPr>
        <p:spPr>
          <a:xfrm>
            <a:off x="839788" y="1521595"/>
            <a:ext cx="10515600" cy="1766887"/>
          </a:xfrm>
        </p:spPr>
        <p:txBody>
          <a:bodyPr/>
          <a:lstStyle/>
          <a:p>
            <a:r>
              <a:rPr lang="en-US" dirty="0" smtClean="0">
                <a:solidFill>
                  <a:srgbClr val="000000"/>
                </a:solidFill>
              </a:rPr>
              <a:t>Additional hovers added for the following areas:</a:t>
            </a:r>
          </a:p>
          <a:p>
            <a:pPr lvl="1"/>
            <a:r>
              <a:rPr lang="en-US" dirty="0" smtClean="0">
                <a:solidFill>
                  <a:srgbClr val="000000"/>
                </a:solidFill>
              </a:rPr>
              <a:t>Rearing: Definitions for Rearing </a:t>
            </a:r>
            <a:r>
              <a:rPr lang="en-US" dirty="0">
                <a:solidFill>
                  <a:srgbClr val="000000"/>
                </a:solidFill>
              </a:rPr>
              <a:t>T</a:t>
            </a:r>
            <a:r>
              <a:rPr lang="en-US" dirty="0" smtClean="0">
                <a:solidFill>
                  <a:srgbClr val="000000"/>
                </a:solidFill>
              </a:rPr>
              <a:t>ypes </a:t>
            </a:r>
          </a:p>
          <a:p>
            <a:pPr lvl="1"/>
            <a:r>
              <a:rPr lang="en-US" dirty="0" smtClean="0">
                <a:solidFill>
                  <a:srgbClr val="000000"/>
                </a:solidFill>
              </a:rPr>
              <a:t>Taxonomy: Definitions added for Taxonomy Determination</a:t>
            </a:r>
          </a:p>
          <a:p>
            <a:pPr lvl="1"/>
            <a:r>
              <a:rPr lang="en-US" dirty="0" smtClean="0">
                <a:solidFill>
                  <a:srgbClr val="000000"/>
                </a:solidFill>
              </a:rPr>
              <a:t>Data Quality: Improved hover overs so that the definitions do not disappear until user navigates away </a:t>
            </a:r>
            <a:endParaRPr lang="en-US" dirty="0">
              <a:solidFill>
                <a:srgbClr val="000000"/>
              </a:solidFill>
            </a:endParaRPr>
          </a:p>
        </p:txBody>
      </p:sp>
      <p:pic>
        <p:nvPicPr>
          <p:cNvPr id="4" name="Picture 3"/>
          <p:cNvPicPr>
            <a:picLocks noChangeAspect="1"/>
          </p:cNvPicPr>
          <p:nvPr/>
        </p:nvPicPr>
        <p:blipFill rotWithShape="1">
          <a:blip r:embed="rId2"/>
          <a:srcRect l="16656" t="29847" r="60869" b="22311"/>
          <a:stretch/>
        </p:blipFill>
        <p:spPr>
          <a:xfrm>
            <a:off x="2956892" y="3162300"/>
            <a:ext cx="5126324" cy="3225363"/>
          </a:xfrm>
          <a:prstGeom prst="rect">
            <a:avLst/>
          </a:prstGeom>
          <a:ln>
            <a:solidFill>
              <a:srgbClr val="000000"/>
            </a:solidFill>
          </a:ln>
        </p:spPr>
      </p:pic>
    </p:spTree>
    <p:extLst>
      <p:ext uri="{BB962C8B-B14F-4D97-AF65-F5344CB8AC3E}">
        <p14:creationId xmlns:p14="http://schemas.microsoft.com/office/powerpoint/2010/main" val="686645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0"/>
            <a:ext cx="10515600" cy="1325033"/>
          </a:xfrm>
        </p:spPr>
        <p:txBody>
          <a:bodyPr/>
          <a:lstStyle/>
          <a:p>
            <a:pPr algn="ctr"/>
            <a:r>
              <a:rPr lang="en-US" b="1" dirty="0" smtClean="0">
                <a:solidFill>
                  <a:srgbClr val="000000"/>
                </a:solidFill>
              </a:rPr>
              <a:t>Accept Record Improvements</a:t>
            </a:r>
            <a:endParaRPr lang="en-US" b="1" dirty="0">
              <a:solidFill>
                <a:srgbClr val="000000"/>
              </a:solidFill>
            </a:endParaRPr>
          </a:p>
        </p:txBody>
      </p:sp>
      <p:sp>
        <p:nvSpPr>
          <p:cNvPr id="2" name="Content Placeholder 1"/>
          <p:cNvSpPr>
            <a:spLocks noGrp="1"/>
          </p:cNvSpPr>
          <p:nvPr>
            <p:ph idx="1"/>
          </p:nvPr>
        </p:nvSpPr>
        <p:spPr>
          <a:xfrm>
            <a:off x="287101" y="1325033"/>
            <a:ext cx="11304639" cy="4594123"/>
          </a:xfrm>
        </p:spPr>
        <p:txBody>
          <a:bodyPr/>
          <a:lstStyle/>
          <a:p>
            <a:r>
              <a:rPr lang="en-US" dirty="0" smtClean="0">
                <a:solidFill>
                  <a:srgbClr val="000000"/>
                </a:solidFill>
              </a:rPr>
              <a:t>Accept – accepts record into studbook with one click. </a:t>
            </a:r>
            <a:endParaRPr lang="en-US" dirty="0">
              <a:solidFill>
                <a:srgbClr val="000000"/>
              </a:solidFill>
            </a:endParaRPr>
          </a:p>
          <a:p>
            <a:pPr lvl="1"/>
            <a:r>
              <a:rPr lang="en-US" sz="2400" dirty="0" smtClean="0">
                <a:solidFill>
                  <a:srgbClr val="000000"/>
                </a:solidFill>
              </a:rPr>
              <a:t>Exception: if the record is missing required field, it will open pop-up for user to enter required information.</a:t>
            </a:r>
          </a:p>
          <a:p>
            <a:r>
              <a:rPr lang="en-US" dirty="0" smtClean="0">
                <a:solidFill>
                  <a:srgbClr val="000000"/>
                </a:solidFill>
              </a:rPr>
              <a:t>Accept with edit – accept record with pop-up to add or edit </a:t>
            </a:r>
            <a:r>
              <a:rPr lang="en-US" dirty="0" smtClean="0">
                <a:solidFill>
                  <a:srgbClr val="000000"/>
                </a:solidFill>
              </a:rPr>
              <a:t>information</a:t>
            </a:r>
          </a:p>
          <a:p>
            <a:pPr lvl="1"/>
            <a:r>
              <a:rPr lang="en-US" dirty="0" smtClean="0">
                <a:solidFill>
                  <a:srgbClr val="000000"/>
                </a:solidFill>
              </a:rPr>
              <a:t>Prior to August 2018, this was the “Accept” option</a:t>
            </a:r>
            <a:endParaRPr lang="en-US" dirty="0">
              <a:solidFill>
                <a:srgbClr val="000000"/>
              </a:solidFill>
            </a:endParaRPr>
          </a:p>
          <a:p>
            <a:r>
              <a:rPr lang="en-US" dirty="0">
                <a:solidFill>
                  <a:srgbClr val="000000"/>
                </a:solidFill>
              </a:rPr>
              <a:t>Accept all parents – accept all institution entered parents with one click.</a:t>
            </a:r>
          </a:p>
          <a:p>
            <a:pPr lvl="1"/>
            <a:endParaRPr lang="en-US" dirty="0" smtClean="0">
              <a:solidFill>
                <a:srgbClr val="000000"/>
              </a:solidFill>
            </a:endParaRPr>
          </a:p>
          <a:p>
            <a:pPr marL="0" indent="0">
              <a:buNone/>
            </a:pPr>
            <a:endParaRPr lang="en-US" dirty="0" smtClean="0">
              <a:solidFill>
                <a:srgbClr val="000000"/>
              </a:solidFill>
            </a:endParaRPr>
          </a:p>
        </p:txBody>
      </p:sp>
      <p:pic>
        <p:nvPicPr>
          <p:cNvPr id="3" name="Picture 2"/>
          <p:cNvPicPr>
            <a:picLocks noChangeAspect="1"/>
          </p:cNvPicPr>
          <p:nvPr/>
        </p:nvPicPr>
        <p:blipFill rotWithShape="1">
          <a:blip r:embed="rId2"/>
          <a:srcRect b="3473"/>
          <a:stretch/>
        </p:blipFill>
        <p:spPr>
          <a:xfrm>
            <a:off x="1190624" y="4678440"/>
            <a:ext cx="9497595" cy="1650684"/>
          </a:xfrm>
          <a:prstGeom prst="rect">
            <a:avLst/>
          </a:prstGeom>
          <a:ln>
            <a:solidFill>
              <a:srgbClr val="000000"/>
            </a:solidFill>
          </a:ln>
        </p:spPr>
      </p:pic>
      <p:sp>
        <p:nvSpPr>
          <p:cNvPr id="5" name="Rectangle 4"/>
          <p:cNvSpPr/>
          <p:nvPr/>
        </p:nvSpPr>
        <p:spPr>
          <a:xfrm>
            <a:off x="5853697" y="5543177"/>
            <a:ext cx="1031776" cy="89201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44264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0"/>
            <a:ext cx="10515600" cy="1325033"/>
          </a:xfrm>
        </p:spPr>
        <p:txBody>
          <a:bodyPr/>
          <a:lstStyle/>
          <a:p>
            <a:pPr algn="ctr"/>
            <a:r>
              <a:rPr lang="en-US" b="1" dirty="0" smtClean="0">
                <a:solidFill>
                  <a:srgbClr val="000000"/>
                </a:solidFill>
              </a:rPr>
              <a:t>Accept Record Improvements</a:t>
            </a:r>
            <a:endParaRPr lang="en-US" b="1" dirty="0">
              <a:solidFill>
                <a:srgbClr val="000000"/>
              </a:solidFill>
            </a:endParaRPr>
          </a:p>
        </p:txBody>
      </p:sp>
      <p:sp>
        <p:nvSpPr>
          <p:cNvPr id="2" name="Content Placeholder 1"/>
          <p:cNvSpPr>
            <a:spLocks noGrp="1"/>
          </p:cNvSpPr>
          <p:nvPr>
            <p:ph idx="1"/>
          </p:nvPr>
        </p:nvSpPr>
        <p:spPr>
          <a:xfrm>
            <a:off x="313710" y="1055124"/>
            <a:ext cx="11304639" cy="4594123"/>
          </a:xfrm>
        </p:spPr>
        <p:txBody>
          <a:bodyPr/>
          <a:lstStyle/>
          <a:p>
            <a:r>
              <a:rPr lang="en-US" dirty="0" smtClean="0">
                <a:solidFill>
                  <a:srgbClr val="000000"/>
                </a:solidFill>
              </a:rPr>
              <a:t>Accept </a:t>
            </a:r>
            <a:r>
              <a:rPr lang="en-US" dirty="0" smtClean="0">
                <a:solidFill>
                  <a:srgbClr val="000000"/>
                </a:solidFill>
              </a:rPr>
              <a:t>all for animals at one institution –  Accept all records with one click for animals that have only been at one location.</a:t>
            </a:r>
          </a:p>
          <a:p>
            <a:pPr lvl="1"/>
            <a:r>
              <a:rPr lang="en-US" sz="2400" dirty="0" smtClean="0">
                <a:solidFill>
                  <a:srgbClr val="000000"/>
                </a:solidFill>
              </a:rPr>
              <a:t>Allows users to review all pending updates for an animal then confirm acceptance with one click.</a:t>
            </a:r>
          </a:p>
          <a:p>
            <a:pPr lvl="1"/>
            <a:r>
              <a:rPr lang="en-US" sz="2400" dirty="0" smtClean="0">
                <a:solidFill>
                  <a:srgbClr val="000000"/>
                </a:solidFill>
              </a:rPr>
              <a:t>Add n</a:t>
            </a:r>
            <a:r>
              <a:rPr lang="en-US" sz="2400" dirty="0" smtClean="0">
                <a:solidFill>
                  <a:srgbClr val="000000"/>
                </a:solidFill>
              </a:rPr>
              <a:t>ew </a:t>
            </a:r>
            <a:r>
              <a:rPr lang="en-US" sz="2400" dirty="0" smtClean="0">
                <a:solidFill>
                  <a:srgbClr val="000000"/>
                </a:solidFill>
              </a:rPr>
              <a:t>births/hatches </a:t>
            </a:r>
            <a:r>
              <a:rPr lang="en-US" sz="2400" dirty="0" smtClean="0">
                <a:solidFill>
                  <a:srgbClr val="000000"/>
                </a:solidFill>
              </a:rPr>
              <a:t>more quickly</a:t>
            </a:r>
            <a:endParaRPr lang="en-US" sz="2400" dirty="0" smtClean="0">
              <a:solidFill>
                <a:srgbClr val="000000"/>
              </a:solidFill>
            </a:endParaRPr>
          </a:p>
          <a:p>
            <a:pPr lvl="1"/>
            <a:r>
              <a:rPr lang="en-US" sz="2400" dirty="0" smtClean="0">
                <a:solidFill>
                  <a:srgbClr val="000000"/>
                </a:solidFill>
              </a:rPr>
              <a:t>Animals that have been at multiple institutions will not have this option available and users will have to decide and accept the records.</a:t>
            </a:r>
            <a:endParaRPr lang="en-US" sz="2400" dirty="0">
              <a:solidFill>
                <a:srgbClr val="000000"/>
              </a:solidFill>
            </a:endParaRPr>
          </a:p>
        </p:txBody>
      </p:sp>
      <p:pic>
        <p:nvPicPr>
          <p:cNvPr id="3" name="Picture 2"/>
          <p:cNvPicPr>
            <a:picLocks noChangeAspect="1"/>
          </p:cNvPicPr>
          <p:nvPr/>
        </p:nvPicPr>
        <p:blipFill rotWithShape="1">
          <a:blip r:embed="rId2"/>
          <a:srcRect t="2724"/>
          <a:stretch/>
        </p:blipFill>
        <p:spPr>
          <a:xfrm>
            <a:off x="3205162" y="4419599"/>
            <a:ext cx="5781675" cy="1667797"/>
          </a:xfrm>
          <a:prstGeom prst="rect">
            <a:avLst/>
          </a:prstGeom>
          <a:ln>
            <a:solidFill>
              <a:srgbClr val="000000"/>
            </a:solidFill>
          </a:ln>
        </p:spPr>
      </p:pic>
    </p:spTree>
    <p:extLst>
      <p:ext uri="{BB962C8B-B14F-4D97-AF65-F5344CB8AC3E}">
        <p14:creationId xmlns:p14="http://schemas.microsoft.com/office/powerpoint/2010/main" val="3320023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94353"/>
            <a:ext cx="10515600" cy="1325563"/>
          </a:xfrm>
        </p:spPr>
        <p:txBody>
          <a:bodyPr/>
          <a:lstStyle/>
          <a:p>
            <a:pPr algn="ctr"/>
            <a:r>
              <a:rPr lang="en-US" b="1" dirty="0" smtClean="0">
                <a:solidFill>
                  <a:srgbClr val="000000"/>
                </a:solidFill>
              </a:rPr>
              <a:t>Death Event Business Rules</a:t>
            </a:r>
            <a:endParaRPr lang="en-US" b="1" dirty="0">
              <a:solidFill>
                <a:srgbClr val="000000"/>
              </a:solidFill>
            </a:endParaRPr>
          </a:p>
        </p:txBody>
      </p:sp>
      <p:sp>
        <p:nvSpPr>
          <p:cNvPr id="6" name="Content Placeholder 5"/>
          <p:cNvSpPr>
            <a:spLocks noGrp="1"/>
          </p:cNvSpPr>
          <p:nvPr>
            <p:ph sz="quarter" idx="4"/>
          </p:nvPr>
        </p:nvSpPr>
        <p:spPr>
          <a:xfrm>
            <a:off x="616373" y="1253067"/>
            <a:ext cx="10959254" cy="2350346"/>
          </a:xfrm>
        </p:spPr>
        <p:txBody>
          <a:bodyPr/>
          <a:lstStyle/>
          <a:p>
            <a:r>
              <a:rPr lang="en-US" sz="3200" dirty="0" smtClean="0">
                <a:solidFill>
                  <a:srgbClr val="000000"/>
                </a:solidFill>
              </a:rPr>
              <a:t>Death Event Rules:</a:t>
            </a:r>
          </a:p>
          <a:p>
            <a:pPr lvl="1"/>
            <a:r>
              <a:rPr lang="en-US" sz="2400" dirty="0" smtClean="0">
                <a:solidFill>
                  <a:srgbClr val="000000"/>
                </a:solidFill>
              </a:rPr>
              <a:t>Only one death event can be added for an animal.</a:t>
            </a:r>
          </a:p>
          <a:p>
            <a:pPr lvl="2"/>
            <a:r>
              <a:rPr lang="en-US" dirty="0" smtClean="0">
                <a:solidFill>
                  <a:srgbClr val="000000"/>
                </a:solidFill>
              </a:rPr>
              <a:t>User can edit the death event but not add more than one.</a:t>
            </a:r>
          </a:p>
          <a:p>
            <a:pPr lvl="1"/>
            <a:r>
              <a:rPr lang="en-US" sz="2400" dirty="0" smtClean="0">
                <a:solidFill>
                  <a:srgbClr val="000000"/>
                </a:solidFill>
              </a:rPr>
              <a:t>Once a death event has been added the option to add a death transaction is removed from the transaction list.</a:t>
            </a:r>
          </a:p>
          <a:p>
            <a:pPr lvl="1"/>
            <a:r>
              <a:rPr lang="en-US" sz="2400" dirty="0" smtClean="0">
                <a:solidFill>
                  <a:srgbClr val="000000"/>
                </a:solidFill>
              </a:rPr>
              <a:t>If the user deletes the death transaction then the option to add a death transaction becomes available again.</a:t>
            </a:r>
          </a:p>
          <a:p>
            <a:pPr lvl="1"/>
            <a:r>
              <a:rPr lang="en-US" sz="2400" dirty="0" smtClean="0">
                <a:solidFill>
                  <a:srgbClr val="000000"/>
                </a:solidFill>
              </a:rPr>
              <a:t>If there is a pending update that is a death transaction, and the animal already has a death the user cannot accept the record. </a:t>
            </a:r>
          </a:p>
          <a:p>
            <a:pPr lvl="2"/>
            <a:r>
              <a:rPr lang="en-US" dirty="0" smtClean="0">
                <a:solidFill>
                  <a:srgbClr val="000000"/>
                </a:solidFill>
              </a:rPr>
              <a:t>If the user wants the record in the studbook to match the Husbandry record they can edit the studbook record to match or delete the studbook record and accept the Husbandry record.</a:t>
            </a:r>
          </a:p>
          <a:p>
            <a:pPr lvl="2"/>
            <a:r>
              <a:rPr lang="en-US" dirty="0" smtClean="0">
                <a:solidFill>
                  <a:srgbClr val="000000"/>
                </a:solidFill>
              </a:rPr>
              <a:t>If the user does not want the record in the studbook to match the Husbandry record, they can reject the record.</a:t>
            </a:r>
          </a:p>
        </p:txBody>
      </p:sp>
    </p:spTree>
    <p:extLst>
      <p:ext uri="{BB962C8B-B14F-4D97-AF65-F5344CB8AC3E}">
        <p14:creationId xmlns:p14="http://schemas.microsoft.com/office/powerpoint/2010/main" val="1517785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19538" y="-196663"/>
            <a:ext cx="10515600" cy="1122699"/>
          </a:xfrm>
        </p:spPr>
        <p:txBody>
          <a:bodyPr/>
          <a:lstStyle/>
          <a:p>
            <a:pPr algn="ctr"/>
            <a:r>
              <a:rPr lang="en-US" b="1" dirty="0" smtClean="0">
                <a:solidFill>
                  <a:srgbClr val="000000"/>
                </a:solidFill>
              </a:rPr>
              <a:t>Suggested </a:t>
            </a:r>
            <a:r>
              <a:rPr lang="en-US" b="1" dirty="0" smtClean="0">
                <a:solidFill>
                  <a:srgbClr val="000000"/>
                </a:solidFill>
              </a:rPr>
              <a:t>List </a:t>
            </a:r>
            <a:r>
              <a:rPr lang="en-US" b="1" dirty="0" smtClean="0">
                <a:solidFill>
                  <a:srgbClr val="000000"/>
                </a:solidFill>
              </a:rPr>
              <a:t>Improvements </a:t>
            </a:r>
            <a:endParaRPr lang="en-US" b="1" dirty="0">
              <a:solidFill>
                <a:srgbClr val="000000"/>
              </a:solidFill>
            </a:endParaRPr>
          </a:p>
        </p:txBody>
      </p:sp>
      <p:pic>
        <p:nvPicPr>
          <p:cNvPr id="3" name="Picture 2"/>
          <p:cNvPicPr>
            <a:picLocks noChangeAspect="1"/>
          </p:cNvPicPr>
          <p:nvPr/>
        </p:nvPicPr>
        <p:blipFill rotWithShape="1">
          <a:blip r:embed="rId2"/>
          <a:srcRect t="1402"/>
          <a:stretch/>
        </p:blipFill>
        <p:spPr>
          <a:xfrm>
            <a:off x="1436914" y="3017630"/>
            <a:ext cx="9500560" cy="3541790"/>
          </a:xfrm>
          <a:prstGeom prst="rect">
            <a:avLst/>
          </a:prstGeom>
          <a:ln>
            <a:solidFill>
              <a:srgbClr val="000000"/>
            </a:solidFill>
          </a:ln>
        </p:spPr>
      </p:pic>
      <p:sp>
        <p:nvSpPr>
          <p:cNvPr id="11" name="Rectangle 10"/>
          <p:cNvSpPr/>
          <p:nvPr/>
        </p:nvSpPr>
        <p:spPr>
          <a:xfrm>
            <a:off x="10338318" y="2948474"/>
            <a:ext cx="307911" cy="39188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ontent Placeholder 3"/>
          <p:cNvSpPr>
            <a:spLocks noGrp="1"/>
          </p:cNvSpPr>
          <p:nvPr>
            <p:ph sz="half" idx="4294967295"/>
          </p:nvPr>
        </p:nvSpPr>
        <p:spPr>
          <a:xfrm>
            <a:off x="406400" y="754093"/>
            <a:ext cx="11480800" cy="1312781"/>
          </a:xfrm>
          <a:prstGeom prst="rect">
            <a:avLst/>
          </a:prstGeom>
        </p:spPr>
        <p:txBody>
          <a:bodyPr/>
          <a:lstStyle/>
          <a:p>
            <a:r>
              <a:rPr lang="en-US" dirty="0" smtClean="0">
                <a:solidFill>
                  <a:srgbClr val="000000"/>
                </a:solidFill>
              </a:rPr>
              <a:t>Export Suggested list now available </a:t>
            </a:r>
          </a:p>
          <a:p>
            <a:r>
              <a:rPr lang="en-US" dirty="0" smtClean="0">
                <a:solidFill>
                  <a:srgbClr val="000000"/>
                </a:solidFill>
              </a:rPr>
              <a:t>Possible matches now display as hyperlink – can select to take you directly to the suggested link or use to sort the list to see if the same studbook animal is suggested to link to multiple Husbandry animals (could indicate duplicate animals in Husbandry).</a:t>
            </a:r>
            <a:endParaRPr lang="en-US" dirty="0">
              <a:solidFill>
                <a:srgbClr val="000000"/>
              </a:solidFill>
            </a:endParaRPr>
          </a:p>
        </p:txBody>
      </p:sp>
      <p:sp>
        <p:nvSpPr>
          <p:cNvPr id="9" name="Rectangle 8"/>
          <p:cNvSpPr/>
          <p:nvPr/>
        </p:nvSpPr>
        <p:spPr>
          <a:xfrm>
            <a:off x="8204718" y="3754017"/>
            <a:ext cx="967274" cy="280540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108784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19538" y="-196663"/>
            <a:ext cx="10515600" cy="1122699"/>
          </a:xfrm>
        </p:spPr>
        <p:txBody>
          <a:bodyPr/>
          <a:lstStyle/>
          <a:p>
            <a:pPr algn="ctr"/>
            <a:r>
              <a:rPr lang="en-US" b="1" dirty="0" smtClean="0">
                <a:solidFill>
                  <a:srgbClr val="000000"/>
                </a:solidFill>
              </a:rPr>
              <a:t>Suggested </a:t>
            </a:r>
            <a:r>
              <a:rPr lang="en-US" b="1" dirty="0" smtClean="0">
                <a:solidFill>
                  <a:srgbClr val="000000"/>
                </a:solidFill>
              </a:rPr>
              <a:t>List </a:t>
            </a:r>
            <a:r>
              <a:rPr lang="en-US" b="1" dirty="0" smtClean="0">
                <a:solidFill>
                  <a:srgbClr val="000000"/>
                </a:solidFill>
              </a:rPr>
              <a:t>Improvements </a:t>
            </a:r>
            <a:endParaRPr lang="en-US" b="1" dirty="0">
              <a:solidFill>
                <a:srgbClr val="000000"/>
              </a:solidFill>
            </a:endParaRPr>
          </a:p>
        </p:txBody>
      </p:sp>
      <p:pic>
        <p:nvPicPr>
          <p:cNvPr id="10" name="Picture 9"/>
          <p:cNvPicPr>
            <a:picLocks noChangeAspect="1"/>
          </p:cNvPicPr>
          <p:nvPr/>
        </p:nvPicPr>
        <p:blipFill rotWithShape="1">
          <a:blip r:embed="rId2"/>
          <a:srcRect l="888" t="741" b="3232"/>
          <a:stretch/>
        </p:blipFill>
        <p:spPr>
          <a:xfrm>
            <a:off x="1545551" y="4220419"/>
            <a:ext cx="9324715" cy="2434619"/>
          </a:xfrm>
          <a:prstGeom prst="rect">
            <a:avLst/>
          </a:prstGeom>
          <a:ln>
            <a:solidFill>
              <a:srgbClr val="000000"/>
            </a:solidFill>
          </a:ln>
        </p:spPr>
      </p:pic>
      <p:sp>
        <p:nvSpPr>
          <p:cNvPr id="11" name="Rectangle 10"/>
          <p:cNvSpPr/>
          <p:nvPr/>
        </p:nvSpPr>
        <p:spPr>
          <a:xfrm>
            <a:off x="9283958" y="4432038"/>
            <a:ext cx="1586308" cy="3668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ontent Placeholder 3"/>
          <p:cNvSpPr>
            <a:spLocks noGrp="1"/>
          </p:cNvSpPr>
          <p:nvPr>
            <p:ph sz="half" idx="4294967295"/>
          </p:nvPr>
        </p:nvSpPr>
        <p:spPr>
          <a:xfrm>
            <a:off x="336938" y="604056"/>
            <a:ext cx="11480800" cy="1312781"/>
          </a:xfrm>
          <a:prstGeom prst="rect">
            <a:avLst/>
          </a:prstGeom>
        </p:spPr>
        <p:txBody>
          <a:bodyPr/>
          <a:lstStyle/>
          <a:p>
            <a:r>
              <a:rPr lang="en-US" dirty="0" smtClean="0">
                <a:solidFill>
                  <a:srgbClr val="000000"/>
                </a:solidFill>
              </a:rPr>
              <a:t>View Animal Detail in Husbandry now option in the Suggested Animal Detail screen.</a:t>
            </a:r>
          </a:p>
          <a:p>
            <a:r>
              <a:rPr lang="en-US" dirty="0" smtClean="0">
                <a:solidFill>
                  <a:srgbClr val="000000"/>
                </a:solidFill>
              </a:rPr>
              <a:t>When selecting this option one of two things will occur depending on user access:</a:t>
            </a:r>
          </a:p>
          <a:p>
            <a:pPr lvl="1"/>
            <a:r>
              <a:rPr lang="en-US" dirty="0">
                <a:solidFill>
                  <a:srgbClr val="000000"/>
                </a:solidFill>
              </a:rPr>
              <a:t>User has some level of access to the Animal Module </a:t>
            </a:r>
            <a:r>
              <a:rPr lang="en-US" dirty="0" smtClean="0">
                <a:solidFill>
                  <a:srgbClr val="000000"/>
                </a:solidFill>
              </a:rPr>
              <a:t>assigned by their institution and </a:t>
            </a:r>
            <a:r>
              <a:rPr lang="en-US" dirty="0">
                <a:solidFill>
                  <a:srgbClr val="000000"/>
                </a:solidFill>
              </a:rPr>
              <a:t>the module opens to display whatever view of the Animal Module that they have access </a:t>
            </a:r>
            <a:r>
              <a:rPr lang="en-US" dirty="0" smtClean="0">
                <a:solidFill>
                  <a:srgbClr val="000000"/>
                </a:solidFill>
              </a:rPr>
              <a:t>to.</a:t>
            </a:r>
          </a:p>
          <a:p>
            <a:pPr lvl="1"/>
            <a:r>
              <a:rPr lang="en-US" dirty="0" smtClean="0">
                <a:solidFill>
                  <a:srgbClr val="000000"/>
                </a:solidFill>
              </a:rPr>
              <a:t>User </a:t>
            </a:r>
            <a:r>
              <a:rPr lang="en-US" dirty="0">
                <a:solidFill>
                  <a:srgbClr val="000000"/>
                </a:solidFill>
              </a:rPr>
              <a:t>does not have role access to Animal Module </a:t>
            </a:r>
            <a:r>
              <a:rPr lang="en-US" dirty="0" smtClean="0">
                <a:solidFill>
                  <a:srgbClr val="000000"/>
                </a:solidFill>
              </a:rPr>
              <a:t>- </a:t>
            </a:r>
            <a:r>
              <a:rPr lang="en-US" dirty="0">
                <a:solidFill>
                  <a:srgbClr val="000000"/>
                </a:solidFill>
              </a:rPr>
              <a:t>in this case, the user will receive a warning when selecting the button: "You do not have access to the Husbandry Animal Module. Please contact your institutional admin to gain access to this module</a:t>
            </a:r>
            <a:r>
              <a:rPr lang="en-US" dirty="0" smtClean="0">
                <a:solidFill>
                  <a:srgbClr val="000000"/>
                </a:solidFill>
              </a:rPr>
              <a:t>.“</a:t>
            </a:r>
          </a:p>
          <a:p>
            <a:pPr marL="457189" lvl="1" indent="0">
              <a:buNone/>
            </a:pPr>
            <a:endParaRPr lang="en-US" dirty="0" smtClean="0">
              <a:solidFill>
                <a:srgbClr val="000000"/>
              </a:solidFill>
            </a:endParaRPr>
          </a:p>
        </p:txBody>
      </p:sp>
    </p:spTree>
    <p:extLst>
      <p:ext uri="{BB962C8B-B14F-4D97-AF65-F5344CB8AC3E}">
        <p14:creationId xmlns:p14="http://schemas.microsoft.com/office/powerpoint/2010/main" val="3862570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013" y="282170"/>
            <a:ext cx="10515600" cy="1083847"/>
          </a:xfrm>
          <a:prstGeom prst="rect">
            <a:avLst/>
          </a:prstGeom>
        </p:spPr>
        <p:txBody>
          <a:bodyPr/>
          <a:lstStyle>
            <a:lvl1pPr algn="l" defTabSz="914377"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609585"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70"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54"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9"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ctr" defTabSz="914377" rtl="0" eaLnBrk="1" fontAlgn="base" latinLnBrk="0" hangingPunct="1">
              <a:lnSpc>
                <a:spcPct val="90000"/>
              </a:lnSpc>
              <a:spcBef>
                <a:spcPct val="0"/>
              </a:spcBef>
              <a:spcAft>
                <a:spcPct val="0"/>
              </a:spcAft>
              <a:buClrTx/>
              <a:buSzTx/>
              <a:buFontTx/>
              <a:buNone/>
              <a:tabLst/>
              <a:defRPr/>
            </a:pPr>
            <a:r>
              <a:rPr lang="en-US" b="1" dirty="0" smtClean="0">
                <a:solidFill>
                  <a:srgbClr val="000000"/>
                </a:solidFill>
                <a:latin typeface="Calibri Light" panose="020F0302020204030204"/>
              </a:rPr>
              <a:t>Highlights of 2018</a:t>
            </a:r>
            <a:r>
              <a:rPr kumimoji="0" lang="en-US" sz="4400" b="1" i="0" u="none" strike="noStrike" kern="1200" cap="none" spc="0" normalizeH="0" baseline="0" noProof="0" dirty="0" smtClean="0">
                <a:ln>
                  <a:noFill/>
                </a:ln>
                <a:solidFill>
                  <a:srgbClr val="000000"/>
                </a:solidFill>
                <a:effectLst/>
                <a:uLnTx/>
                <a:uFillTx/>
                <a:latin typeface="Calibri Light" panose="020F0302020204030204"/>
                <a:ea typeface="+mj-ea"/>
                <a:cs typeface="+mj-cs"/>
              </a:rPr>
              <a:t> Studbooks Functionality</a:t>
            </a:r>
            <a:endParaRPr kumimoji="0" lang="en-US" sz="4400" b="1" i="0" u="none" strike="noStrike" kern="1200" cap="none" spc="0" normalizeH="0" baseline="0" noProof="0" dirty="0">
              <a:ln>
                <a:noFill/>
              </a:ln>
              <a:solidFill>
                <a:srgbClr val="000000"/>
              </a:solidFill>
              <a:effectLst/>
              <a:uLnTx/>
              <a:uFillTx/>
              <a:latin typeface="Calibri Light" panose="020F0302020204030204"/>
              <a:ea typeface="+mj-ea"/>
              <a:cs typeface="+mj-cs"/>
            </a:endParaRPr>
          </a:p>
        </p:txBody>
      </p:sp>
      <p:sp>
        <p:nvSpPr>
          <p:cNvPr id="4" name="Content Placeholder 3"/>
          <p:cNvSpPr>
            <a:spLocks noGrp="1"/>
          </p:cNvSpPr>
          <p:nvPr>
            <p:ph sz="half" idx="2"/>
          </p:nvPr>
        </p:nvSpPr>
        <p:spPr>
          <a:xfrm>
            <a:off x="6327590" y="1247825"/>
            <a:ext cx="5157787" cy="3684588"/>
          </a:xfrm>
        </p:spPr>
        <p:txBody>
          <a:bodyPr/>
          <a:lstStyle/>
          <a:p>
            <a:r>
              <a:rPr lang="en-US" dirty="0">
                <a:solidFill>
                  <a:srgbClr val="000000"/>
                </a:solidFill>
              </a:rPr>
              <a:t>Animal Detail Activity Stream </a:t>
            </a:r>
          </a:p>
          <a:p>
            <a:r>
              <a:rPr lang="en-US" dirty="0">
                <a:solidFill>
                  <a:srgbClr val="000000"/>
                </a:solidFill>
              </a:rPr>
              <a:t>Transaction improvements for origin and recapture transactions </a:t>
            </a:r>
          </a:p>
          <a:p>
            <a:r>
              <a:rPr lang="en-US" dirty="0">
                <a:solidFill>
                  <a:srgbClr val="000000"/>
                </a:solidFill>
              </a:rPr>
              <a:t>Animal History </a:t>
            </a:r>
            <a:r>
              <a:rPr lang="en-US" dirty="0" smtClean="0">
                <a:solidFill>
                  <a:srgbClr val="000000"/>
                </a:solidFill>
              </a:rPr>
              <a:t>filter/export </a:t>
            </a:r>
            <a:endParaRPr lang="en-US" dirty="0">
              <a:solidFill>
                <a:srgbClr val="000000"/>
              </a:solidFill>
            </a:endParaRPr>
          </a:p>
          <a:p>
            <a:r>
              <a:rPr lang="en-US" dirty="0">
                <a:solidFill>
                  <a:srgbClr val="000000"/>
                </a:solidFill>
              </a:rPr>
              <a:t>House name &amp; birth type columns in animal lists </a:t>
            </a:r>
          </a:p>
          <a:p>
            <a:r>
              <a:rPr lang="en-US" dirty="0">
                <a:solidFill>
                  <a:srgbClr val="000000"/>
                </a:solidFill>
              </a:rPr>
              <a:t>MULT </a:t>
            </a:r>
            <a:r>
              <a:rPr lang="en-US" dirty="0" smtClean="0">
                <a:solidFill>
                  <a:srgbClr val="000000"/>
                </a:solidFill>
              </a:rPr>
              <a:t>list added </a:t>
            </a:r>
            <a:r>
              <a:rPr lang="en-US" dirty="0">
                <a:solidFill>
                  <a:srgbClr val="000000"/>
                </a:solidFill>
              </a:rPr>
              <a:t>to </a:t>
            </a:r>
            <a:r>
              <a:rPr lang="en-US" dirty="0" smtClean="0">
                <a:solidFill>
                  <a:srgbClr val="000000"/>
                </a:solidFill>
              </a:rPr>
              <a:t>tool </a:t>
            </a:r>
            <a:r>
              <a:rPr lang="en-US" dirty="0">
                <a:solidFill>
                  <a:srgbClr val="000000"/>
                </a:solidFill>
              </a:rPr>
              <a:t>bar </a:t>
            </a:r>
          </a:p>
          <a:p>
            <a:r>
              <a:rPr lang="en-US" dirty="0">
                <a:solidFill>
                  <a:srgbClr val="000000"/>
                </a:solidFill>
              </a:rPr>
              <a:t>Suggested List </a:t>
            </a:r>
            <a:r>
              <a:rPr lang="en-US" dirty="0" smtClean="0">
                <a:solidFill>
                  <a:srgbClr val="000000"/>
                </a:solidFill>
              </a:rPr>
              <a:t>improvements:</a:t>
            </a:r>
          </a:p>
          <a:p>
            <a:pPr lvl="1"/>
            <a:r>
              <a:rPr lang="en-US" sz="2000" dirty="0" smtClean="0">
                <a:solidFill>
                  <a:srgbClr val="000000"/>
                </a:solidFill>
              </a:rPr>
              <a:t>New columns </a:t>
            </a:r>
          </a:p>
          <a:p>
            <a:pPr lvl="1"/>
            <a:r>
              <a:rPr lang="en-US" sz="2000" dirty="0" smtClean="0">
                <a:solidFill>
                  <a:srgbClr val="000000"/>
                </a:solidFill>
              </a:rPr>
              <a:t>Hyperlinks </a:t>
            </a:r>
          </a:p>
          <a:p>
            <a:pPr lvl="1"/>
            <a:r>
              <a:rPr lang="en-US" sz="2000" dirty="0" smtClean="0">
                <a:solidFill>
                  <a:srgbClr val="000000"/>
                </a:solidFill>
              </a:rPr>
              <a:t>View Husbandry animal</a:t>
            </a:r>
            <a:endParaRPr lang="en-US" sz="2000" dirty="0" smtClean="0">
              <a:solidFill>
                <a:srgbClr val="000000"/>
              </a:solidFill>
            </a:endParaRPr>
          </a:p>
          <a:p>
            <a:endParaRPr lang="en-US" dirty="0"/>
          </a:p>
          <a:p>
            <a:endParaRPr lang="en-US" sz="1200" dirty="0" smtClean="0"/>
          </a:p>
          <a:p>
            <a:endParaRPr lang="en-US" sz="1200" dirty="0"/>
          </a:p>
        </p:txBody>
      </p:sp>
      <p:sp>
        <p:nvSpPr>
          <p:cNvPr id="8" name="Content Placeholder 7"/>
          <p:cNvSpPr>
            <a:spLocks noGrp="1"/>
          </p:cNvSpPr>
          <p:nvPr>
            <p:ph sz="quarter" idx="4"/>
          </p:nvPr>
        </p:nvSpPr>
        <p:spPr>
          <a:xfrm>
            <a:off x="1012638" y="1247825"/>
            <a:ext cx="5183188" cy="5368922"/>
          </a:xfrm>
        </p:spPr>
        <p:txBody>
          <a:bodyPr/>
          <a:lstStyle/>
          <a:p>
            <a:r>
              <a:rPr lang="en-US" dirty="0" smtClean="0">
                <a:solidFill>
                  <a:srgbClr val="000000"/>
                </a:solidFill>
              </a:rPr>
              <a:t>Overlays </a:t>
            </a:r>
          </a:p>
          <a:p>
            <a:r>
              <a:rPr lang="en-US" dirty="0" smtClean="0">
                <a:solidFill>
                  <a:srgbClr val="000000"/>
                </a:solidFill>
              </a:rPr>
              <a:t>Institutional </a:t>
            </a:r>
            <a:r>
              <a:rPr lang="en-US" dirty="0" smtClean="0">
                <a:solidFill>
                  <a:srgbClr val="000000"/>
                </a:solidFill>
              </a:rPr>
              <a:t>Holdings Report </a:t>
            </a:r>
            <a:endParaRPr lang="en-US" dirty="0" smtClean="0">
              <a:solidFill>
                <a:srgbClr val="000000"/>
              </a:solidFill>
            </a:endParaRPr>
          </a:p>
          <a:p>
            <a:r>
              <a:rPr lang="en-US" dirty="0" smtClean="0">
                <a:solidFill>
                  <a:srgbClr val="000000"/>
                </a:solidFill>
              </a:rPr>
              <a:t>Dismiss Data Quality Errors </a:t>
            </a:r>
            <a:r>
              <a:rPr lang="en-US" dirty="0" smtClean="0">
                <a:solidFill>
                  <a:srgbClr val="000000"/>
                </a:solidFill>
              </a:rPr>
              <a:t> </a:t>
            </a:r>
            <a:endParaRPr lang="en-US" dirty="0" smtClean="0">
              <a:solidFill>
                <a:srgbClr val="000000"/>
              </a:solidFill>
            </a:endParaRPr>
          </a:p>
          <a:p>
            <a:r>
              <a:rPr lang="en-US" dirty="0" smtClean="0">
                <a:solidFill>
                  <a:srgbClr val="000000"/>
                </a:solidFill>
              </a:rPr>
              <a:t>Usability </a:t>
            </a:r>
            <a:r>
              <a:rPr lang="en-US" dirty="0" smtClean="0">
                <a:solidFill>
                  <a:srgbClr val="000000"/>
                </a:solidFill>
              </a:rPr>
              <a:t>Improvements </a:t>
            </a:r>
          </a:p>
          <a:p>
            <a:pPr lvl="1"/>
            <a:r>
              <a:rPr lang="en-US" sz="2000" dirty="0" smtClean="0">
                <a:solidFill>
                  <a:srgbClr val="000000"/>
                </a:solidFill>
              </a:rPr>
              <a:t>Accept All, Accept with </a:t>
            </a:r>
            <a:r>
              <a:rPr lang="en-US" sz="2000" dirty="0" smtClean="0">
                <a:solidFill>
                  <a:srgbClr val="000000"/>
                </a:solidFill>
              </a:rPr>
              <a:t>edit, Accept all parents </a:t>
            </a:r>
            <a:endParaRPr lang="en-US" sz="2000" dirty="0" smtClean="0">
              <a:solidFill>
                <a:srgbClr val="000000"/>
              </a:solidFill>
            </a:endParaRPr>
          </a:p>
          <a:p>
            <a:pPr lvl="1"/>
            <a:r>
              <a:rPr lang="en-US" sz="2000" dirty="0" smtClean="0">
                <a:solidFill>
                  <a:srgbClr val="000000"/>
                </a:solidFill>
              </a:rPr>
              <a:t>Dashboard </a:t>
            </a:r>
            <a:r>
              <a:rPr lang="en-US" sz="2000" dirty="0" smtClean="0">
                <a:solidFill>
                  <a:srgbClr val="000000"/>
                </a:solidFill>
              </a:rPr>
              <a:t>left navigation</a:t>
            </a:r>
            <a:endParaRPr lang="en-US" sz="2000" dirty="0" smtClean="0">
              <a:solidFill>
                <a:srgbClr val="000000"/>
              </a:solidFill>
            </a:endParaRPr>
          </a:p>
          <a:p>
            <a:pPr lvl="1"/>
            <a:r>
              <a:rPr lang="en-US" sz="2000" dirty="0" smtClean="0">
                <a:solidFill>
                  <a:srgbClr val="000000"/>
                </a:solidFill>
              </a:rPr>
              <a:t>Animal detail basic </a:t>
            </a:r>
            <a:r>
              <a:rPr lang="en-US" sz="2000" dirty="0" smtClean="0">
                <a:solidFill>
                  <a:srgbClr val="000000"/>
                </a:solidFill>
              </a:rPr>
              <a:t>info freeze </a:t>
            </a:r>
            <a:endParaRPr lang="en-US" sz="2000" dirty="0" smtClean="0">
              <a:solidFill>
                <a:srgbClr val="000000"/>
              </a:solidFill>
            </a:endParaRPr>
          </a:p>
          <a:p>
            <a:pPr lvl="1"/>
            <a:r>
              <a:rPr lang="en-US" sz="2000" dirty="0" smtClean="0">
                <a:solidFill>
                  <a:srgbClr val="000000"/>
                </a:solidFill>
              </a:rPr>
              <a:t>Hover overs </a:t>
            </a:r>
            <a:r>
              <a:rPr lang="en-US" sz="2000" dirty="0" smtClean="0">
                <a:solidFill>
                  <a:srgbClr val="000000"/>
                </a:solidFill>
              </a:rPr>
              <a:t>– taxonomy, rearing, DQ errors </a:t>
            </a:r>
          </a:p>
          <a:p>
            <a:pPr lvl="1"/>
            <a:r>
              <a:rPr lang="en-US" sz="2000" dirty="0" smtClean="0">
                <a:solidFill>
                  <a:srgbClr val="000000"/>
                </a:solidFill>
              </a:rPr>
              <a:t>Preference settings </a:t>
            </a:r>
          </a:p>
          <a:p>
            <a:r>
              <a:rPr lang="en-US" dirty="0" smtClean="0">
                <a:solidFill>
                  <a:srgbClr val="000000"/>
                </a:solidFill>
              </a:rPr>
              <a:t>Death transaction business rules</a:t>
            </a:r>
          </a:p>
          <a:p>
            <a:r>
              <a:rPr lang="en-US" dirty="0" smtClean="0">
                <a:solidFill>
                  <a:srgbClr val="000000"/>
                </a:solidFill>
              </a:rPr>
              <a:t>WalkMe</a:t>
            </a:r>
            <a:endParaRPr lang="en-US" dirty="0" smtClean="0">
              <a:solidFill>
                <a:srgbClr val="000000"/>
              </a:solidFill>
            </a:endParaRPr>
          </a:p>
        </p:txBody>
      </p:sp>
    </p:spTree>
    <p:extLst>
      <p:ext uri="{BB962C8B-B14F-4D97-AF65-F5344CB8AC3E}">
        <p14:creationId xmlns:p14="http://schemas.microsoft.com/office/powerpoint/2010/main" val="1272446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201" y="-219351"/>
            <a:ext cx="10515600" cy="1325563"/>
          </a:xfrm>
        </p:spPr>
        <p:txBody>
          <a:bodyPr/>
          <a:lstStyle/>
          <a:p>
            <a:pPr algn="ctr"/>
            <a:r>
              <a:rPr lang="en-US" b="1" dirty="0" smtClean="0">
                <a:solidFill>
                  <a:srgbClr val="000000"/>
                </a:solidFill>
              </a:rPr>
              <a:t>Overlay Functionality </a:t>
            </a:r>
            <a:endParaRPr lang="en-US" b="1" dirty="0">
              <a:solidFill>
                <a:srgbClr val="000000"/>
              </a:solidFill>
            </a:endParaRPr>
          </a:p>
        </p:txBody>
      </p:sp>
      <p:sp>
        <p:nvSpPr>
          <p:cNvPr id="4" name="Content Placeholder 3"/>
          <p:cNvSpPr>
            <a:spLocks noGrp="1"/>
          </p:cNvSpPr>
          <p:nvPr>
            <p:ph sz="half" idx="2"/>
          </p:nvPr>
        </p:nvSpPr>
        <p:spPr>
          <a:xfrm>
            <a:off x="839788" y="775030"/>
            <a:ext cx="10208426" cy="3250216"/>
          </a:xfrm>
        </p:spPr>
        <p:txBody>
          <a:bodyPr/>
          <a:lstStyle/>
          <a:p>
            <a:r>
              <a:rPr lang="en-US" sz="1800" dirty="0" smtClean="0">
                <a:solidFill>
                  <a:srgbClr val="000000"/>
                </a:solidFill>
              </a:rPr>
              <a:t>Allows users </a:t>
            </a:r>
            <a:r>
              <a:rPr lang="en-US" sz="1800" dirty="0">
                <a:solidFill>
                  <a:srgbClr val="000000"/>
                </a:solidFill>
              </a:rPr>
              <a:t>to </a:t>
            </a:r>
            <a:r>
              <a:rPr lang="en-US" sz="1800" b="1" dirty="0">
                <a:solidFill>
                  <a:srgbClr val="000000"/>
                </a:solidFill>
              </a:rPr>
              <a:t>apply assumptive data </a:t>
            </a:r>
            <a:r>
              <a:rPr lang="en-US" sz="1800" dirty="0">
                <a:solidFill>
                  <a:srgbClr val="000000"/>
                </a:solidFill>
              </a:rPr>
              <a:t>to their studbooks and export this data to PMx for analysis</a:t>
            </a:r>
            <a:r>
              <a:rPr lang="en-US" sz="1800" dirty="0" smtClean="0">
                <a:solidFill>
                  <a:srgbClr val="000000"/>
                </a:solidFill>
              </a:rPr>
              <a:t>.</a:t>
            </a:r>
          </a:p>
          <a:p>
            <a:r>
              <a:rPr lang="en-US" sz="1800" b="1" dirty="0" smtClean="0">
                <a:solidFill>
                  <a:srgbClr val="000000"/>
                </a:solidFill>
              </a:rPr>
              <a:t>Overlay capabilities:  </a:t>
            </a:r>
          </a:p>
          <a:p>
            <a:pPr lvl="1"/>
            <a:r>
              <a:rPr lang="en-US" dirty="0" smtClean="0">
                <a:solidFill>
                  <a:srgbClr val="000000"/>
                </a:solidFill>
              </a:rPr>
              <a:t>Managing </a:t>
            </a:r>
            <a:r>
              <a:rPr lang="en-US" dirty="0">
                <a:solidFill>
                  <a:srgbClr val="000000"/>
                </a:solidFill>
              </a:rPr>
              <a:t>overlays – create, edit, delete, copy overlays</a:t>
            </a:r>
          </a:p>
          <a:p>
            <a:pPr lvl="1"/>
            <a:r>
              <a:rPr lang="en-US" dirty="0">
                <a:solidFill>
                  <a:srgbClr val="000000"/>
                </a:solidFill>
              </a:rPr>
              <a:t>Edit animal records within the overlay </a:t>
            </a:r>
            <a:r>
              <a:rPr lang="en-US" dirty="0" smtClean="0">
                <a:solidFill>
                  <a:srgbClr val="000000"/>
                </a:solidFill>
              </a:rPr>
              <a:t>mode (parents, transactions, sex, notes)</a:t>
            </a:r>
            <a:endParaRPr lang="en-US" dirty="0">
              <a:solidFill>
                <a:srgbClr val="000000"/>
              </a:solidFill>
            </a:endParaRPr>
          </a:p>
          <a:p>
            <a:pPr lvl="1"/>
            <a:r>
              <a:rPr lang="en-US" dirty="0" smtClean="0">
                <a:solidFill>
                  <a:srgbClr val="000000"/>
                </a:solidFill>
              </a:rPr>
              <a:t>Add </a:t>
            </a:r>
            <a:r>
              <a:rPr lang="en-US" dirty="0">
                <a:solidFill>
                  <a:srgbClr val="000000"/>
                </a:solidFill>
              </a:rPr>
              <a:t>a hypothetical animal to the overlay</a:t>
            </a:r>
          </a:p>
          <a:p>
            <a:pPr lvl="1"/>
            <a:r>
              <a:rPr lang="en-US" dirty="0">
                <a:solidFill>
                  <a:srgbClr val="000000"/>
                </a:solidFill>
              </a:rPr>
              <a:t>View a list of all animals with assumption data applied</a:t>
            </a:r>
          </a:p>
          <a:p>
            <a:pPr lvl="1"/>
            <a:r>
              <a:rPr lang="en-US" dirty="0">
                <a:solidFill>
                  <a:srgbClr val="000000"/>
                </a:solidFill>
              </a:rPr>
              <a:t>Pedigree reports displaying overlay data</a:t>
            </a:r>
          </a:p>
          <a:p>
            <a:pPr lvl="1"/>
            <a:r>
              <a:rPr lang="en-US" dirty="0">
                <a:solidFill>
                  <a:srgbClr val="000000"/>
                </a:solidFill>
              </a:rPr>
              <a:t>PMx export with overlay applied</a:t>
            </a:r>
          </a:p>
          <a:p>
            <a:endParaRPr lang="en-US" sz="1800" dirty="0"/>
          </a:p>
        </p:txBody>
      </p:sp>
      <p:pic>
        <p:nvPicPr>
          <p:cNvPr id="7" name="Picture 6"/>
          <p:cNvPicPr>
            <a:picLocks noChangeAspect="1"/>
          </p:cNvPicPr>
          <p:nvPr/>
        </p:nvPicPr>
        <p:blipFill rotWithShape="1">
          <a:blip r:embed="rId2"/>
          <a:srcRect l="1020" r="280" b="918"/>
          <a:stretch/>
        </p:blipFill>
        <p:spPr>
          <a:xfrm>
            <a:off x="1216458" y="3399854"/>
            <a:ext cx="9455086" cy="3239545"/>
          </a:xfrm>
          <a:prstGeom prst="rect">
            <a:avLst/>
          </a:prstGeom>
          <a:ln>
            <a:solidFill>
              <a:srgbClr val="000000"/>
            </a:solidFill>
          </a:ln>
        </p:spPr>
      </p:pic>
    </p:spTree>
    <p:extLst>
      <p:ext uri="{BB962C8B-B14F-4D97-AF65-F5344CB8AC3E}">
        <p14:creationId xmlns:p14="http://schemas.microsoft.com/office/powerpoint/2010/main" val="958511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861" y="71970"/>
            <a:ext cx="10515600" cy="1175806"/>
          </a:xfrm>
        </p:spPr>
        <p:txBody>
          <a:bodyPr/>
          <a:lstStyle/>
          <a:p>
            <a:pPr algn="ctr"/>
            <a:r>
              <a:rPr lang="en-US" b="1" dirty="0" smtClean="0">
                <a:solidFill>
                  <a:srgbClr val="000000"/>
                </a:solidFill>
              </a:rPr>
              <a:t>Training/Resources</a:t>
            </a:r>
            <a:r>
              <a:rPr lang="en-US" dirty="0" smtClean="0">
                <a:solidFill>
                  <a:srgbClr val="000000"/>
                </a:solidFill>
              </a:rPr>
              <a:t> </a:t>
            </a:r>
            <a:endParaRPr lang="en-US" dirty="0">
              <a:solidFill>
                <a:srgbClr val="000000"/>
              </a:solidFill>
            </a:endParaRPr>
          </a:p>
        </p:txBody>
      </p:sp>
      <p:sp>
        <p:nvSpPr>
          <p:cNvPr id="3" name="Content Placeholder 2"/>
          <p:cNvSpPr>
            <a:spLocks noGrp="1"/>
          </p:cNvSpPr>
          <p:nvPr>
            <p:ph idx="1"/>
          </p:nvPr>
        </p:nvSpPr>
        <p:spPr>
          <a:xfrm>
            <a:off x="396876" y="1247776"/>
            <a:ext cx="10660921" cy="5127277"/>
          </a:xfrm>
        </p:spPr>
        <p:txBody>
          <a:bodyPr/>
          <a:lstStyle/>
          <a:p>
            <a:r>
              <a:rPr lang="en-US" dirty="0" smtClean="0">
                <a:solidFill>
                  <a:srgbClr val="000000"/>
                </a:solidFill>
              </a:rPr>
              <a:t>WalkMe </a:t>
            </a:r>
            <a:r>
              <a:rPr lang="en-US" dirty="0" smtClean="0">
                <a:solidFill>
                  <a:srgbClr val="000000"/>
                </a:solidFill>
              </a:rPr>
              <a:t>tool in </a:t>
            </a:r>
            <a:r>
              <a:rPr lang="en-US" dirty="0" smtClean="0">
                <a:solidFill>
                  <a:srgbClr val="000000"/>
                </a:solidFill>
              </a:rPr>
              <a:t>ZIMS</a:t>
            </a:r>
          </a:p>
          <a:p>
            <a:pPr lvl="1"/>
            <a:r>
              <a:rPr lang="en-US" sz="2000" dirty="0" smtClean="0">
                <a:solidFill>
                  <a:srgbClr val="000000"/>
                </a:solidFill>
              </a:rPr>
              <a:t>PowerPoints</a:t>
            </a:r>
          </a:p>
          <a:p>
            <a:pPr lvl="1"/>
            <a:r>
              <a:rPr lang="en-US" sz="2000" dirty="0" smtClean="0">
                <a:solidFill>
                  <a:srgbClr val="000000"/>
                </a:solidFill>
              </a:rPr>
              <a:t>PDFs/Stand alone materials </a:t>
            </a:r>
          </a:p>
          <a:p>
            <a:pPr lvl="1"/>
            <a:r>
              <a:rPr lang="en-US" sz="2000" dirty="0" smtClean="0">
                <a:solidFill>
                  <a:srgbClr val="000000"/>
                </a:solidFill>
              </a:rPr>
              <a:t>“</a:t>
            </a:r>
            <a:r>
              <a:rPr lang="en-US" sz="2000" dirty="0" err="1" smtClean="0">
                <a:solidFill>
                  <a:srgbClr val="000000"/>
                </a:solidFill>
              </a:rPr>
              <a:t>WalkMes</a:t>
            </a:r>
            <a:r>
              <a:rPr lang="en-US" sz="2000" dirty="0" smtClean="0">
                <a:solidFill>
                  <a:srgbClr val="000000"/>
                </a:solidFill>
              </a:rPr>
              <a:t>” – walk you step by step how to do a specific task</a:t>
            </a:r>
          </a:p>
          <a:p>
            <a:pPr lvl="1"/>
            <a:r>
              <a:rPr lang="en-US" sz="2000" dirty="0" smtClean="0">
                <a:solidFill>
                  <a:srgbClr val="000000"/>
                </a:solidFill>
              </a:rPr>
              <a:t>“?” icons – click to open supporting training materials </a:t>
            </a:r>
          </a:p>
          <a:p>
            <a:pPr lvl="1"/>
            <a:r>
              <a:rPr lang="en-US" sz="2000" dirty="0" smtClean="0">
                <a:solidFill>
                  <a:srgbClr val="000000"/>
                </a:solidFill>
              </a:rPr>
              <a:t>Videos </a:t>
            </a:r>
          </a:p>
          <a:p>
            <a:pPr lvl="2"/>
            <a:r>
              <a:rPr lang="en-US" sz="2200" u="sng" dirty="0">
                <a:solidFill>
                  <a:srgbClr val="000000"/>
                </a:solidFill>
                <a:hlinkClick r:id="rId3"/>
              </a:rPr>
              <a:t>http://training.species360.org/studbookvideos/</a:t>
            </a:r>
            <a:r>
              <a:rPr lang="en-US" sz="2200" dirty="0">
                <a:solidFill>
                  <a:srgbClr val="000000"/>
                </a:solidFill>
              </a:rPr>
              <a:t> </a:t>
            </a:r>
          </a:p>
          <a:p>
            <a:pPr lvl="1"/>
            <a:endParaRPr lang="en-US" sz="2000" dirty="0" smtClean="0">
              <a:solidFill>
                <a:srgbClr val="000000"/>
              </a:solidFill>
            </a:endParaRPr>
          </a:p>
          <a:p>
            <a:r>
              <a:rPr lang="en-US" dirty="0" smtClean="0">
                <a:solidFill>
                  <a:srgbClr val="000000"/>
                </a:solidFill>
              </a:rPr>
              <a:t>Monthly webinars/demos hosted by </a:t>
            </a:r>
            <a:r>
              <a:rPr lang="en-US" dirty="0" smtClean="0">
                <a:solidFill>
                  <a:srgbClr val="000000"/>
                </a:solidFill>
              </a:rPr>
              <a:t>Species360</a:t>
            </a:r>
          </a:p>
          <a:p>
            <a:pPr lvl="1"/>
            <a:r>
              <a:rPr lang="en-US" dirty="0">
                <a:solidFill>
                  <a:srgbClr val="000000"/>
                </a:solidFill>
                <a:hlinkClick r:id="rId4"/>
              </a:rPr>
              <a:t>http://training.species360.org/studbookwebinar</a:t>
            </a:r>
            <a:r>
              <a:rPr lang="en-US" dirty="0" smtClean="0">
                <a:solidFill>
                  <a:srgbClr val="000000"/>
                </a:solidFill>
                <a:hlinkClick r:id="rId4"/>
              </a:rPr>
              <a:t>/</a:t>
            </a:r>
            <a:endParaRPr lang="en-US" dirty="0" smtClean="0">
              <a:solidFill>
                <a:srgbClr val="000000"/>
              </a:solidFill>
            </a:endParaRPr>
          </a:p>
          <a:p>
            <a:pPr lvl="1"/>
            <a:endParaRPr lang="en-US" dirty="0">
              <a:solidFill>
                <a:srgbClr val="000000"/>
              </a:solidFill>
            </a:endParaRPr>
          </a:p>
          <a:p>
            <a:r>
              <a:rPr lang="en-US" dirty="0" smtClean="0">
                <a:solidFill>
                  <a:srgbClr val="000000"/>
                </a:solidFill>
              </a:rPr>
              <a:t>Support assistance </a:t>
            </a:r>
          </a:p>
          <a:p>
            <a:pPr lvl="1"/>
            <a:r>
              <a:rPr lang="en-US" dirty="0" smtClean="0">
                <a:solidFill>
                  <a:srgbClr val="000000"/>
                </a:solidFill>
                <a:hlinkClick r:id="rId5"/>
              </a:rPr>
              <a:t>Support@species360.org</a:t>
            </a:r>
            <a:r>
              <a:rPr lang="en-US" dirty="0" smtClean="0">
                <a:solidFill>
                  <a:srgbClr val="000000"/>
                </a:solidFill>
              </a:rPr>
              <a:t> </a:t>
            </a:r>
            <a:endParaRPr lang="en-US" dirty="0" smtClean="0">
              <a:solidFill>
                <a:srgbClr val="000000"/>
              </a:solidFill>
            </a:endParaRPr>
          </a:p>
        </p:txBody>
      </p:sp>
      <p:pic>
        <p:nvPicPr>
          <p:cNvPr id="5" name="Picture 4"/>
          <p:cNvPicPr>
            <a:picLocks noChangeAspect="1"/>
          </p:cNvPicPr>
          <p:nvPr/>
        </p:nvPicPr>
        <p:blipFill rotWithShape="1">
          <a:blip r:embed="rId6"/>
          <a:srcRect l="1127" t="1462" b="-1"/>
          <a:stretch/>
        </p:blipFill>
        <p:spPr>
          <a:xfrm>
            <a:off x="7995617" y="2324099"/>
            <a:ext cx="4005882" cy="4357687"/>
          </a:xfrm>
          <a:prstGeom prst="rect">
            <a:avLst/>
          </a:prstGeom>
          <a:ln>
            <a:solidFill>
              <a:srgbClr val="000000"/>
            </a:solidFill>
          </a:ln>
        </p:spPr>
      </p:pic>
      <p:pic>
        <p:nvPicPr>
          <p:cNvPr id="6" name="Picture 5"/>
          <p:cNvPicPr>
            <a:picLocks noChangeAspect="1"/>
          </p:cNvPicPr>
          <p:nvPr/>
        </p:nvPicPr>
        <p:blipFill>
          <a:blip r:embed="rId7"/>
          <a:stretch>
            <a:fillRect/>
          </a:stretch>
        </p:blipFill>
        <p:spPr>
          <a:xfrm>
            <a:off x="7995617" y="1243012"/>
            <a:ext cx="4005882" cy="542925"/>
          </a:xfrm>
          <a:prstGeom prst="rect">
            <a:avLst/>
          </a:prstGeom>
          <a:ln>
            <a:solidFill>
              <a:srgbClr val="000000"/>
            </a:solidFill>
          </a:ln>
        </p:spPr>
      </p:pic>
      <p:cxnSp>
        <p:nvCxnSpPr>
          <p:cNvPr id="7" name="Straight Arrow Connector 6"/>
          <p:cNvCxnSpPr/>
          <p:nvPr/>
        </p:nvCxnSpPr>
        <p:spPr>
          <a:xfrm flipH="1">
            <a:off x="10822705" y="1499100"/>
            <a:ext cx="595435" cy="1065166"/>
          </a:xfrm>
          <a:prstGeom prst="straightConnector1">
            <a:avLst/>
          </a:prstGeom>
          <a:ln w="38100">
            <a:solidFill>
              <a:srgbClr val="C62066"/>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193779" y="1243013"/>
            <a:ext cx="807719" cy="25050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71906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19538" y="-196663"/>
            <a:ext cx="10515600" cy="1122699"/>
          </a:xfrm>
        </p:spPr>
        <p:txBody>
          <a:bodyPr/>
          <a:lstStyle/>
          <a:p>
            <a:pPr algn="ctr"/>
            <a:r>
              <a:rPr lang="en-US" b="1" dirty="0" smtClean="0">
                <a:solidFill>
                  <a:srgbClr val="000000"/>
                </a:solidFill>
              </a:rPr>
              <a:t>Dashboard Navigation Improvements </a:t>
            </a:r>
            <a:endParaRPr lang="en-US" b="1" dirty="0">
              <a:solidFill>
                <a:srgbClr val="000000"/>
              </a:solidFill>
            </a:endParaRPr>
          </a:p>
        </p:txBody>
      </p:sp>
      <p:pic>
        <p:nvPicPr>
          <p:cNvPr id="2" name="Picture 1"/>
          <p:cNvPicPr>
            <a:picLocks noChangeAspect="1"/>
          </p:cNvPicPr>
          <p:nvPr/>
        </p:nvPicPr>
        <p:blipFill rotWithShape="1">
          <a:blip r:embed="rId2"/>
          <a:srcRect r="370"/>
          <a:stretch/>
        </p:blipFill>
        <p:spPr>
          <a:xfrm>
            <a:off x="1101012" y="2024823"/>
            <a:ext cx="10077061" cy="4141740"/>
          </a:xfrm>
          <a:prstGeom prst="rect">
            <a:avLst/>
          </a:prstGeom>
          <a:ln>
            <a:solidFill>
              <a:srgbClr val="000000"/>
            </a:solidFill>
          </a:ln>
        </p:spPr>
      </p:pic>
      <p:sp>
        <p:nvSpPr>
          <p:cNvPr id="11" name="Rectangle 10"/>
          <p:cNvSpPr/>
          <p:nvPr/>
        </p:nvSpPr>
        <p:spPr>
          <a:xfrm>
            <a:off x="1101012" y="2453948"/>
            <a:ext cx="755780" cy="371261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ontent Placeholder 3"/>
          <p:cNvSpPr>
            <a:spLocks noGrp="1"/>
          </p:cNvSpPr>
          <p:nvPr>
            <p:ph sz="half" idx="4294967295"/>
          </p:nvPr>
        </p:nvSpPr>
        <p:spPr>
          <a:xfrm>
            <a:off x="336938" y="836095"/>
            <a:ext cx="11480800" cy="1038132"/>
          </a:xfrm>
          <a:prstGeom prst="rect">
            <a:avLst/>
          </a:prstGeom>
        </p:spPr>
        <p:txBody>
          <a:bodyPr/>
          <a:lstStyle/>
          <a:p>
            <a:r>
              <a:rPr lang="en-US" dirty="0" smtClean="0">
                <a:solidFill>
                  <a:srgbClr val="000000"/>
                </a:solidFill>
              </a:rPr>
              <a:t>Dashboard left hand navigation – Overview, Institution List, Overlays now moved to left side of dashboard.</a:t>
            </a:r>
          </a:p>
          <a:p>
            <a:pPr marL="0" indent="0">
              <a:buNone/>
            </a:pPr>
            <a:endParaRPr lang="en-US" dirty="0" smtClean="0">
              <a:solidFill>
                <a:srgbClr val="000000"/>
              </a:solidFill>
            </a:endParaRPr>
          </a:p>
        </p:txBody>
      </p:sp>
    </p:spTree>
    <p:extLst>
      <p:ext uri="{BB962C8B-B14F-4D97-AF65-F5344CB8AC3E}">
        <p14:creationId xmlns:p14="http://schemas.microsoft.com/office/powerpoint/2010/main" val="3021108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94353"/>
            <a:ext cx="10515600" cy="1325563"/>
          </a:xfrm>
        </p:spPr>
        <p:txBody>
          <a:bodyPr/>
          <a:lstStyle/>
          <a:p>
            <a:pPr algn="ctr"/>
            <a:r>
              <a:rPr lang="en-US" b="1" dirty="0" smtClean="0">
                <a:solidFill>
                  <a:srgbClr val="000000"/>
                </a:solidFill>
              </a:rPr>
              <a:t>Animal List Additional Columns</a:t>
            </a:r>
            <a:endParaRPr lang="en-US" b="1" dirty="0">
              <a:solidFill>
                <a:srgbClr val="000000"/>
              </a:solidFill>
            </a:endParaRPr>
          </a:p>
        </p:txBody>
      </p:sp>
      <p:sp>
        <p:nvSpPr>
          <p:cNvPr id="6" name="Content Placeholder 5"/>
          <p:cNvSpPr>
            <a:spLocks noGrp="1"/>
          </p:cNvSpPr>
          <p:nvPr>
            <p:ph sz="quarter" idx="4"/>
          </p:nvPr>
        </p:nvSpPr>
        <p:spPr>
          <a:xfrm>
            <a:off x="839788" y="1521595"/>
            <a:ext cx="10515600" cy="1766887"/>
          </a:xfrm>
        </p:spPr>
        <p:txBody>
          <a:bodyPr/>
          <a:lstStyle/>
          <a:p>
            <a:r>
              <a:rPr lang="en-US" dirty="0" smtClean="0">
                <a:solidFill>
                  <a:srgbClr val="000000"/>
                </a:solidFill>
              </a:rPr>
              <a:t>Additional columns for House Name and Birth Type were added to all Animal Lists (Living, All, Suggested, Pending Lists).</a:t>
            </a:r>
            <a:endParaRPr lang="en-US" dirty="0">
              <a:solidFill>
                <a:srgbClr val="000000"/>
              </a:solidFill>
            </a:endParaRPr>
          </a:p>
        </p:txBody>
      </p:sp>
      <p:pic>
        <p:nvPicPr>
          <p:cNvPr id="3" name="Picture 2"/>
          <p:cNvPicPr>
            <a:picLocks noChangeAspect="1"/>
          </p:cNvPicPr>
          <p:nvPr/>
        </p:nvPicPr>
        <p:blipFill>
          <a:blip r:embed="rId2"/>
          <a:stretch>
            <a:fillRect/>
          </a:stretch>
        </p:blipFill>
        <p:spPr>
          <a:xfrm>
            <a:off x="258763" y="3167062"/>
            <a:ext cx="11677650" cy="752475"/>
          </a:xfrm>
          <a:prstGeom prst="rect">
            <a:avLst/>
          </a:prstGeom>
          <a:ln>
            <a:solidFill>
              <a:srgbClr val="000000"/>
            </a:solidFill>
          </a:ln>
        </p:spPr>
      </p:pic>
      <p:sp>
        <p:nvSpPr>
          <p:cNvPr id="7" name="Rectangle 6"/>
          <p:cNvSpPr/>
          <p:nvPr/>
        </p:nvSpPr>
        <p:spPr>
          <a:xfrm>
            <a:off x="3101262" y="3572749"/>
            <a:ext cx="1013538" cy="34678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10025937" y="3572749"/>
            <a:ext cx="1013538" cy="34678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493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337" y="-188536"/>
            <a:ext cx="10515600" cy="1325563"/>
          </a:xfrm>
        </p:spPr>
        <p:txBody>
          <a:bodyPr/>
          <a:lstStyle/>
          <a:p>
            <a:pPr algn="ctr"/>
            <a:r>
              <a:rPr lang="en-US" b="1" dirty="0" smtClean="0">
                <a:solidFill>
                  <a:srgbClr val="000000"/>
                </a:solidFill>
              </a:rPr>
              <a:t>Animal </a:t>
            </a:r>
            <a:r>
              <a:rPr lang="en-US" b="1" dirty="0" smtClean="0">
                <a:solidFill>
                  <a:srgbClr val="000000"/>
                </a:solidFill>
              </a:rPr>
              <a:t>History Filter</a:t>
            </a:r>
            <a:endParaRPr lang="en-US" b="1" dirty="0">
              <a:solidFill>
                <a:srgbClr val="000000"/>
              </a:solidFill>
            </a:endParaRPr>
          </a:p>
        </p:txBody>
      </p:sp>
      <p:sp>
        <p:nvSpPr>
          <p:cNvPr id="4" name="Content Placeholder 3"/>
          <p:cNvSpPr>
            <a:spLocks noGrp="1"/>
          </p:cNvSpPr>
          <p:nvPr>
            <p:ph sz="half" idx="2"/>
          </p:nvPr>
        </p:nvSpPr>
        <p:spPr>
          <a:xfrm>
            <a:off x="1169726" y="983677"/>
            <a:ext cx="9803074" cy="3684588"/>
          </a:xfrm>
        </p:spPr>
        <p:txBody>
          <a:bodyPr/>
          <a:lstStyle/>
          <a:p>
            <a:r>
              <a:rPr lang="en-US" b="1" dirty="0">
                <a:solidFill>
                  <a:srgbClr val="000000"/>
                </a:solidFill>
              </a:rPr>
              <a:t>Animal History Filter</a:t>
            </a:r>
            <a:r>
              <a:rPr lang="en-US" dirty="0">
                <a:solidFill>
                  <a:srgbClr val="000000"/>
                </a:solidFill>
              </a:rPr>
              <a:t> - </a:t>
            </a:r>
            <a:r>
              <a:rPr lang="en-US" dirty="0" smtClean="0">
                <a:solidFill>
                  <a:srgbClr val="000000"/>
                </a:solidFill>
              </a:rPr>
              <a:t>Filter that displays </a:t>
            </a:r>
            <a:r>
              <a:rPr lang="en-US" dirty="0">
                <a:solidFill>
                  <a:srgbClr val="000000"/>
                </a:solidFill>
              </a:rPr>
              <a:t>transaction history of individuals from within the animal lists. </a:t>
            </a:r>
            <a:endParaRPr lang="en-US" dirty="0" smtClean="0">
              <a:solidFill>
                <a:srgbClr val="000000"/>
              </a:solidFill>
            </a:endParaRPr>
          </a:p>
          <a:p>
            <a:pPr lvl="1"/>
            <a:r>
              <a:rPr lang="en-US" sz="2000" dirty="0" smtClean="0">
                <a:solidFill>
                  <a:srgbClr val="000000"/>
                </a:solidFill>
              </a:rPr>
              <a:t>Available in </a:t>
            </a:r>
            <a:r>
              <a:rPr lang="en-US" sz="2000" dirty="0" smtClean="0">
                <a:solidFill>
                  <a:srgbClr val="000000"/>
                </a:solidFill>
              </a:rPr>
              <a:t>living</a:t>
            </a:r>
            <a:r>
              <a:rPr lang="en-US" sz="2000" dirty="0">
                <a:solidFill>
                  <a:srgbClr val="000000"/>
                </a:solidFill>
              </a:rPr>
              <a:t>, all animals, </a:t>
            </a:r>
            <a:r>
              <a:rPr lang="en-US" sz="2000" dirty="0" smtClean="0">
                <a:solidFill>
                  <a:srgbClr val="000000"/>
                </a:solidFill>
              </a:rPr>
              <a:t>and pedigree </a:t>
            </a:r>
            <a:r>
              <a:rPr lang="en-US" sz="2000" dirty="0">
                <a:solidFill>
                  <a:srgbClr val="000000"/>
                </a:solidFill>
              </a:rPr>
              <a:t>lists and can be applied with other filters selected</a:t>
            </a:r>
            <a:r>
              <a:rPr lang="en-US" sz="2000" dirty="0" smtClean="0">
                <a:solidFill>
                  <a:srgbClr val="000000"/>
                </a:solidFill>
              </a:rPr>
              <a:t>.</a:t>
            </a:r>
          </a:p>
          <a:p>
            <a:pPr lvl="1"/>
            <a:r>
              <a:rPr lang="en-US" sz="2000" dirty="0" smtClean="0">
                <a:solidFill>
                  <a:srgbClr val="000000"/>
                </a:solidFill>
              </a:rPr>
              <a:t>User can apply this filter and export to view the history of all animals selected within the animal list.</a:t>
            </a:r>
            <a:endParaRPr lang="en-US" sz="2000" dirty="0">
              <a:solidFill>
                <a:srgbClr val="000000"/>
              </a:solidFill>
            </a:endParaRPr>
          </a:p>
          <a:p>
            <a:endParaRPr lang="en-US" dirty="0" smtClean="0"/>
          </a:p>
          <a:p>
            <a:endParaRPr lang="en-US" dirty="0"/>
          </a:p>
        </p:txBody>
      </p:sp>
      <p:pic>
        <p:nvPicPr>
          <p:cNvPr id="7" name="Picture 6"/>
          <p:cNvPicPr>
            <a:picLocks noChangeAspect="1"/>
          </p:cNvPicPr>
          <p:nvPr/>
        </p:nvPicPr>
        <p:blipFill rotWithShape="1">
          <a:blip r:embed="rId2"/>
          <a:srcRect t="2187"/>
          <a:stretch/>
        </p:blipFill>
        <p:spPr>
          <a:xfrm>
            <a:off x="1371400" y="3223966"/>
            <a:ext cx="9101522" cy="3373177"/>
          </a:xfrm>
          <a:prstGeom prst="rect">
            <a:avLst/>
          </a:prstGeom>
          <a:ln>
            <a:solidFill>
              <a:srgbClr val="000000"/>
            </a:solidFill>
          </a:ln>
        </p:spPr>
      </p:pic>
      <p:sp>
        <p:nvSpPr>
          <p:cNvPr id="5" name="Rectangle 4"/>
          <p:cNvSpPr/>
          <p:nvPr/>
        </p:nvSpPr>
        <p:spPr>
          <a:xfrm>
            <a:off x="4206162" y="3401299"/>
            <a:ext cx="1013538" cy="34678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026114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6002"/>
            <a:ext cx="10515600" cy="1325563"/>
          </a:xfrm>
        </p:spPr>
        <p:txBody>
          <a:bodyPr/>
          <a:lstStyle/>
          <a:p>
            <a:pPr algn="ctr"/>
            <a:r>
              <a:rPr lang="en-US" b="1" dirty="0" smtClean="0">
                <a:solidFill>
                  <a:srgbClr val="000000"/>
                </a:solidFill>
              </a:rPr>
              <a:t>Institutional Holdings Report </a:t>
            </a:r>
            <a:endParaRPr lang="en-US" b="1" dirty="0">
              <a:solidFill>
                <a:srgbClr val="000000"/>
              </a:solidFill>
            </a:endParaRPr>
          </a:p>
        </p:txBody>
      </p:sp>
      <p:sp>
        <p:nvSpPr>
          <p:cNvPr id="4" name="Content Placeholder 3"/>
          <p:cNvSpPr>
            <a:spLocks noGrp="1"/>
          </p:cNvSpPr>
          <p:nvPr>
            <p:ph sz="half" idx="2"/>
          </p:nvPr>
        </p:nvSpPr>
        <p:spPr>
          <a:xfrm>
            <a:off x="762000" y="1106765"/>
            <a:ext cx="10448925" cy="1312781"/>
          </a:xfrm>
        </p:spPr>
        <p:txBody>
          <a:bodyPr/>
          <a:lstStyle/>
          <a:p>
            <a:r>
              <a:rPr lang="en-US" dirty="0" smtClean="0">
                <a:solidFill>
                  <a:srgbClr val="000000"/>
                </a:solidFill>
              </a:rPr>
              <a:t>Displays the number of animals an institution has held within its collection currently and </a:t>
            </a:r>
            <a:r>
              <a:rPr lang="en-US" dirty="0" smtClean="0">
                <a:solidFill>
                  <a:srgbClr val="000000"/>
                </a:solidFill>
              </a:rPr>
              <a:t>historically (global and local institutions). </a:t>
            </a:r>
          </a:p>
          <a:p>
            <a:r>
              <a:rPr lang="en-US" dirty="0" smtClean="0">
                <a:solidFill>
                  <a:srgbClr val="000000"/>
                </a:solidFill>
              </a:rPr>
              <a:t>Hyperlinks </a:t>
            </a:r>
            <a:r>
              <a:rPr lang="en-US" dirty="0" smtClean="0">
                <a:solidFill>
                  <a:srgbClr val="000000"/>
                </a:solidFill>
              </a:rPr>
              <a:t>allow the user to view animals held by the given institutions. </a:t>
            </a:r>
            <a:endParaRPr lang="en-US" dirty="0" smtClean="0">
              <a:solidFill>
                <a:srgbClr val="000000"/>
              </a:solidFill>
            </a:endParaRPr>
          </a:p>
          <a:p>
            <a:pPr marL="0" indent="0">
              <a:buNone/>
            </a:pPr>
            <a:endParaRPr lang="en-US" dirty="0">
              <a:solidFill>
                <a:srgbClr val="000000"/>
              </a:solidFill>
            </a:endParaRPr>
          </a:p>
        </p:txBody>
      </p:sp>
      <p:pic>
        <p:nvPicPr>
          <p:cNvPr id="7" name="Picture 6"/>
          <p:cNvPicPr>
            <a:picLocks noChangeAspect="1"/>
          </p:cNvPicPr>
          <p:nvPr/>
        </p:nvPicPr>
        <p:blipFill rotWithShape="1">
          <a:blip r:embed="rId2"/>
          <a:srcRect t="1826"/>
          <a:stretch/>
        </p:blipFill>
        <p:spPr>
          <a:xfrm>
            <a:off x="1526322" y="2876550"/>
            <a:ext cx="8770204" cy="3744726"/>
          </a:xfrm>
          <a:prstGeom prst="rect">
            <a:avLst/>
          </a:prstGeom>
          <a:ln>
            <a:solidFill>
              <a:srgbClr val="000000"/>
            </a:solidFill>
          </a:ln>
        </p:spPr>
      </p:pic>
    </p:spTree>
    <p:extLst>
      <p:ext uri="{BB962C8B-B14F-4D97-AF65-F5344CB8AC3E}">
        <p14:creationId xmlns:p14="http://schemas.microsoft.com/office/powerpoint/2010/main" val="3202605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16947" y="-132770"/>
            <a:ext cx="10515600" cy="1325033"/>
          </a:xfrm>
        </p:spPr>
        <p:txBody>
          <a:bodyPr/>
          <a:lstStyle/>
          <a:p>
            <a:pPr algn="ctr"/>
            <a:r>
              <a:rPr lang="en-US" b="1" dirty="0" smtClean="0">
                <a:solidFill>
                  <a:srgbClr val="000000"/>
                </a:solidFill>
              </a:rPr>
              <a:t>MULT List in Tool Bar</a:t>
            </a:r>
            <a:endParaRPr lang="en-US" b="1" dirty="0">
              <a:solidFill>
                <a:srgbClr val="000000"/>
              </a:solidFill>
            </a:endParaRPr>
          </a:p>
        </p:txBody>
      </p:sp>
      <p:pic>
        <p:nvPicPr>
          <p:cNvPr id="3" name="Picture 2"/>
          <p:cNvPicPr>
            <a:picLocks noChangeAspect="1"/>
          </p:cNvPicPr>
          <p:nvPr/>
        </p:nvPicPr>
        <p:blipFill rotWithShape="1">
          <a:blip r:embed="rId2"/>
          <a:srcRect l="1092"/>
          <a:stretch/>
        </p:blipFill>
        <p:spPr>
          <a:xfrm>
            <a:off x="3694922" y="2314159"/>
            <a:ext cx="5119783" cy="2594614"/>
          </a:xfrm>
          <a:prstGeom prst="rect">
            <a:avLst/>
          </a:prstGeom>
          <a:ln>
            <a:solidFill>
              <a:srgbClr val="000000"/>
            </a:solidFill>
          </a:ln>
        </p:spPr>
      </p:pic>
      <p:pic>
        <p:nvPicPr>
          <p:cNvPr id="4" name="Picture 3"/>
          <p:cNvPicPr>
            <a:picLocks noChangeAspect="1"/>
          </p:cNvPicPr>
          <p:nvPr/>
        </p:nvPicPr>
        <p:blipFill rotWithShape="1">
          <a:blip r:embed="rId3"/>
          <a:srcRect l="1043" r="754"/>
          <a:stretch/>
        </p:blipFill>
        <p:spPr>
          <a:xfrm>
            <a:off x="6254813" y="4634064"/>
            <a:ext cx="5719665" cy="2140015"/>
          </a:xfrm>
          <a:prstGeom prst="rect">
            <a:avLst/>
          </a:prstGeom>
          <a:ln>
            <a:solidFill>
              <a:srgbClr val="000000"/>
            </a:solidFill>
          </a:ln>
        </p:spPr>
      </p:pic>
      <p:pic>
        <p:nvPicPr>
          <p:cNvPr id="15" name="Picture 14"/>
          <p:cNvPicPr>
            <a:picLocks noChangeAspect="1"/>
          </p:cNvPicPr>
          <p:nvPr/>
        </p:nvPicPr>
        <p:blipFill>
          <a:blip r:embed="rId4"/>
          <a:stretch>
            <a:fillRect/>
          </a:stretch>
        </p:blipFill>
        <p:spPr>
          <a:xfrm>
            <a:off x="467080" y="2695575"/>
            <a:ext cx="2922826" cy="3629176"/>
          </a:xfrm>
          <a:prstGeom prst="rect">
            <a:avLst/>
          </a:prstGeom>
        </p:spPr>
      </p:pic>
      <p:sp>
        <p:nvSpPr>
          <p:cNvPr id="9" name="Rectangle 8"/>
          <p:cNvSpPr/>
          <p:nvPr/>
        </p:nvSpPr>
        <p:spPr>
          <a:xfrm>
            <a:off x="8814705" y="4880780"/>
            <a:ext cx="294866" cy="32657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p:cNvSpPr/>
          <p:nvPr/>
        </p:nvSpPr>
        <p:spPr>
          <a:xfrm flipH="1">
            <a:off x="492677" y="4455076"/>
            <a:ext cx="1229837" cy="24434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 name="Straight Arrow Connector 5"/>
          <p:cNvCxnSpPr/>
          <p:nvPr/>
        </p:nvCxnSpPr>
        <p:spPr>
          <a:xfrm flipV="1">
            <a:off x="1906338" y="3781425"/>
            <a:ext cx="1788584" cy="79154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8122836" y="4311129"/>
            <a:ext cx="559535" cy="68586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3"/>
          <p:cNvSpPr>
            <a:spLocks noGrp="1"/>
          </p:cNvSpPr>
          <p:nvPr>
            <p:ph sz="half" idx="4294967295"/>
          </p:nvPr>
        </p:nvSpPr>
        <p:spPr>
          <a:xfrm>
            <a:off x="334347" y="848265"/>
            <a:ext cx="11480800" cy="1038132"/>
          </a:xfrm>
          <a:prstGeom prst="rect">
            <a:avLst/>
          </a:prstGeom>
        </p:spPr>
        <p:txBody>
          <a:bodyPr/>
          <a:lstStyle/>
          <a:p>
            <a:r>
              <a:rPr lang="en-US" dirty="0" smtClean="0">
                <a:solidFill>
                  <a:srgbClr val="000000"/>
                </a:solidFill>
              </a:rPr>
              <a:t>Historically the MULT list was only accessible through the parent grid. Now users can open the list through the Tools bar. </a:t>
            </a:r>
          </a:p>
          <a:p>
            <a:r>
              <a:rPr lang="en-US" dirty="0" smtClean="0">
                <a:solidFill>
                  <a:srgbClr val="000000"/>
                </a:solidFill>
              </a:rPr>
              <a:t>The MULT list only displays in the Tools bar if there are MULT in the studbook. </a:t>
            </a:r>
          </a:p>
          <a:p>
            <a:pPr marL="0" indent="0">
              <a:buNone/>
            </a:pPr>
            <a:endParaRPr lang="en-US" dirty="0" smtClean="0">
              <a:solidFill>
                <a:srgbClr val="000000"/>
              </a:solidFill>
            </a:endParaRPr>
          </a:p>
        </p:txBody>
      </p:sp>
    </p:spTree>
    <p:extLst>
      <p:ext uri="{BB962C8B-B14F-4D97-AF65-F5344CB8AC3E}">
        <p14:creationId xmlns:p14="http://schemas.microsoft.com/office/powerpoint/2010/main" val="4101566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228599"/>
            <a:ext cx="10515600" cy="1325033"/>
          </a:xfrm>
        </p:spPr>
        <p:txBody>
          <a:bodyPr/>
          <a:lstStyle/>
          <a:p>
            <a:pPr algn="ctr"/>
            <a:r>
              <a:rPr lang="en-US" b="1" dirty="0" smtClean="0">
                <a:solidFill>
                  <a:srgbClr val="000000"/>
                </a:solidFill>
              </a:rPr>
              <a:t>Dismiss Data Quality Errors</a:t>
            </a:r>
            <a:endParaRPr lang="en-US" b="1" dirty="0">
              <a:solidFill>
                <a:srgbClr val="000000"/>
              </a:solidFill>
            </a:endParaRPr>
          </a:p>
        </p:txBody>
      </p:sp>
      <p:pic>
        <p:nvPicPr>
          <p:cNvPr id="4" name="Picture 3"/>
          <p:cNvPicPr>
            <a:picLocks noChangeAspect="1"/>
          </p:cNvPicPr>
          <p:nvPr/>
        </p:nvPicPr>
        <p:blipFill>
          <a:blip r:embed="rId2"/>
          <a:stretch>
            <a:fillRect/>
          </a:stretch>
        </p:blipFill>
        <p:spPr>
          <a:xfrm>
            <a:off x="1838325" y="2862029"/>
            <a:ext cx="8531203" cy="3914544"/>
          </a:xfrm>
          <a:prstGeom prst="rect">
            <a:avLst/>
          </a:prstGeom>
          <a:ln>
            <a:solidFill>
              <a:srgbClr val="000000"/>
            </a:solidFill>
          </a:ln>
        </p:spPr>
      </p:pic>
      <p:sp>
        <p:nvSpPr>
          <p:cNvPr id="5" name="Content Placeholder 3"/>
          <p:cNvSpPr>
            <a:spLocks noGrp="1"/>
          </p:cNvSpPr>
          <p:nvPr>
            <p:ph sz="half" idx="4294967295"/>
          </p:nvPr>
        </p:nvSpPr>
        <p:spPr>
          <a:xfrm>
            <a:off x="406400" y="842210"/>
            <a:ext cx="11480800" cy="1312781"/>
          </a:xfrm>
          <a:prstGeom prst="rect">
            <a:avLst/>
          </a:prstGeom>
        </p:spPr>
        <p:txBody>
          <a:bodyPr/>
          <a:lstStyle/>
          <a:p>
            <a:r>
              <a:rPr lang="en-US" dirty="0" smtClean="0">
                <a:solidFill>
                  <a:srgbClr val="000000"/>
                </a:solidFill>
              </a:rPr>
              <a:t>Dismiss “true errors” from the data quality list and view them later by selecting “Display dismissed </a:t>
            </a:r>
            <a:r>
              <a:rPr lang="en-US" dirty="0" smtClean="0">
                <a:solidFill>
                  <a:srgbClr val="000000"/>
                </a:solidFill>
              </a:rPr>
              <a:t>errors”</a:t>
            </a:r>
          </a:p>
          <a:p>
            <a:pPr lvl="1"/>
            <a:r>
              <a:rPr lang="en-US" sz="2000" dirty="0" smtClean="0">
                <a:solidFill>
                  <a:srgbClr val="000000"/>
                </a:solidFill>
              </a:rPr>
              <a:t>For </a:t>
            </a:r>
            <a:r>
              <a:rPr lang="en-US" sz="2000" dirty="0" smtClean="0">
                <a:solidFill>
                  <a:srgbClr val="000000"/>
                </a:solidFill>
              </a:rPr>
              <a:t>use when the data entered into the studbook is true but causes an error. Ex. Wild collected animal hatch in </a:t>
            </a:r>
            <a:r>
              <a:rPr lang="en-US" sz="2000" dirty="0" smtClean="0">
                <a:solidFill>
                  <a:srgbClr val="000000"/>
                </a:solidFill>
              </a:rPr>
              <a:t>captivity</a:t>
            </a:r>
          </a:p>
          <a:p>
            <a:pPr lvl="1"/>
            <a:r>
              <a:rPr lang="en-US" sz="2000" dirty="0" smtClean="0">
                <a:solidFill>
                  <a:srgbClr val="000000"/>
                </a:solidFill>
              </a:rPr>
              <a:t>Can view dismissed errors by selecting “Display Dismissed Errors” checkbox </a:t>
            </a:r>
            <a:endParaRPr lang="en-US" sz="2000" dirty="0" smtClean="0">
              <a:solidFill>
                <a:srgbClr val="000000"/>
              </a:solidFill>
            </a:endParaRPr>
          </a:p>
          <a:p>
            <a:pPr lvl="1"/>
            <a:endParaRPr lang="en-US" sz="2000" dirty="0">
              <a:solidFill>
                <a:srgbClr val="000000"/>
              </a:solidFill>
            </a:endParaRPr>
          </a:p>
        </p:txBody>
      </p:sp>
      <p:sp>
        <p:nvSpPr>
          <p:cNvPr id="6" name="Rectangle 5"/>
          <p:cNvSpPr/>
          <p:nvPr/>
        </p:nvSpPr>
        <p:spPr>
          <a:xfrm>
            <a:off x="4079875" y="3552825"/>
            <a:ext cx="1828800" cy="4064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8" name="Straight Arrow Connector 7"/>
          <p:cNvCxnSpPr/>
          <p:nvPr/>
        </p:nvCxnSpPr>
        <p:spPr>
          <a:xfrm flipH="1">
            <a:off x="6146800" y="4530725"/>
            <a:ext cx="711200"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791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9" y="102235"/>
            <a:ext cx="10515600" cy="1236372"/>
          </a:xfrm>
        </p:spPr>
        <p:txBody>
          <a:bodyPr/>
          <a:lstStyle/>
          <a:p>
            <a:pPr algn="ctr"/>
            <a:r>
              <a:rPr lang="en-US" b="1" dirty="0" smtClean="0">
                <a:solidFill>
                  <a:srgbClr val="000000"/>
                </a:solidFill>
              </a:rPr>
              <a:t>Animal Detail Activity Stream</a:t>
            </a:r>
            <a:endParaRPr lang="en-US" b="1" dirty="0">
              <a:solidFill>
                <a:srgbClr val="000000"/>
              </a:solidFill>
            </a:endParaRPr>
          </a:p>
        </p:txBody>
      </p:sp>
      <p:sp>
        <p:nvSpPr>
          <p:cNvPr id="4" name="Content Placeholder 3"/>
          <p:cNvSpPr>
            <a:spLocks noGrp="1"/>
          </p:cNvSpPr>
          <p:nvPr>
            <p:ph sz="half" idx="2"/>
          </p:nvPr>
        </p:nvSpPr>
        <p:spPr>
          <a:xfrm>
            <a:off x="827088" y="1481397"/>
            <a:ext cx="6116637" cy="4794954"/>
          </a:xfrm>
        </p:spPr>
        <p:txBody>
          <a:bodyPr/>
          <a:lstStyle/>
          <a:p>
            <a:r>
              <a:rPr lang="en-US" b="1" dirty="0">
                <a:solidFill>
                  <a:srgbClr val="000000"/>
                </a:solidFill>
              </a:rPr>
              <a:t>T</a:t>
            </a:r>
            <a:r>
              <a:rPr lang="en-US" b="1" dirty="0" smtClean="0">
                <a:solidFill>
                  <a:srgbClr val="000000"/>
                </a:solidFill>
              </a:rPr>
              <a:t>racks event changes </a:t>
            </a:r>
            <a:r>
              <a:rPr lang="en-US" dirty="0">
                <a:solidFill>
                  <a:srgbClr val="000000"/>
                </a:solidFill>
              </a:rPr>
              <a:t>per animal </a:t>
            </a:r>
            <a:r>
              <a:rPr lang="en-US" dirty="0" smtClean="0">
                <a:solidFill>
                  <a:srgbClr val="000000"/>
                </a:solidFill>
              </a:rPr>
              <a:t>though time and </a:t>
            </a:r>
            <a:r>
              <a:rPr lang="en-US" dirty="0">
                <a:solidFill>
                  <a:srgbClr val="000000"/>
                </a:solidFill>
              </a:rPr>
              <a:t>displays them to the user on the right hand side of the Animal Detail screen. </a:t>
            </a:r>
            <a:endParaRPr lang="en-US" dirty="0" smtClean="0">
              <a:solidFill>
                <a:srgbClr val="000000"/>
              </a:solidFill>
            </a:endParaRPr>
          </a:p>
          <a:p>
            <a:r>
              <a:rPr lang="en-US" dirty="0" smtClean="0">
                <a:solidFill>
                  <a:srgbClr val="000000"/>
                </a:solidFill>
              </a:rPr>
              <a:t>In </a:t>
            </a:r>
            <a:r>
              <a:rPr lang="en-US" dirty="0">
                <a:solidFill>
                  <a:srgbClr val="000000"/>
                </a:solidFill>
              </a:rPr>
              <a:t>addition to record changes, this tool also shows </a:t>
            </a:r>
            <a:r>
              <a:rPr lang="en-US" dirty="0" smtClean="0">
                <a:solidFill>
                  <a:srgbClr val="000000"/>
                </a:solidFill>
              </a:rPr>
              <a:t>the </a:t>
            </a:r>
            <a:r>
              <a:rPr lang="en-US" dirty="0">
                <a:solidFill>
                  <a:srgbClr val="000000"/>
                </a:solidFill>
              </a:rPr>
              <a:t>current data </a:t>
            </a:r>
            <a:r>
              <a:rPr lang="en-US" b="1" dirty="0">
                <a:solidFill>
                  <a:srgbClr val="000000"/>
                </a:solidFill>
              </a:rPr>
              <a:t>quality errors </a:t>
            </a:r>
            <a:r>
              <a:rPr lang="en-US" dirty="0">
                <a:solidFill>
                  <a:srgbClr val="000000"/>
                </a:solidFill>
              </a:rPr>
              <a:t>for the individual </a:t>
            </a:r>
            <a:r>
              <a:rPr lang="en-US" dirty="0" smtClean="0">
                <a:solidFill>
                  <a:srgbClr val="000000"/>
                </a:solidFill>
              </a:rPr>
              <a:t>making </a:t>
            </a:r>
            <a:r>
              <a:rPr lang="en-US" dirty="0">
                <a:solidFill>
                  <a:srgbClr val="000000"/>
                </a:solidFill>
              </a:rPr>
              <a:t>it easier for the user to fix these </a:t>
            </a:r>
            <a:r>
              <a:rPr lang="en-US" dirty="0" smtClean="0">
                <a:solidFill>
                  <a:srgbClr val="000000"/>
                </a:solidFill>
              </a:rPr>
              <a:t>errors while the animal is in context.</a:t>
            </a:r>
            <a:endParaRPr lang="en-US" dirty="0">
              <a:solidFill>
                <a:srgbClr val="000000"/>
              </a:solidFill>
            </a:endParaRPr>
          </a:p>
        </p:txBody>
      </p:sp>
      <p:pic>
        <p:nvPicPr>
          <p:cNvPr id="7" name="Picture 6"/>
          <p:cNvPicPr>
            <a:picLocks noChangeAspect="1"/>
          </p:cNvPicPr>
          <p:nvPr/>
        </p:nvPicPr>
        <p:blipFill>
          <a:blip r:embed="rId2"/>
          <a:stretch>
            <a:fillRect/>
          </a:stretch>
        </p:blipFill>
        <p:spPr>
          <a:xfrm>
            <a:off x="7935012" y="1338607"/>
            <a:ext cx="3058359" cy="4902155"/>
          </a:xfrm>
          <a:prstGeom prst="rect">
            <a:avLst/>
          </a:prstGeom>
        </p:spPr>
      </p:pic>
    </p:spTree>
    <p:extLst>
      <p:ext uri="{BB962C8B-B14F-4D97-AF65-F5344CB8AC3E}">
        <p14:creationId xmlns:p14="http://schemas.microsoft.com/office/powerpoint/2010/main" val="4184491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Brand 2017">
      <a:dk1>
        <a:srgbClr val="607B1A"/>
      </a:dk1>
      <a:lt1>
        <a:srgbClr val="3D7791"/>
      </a:lt1>
      <a:dk2>
        <a:srgbClr val="ADD136"/>
      </a:dk2>
      <a:lt2>
        <a:srgbClr val="11B9EE"/>
      </a:lt2>
      <a:accent1>
        <a:srgbClr val="F26529"/>
      </a:accent1>
      <a:accent2>
        <a:srgbClr val="C62066"/>
      </a:accent2>
      <a:accent3>
        <a:srgbClr val="720037"/>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Jan 2019</Content_x0020_Last_x0020_Updated_x0020_on_x003a_>
    <Module xmlns="00558959-21e2-49b6-8bc1-d46e8fb3ce16">3000</Module>
    <Review xmlns="00558959-21e2-49b6-8bc1-d46e8fb3ce16">None needed</Review>
    <PublishingExpirationDate xmlns="http://schemas.microsoft.com/sharepoint/v3" xsi:nil="true"/>
    <Community_x0020_Author_x0020__x007c__x0020_Editor xmlns="00558959-21e2-49b6-8bc1-d46e8fb3ce16">
      <UserInfo>
        <DisplayName>kmucha</DisplayName>
        <AccountId>2691</AccountId>
        <AccountType/>
      </UserInfo>
    </Community_x0020_Author_x0020__x007c__x0020_Editor>
    <PublishingStartDate xmlns="http://schemas.microsoft.com/sharepoint/v3" xsi:nil="true"/>
    <Best_x0020_Practices xmlns="00558959-21e2-49b6-8bc1-d46e8fb3ce16">false</Best_x0020_Practices>
    <Permalink xmlns="00558959-21e2-49b6-8bc1-d46e8fb3ce16">
      <Url xsi:nil="true"/>
      <Description xsi:nil="true"/>
    </Permalink>
  </documentManagement>
</p:properties>
</file>

<file path=customXml/itemProps1.xml><?xml version="1.0" encoding="utf-8"?>
<ds:datastoreItem xmlns:ds="http://schemas.openxmlformats.org/officeDocument/2006/customXml" ds:itemID="{A655F359-F5CF-47DB-9B53-E86784ECDA20}"/>
</file>

<file path=customXml/itemProps2.xml><?xml version="1.0" encoding="utf-8"?>
<ds:datastoreItem xmlns:ds="http://schemas.openxmlformats.org/officeDocument/2006/customXml" ds:itemID="{DBE5B400-6E5E-49A8-BB89-7768FF944532}"/>
</file>

<file path=customXml/itemProps3.xml><?xml version="1.0" encoding="utf-8"?>
<ds:datastoreItem xmlns:ds="http://schemas.openxmlformats.org/officeDocument/2006/customXml" ds:itemID="{ED908597-88B8-4E2C-AE8C-FC7CE27EDAE8}"/>
</file>

<file path=docProps/app.xml><?xml version="1.0" encoding="utf-8"?>
<Properties xmlns="http://schemas.openxmlformats.org/officeDocument/2006/extended-properties" xmlns:vt="http://schemas.openxmlformats.org/officeDocument/2006/docPropsVTypes">
  <Template>pptA1CA.tmp</Template>
  <TotalTime>26179</TotalTime>
  <Words>1186</Words>
  <Application>Microsoft Office PowerPoint</Application>
  <PresentationFormat>Widescreen</PresentationFormat>
  <Paragraphs>117</Paragraphs>
  <Slides>21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Helvetica Light</vt:lpstr>
      <vt:lpstr>Helvetica Neue LT Std 75 Bold</vt:lpstr>
      <vt:lpstr>Karla</vt:lpstr>
      <vt:lpstr>2_Office Theme</vt:lpstr>
      <vt:lpstr>Office Theme</vt:lpstr>
      <vt:lpstr>PowerPoint Presentation</vt:lpstr>
      <vt:lpstr>PowerPoint Presentation</vt:lpstr>
      <vt:lpstr>Dashboard Navigation Improvements </vt:lpstr>
      <vt:lpstr>Animal List Additional Columns</vt:lpstr>
      <vt:lpstr>Animal History Filter</vt:lpstr>
      <vt:lpstr>Institutional Holdings Report </vt:lpstr>
      <vt:lpstr>MULT List in Tool Bar</vt:lpstr>
      <vt:lpstr>Dismiss Data Quality Errors</vt:lpstr>
      <vt:lpstr>Animal Detail Activity Stream</vt:lpstr>
      <vt:lpstr>Animal Detail – Basic Info Freeze </vt:lpstr>
      <vt:lpstr>Preferences</vt:lpstr>
      <vt:lpstr>Birth Transaction Improvements </vt:lpstr>
      <vt:lpstr>Birth Transaction Improvements </vt:lpstr>
      <vt:lpstr>Hover Overs</vt:lpstr>
      <vt:lpstr>Accept Record Improvements</vt:lpstr>
      <vt:lpstr>Accept Record Improvements</vt:lpstr>
      <vt:lpstr>Death Event Business Rules</vt:lpstr>
      <vt:lpstr>Suggested List Improvements </vt:lpstr>
      <vt:lpstr>Suggested List Improvements </vt:lpstr>
      <vt:lpstr>Overlay Functionality </vt:lpstr>
      <vt:lpstr>Training/Resources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Knott</dc:creator>
  <cp:lastModifiedBy>Katelyn Mucha</cp:lastModifiedBy>
  <cp:revision>69</cp:revision>
  <cp:lastPrinted>2019-01-07T19:43:53Z</cp:lastPrinted>
  <dcterms:created xsi:type="dcterms:W3CDTF">2018-08-06T14:16:42Z</dcterms:created>
  <dcterms:modified xsi:type="dcterms:W3CDTF">2019-01-08T14:18:30Z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Order">
    <vt:r8>338900</vt:r8>
  </property>
</Properties>
</file>