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Default Extension="gif" ContentType="image/gif"/>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51"/>
  </p:notesMasterIdLst>
  <p:sldIdLst>
    <p:sldId id="256" r:id="rId17"/>
    <p:sldId id="257" r:id="rId18"/>
    <p:sldId id="265" r:id="rId19"/>
    <p:sldId id="266" r:id="rId20"/>
    <p:sldId id="267" r:id="rId21"/>
    <p:sldId id="268" r:id="rId22"/>
    <p:sldId id="269" r:id="rId23"/>
    <p:sldId id="270" r:id="rId24"/>
    <p:sldId id="271" r:id="rId25"/>
    <p:sldId id="259" r:id="rId26"/>
    <p:sldId id="273" r:id="rId27"/>
    <p:sldId id="274" r:id="rId28"/>
    <p:sldId id="272" r:id="rId29"/>
    <p:sldId id="261" r:id="rId30"/>
    <p:sldId id="260" r:id="rId31"/>
    <p:sldId id="258" r:id="rId32"/>
    <p:sldId id="276" r:id="rId33"/>
    <p:sldId id="277" r:id="rId34"/>
    <p:sldId id="280" r:id="rId35"/>
    <p:sldId id="283" r:id="rId36"/>
    <p:sldId id="285" r:id="rId37"/>
    <p:sldId id="286" r:id="rId38"/>
    <p:sldId id="287" r:id="rId39"/>
    <p:sldId id="288" r:id="rId40"/>
    <p:sldId id="281" r:id="rId41"/>
    <p:sldId id="289" r:id="rId42"/>
    <p:sldId id="284" r:id="rId43"/>
    <p:sldId id="263" r:id="rId44"/>
    <p:sldId id="279" r:id="rId45"/>
    <p:sldId id="275" r:id="rId46"/>
    <p:sldId id="262" r:id="rId47"/>
    <p:sldId id="264" r:id="rId48"/>
    <p:sldId id="282" r:id="rId49"/>
    <p:sldId id="27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4" autoAdjust="0"/>
    <p:restoredTop sz="94660"/>
  </p:normalViewPr>
  <p:slideViewPr>
    <p:cSldViewPr snapToGrid="0" showGuides="1">
      <p:cViewPr varScale="1">
        <p:scale>
          <a:sx n="88" d="100"/>
          <a:sy n="88" d="100"/>
        </p:scale>
        <p:origin x="1282" y="6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Master" Target="slideMasters/slideMaster5.xml"/><Relationship Id="rId19"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customXml" Target="../customXml/item1.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customXml" Target="../customXml/item2.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2C0096-9BC7-42F1-8D72-01DD61D528A5}" type="datetimeFigureOut">
              <a:rPr lang="en-US" smtClean="0"/>
              <a:t>11/21/2018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953E2-B0CC-4879-8FF0-2B64DE152045}" type="slidenum">
              <a:rPr lang="en-US" smtClean="0"/>
              <a:t>‹#›</a:t>
            </a:fld>
            <a:endParaRPr lang="en-US"/>
          </a:p>
        </p:txBody>
      </p:sp>
    </p:spTree>
    <p:extLst>
      <p:ext uri="{BB962C8B-B14F-4D97-AF65-F5344CB8AC3E}">
        <p14:creationId xmlns:p14="http://schemas.microsoft.com/office/powerpoint/2010/main" val="159378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2AB064-1637-4988-916C-A8A3A34A3F11}"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01F88D-B415-419E-AD45-5A4CB09A2ACD}"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23E7A5-C7F7-4B4B-85E6-620CCF52B0E3}"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022EBF-D824-4B47-A9E0-EA6AE176D00D}"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4C359-4B79-4C11-B333-88E911CDF9BC}"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A9A7FA-AA2A-4D24-8FE7-9005FED238CC}"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91BDD1-84B3-4F43-AB33-3847D1A68A80}" type="datetime1">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F91CCC-E6EE-49B7-877C-7CFE139B84F7}" type="datetime1">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C9620-5BFC-4EF0-80C4-B93105CBA981}" type="datetime1">
              <a:rPr lang="en-US" smtClean="0"/>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6A26C-47F0-4A56-818E-91B5505D9A70}"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BC63D-4345-416A-9364-2993618FAE08}"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FE11ED-8031-4680-A897-402AD26D7763}"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785B67-5D87-458A-9B93-AE605DE83C6C}"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7F676B-8A51-4467-A738-4F556DB85F41}"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02929B-96AC-46A9-883B-9B36C4C9A28C}"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9795DB-2DF4-41AE-896E-7D912F2AC60F}"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9A0B61-BAD6-414D-B178-FB52B39D173A}" type="datetime1">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E11A00-6E26-46F6-BC58-92EE51C65FE7}" type="datetime1">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5AC05-574D-4879-A366-9F31AF82344D}" type="datetime1">
              <a:rPr lang="en-US" smtClean="0"/>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862F0-409B-43E8-A47B-0EA27A341995}"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FA861-20F0-4339-91C1-DCFE21FC2A63}"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1051A9-CECD-4EF8-BA2A-B98BEF5840C3}"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DE2EE-F3C6-474D-8777-258DE8640A8C}"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EF9494-A3EF-4D83-80C0-D615D945CAEC}"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590E10-3595-4496-AAA9-4DA1B806C254}"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617BC5-3C66-453D-88EB-C576103B07C9}"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DBC96C-8E0A-4786-8673-1C72560E7633}" type="datetime1">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63C0D9-06CA-4B1C-AEBC-C67786232E44}" type="datetime1">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21AC8-4E71-4CCC-970B-27F818691B5E}" type="datetime1">
              <a:rPr lang="en-US" smtClean="0"/>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EF188-A39E-4024-A0AB-907319742C0F}"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758D5-AA5B-409C-8B91-D12967F3344F}"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102F26-D120-43BF-ADC3-49CFDB1F5F15}"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B33E72-BF9B-4245-87EA-965A6D0A3E6F}"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8CE2FE-C56D-401F-B17D-D4B130CC7D7B}"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79444D-DE75-497E-9AFC-4D4F264D4DA6}"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4CFFD4-791A-4057-A52F-D5189100B7E5}"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041B14-6468-487B-8297-6ACC0BB5CA24}" type="datetime1">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D612AE-C84D-4BB3-AA78-F1312FECF973}" type="datetime1">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E53DC-3DB5-4F94-8942-B4953D2CC466}" type="datetime1">
              <a:rPr lang="en-US" smtClean="0"/>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4E5029-84A4-44F1-A86D-33CB29384981}"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92E3C-F04B-45CB-9A0E-2513474757FA}"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51B055-C448-4FA0-B6BA-4F9500F38379}"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DD34CB-DAE4-4E33-8F70-54BAB7B72979}"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857404-4751-401E-8F35-17270F96DC2B}"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D41587-8D90-40F2-A7A6-8F75E8EC2C64}"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E6CAB0-A0E3-4A09-83CB-BE4648BD2377}" type="datetime1">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32DC74-AAEB-4248-9678-9DB39E3FD0DE}" type="datetime1">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12425B-AEC5-49DB-8FDC-721E28003938}" type="datetime1">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C12BA-9E6A-46A8-B4BA-6656A0833C02}" type="datetime1">
              <a:rPr lang="en-US" smtClean="0"/>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90D817-7403-48D5-B46C-6E61A0FFB5E5}"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D0BB5-D0F9-4A97-B470-B78DA5F1CCDC}"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501E05-DFC9-4815-BD2D-B13511C063B2}" type="datetime1">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652AF-8AA8-4975-80E5-AD9BC87B2C57}" type="datetime1">
              <a:rPr lang="en-US" smtClean="0"/>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4E576D-4AB9-4239-BFFF-6AACE872594A}"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4D3B3-3C2D-4E89-A4FA-E2D215F56D6C}"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FDA33D-B741-4D58-81A3-17E1308CADF7}"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78A1F8-DBF4-4435-815B-025B34BAA12B}"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9B9F46-C5C0-4817-9ABA-1CF62D76EC96}"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8ECAE0-A19A-466F-BBD9-7ED17E131164}"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071C80-4F0C-4E08-8340-5FD78A9C30C2}"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91862D-6959-40EE-B0E9-3A6010A168C6}" type="datetime1">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0C6B53-C3FB-4D0B-98D8-E1A715407707}" type="datetime1">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7F9CB-A1E3-4A1F-8E0E-552D1B70D6B6}" type="datetime1">
              <a:rPr lang="en-US" smtClean="0"/>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43714C-D381-4F9D-9DA8-F6D65BE51A50}"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DD22F-258D-4DF2-96EC-2368DFC7BE3F}"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C346D2-B728-457F-BBF2-51D33CE4D311}"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521796-F513-44A2-9351-183BF2266802}"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5EDBB0-81B2-499D-A79F-19840E388FC9}"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49BE82-DF06-4990-9D37-C26F59309AD3}"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59164C-2B92-47BE-A671-6C9CA3ED0E48}"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FE7B28-517F-4571-809B-77269B553131}" type="datetime1">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810129-C864-475D-B400-7344D5D9E123}" type="datetime1">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78533-984A-4F6B-98CC-251B7C536233}" type="datetime1">
              <a:rPr lang="en-US" smtClean="0"/>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A8822-86FC-4679-A1D5-EA625824BEC9}"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8A570-2EB8-4C0D-82CB-588D68D4010F}"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626765-6888-4EBA-A2D0-47240BB7FC4E}"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0D55FC-4EFE-4CE5-9E09-F6272040231C}"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8C1CED-9C89-4CF5-BBC4-5973B0FB67BB}"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D1D870-A636-4FFA-897E-48014404E88C}"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32BC7B-922E-4ABF-B0BD-088C2176F051}"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75AB54-CD87-4411-9BA2-4F0BED937745}" type="datetime1">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2A7F86-F73C-4DAE-8EAA-372EC082D8BA}" type="datetime1">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52FEB-D88B-46A5-9765-C6999BDC7168}" type="datetime1">
              <a:rPr lang="en-US" smtClean="0"/>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0BAC1-DD13-4B7D-8384-EC7720739156}"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AB26B-2145-457A-879A-E7CCFBAFE6A8}"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0A14A9-3A4C-4A74-A108-EB2DD694A39C}"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20C23-ACD5-4A6B-81E1-BD821DCEB626}"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CE6364-7228-41C3-8D17-704F13CAF1BE}"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E9074B-C5C1-48BD-A820-DFAC6B28F01B}"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102856-19AF-4E2C-A9C0-566B83E93EEA}" type="datetime1">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DF6966-ADAD-4012-BB9A-7ACB3F46D4AE}" type="datetime1">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F77381-6541-4DFA-A9B7-3E0363094B62}" type="datetime1">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C1635-507B-4D67-AED3-08F784FB36D5}" type="datetime1">
              <a:rPr lang="en-US" smtClean="0"/>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FBA9B-54C8-4D2B-8A72-385EA644E182}"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D78726-5F81-4C7B-BF0E-45F4D59FE7C7}"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4B88AC-CDD4-4CBA-893B-3BA0C0443349}"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47643A-2DCD-4F0F-A43A-83EA5EF2628B}"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F990BC-626A-43EC-8928-7FA99523B937}"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0B63CB-E329-49CE-8B18-C39B6028E3B0}"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FFA7C1-822D-433B-BF49-0DE43CDF2D07}" type="datetime1">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F952BD-840E-47C2-AA2F-19EDF2585622}" type="datetime1">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9F0B5C-F323-4C58-9777-5DF842107B1C}" type="datetime1">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03C75-3DC5-4495-B2D5-936A5E071F76}" type="datetime1">
              <a:rPr lang="en-US" smtClean="0"/>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5CB02F-7883-43CC-8B35-0DE1E851B634}"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01DC7-4670-4846-9807-72FF82BCFFBE}"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952302-1DD1-4E79-95E2-52751890A969}"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7E07EF-B35B-410E-942F-22A752C00576}"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FA8ED9-EA09-46D4-936B-C1F524F4CC9C}"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FD1CD6-6D9D-4065-AD53-ED4BFE95346A}"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354180-B89F-4B0A-AAE7-9C52D8FAEBCE}" type="datetime1">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CA73A3-9F8C-4D62-B720-65F54326DB3B}" type="datetime1">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033DA-8243-4798-AF66-1CC751C2F6EF}" type="datetime1">
              <a:rPr lang="en-US" smtClean="0"/>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25609-260D-47C6-AFD1-5E8C54F4E28A}" type="datetime1">
              <a:rPr lang="en-US" smtClean="0"/>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AA99B-CE43-471D-B1CD-3032F8780AB9}"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FB4C6-BABC-4F6D-8971-706AAF874001}"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C545DC-4975-4035-B7C6-D053D6D8CBB6}"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46027C-9E1A-492C-A51C-63A2785FE1D4}"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135736-0172-4FD6-9BEC-9B63E75B4256}"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DAD877-78CF-40A3-8B92-CABF657C106A}"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BF6363-DDB8-4CDD-81B6-3B3FB93AE711}" type="datetime1">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82D760-C4FE-4EE7-BA4D-7E76EA0660F4}" type="datetime1">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B5F33-C33B-47EC-A13C-487843A51BC1}" type="datetime1">
              <a:rPr lang="en-US" smtClean="0"/>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EFB94-CE12-467D-A082-A58DC9CD3F96}"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28FD6F-0B9B-43F3-8996-4AB7EA944547}"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5AF4BF-6F0B-4593-ACBD-FDB49705915D}"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231151-079F-4EDC-93C3-BD05C88B4019}"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D7BD66-C9F8-4DCC-8588-6E0CFBFFC820}"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1BACAD-4FE0-4BCE-8094-87D9C277A66A}"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CDA9E4-4B13-4179-AEC2-86526708152C}"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894CBE-4945-44A7-83B3-878CBEB75129}" type="datetime1">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0644C0-FE8A-4DD3-8B28-E407F8D4296A}" type="datetime1">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2FFC4-F6D7-4668-9EE2-17D0F5DB3E62}" type="datetime1">
              <a:rPr lang="en-US" smtClean="0"/>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1D50E-32B6-4C49-B464-52E72FC8C0E5}"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8B29C-92A1-43FF-ABC9-746E06CC4E5F}"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95623B-62FE-4E63-8607-30B1A2F2CF48}"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7644F3-CE7A-439F-8DBF-4FF320897664}"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A9A3F8-04B3-43D7-8437-A84C8FD84823}"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6C99ED-876F-498E-8203-BFDDE183ACB6}"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AA26B6-2EBE-4334-A1E2-7D34786A7EC6}"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81ED33-9752-4B9C-8DB6-D9D0BEA9F706}" type="datetime1">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37BDE-7CAD-4599-B3FA-EEA7C86A53F9}" type="datetime1">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3983-AE9E-4D5D-ACE9-DC6D6DEB1FA9}" type="datetime1">
              <a:rPr lang="en-US" smtClean="0"/>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39ABB-96FD-4A6C-83D8-B60C87A4B9E7}"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FEF63-B256-4206-8D9C-85696DCAE08D}"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11F13C4-AC20-485E-A712-BDF2E7D61795}" type="datetime1">
              <a:rPr lang="en-US" smtClean="0"/>
              <a:t>11/21/2018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C4CA3AE-0CAE-4E09-9781-8EF36E2266F6}" type="datetime1">
              <a:rPr lang="en-US" smtClean="0"/>
              <a:t>11/21/2018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8AA124A-C879-433A-ABC8-87DC4FBF185C}" type="datetime1">
              <a:rPr lang="en-US" smtClean="0"/>
              <a:t>11/21/2018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2332320-44E0-4EBC-8438-9BD47255F75A}" type="datetime1">
              <a:rPr lang="en-US" smtClean="0"/>
              <a:t>11/21/2018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0DB2CF3-DEC8-4C1C-B000-AC0D6425B102}" type="datetime1">
              <a:rPr lang="en-US" smtClean="0"/>
              <a:t>11/21/2018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82CC952-87F8-4A57-8AD2-39DB4CF150C2}" type="datetime1">
              <a:rPr lang="en-US" smtClean="0"/>
              <a:t>11/21/2018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77E814-3A06-4121-B079-68CBA9989A3A}" type="datetime1">
              <a:rPr lang="en-US" smtClean="0"/>
              <a:t>11/21/2018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7528901-AACD-40E4-97CC-2C6E648C8B48}" type="datetime1">
              <a:rPr lang="en-US" smtClean="0"/>
              <a:t>11/21/2018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BC3AA060-5DB8-4F5F-BB2F-77B28BECD473}" type="datetime1">
              <a:rPr lang="en-US" smtClean="0"/>
              <a:t>11/21/2018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9B4A34F-2651-457A-B858-647F558CD7A5}" type="datetime1">
              <a:rPr lang="en-US" smtClean="0"/>
              <a:t>11/21/2018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AD4078D-3016-4B83-9BEE-7DF44C8AE58A}" type="datetime1">
              <a:rPr lang="en-US" smtClean="0"/>
              <a:t>11/21/2018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6F80780-2D3F-485E-916B-EF45D04961AA}" type="datetime1">
              <a:rPr lang="en-US" smtClean="0"/>
              <a:t>11/21/2018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A9A507F-3312-4209-972E-D63877210E47}" type="datetime1">
              <a:rPr lang="en-US" smtClean="0"/>
              <a:t>11/21/2018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B9F708F-B214-4C28-A86A-6983C04EB56E}" type="datetime1">
              <a:rPr lang="en-US" smtClean="0"/>
              <a:t>11/21/2018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60BDB9E-9A19-47F4-8BC1-B11B01304C56}" type="datetime1">
              <a:rPr lang="en-US" smtClean="0"/>
              <a:t>11/21/2018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3C51529-C2E6-47F6-8215-EAF3F6594B6A}" type="datetime1">
              <a:rPr lang="en-US" smtClean="0"/>
              <a:t>11/21/2018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5.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6.xml"/><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ZIMS Tools &amp; Ideas to Ease Your/Their Workload</a:t>
            </a:r>
            <a:endParaRPr lang="en-US" dirty="0"/>
          </a:p>
        </p:txBody>
      </p:sp>
      <p:sp>
        <p:nvSpPr>
          <p:cNvPr id="3" name="Subtitle 2"/>
          <p:cNvSpPr>
            <a:spLocks noGrp="1"/>
          </p:cNvSpPr>
          <p:nvPr>
            <p:ph type="subTitle" idx="1"/>
          </p:nvPr>
        </p:nvSpPr>
        <p:spPr/>
        <p:txBody>
          <a:bodyPr/>
          <a:lstStyle/>
          <a:p>
            <a:r>
              <a:rPr lang="en-US" dirty="0" smtClean="0"/>
              <a:t>November 2018 Tips </a:t>
            </a:r>
            <a:r>
              <a:rPr lang="en-US" smtClean="0"/>
              <a:t>and Tricks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a:t>
            </a:fld>
            <a:endParaRPr lang="en-US"/>
          </a:p>
        </p:txBody>
      </p:sp>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Quick Multiple Accessions</a:t>
            </a:r>
            <a:endParaRPr lang="en-US" dirty="0"/>
          </a:p>
        </p:txBody>
      </p:sp>
      <p:sp>
        <p:nvSpPr>
          <p:cNvPr id="3" name="Content Placeholder 2"/>
          <p:cNvSpPr>
            <a:spLocks noGrp="1"/>
          </p:cNvSpPr>
          <p:nvPr>
            <p:ph idx="1"/>
          </p:nvPr>
        </p:nvSpPr>
        <p:spPr/>
        <p:txBody>
          <a:bodyPr>
            <a:normAutofit/>
          </a:bodyPr>
          <a:lstStyle/>
          <a:p>
            <a:r>
              <a:rPr lang="en-US" sz="3200" dirty="0" smtClean="0"/>
              <a:t>ZIMS has several options to help make accessioning multiple animals quick and easy</a:t>
            </a:r>
          </a:p>
          <a:p>
            <a:pPr lvl="1"/>
            <a:r>
              <a:rPr lang="en-US" sz="3200" dirty="0" smtClean="0"/>
              <a:t>Batch</a:t>
            </a:r>
          </a:p>
          <a:p>
            <a:pPr lvl="1"/>
            <a:r>
              <a:rPr lang="en-US" sz="3200" dirty="0" smtClean="0"/>
              <a:t>Save &amp; Repeat</a:t>
            </a:r>
          </a:p>
          <a:p>
            <a:pPr lvl="1"/>
            <a:r>
              <a:rPr lang="en-US" sz="3200" dirty="0" smtClean="0"/>
              <a:t>Take a Copy</a:t>
            </a:r>
          </a:p>
          <a:p>
            <a:endParaRPr lang="en-US" sz="3200" dirty="0" smtClean="0"/>
          </a:p>
          <a:p>
            <a:r>
              <a:rPr lang="en-US" sz="3200" dirty="0" smtClean="0"/>
              <a:t>But when should you use which one?</a:t>
            </a:r>
            <a:endParaRPr lang="en-US" sz="3200" dirty="0"/>
          </a:p>
        </p:txBody>
      </p:sp>
      <p:pic>
        <p:nvPicPr>
          <p:cNvPr id="2052" name="Picture 4" descr="Image result for thinking animal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263" y="2895850"/>
            <a:ext cx="2351314" cy="235131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10</a:t>
            </a:fld>
            <a:endParaRPr lang="en-US"/>
          </a:p>
        </p:txBody>
      </p:sp>
    </p:spTree>
    <p:extLst>
      <p:ext uri="{BB962C8B-B14F-4D97-AF65-F5344CB8AC3E}">
        <p14:creationId xmlns:p14="http://schemas.microsoft.com/office/powerpoint/2010/main" val="12290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Batch</a:t>
            </a:r>
            <a:endParaRPr lang="en-US" dirty="0"/>
          </a:p>
        </p:txBody>
      </p:sp>
      <p:pic>
        <p:nvPicPr>
          <p:cNvPr id="2050" name="Picture 2" descr="Image result for naked mole rat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4494" y="772199"/>
            <a:ext cx="4245722" cy="239000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5175" y="3379695"/>
            <a:ext cx="7795467" cy="2308324"/>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 just got in a group of 2.18 adult naked mole rats. Carrie Curator wants them </a:t>
            </a:r>
          </a:p>
          <a:p>
            <a:r>
              <a:rPr lang="en-US" dirty="0" smtClean="0"/>
              <a:t>accessioned as individuals because she is researching good ways to identify the</a:t>
            </a:r>
          </a:p>
          <a:p>
            <a:r>
              <a:rPr lang="en-US" dirty="0" smtClean="0"/>
              <a:t>wrinkly critters. The birthdates and parentage are unknown. Reginald uses Batch!</a:t>
            </a:r>
          </a:p>
          <a:p>
            <a:r>
              <a:rPr lang="en-US" dirty="0" smtClean="0"/>
              <a:t>Some hints:</a:t>
            </a:r>
          </a:p>
          <a:p>
            <a:pPr marL="285750" indent="-285750">
              <a:buFont typeface="Arial" panose="020B0604020202020204" pitchFamily="34" charset="0"/>
              <a:buChar char="•"/>
            </a:pPr>
            <a:r>
              <a:rPr lang="en-US" dirty="0" smtClean="0"/>
              <a:t>Use Batch for new accessions, not to create visits.</a:t>
            </a:r>
          </a:p>
          <a:p>
            <a:pPr marL="285750" indent="-285750">
              <a:buFont typeface="Arial" panose="020B0604020202020204" pitchFamily="34" charset="0"/>
              <a:buChar char="•"/>
            </a:pPr>
            <a:r>
              <a:rPr lang="en-US" dirty="0" smtClean="0"/>
              <a:t>Most of the information should be the same (parentage, sex, birth date).</a:t>
            </a:r>
          </a:p>
          <a:p>
            <a:pPr marL="285750" indent="-285750">
              <a:buFont typeface="Arial" panose="020B0604020202020204" pitchFamily="34" charset="0"/>
              <a:buChar char="•"/>
            </a:pPr>
            <a:r>
              <a:rPr lang="en-US" dirty="0" smtClean="0"/>
              <a:t>Don’t forget to go back and edit any info that is not the same. In this example </a:t>
            </a:r>
          </a:p>
          <a:p>
            <a:r>
              <a:rPr lang="en-US" dirty="0" smtClean="0"/>
              <a:t>      20 females would be accessioned and then two changed to males.</a:t>
            </a:r>
            <a:endParaRPr lang="en-US" dirty="0"/>
          </a:p>
        </p:txBody>
      </p:sp>
      <p:sp>
        <p:nvSpPr>
          <p:cNvPr id="2" name="Slide Number Placeholder 1"/>
          <p:cNvSpPr>
            <a:spLocks noGrp="1"/>
          </p:cNvSpPr>
          <p:nvPr>
            <p:ph type="sldNum" sz="quarter" idx="12"/>
          </p:nvPr>
        </p:nvSpPr>
        <p:spPr/>
        <p:txBody>
          <a:bodyPr/>
          <a:lstStyle/>
          <a:p>
            <a:fld id="{D1A12E6A-C85A-496C-95D0-8B82A2649983}" type="slidenum">
              <a:rPr lang="en-US" smtClean="0"/>
              <a:t>11</a:t>
            </a:fld>
            <a:endParaRPr lang="en-US"/>
          </a:p>
        </p:txBody>
      </p:sp>
    </p:spTree>
    <p:extLst>
      <p:ext uri="{BB962C8B-B14F-4D97-AF65-F5344CB8AC3E}">
        <p14:creationId xmlns:p14="http://schemas.microsoft.com/office/powerpoint/2010/main" val="4213548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&amp; Repeat</a:t>
            </a:r>
            <a:endParaRPr lang="en-US" dirty="0"/>
          </a:p>
        </p:txBody>
      </p:sp>
      <p:pic>
        <p:nvPicPr>
          <p:cNvPr id="1026" name="Picture 2" descr="Image result for dwarf mongoos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0271" y="766354"/>
            <a:ext cx="2913742" cy="437061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9987" y="1599712"/>
            <a:ext cx="5026248" cy="3970318"/>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 just got in a group of 2.8 dwarf mongoose.</a:t>
            </a:r>
          </a:p>
          <a:p>
            <a:r>
              <a:rPr lang="en-US" dirty="0" smtClean="0"/>
              <a:t>They are all </a:t>
            </a:r>
            <a:r>
              <a:rPr lang="en-US" dirty="0" err="1" smtClean="0"/>
              <a:t>transpondered</a:t>
            </a:r>
            <a:r>
              <a:rPr lang="en-US" dirty="0" smtClean="0"/>
              <a:t>. There are two </a:t>
            </a:r>
          </a:p>
          <a:p>
            <a:r>
              <a:rPr lang="en-US" dirty="0" smtClean="0"/>
              <a:t>different sets of parents involved and three</a:t>
            </a:r>
          </a:p>
          <a:p>
            <a:r>
              <a:rPr lang="en-US" dirty="0" smtClean="0"/>
              <a:t>different birth dates that can be associated</a:t>
            </a:r>
          </a:p>
          <a:p>
            <a:r>
              <a:rPr lang="en-US" dirty="0" smtClean="0"/>
              <a:t>with specific animals. Reginald uses Save &amp; Repeat!</a:t>
            </a:r>
          </a:p>
          <a:p>
            <a:r>
              <a:rPr lang="en-US" dirty="0" smtClean="0"/>
              <a:t>Some hints:</a:t>
            </a:r>
          </a:p>
          <a:p>
            <a:pPr marL="285750" indent="-285750">
              <a:buFont typeface="Arial" panose="020B0604020202020204" pitchFamily="34" charset="0"/>
              <a:buChar char="•"/>
            </a:pPr>
            <a:r>
              <a:rPr lang="en-US" dirty="0" smtClean="0"/>
              <a:t>Use Save &amp; Repeat for new accessions and</a:t>
            </a:r>
          </a:p>
          <a:p>
            <a:r>
              <a:rPr lang="en-US" dirty="0"/>
              <a:t> </a:t>
            </a:r>
            <a:r>
              <a:rPr lang="en-US" dirty="0" smtClean="0"/>
              <a:t>     not when recording a visit.</a:t>
            </a:r>
          </a:p>
          <a:p>
            <a:pPr marL="285750" indent="-285750">
              <a:buFont typeface="Arial" panose="020B0604020202020204" pitchFamily="34" charset="0"/>
              <a:buChar char="•"/>
            </a:pPr>
            <a:r>
              <a:rPr lang="en-US" dirty="0" smtClean="0"/>
              <a:t>Most of the information does not have to be</a:t>
            </a:r>
          </a:p>
          <a:p>
            <a:r>
              <a:rPr lang="en-US" dirty="0"/>
              <a:t> </a:t>
            </a:r>
            <a:r>
              <a:rPr lang="en-US" dirty="0" smtClean="0"/>
              <a:t>     the same (in fact none of it has to be!).</a:t>
            </a:r>
          </a:p>
          <a:p>
            <a:pPr marL="285750" indent="-285750">
              <a:buFont typeface="Arial" panose="020B0604020202020204" pitchFamily="34" charset="0"/>
              <a:buChar char="•"/>
            </a:pPr>
            <a:r>
              <a:rPr lang="en-US" dirty="0" smtClean="0"/>
              <a:t>The accession will be saved but the screen</a:t>
            </a:r>
          </a:p>
          <a:p>
            <a:r>
              <a:rPr lang="en-US" dirty="0"/>
              <a:t> </a:t>
            </a:r>
            <a:r>
              <a:rPr lang="en-US" dirty="0" smtClean="0"/>
              <a:t>     will remain open as entered for edits as needed.</a:t>
            </a:r>
          </a:p>
          <a:p>
            <a:pPr marL="285750" indent="-285750">
              <a:buFont typeface="Arial" panose="020B0604020202020204" pitchFamily="34" charset="0"/>
              <a:buChar char="•"/>
            </a:pPr>
            <a:r>
              <a:rPr lang="en-US" dirty="0" smtClean="0"/>
              <a:t>There is no need to remember to go back into</a:t>
            </a:r>
          </a:p>
          <a:p>
            <a:r>
              <a:rPr lang="en-US" dirty="0"/>
              <a:t> </a:t>
            </a:r>
            <a:r>
              <a:rPr lang="en-US" dirty="0" smtClean="0"/>
              <a:t>     a record to make changes.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12</a:t>
            </a:fld>
            <a:endParaRPr lang="en-US"/>
          </a:p>
        </p:txBody>
      </p:sp>
    </p:spTree>
    <p:extLst>
      <p:ext uri="{BB962C8B-B14F-4D97-AF65-F5344CB8AC3E}">
        <p14:creationId xmlns:p14="http://schemas.microsoft.com/office/powerpoint/2010/main" val="720463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 Copy</a:t>
            </a:r>
            <a:endParaRPr lang="en-US" dirty="0"/>
          </a:p>
        </p:txBody>
      </p:sp>
      <p:sp>
        <p:nvSpPr>
          <p:cNvPr id="3" name="TextBox 2"/>
          <p:cNvSpPr txBox="1"/>
          <p:nvPr/>
        </p:nvSpPr>
        <p:spPr>
          <a:xfrm>
            <a:off x="943221" y="1566519"/>
            <a:ext cx="4248920" cy="3970318"/>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Two super cute dwarf mongoose kits have </a:t>
            </a:r>
          </a:p>
          <a:p>
            <a:r>
              <a:rPr lang="en-US" dirty="0" smtClean="0"/>
              <a:t>started venturing above ground and were </a:t>
            </a:r>
          </a:p>
          <a:p>
            <a:r>
              <a:rPr lang="en-US" dirty="0" smtClean="0"/>
              <a:t>seen with their dam. Reginald uses a Batch </a:t>
            </a:r>
          </a:p>
          <a:p>
            <a:r>
              <a:rPr lang="en-US" dirty="0" smtClean="0"/>
              <a:t>accession for the two. A week or so later </a:t>
            </a:r>
          </a:p>
          <a:p>
            <a:r>
              <a:rPr lang="en-US" dirty="0" smtClean="0"/>
              <a:t>you see three kits out with their dam. He</a:t>
            </a:r>
          </a:p>
          <a:p>
            <a:r>
              <a:rPr lang="en-US" dirty="0" smtClean="0"/>
              <a:t>uses Take a Copy!</a:t>
            </a:r>
          </a:p>
          <a:p>
            <a:r>
              <a:rPr lang="en-US" dirty="0" smtClean="0"/>
              <a:t>Some hints:</a:t>
            </a:r>
          </a:p>
          <a:p>
            <a:pPr marL="285750" indent="-285750">
              <a:buFont typeface="Arial" panose="020B0604020202020204" pitchFamily="34" charset="0"/>
              <a:buChar char="•"/>
            </a:pPr>
            <a:r>
              <a:rPr lang="en-US" dirty="0" smtClean="0"/>
              <a:t>Take a Copy is very useful for litters</a:t>
            </a:r>
            <a:endParaRPr lang="en-US" dirty="0"/>
          </a:p>
          <a:p>
            <a:r>
              <a:rPr lang="en-US" dirty="0" smtClean="0"/>
              <a:t>      and clutches where there may be more</a:t>
            </a:r>
          </a:p>
          <a:p>
            <a:r>
              <a:rPr lang="en-US" dirty="0"/>
              <a:t> </a:t>
            </a:r>
            <a:r>
              <a:rPr lang="en-US" dirty="0" smtClean="0"/>
              <a:t>     then counted at first.</a:t>
            </a:r>
          </a:p>
          <a:p>
            <a:pPr marL="285750" indent="-285750">
              <a:buFont typeface="Arial" panose="020B0604020202020204" pitchFamily="34" charset="0"/>
              <a:buChar char="•"/>
            </a:pPr>
            <a:r>
              <a:rPr lang="en-US" dirty="0" smtClean="0"/>
              <a:t>The accession screen for the record</a:t>
            </a:r>
          </a:p>
          <a:p>
            <a:r>
              <a:rPr lang="en-US" dirty="0"/>
              <a:t> </a:t>
            </a:r>
            <a:r>
              <a:rPr lang="en-US" dirty="0" smtClean="0"/>
              <a:t>     you select will display.</a:t>
            </a:r>
          </a:p>
          <a:p>
            <a:pPr marL="285750" indent="-285750">
              <a:buFont typeface="Arial" panose="020B0604020202020204" pitchFamily="34" charset="0"/>
              <a:buChar char="•"/>
            </a:pPr>
            <a:r>
              <a:rPr lang="en-US" dirty="0" smtClean="0"/>
              <a:t>Edit as needed or simply provide a</a:t>
            </a:r>
          </a:p>
          <a:p>
            <a:r>
              <a:rPr lang="en-US" dirty="0"/>
              <a:t> </a:t>
            </a:r>
            <a:r>
              <a:rPr lang="en-US" dirty="0" smtClean="0"/>
              <a:t>     new Local ID if all the info is the same.</a:t>
            </a:r>
          </a:p>
        </p:txBody>
      </p:sp>
      <p:pic>
        <p:nvPicPr>
          <p:cNvPr id="3074" name="Picture 2" descr="Image result for dwarf mongoos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6091" y="824753"/>
            <a:ext cx="3318938" cy="221370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076" name="Picture 4" descr="Image result for dwarf mongoos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091" y="3309058"/>
            <a:ext cx="3318938" cy="217805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13</a:t>
            </a:fld>
            <a:endParaRPr lang="en-US"/>
          </a:p>
        </p:txBody>
      </p:sp>
    </p:spTree>
    <p:extLst>
      <p:ext uri="{BB962C8B-B14F-4D97-AF65-F5344CB8AC3E}">
        <p14:creationId xmlns:p14="http://schemas.microsoft.com/office/powerpoint/2010/main" val="1503101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7" y="53553"/>
            <a:ext cx="7886700" cy="1325563"/>
          </a:xfrm>
        </p:spPr>
        <p:txBody>
          <a:bodyPr/>
          <a:lstStyle/>
          <a:p>
            <a:r>
              <a:rPr lang="en-US" dirty="0" smtClean="0"/>
              <a:t>Animal Lists</a:t>
            </a:r>
            <a:endParaRPr lang="en-US" dirty="0"/>
          </a:p>
        </p:txBody>
      </p:sp>
      <p:pic>
        <p:nvPicPr>
          <p:cNvPr id="5" name="Picture 4"/>
          <p:cNvPicPr>
            <a:picLocks noChangeAspect="1"/>
          </p:cNvPicPr>
          <p:nvPr/>
        </p:nvPicPr>
        <p:blipFill>
          <a:blip r:embed="rId2"/>
          <a:stretch>
            <a:fillRect/>
          </a:stretch>
        </p:blipFill>
        <p:spPr>
          <a:xfrm>
            <a:off x="1789201" y="960264"/>
            <a:ext cx="5826851" cy="2223124"/>
          </a:xfrm>
          <a:prstGeom prst="rect">
            <a:avLst/>
          </a:prstGeom>
          <a:ln>
            <a:solidFill>
              <a:schemeClr val="tx1"/>
            </a:solidFill>
          </a:ln>
        </p:spPr>
      </p:pic>
      <p:sp>
        <p:nvSpPr>
          <p:cNvPr id="4" name="TextBox 3"/>
          <p:cNvSpPr txBox="1"/>
          <p:nvPr/>
        </p:nvSpPr>
        <p:spPr>
          <a:xfrm>
            <a:off x="313510" y="3065418"/>
            <a:ext cx="8578759" cy="2585323"/>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Your keepers are starting to do more of their own data entry. Kendra Keeper continues</a:t>
            </a:r>
          </a:p>
          <a:p>
            <a:r>
              <a:rPr lang="en-US" dirty="0" smtClean="0"/>
              <a:t>to have trouble  finding her animals in ZIMS quickly. Reginald’s solution is to create </a:t>
            </a:r>
          </a:p>
          <a:p>
            <a:r>
              <a:rPr lang="en-US" dirty="0" smtClean="0"/>
              <a:t>an animal list for her area that other area keepers can also use.</a:t>
            </a:r>
          </a:p>
          <a:p>
            <a:r>
              <a:rPr lang="en-US" dirty="0" smtClean="0"/>
              <a:t>Some hints:</a:t>
            </a:r>
          </a:p>
          <a:p>
            <a:pPr marL="285750" indent="-285750">
              <a:buFont typeface="Arial" panose="020B0604020202020204" pitchFamily="34" charset="0"/>
              <a:buChar char="•"/>
            </a:pPr>
            <a:r>
              <a:rPr lang="en-US" dirty="0" smtClean="0"/>
              <a:t>Show Kendra how to customize her columns so she sees only what she needs.</a:t>
            </a:r>
          </a:p>
          <a:p>
            <a:pPr marL="742950" lvl="1" indent="-285750">
              <a:buFont typeface="Arial" panose="020B0604020202020204" pitchFamily="34" charset="0"/>
              <a:buChar char="•"/>
            </a:pPr>
            <a:r>
              <a:rPr lang="en-US" dirty="0" smtClean="0"/>
              <a:t>Column customization applies only to the logged in User.</a:t>
            </a:r>
          </a:p>
          <a:p>
            <a:pPr marL="285750" indent="-285750">
              <a:buFont typeface="Arial" panose="020B0604020202020204" pitchFamily="34" charset="0"/>
              <a:buChar char="•"/>
            </a:pPr>
            <a:r>
              <a:rPr lang="en-US" dirty="0" smtClean="0"/>
              <a:t>Kendra opens her list, finds the record by House Name and opens it by double clicking.</a:t>
            </a:r>
          </a:p>
          <a:p>
            <a:pPr marL="285750" indent="-285750">
              <a:buFont typeface="Arial" panose="020B0604020202020204" pitchFamily="34" charset="0"/>
              <a:buChar char="•"/>
            </a:pPr>
            <a:r>
              <a:rPr lang="en-US" dirty="0" smtClean="0"/>
              <a:t>Remember to keep the list updated as animals arrive, die, are dispositioned or change </a:t>
            </a:r>
          </a:p>
          <a:p>
            <a:r>
              <a:rPr lang="en-US" dirty="0" smtClean="0"/>
              <a:t>     enclosures.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14</a:t>
            </a:fld>
            <a:endParaRPr lang="en-US"/>
          </a:p>
        </p:txBody>
      </p:sp>
    </p:spTree>
    <p:extLst>
      <p:ext uri="{BB962C8B-B14F-4D97-AF65-F5344CB8AC3E}">
        <p14:creationId xmlns:p14="http://schemas.microsoft.com/office/powerpoint/2010/main" val="3891435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Lists - Batch Actions</a:t>
            </a:r>
            <a:endParaRPr lang="en-US" dirty="0"/>
          </a:p>
        </p:txBody>
      </p:sp>
      <p:pic>
        <p:nvPicPr>
          <p:cNvPr id="1026" name="Picture 2" descr="Image result for chicken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9153" y="2139257"/>
            <a:ext cx="3676197" cy="277509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0871" y="1502626"/>
            <a:ext cx="3565335" cy="4801314"/>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Animal Lists are also great for</a:t>
            </a:r>
          </a:p>
          <a:p>
            <a:r>
              <a:rPr lang="en-US" dirty="0" smtClean="0"/>
              <a:t>doing Batch Actions. Today is the</a:t>
            </a:r>
          </a:p>
          <a:p>
            <a:r>
              <a:rPr lang="en-US" dirty="0" smtClean="0"/>
              <a:t>day all the chickens get weighed.</a:t>
            </a:r>
          </a:p>
          <a:p>
            <a:r>
              <a:rPr lang="en-US" dirty="0" smtClean="0"/>
              <a:t>Reginald shows Kendra how to use </a:t>
            </a:r>
          </a:p>
          <a:p>
            <a:r>
              <a:rPr lang="en-US" dirty="0" smtClean="0"/>
              <a:t>her Animal List to quickly record the</a:t>
            </a:r>
          </a:p>
          <a:p>
            <a:r>
              <a:rPr lang="en-US" dirty="0" smtClean="0"/>
              <a:t>weights without opening each</a:t>
            </a:r>
          </a:p>
          <a:p>
            <a:r>
              <a:rPr lang="en-US" dirty="0" smtClean="0"/>
              <a:t>record by checking in the list and</a:t>
            </a:r>
          </a:p>
          <a:p>
            <a:r>
              <a:rPr lang="en-US" dirty="0" smtClean="0"/>
              <a:t>selecting Batch Actions. Kendra is </a:t>
            </a:r>
          </a:p>
          <a:p>
            <a:r>
              <a:rPr lang="en-US" dirty="0" smtClean="0"/>
              <a:t>really getting confident using ZIMS, </a:t>
            </a:r>
          </a:p>
          <a:p>
            <a:r>
              <a:rPr lang="en-US" dirty="0" smtClean="0"/>
              <a:t>freeing Reginald up for other tasks.</a:t>
            </a:r>
          </a:p>
          <a:p>
            <a:r>
              <a:rPr lang="en-US" dirty="0" smtClean="0"/>
              <a:t>Some hints:</a:t>
            </a:r>
          </a:p>
          <a:p>
            <a:pPr marL="285750" indent="-285750">
              <a:buFont typeface="Arial" panose="020B0604020202020204" pitchFamily="34" charset="0"/>
              <a:buChar char="•"/>
            </a:pPr>
            <a:r>
              <a:rPr lang="en-US" dirty="0" smtClean="0"/>
              <a:t>Animal Lists open up with all</a:t>
            </a:r>
          </a:p>
          <a:p>
            <a:r>
              <a:rPr lang="en-US" dirty="0"/>
              <a:t> </a:t>
            </a:r>
            <a:r>
              <a:rPr lang="en-US" dirty="0" smtClean="0"/>
              <a:t>    animals checked.</a:t>
            </a:r>
          </a:p>
          <a:p>
            <a:pPr marL="285750" indent="-285750">
              <a:buFont typeface="Arial" panose="020B0604020202020204" pitchFamily="34" charset="0"/>
              <a:buChar char="•"/>
            </a:pPr>
            <a:r>
              <a:rPr lang="en-US" dirty="0" smtClean="0"/>
              <a:t>If you only want to select a few</a:t>
            </a:r>
          </a:p>
          <a:p>
            <a:r>
              <a:rPr lang="en-US" dirty="0"/>
              <a:t> </a:t>
            </a:r>
            <a:r>
              <a:rPr lang="en-US" dirty="0" smtClean="0"/>
              <a:t>    of these, uncheck all using the</a:t>
            </a:r>
          </a:p>
          <a:p>
            <a:r>
              <a:rPr lang="en-US" dirty="0"/>
              <a:t> </a:t>
            </a:r>
            <a:r>
              <a:rPr lang="en-US" dirty="0" smtClean="0"/>
              <a:t>    top left hand box, then reselect</a:t>
            </a:r>
          </a:p>
          <a:p>
            <a:r>
              <a:rPr lang="en-US" dirty="0"/>
              <a:t> </a:t>
            </a:r>
            <a:r>
              <a:rPr lang="en-US" dirty="0" smtClean="0"/>
              <a:t>    only those you need.</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15</a:t>
            </a:fld>
            <a:endParaRPr lang="en-US"/>
          </a:p>
        </p:txBody>
      </p:sp>
    </p:spTree>
    <p:extLst>
      <p:ext uri="{BB962C8B-B14F-4D97-AF65-F5344CB8AC3E}">
        <p14:creationId xmlns:p14="http://schemas.microsoft.com/office/powerpoint/2010/main" val="2563509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356" y="142727"/>
            <a:ext cx="7886700" cy="1325563"/>
          </a:xfrm>
        </p:spPr>
        <p:txBody>
          <a:bodyPr/>
          <a:lstStyle/>
          <a:p>
            <a:r>
              <a:rPr lang="en-US" dirty="0" smtClean="0"/>
              <a:t>Animal Measurement</a:t>
            </a:r>
            <a:br>
              <a:rPr lang="en-US" dirty="0" smtClean="0"/>
            </a:br>
            <a:r>
              <a:rPr lang="en-US" dirty="0" smtClean="0"/>
              <a:t>Templates</a:t>
            </a:r>
            <a:endParaRPr lang="en-US" dirty="0"/>
          </a:p>
        </p:txBody>
      </p:sp>
      <p:sp>
        <p:nvSpPr>
          <p:cNvPr id="3" name="TextBox 2"/>
          <p:cNvSpPr txBox="1"/>
          <p:nvPr/>
        </p:nvSpPr>
        <p:spPr>
          <a:xfrm>
            <a:off x="3370217" y="1468290"/>
            <a:ext cx="5138057" cy="427809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smtClean="0"/>
              <a:t>If the animals you need to record measurements on are not in a list and not easy to search for as they are different taxonomies and in different enclosures you can create Animal Weight and Animal Length templates. Here Reginald has created a list to record weights for their education animals that are frequently weighed to closely monitor their health.</a:t>
            </a:r>
          </a:p>
          <a:p>
            <a:r>
              <a:rPr lang="en-US" sz="1600" dirty="0" smtClean="0"/>
              <a:t>Some hints:</a:t>
            </a:r>
          </a:p>
          <a:p>
            <a:pPr marL="285750" indent="-285750">
              <a:buFont typeface="Arial" panose="020B0604020202020204" pitchFamily="34" charset="0"/>
              <a:buChar char="•"/>
            </a:pPr>
            <a:r>
              <a:rPr lang="en-US" sz="1600" dirty="0" smtClean="0"/>
              <a:t>The order the animals are entered is the order they display in the template. Think about this first.</a:t>
            </a:r>
          </a:p>
          <a:p>
            <a:pPr marL="285750" indent="-285750">
              <a:buFont typeface="Arial" panose="020B0604020202020204" pitchFamily="34" charset="0"/>
              <a:buChar char="•"/>
            </a:pPr>
            <a:r>
              <a:rPr lang="en-US" sz="1600" dirty="0" smtClean="0"/>
              <a:t>You have the option to include identifiers other than Local ID in the template. Remember to select any that will help the person recording the data to make sure they are in the correct record.</a:t>
            </a:r>
          </a:p>
          <a:p>
            <a:pPr marL="285750" indent="-285750">
              <a:buFont typeface="Arial" panose="020B0604020202020204" pitchFamily="34" charset="0"/>
              <a:buChar char="•"/>
            </a:pPr>
            <a:r>
              <a:rPr lang="en-US" sz="1600" dirty="0" smtClean="0"/>
              <a:t>Because you can mix taxonomies in the list, select the UOM that is appropriate for most so you only need to edit a few entries.</a:t>
            </a:r>
            <a:endParaRPr lang="en-US" sz="1600" dirty="0"/>
          </a:p>
        </p:txBody>
      </p:sp>
      <p:pic>
        <p:nvPicPr>
          <p:cNvPr id="4" name="Picture 3"/>
          <p:cNvPicPr>
            <a:picLocks noChangeAspect="1"/>
          </p:cNvPicPr>
          <p:nvPr/>
        </p:nvPicPr>
        <p:blipFill>
          <a:blip r:embed="rId2"/>
          <a:stretch>
            <a:fillRect/>
          </a:stretch>
        </p:blipFill>
        <p:spPr>
          <a:xfrm>
            <a:off x="445088" y="696685"/>
            <a:ext cx="2598244" cy="5687543"/>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16</a:t>
            </a:fld>
            <a:endParaRPr lang="en-US"/>
          </a:p>
        </p:txBody>
      </p:sp>
    </p:spTree>
    <p:extLst>
      <p:ext uri="{BB962C8B-B14F-4D97-AF65-F5344CB8AC3E}">
        <p14:creationId xmlns:p14="http://schemas.microsoft.com/office/powerpoint/2010/main" val="1305209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Enclosure/LS/Component</a:t>
            </a:r>
            <a:br>
              <a:rPr lang="en-US" dirty="0" smtClean="0"/>
            </a:br>
            <a:r>
              <a:rPr lang="en-US" dirty="0" smtClean="0"/>
              <a:t>Measurement Templates</a:t>
            </a:r>
            <a:endParaRPr lang="en-US" dirty="0"/>
          </a:p>
        </p:txBody>
      </p:sp>
      <p:pic>
        <p:nvPicPr>
          <p:cNvPr id="2050" name="Picture 2" descr="Image result for lizard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0011" y="2281645"/>
            <a:ext cx="3668833" cy="241531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8650" y="1690689"/>
            <a:ext cx="3968459" cy="4524315"/>
          </a:xfrm>
          <a:prstGeom prst="rect">
            <a:avLst/>
          </a:prstGeom>
          <a:solidFill>
            <a:schemeClr val="accent6">
              <a:lumMod val="60000"/>
              <a:lumOff val="40000"/>
            </a:schemeClr>
          </a:solidFill>
          <a:ln>
            <a:solidFill>
              <a:schemeClr val="tx1"/>
            </a:solidFill>
          </a:ln>
        </p:spPr>
        <p:txBody>
          <a:bodyPr wrap="none" rtlCol="0">
            <a:spAutoFit/>
          </a:bodyPr>
          <a:lstStyle/>
          <a:p>
            <a:r>
              <a:rPr lang="en-US" sz="1600" dirty="0" smtClean="0"/>
              <a:t>Kendra Keeper is being trained as a relief </a:t>
            </a:r>
          </a:p>
          <a:p>
            <a:r>
              <a:rPr lang="en-US" sz="1600" dirty="0" smtClean="0"/>
              <a:t>keeper in the Reptile Building. So many </a:t>
            </a:r>
          </a:p>
          <a:p>
            <a:r>
              <a:rPr lang="en-US" sz="1600" dirty="0" smtClean="0"/>
              <a:t>exhibits/tanks that she has to daily monitor </a:t>
            </a:r>
          </a:p>
          <a:p>
            <a:r>
              <a:rPr lang="en-US" sz="1600" dirty="0" smtClean="0"/>
              <a:t>the temperature for! To help her out, and </a:t>
            </a:r>
          </a:p>
          <a:p>
            <a:r>
              <a:rPr lang="en-US" sz="1600" dirty="0" smtClean="0"/>
              <a:t>the other keepers in the area, Reginald </a:t>
            </a:r>
          </a:p>
          <a:p>
            <a:r>
              <a:rPr lang="en-US" sz="1600" dirty="0" smtClean="0"/>
              <a:t>created a template that includes all the </a:t>
            </a:r>
          </a:p>
          <a:p>
            <a:r>
              <a:rPr lang="en-US" sz="1600" dirty="0" smtClean="0"/>
              <a:t>exhibits in the building for Hotspot </a:t>
            </a:r>
          </a:p>
          <a:p>
            <a:r>
              <a:rPr lang="en-US" sz="1600" dirty="0" smtClean="0"/>
              <a:t>Temperature and Air Temperature. The </a:t>
            </a:r>
          </a:p>
          <a:p>
            <a:r>
              <a:rPr lang="en-US" sz="1600" dirty="0" smtClean="0"/>
              <a:t>keepers now breeze through recording </a:t>
            </a:r>
          </a:p>
          <a:p>
            <a:r>
              <a:rPr lang="en-US" sz="1600" dirty="0" smtClean="0"/>
              <a:t>of their daily measurements.</a:t>
            </a:r>
          </a:p>
          <a:p>
            <a:r>
              <a:rPr lang="en-US" sz="1600" dirty="0" smtClean="0"/>
              <a:t>Some hints:</a:t>
            </a:r>
          </a:p>
          <a:p>
            <a:pPr marL="285750" indent="-285750">
              <a:buFont typeface="Arial" panose="020B0604020202020204" pitchFamily="34" charset="0"/>
              <a:buChar char="•"/>
            </a:pPr>
            <a:r>
              <a:rPr lang="en-US" sz="1600" dirty="0" smtClean="0"/>
              <a:t>The Entity you select (Enclosure, LS or</a:t>
            </a:r>
            <a:endParaRPr lang="en-US" sz="1600" dirty="0"/>
          </a:p>
          <a:p>
            <a:r>
              <a:rPr lang="en-US" sz="1600" dirty="0"/>
              <a:t> </a:t>
            </a:r>
            <a:r>
              <a:rPr lang="en-US" sz="1600" dirty="0" smtClean="0"/>
              <a:t>     Component) and the measurements you</a:t>
            </a:r>
          </a:p>
          <a:p>
            <a:r>
              <a:rPr lang="en-US" sz="1600" dirty="0"/>
              <a:t> </a:t>
            </a:r>
            <a:r>
              <a:rPr lang="en-US" sz="1600" dirty="0" smtClean="0"/>
              <a:t>     select (Environmental or Water Quality)</a:t>
            </a:r>
          </a:p>
          <a:p>
            <a:r>
              <a:rPr lang="en-US" sz="1600" dirty="0"/>
              <a:t> </a:t>
            </a:r>
            <a:r>
              <a:rPr lang="en-US" sz="1600" dirty="0" smtClean="0"/>
              <a:t>     will impact what assignments will</a:t>
            </a:r>
          </a:p>
          <a:p>
            <a:r>
              <a:rPr lang="en-US" sz="1600" dirty="0"/>
              <a:t> </a:t>
            </a:r>
            <a:r>
              <a:rPr lang="en-US" sz="1600" dirty="0" smtClean="0"/>
              <a:t>     display for selection.</a:t>
            </a:r>
          </a:p>
          <a:p>
            <a:pPr marL="285750" indent="-285750">
              <a:buFont typeface="Arial" panose="020B0604020202020204" pitchFamily="34" charset="0"/>
              <a:buChar char="•"/>
            </a:pPr>
            <a:r>
              <a:rPr lang="en-US" sz="1600" dirty="0" smtClean="0"/>
              <a:t>In this template the order can be adjusted</a:t>
            </a:r>
            <a:endParaRPr lang="en-US" sz="1600" dirty="0"/>
          </a:p>
          <a:p>
            <a:r>
              <a:rPr lang="en-US" sz="1600" dirty="0" smtClean="0"/>
              <a:t>      by using Up and Down arrows.</a:t>
            </a:r>
          </a:p>
        </p:txBody>
      </p:sp>
      <p:sp>
        <p:nvSpPr>
          <p:cNvPr id="4" name="Slide Number Placeholder 3"/>
          <p:cNvSpPr>
            <a:spLocks noGrp="1"/>
          </p:cNvSpPr>
          <p:nvPr>
            <p:ph type="sldNum" sz="quarter" idx="12"/>
          </p:nvPr>
        </p:nvSpPr>
        <p:spPr/>
        <p:txBody>
          <a:bodyPr/>
          <a:lstStyle/>
          <a:p>
            <a:fld id="{D1A12E6A-C85A-496C-95D0-8B82A2649983}" type="slidenum">
              <a:rPr lang="en-US" smtClean="0"/>
              <a:t>17</a:t>
            </a:fld>
            <a:endParaRPr lang="en-US"/>
          </a:p>
        </p:txBody>
      </p:sp>
    </p:spTree>
    <p:extLst>
      <p:ext uri="{BB962C8B-B14F-4D97-AF65-F5344CB8AC3E}">
        <p14:creationId xmlns:p14="http://schemas.microsoft.com/office/powerpoint/2010/main" val="1927036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405" y="-87719"/>
            <a:ext cx="7886700" cy="1325563"/>
          </a:xfrm>
        </p:spPr>
        <p:txBody>
          <a:bodyPr/>
          <a:lstStyle/>
          <a:p>
            <a:r>
              <a:rPr lang="en-US" dirty="0" smtClean="0"/>
              <a:t>Aquarist Daily Log</a:t>
            </a:r>
            <a:endParaRPr lang="en-US" dirty="0"/>
          </a:p>
        </p:txBody>
      </p:sp>
      <p:pic>
        <p:nvPicPr>
          <p:cNvPr id="3074" name="Picture 2" descr="Image result for aquarist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390" y="2177143"/>
            <a:ext cx="3680462" cy="245364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6399" y="959169"/>
            <a:ext cx="4067396" cy="5632311"/>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Andy Aquarist sees the template </a:t>
            </a:r>
          </a:p>
          <a:p>
            <a:r>
              <a:rPr lang="en-US" dirty="0" smtClean="0"/>
              <a:t>created for the Reptile Building. He</a:t>
            </a:r>
          </a:p>
          <a:p>
            <a:r>
              <a:rPr lang="en-US" dirty="0" smtClean="0"/>
              <a:t>asks Reginald to make one for his tanks.</a:t>
            </a:r>
          </a:p>
          <a:p>
            <a:r>
              <a:rPr lang="en-US" dirty="0" smtClean="0"/>
              <a:t>He tells Andy he can make him some-</a:t>
            </a:r>
          </a:p>
          <a:p>
            <a:r>
              <a:rPr lang="en-US" dirty="0" smtClean="0"/>
              <a:t>thing even better and creates an Aquarist</a:t>
            </a:r>
          </a:p>
          <a:p>
            <a:r>
              <a:rPr lang="en-US" dirty="0" smtClean="0"/>
              <a:t>Daily Log for all the tanks in the</a:t>
            </a:r>
          </a:p>
          <a:p>
            <a:r>
              <a:rPr lang="en-US" dirty="0" smtClean="0"/>
              <a:t>Aquarium. In addition to Water </a:t>
            </a:r>
            <a:r>
              <a:rPr lang="en-US" dirty="0"/>
              <a:t>Q</a:t>
            </a:r>
            <a:r>
              <a:rPr lang="en-US" dirty="0" smtClean="0"/>
              <a:t>uality</a:t>
            </a:r>
          </a:p>
          <a:p>
            <a:r>
              <a:rPr lang="en-US" dirty="0"/>
              <a:t>M</a:t>
            </a:r>
            <a:r>
              <a:rPr lang="en-US" dirty="0" smtClean="0"/>
              <a:t>easurements he included Feed Logs,</a:t>
            </a:r>
          </a:p>
          <a:p>
            <a:r>
              <a:rPr lang="en-US" dirty="0" smtClean="0"/>
              <a:t>Maintenance and Notes. Andy can now </a:t>
            </a:r>
          </a:p>
          <a:p>
            <a:r>
              <a:rPr lang="en-US" dirty="0" smtClean="0"/>
              <a:t>record all of his daily tasks in one place</a:t>
            </a:r>
          </a:p>
          <a:p>
            <a:r>
              <a:rPr lang="en-US" dirty="0" smtClean="0"/>
              <a:t>and his record keeping time is greatly</a:t>
            </a:r>
          </a:p>
          <a:p>
            <a:r>
              <a:rPr lang="en-US" dirty="0" smtClean="0"/>
              <a:t>reduced, giving him time to do more</a:t>
            </a:r>
          </a:p>
          <a:p>
            <a:r>
              <a:rPr lang="en-US" dirty="0" smtClean="0"/>
              <a:t>educational talks for the guests.</a:t>
            </a:r>
          </a:p>
          <a:p>
            <a:r>
              <a:rPr lang="en-US" dirty="0" smtClean="0"/>
              <a:t>Some hints:</a:t>
            </a:r>
          </a:p>
          <a:p>
            <a:pPr marL="285750" indent="-285750">
              <a:buFont typeface="Arial" panose="020B0604020202020204" pitchFamily="34" charset="0"/>
              <a:buChar char="•"/>
            </a:pPr>
            <a:r>
              <a:rPr lang="en-US" dirty="0" smtClean="0"/>
              <a:t>Multiple entities can be selected,</a:t>
            </a:r>
          </a:p>
          <a:p>
            <a:r>
              <a:rPr lang="en-US" dirty="0"/>
              <a:t> </a:t>
            </a:r>
            <a:r>
              <a:rPr lang="en-US" dirty="0" smtClean="0"/>
              <a:t>     they do not have to be Aquatic, the</a:t>
            </a:r>
          </a:p>
          <a:p>
            <a:r>
              <a:rPr lang="en-US" dirty="0"/>
              <a:t> </a:t>
            </a:r>
            <a:r>
              <a:rPr lang="en-US" dirty="0" smtClean="0"/>
              <a:t>     log works for Terrestrial entities also.</a:t>
            </a:r>
          </a:p>
          <a:p>
            <a:pPr marL="285750" indent="-285750">
              <a:buFont typeface="Arial" panose="020B0604020202020204" pitchFamily="34" charset="0"/>
              <a:buChar char="•"/>
            </a:pPr>
            <a:r>
              <a:rPr lang="en-US" dirty="0" smtClean="0"/>
              <a:t>The order of both the entities and the</a:t>
            </a:r>
          </a:p>
          <a:p>
            <a:r>
              <a:rPr lang="en-US" dirty="0"/>
              <a:t> </a:t>
            </a:r>
            <a:r>
              <a:rPr lang="en-US" dirty="0" smtClean="0"/>
              <a:t>     data types can be changed using the</a:t>
            </a:r>
          </a:p>
          <a:p>
            <a:r>
              <a:rPr lang="en-US" dirty="0"/>
              <a:t> </a:t>
            </a:r>
            <a:r>
              <a:rPr lang="en-US" dirty="0" smtClean="0"/>
              <a:t>     Up and Down arrows.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18</a:t>
            </a:fld>
            <a:endParaRPr lang="en-US"/>
          </a:p>
        </p:txBody>
      </p:sp>
    </p:spTree>
    <p:extLst>
      <p:ext uri="{BB962C8B-B14F-4D97-AF65-F5344CB8AC3E}">
        <p14:creationId xmlns:p14="http://schemas.microsoft.com/office/powerpoint/2010/main" val="2509518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610" y="112578"/>
            <a:ext cx="7886700" cy="1325563"/>
          </a:xfrm>
        </p:spPr>
        <p:txBody>
          <a:bodyPr/>
          <a:lstStyle/>
          <a:p>
            <a:r>
              <a:rPr lang="en-US" dirty="0" smtClean="0"/>
              <a:t>Husbandry Log Template</a:t>
            </a:r>
            <a:endParaRPr lang="en-US" dirty="0"/>
          </a:p>
        </p:txBody>
      </p:sp>
      <p:sp>
        <p:nvSpPr>
          <p:cNvPr id="3" name="TextBox 2"/>
          <p:cNvSpPr txBox="1"/>
          <p:nvPr/>
        </p:nvSpPr>
        <p:spPr>
          <a:xfrm>
            <a:off x="689610" y="1114926"/>
            <a:ext cx="3936273" cy="5016758"/>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smtClean="0"/>
              <a:t>Patti Penguin Keeper sees Andy’s Aquarist Daily Log and asks Reginald to create one for her two penguin pools. He tells her he can do even better than that and creates a Husbandry Log Template. The first tab contains all of the penguins and captures the daily Feed Log information. The second tab is for the two pools and the holding area. The water quality measurements taken are selected for the pools and air temperature for the holding area. A maintenance column is also included. Patti now records her daily tasks in one place.</a:t>
            </a:r>
          </a:p>
          <a:p>
            <a:r>
              <a:rPr lang="en-US" sz="1600" dirty="0" smtClean="0"/>
              <a:t>Some hints:</a:t>
            </a:r>
          </a:p>
          <a:p>
            <a:pPr marL="285750" indent="-285750">
              <a:buFont typeface="Arial" panose="020B0604020202020204" pitchFamily="34" charset="0"/>
              <a:buChar char="•"/>
            </a:pPr>
            <a:r>
              <a:rPr lang="en-US" sz="1600" dirty="0" smtClean="0"/>
              <a:t>Remember to select any identifiers you want displayed in the template</a:t>
            </a:r>
          </a:p>
          <a:p>
            <a:pPr marL="285750" indent="-285750">
              <a:buFont typeface="Arial" panose="020B0604020202020204" pitchFamily="34" charset="0"/>
              <a:buChar char="•"/>
            </a:pPr>
            <a:r>
              <a:rPr lang="en-US" sz="1600" dirty="0" smtClean="0"/>
              <a:t>The column order can be changed as desired</a:t>
            </a:r>
          </a:p>
          <a:p>
            <a:pPr marL="285750" indent="-285750">
              <a:buFont typeface="Arial" panose="020B0604020202020204" pitchFamily="34" charset="0"/>
              <a:buChar char="•"/>
            </a:pPr>
            <a:r>
              <a:rPr lang="en-US" sz="1600" dirty="0" smtClean="0"/>
              <a:t>Create a desktop icon for frequently used</a:t>
            </a:r>
          </a:p>
          <a:p>
            <a:r>
              <a:rPr lang="en-US" sz="1600" dirty="0" smtClean="0"/>
              <a:t>      HLTs (or any template) – a real time saver!</a:t>
            </a:r>
            <a:endParaRPr lang="en-US" sz="1600" dirty="0"/>
          </a:p>
        </p:txBody>
      </p:sp>
      <p:pic>
        <p:nvPicPr>
          <p:cNvPr id="1026" name="Picture 2" descr="Image result for pengui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3326" y="2149557"/>
            <a:ext cx="3502024" cy="263090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19</a:t>
            </a:fld>
            <a:endParaRPr lang="en-US"/>
          </a:p>
        </p:txBody>
      </p:sp>
    </p:spTree>
    <p:extLst>
      <p:ext uri="{BB962C8B-B14F-4D97-AF65-F5344CB8AC3E}">
        <p14:creationId xmlns:p14="http://schemas.microsoft.com/office/powerpoint/2010/main" val="709982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5182"/>
          <a:stretch/>
        </p:blipFill>
        <p:spPr bwMode="auto">
          <a:xfrm>
            <a:off x="390706" y="1756182"/>
            <a:ext cx="4545496" cy="28680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42263" y="1205057"/>
            <a:ext cx="3334759" cy="3970318"/>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ZIMS has many tools that can</a:t>
            </a:r>
          </a:p>
          <a:p>
            <a:r>
              <a:rPr lang="en-US" dirty="0" smtClean="0"/>
              <a:t>help make data collection and</a:t>
            </a:r>
          </a:p>
          <a:p>
            <a:r>
              <a:rPr lang="en-US" dirty="0" smtClean="0"/>
              <a:t>entry very easy and less time</a:t>
            </a:r>
          </a:p>
          <a:p>
            <a:r>
              <a:rPr lang="en-US" dirty="0" smtClean="0"/>
              <a:t>consuming. Some of these may</a:t>
            </a:r>
          </a:p>
          <a:p>
            <a:r>
              <a:rPr lang="en-US" dirty="0" smtClean="0"/>
              <a:t>require some time to set up, but</a:t>
            </a:r>
          </a:p>
          <a:p>
            <a:r>
              <a:rPr lang="en-US" dirty="0" smtClean="0"/>
              <a:t>in the end that time spent will</a:t>
            </a:r>
          </a:p>
          <a:p>
            <a:r>
              <a:rPr lang="en-US" dirty="0" smtClean="0"/>
              <a:t>be worth it many times more.</a:t>
            </a:r>
          </a:p>
          <a:p>
            <a:r>
              <a:rPr lang="en-US" dirty="0" smtClean="0"/>
              <a:t>If you have other Staff members</a:t>
            </a:r>
          </a:p>
          <a:p>
            <a:r>
              <a:rPr lang="en-US" dirty="0" smtClean="0"/>
              <a:t>collecting and entering data, you</a:t>
            </a:r>
          </a:p>
          <a:p>
            <a:r>
              <a:rPr lang="en-US" dirty="0" smtClean="0"/>
              <a:t>may have to do the initial set up</a:t>
            </a:r>
          </a:p>
          <a:p>
            <a:r>
              <a:rPr lang="en-US" dirty="0" smtClean="0"/>
              <a:t>for them. If this is the case, make </a:t>
            </a:r>
          </a:p>
          <a:p>
            <a:r>
              <a:rPr lang="en-US" dirty="0" smtClean="0"/>
              <a:t>sure you work with those Staff </a:t>
            </a:r>
          </a:p>
          <a:p>
            <a:r>
              <a:rPr lang="en-US" dirty="0" smtClean="0"/>
              <a:t>members so that all are happy</a:t>
            </a:r>
          </a:p>
          <a:p>
            <a:r>
              <a:rPr lang="en-US" dirty="0" smtClean="0"/>
              <a:t>with the end product.</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a:t>
            </a:fld>
            <a:endParaRPr lang="en-US"/>
          </a:p>
        </p:txBody>
      </p:sp>
    </p:spTree>
    <p:extLst>
      <p:ext uri="{BB962C8B-B14F-4D97-AF65-F5344CB8AC3E}">
        <p14:creationId xmlns:p14="http://schemas.microsoft.com/office/powerpoint/2010/main" val="2467883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Difference?</a:t>
            </a:r>
            <a:endParaRPr lang="en-US" dirty="0"/>
          </a:p>
        </p:txBody>
      </p:sp>
      <p:sp>
        <p:nvSpPr>
          <p:cNvPr id="3" name="Content Placeholder 2"/>
          <p:cNvSpPr>
            <a:spLocks noGrp="1"/>
          </p:cNvSpPr>
          <p:nvPr>
            <p:ph idx="1"/>
          </p:nvPr>
        </p:nvSpPr>
        <p:spPr>
          <a:xfrm>
            <a:off x="419644" y="1477282"/>
            <a:ext cx="7886700" cy="4351338"/>
          </a:xfrm>
        </p:spPr>
        <p:txBody>
          <a:bodyPr>
            <a:normAutofit fontScale="92500" lnSpcReduction="20000"/>
          </a:bodyPr>
          <a:lstStyle/>
          <a:p>
            <a:pPr lvl="1"/>
            <a:r>
              <a:rPr lang="en-US" dirty="0" smtClean="0"/>
              <a:t>Aquarist Daily Log</a:t>
            </a:r>
          </a:p>
          <a:p>
            <a:pPr lvl="2"/>
            <a:r>
              <a:rPr lang="en-US" dirty="0" smtClean="0"/>
              <a:t>Single page</a:t>
            </a:r>
          </a:p>
          <a:p>
            <a:pPr lvl="2"/>
            <a:r>
              <a:rPr lang="en-US" dirty="0" smtClean="0"/>
              <a:t>Record actions on Enclosures, Life Supports or Components</a:t>
            </a:r>
          </a:p>
          <a:p>
            <a:pPr lvl="2"/>
            <a:r>
              <a:rPr lang="en-US" dirty="0" smtClean="0"/>
              <a:t>Select the Entities and then the Data Fields</a:t>
            </a:r>
          </a:p>
          <a:p>
            <a:pPr lvl="2"/>
            <a:r>
              <a:rPr lang="en-US" dirty="0" smtClean="0"/>
              <a:t>Template is a vertical list of entities and columns for the Data Fields</a:t>
            </a:r>
          </a:p>
          <a:p>
            <a:pPr lvl="1"/>
            <a:r>
              <a:rPr lang="en-US" dirty="0" smtClean="0"/>
              <a:t>Husbandry Log Template</a:t>
            </a:r>
          </a:p>
          <a:p>
            <a:pPr lvl="2"/>
            <a:r>
              <a:rPr lang="en-US" dirty="0" smtClean="0"/>
              <a:t>Can have several sheets </a:t>
            </a:r>
          </a:p>
          <a:p>
            <a:pPr lvl="3"/>
            <a:r>
              <a:rPr lang="en-US" dirty="0" smtClean="0"/>
              <a:t>One for Animals and one for Enclosures for example</a:t>
            </a:r>
          </a:p>
          <a:p>
            <a:pPr lvl="2"/>
            <a:r>
              <a:rPr lang="en-US" dirty="0" smtClean="0"/>
              <a:t>Record actions on Animals AND Enclosures, Life Supports and Components</a:t>
            </a:r>
          </a:p>
          <a:p>
            <a:pPr lvl="3"/>
            <a:r>
              <a:rPr lang="en-US" dirty="0" smtClean="0"/>
              <a:t>What you select drives the Type of action you can select</a:t>
            </a:r>
          </a:p>
          <a:p>
            <a:pPr lvl="2"/>
            <a:r>
              <a:rPr lang="en-US" dirty="0" smtClean="0"/>
              <a:t>Template is a horizontal grid of entities with columns underneath for the action Type</a:t>
            </a:r>
          </a:p>
          <a:p>
            <a:pPr lvl="2"/>
            <a:r>
              <a:rPr lang="en-US" dirty="0" smtClean="0"/>
              <a:t>Rows can be added while using the Template to continue to capture information on the entity</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20</a:t>
            </a:fld>
            <a:endParaRPr lang="en-US"/>
          </a:p>
        </p:txBody>
      </p:sp>
    </p:spTree>
    <p:extLst>
      <p:ext uri="{BB962C8B-B14F-4D97-AF65-F5344CB8AC3E}">
        <p14:creationId xmlns:p14="http://schemas.microsoft.com/office/powerpoint/2010/main" val="361269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Quality Graph</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21</a:t>
            </a:fld>
            <a:endParaRPr lang="en-US"/>
          </a:p>
        </p:txBody>
      </p:sp>
      <p:pic>
        <p:nvPicPr>
          <p:cNvPr id="1026" name="Picture 2" descr="Image result for aquarium imag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591" r="23075"/>
          <a:stretch/>
        </p:blipFill>
        <p:spPr bwMode="auto">
          <a:xfrm>
            <a:off x="6675709" y="1491900"/>
            <a:ext cx="1553891" cy="157959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Image result for aquarium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5376" y="5195084"/>
            <a:ext cx="2318567" cy="135627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0" name="Picture 6" descr="Image result for aquarium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6313713" y="3354567"/>
            <a:ext cx="2629986" cy="168740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9826" y="1418064"/>
            <a:ext cx="5432834" cy="3693319"/>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Reginald overhears Carrie and Andy talking about the</a:t>
            </a:r>
          </a:p>
          <a:p>
            <a:r>
              <a:rPr lang="en-US" dirty="0" smtClean="0"/>
              <a:t>Water Quality </a:t>
            </a:r>
            <a:r>
              <a:rPr lang="en-US" smtClean="0"/>
              <a:t>measurements of </a:t>
            </a:r>
            <a:r>
              <a:rPr lang="en-US" dirty="0" smtClean="0"/>
              <a:t>three of the tanks. They</a:t>
            </a:r>
          </a:p>
          <a:p>
            <a:r>
              <a:rPr lang="en-US" dirty="0" smtClean="0"/>
              <a:t>wish there was a way to compare the measurements</a:t>
            </a:r>
          </a:p>
          <a:p>
            <a:r>
              <a:rPr lang="en-US" dirty="0" smtClean="0"/>
              <a:t>without going back and forth between the records.</a:t>
            </a:r>
          </a:p>
          <a:p>
            <a:r>
              <a:rPr lang="en-US" dirty="0" smtClean="0"/>
              <a:t>Reginald shows them the Environmental Quality Graph.</a:t>
            </a:r>
          </a:p>
          <a:p>
            <a:r>
              <a:rPr lang="en-US" dirty="0" smtClean="0"/>
              <a:t>They enter the three tanks and the measurements they</a:t>
            </a:r>
          </a:p>
          <a:p>
            <a:r>
              <a:rPr lang="en-US" dirty="0" smtClean="0"/>
              <a:t>want to compare. All the information is displayed in one</a:t>
            </a:r>
          </a:p>
          <a:p>
            <a:r>
              <a:rPr lang="en-US" dirty="0" smtClean="0"/>
              <a:t>graph for easy comparison!</a:t>
            </a:r>
          </a:p>
          <a:p>
            <a:r>
              <a:rPr lang="en-US" dirty="0" smtClean="0"/>
              <a:t>Some hints:</a:t>
            </a:r>
          </a:p>
          <a:p>
            <a:pPr marL="285750" indent="-285750">
              <a:buFont typeface="Arial" panose="020B0604020202020204" pitchFamily="34" charset="0"/>
              <a:buChar char="•"/>
            </a:pPr>
            <a:r>
              <a:rPr lang="en-US" dirty="0" smtClean="0"/>
              <a:t>The EQG is available under Tools. But if you select to</a:t>
            </a:r>
          </a:p>
          <a:p>
            <a:r>
              <a:rPr lang="en-US" dirty="0"/>
              <a:t> </a:t>
            </a:r>
            <a:r>
              <a:rPr lang="en-US" dirty="0" smtClean="0"/>
              <a:t>     View Measurement Graph within a record you will</a:t>
            </a:r>
          </a:p>
          <a:p>
            <a:r>
              <a:rPr lang="en-US" dirty="0"/>
              <a:t> </a:t>
            </a:r>
            <a:r>
              <a:rPr lang="en-US" dirty="0" smtClean="0"/>
              <a:t>     be redirected to the Tool to add other tanks or </a:t>
            </a:r>
          </a:p>
          <a:p>
            <a:r>
              <a:rPr lang="en-US" dirty="0"/>
              <a:t> </a:t>
            </a:r>
            <a:r>
              <a:rPr lang="en-US" dirty="0" smtClean="0"/>
              <a:t>     measurements you want to compare.</a:t>
            </a:r>
            <a:endParaRPr lang="en-US" dirty="0"/>
          </a:p>
        </p:txBody>
      </p:sp>
    </p:spTree>
    <p:extLst>
      <p:ext uri="{BB962C8B-B14F-4D97-AF65-F5344CB8AC3E}">
        <p14:creationId xmlns:p14="http://schemas.microsoft.com/office/powerpoint/2010/main" val="2876283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Quality Graph</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22</a:t>
            </a:fld>
            <a:endParaRPr lang="en-US"/>
          </a:p>
        </p:txBody>
      </p:sp>
      <p:sp>
        <p:nvSpPr>
          <p:cNvPr id="5" name="TextBox 4"/>
          <p:cNvSpPr txBox="1"/>
          <p:nvPr/>
        </p:nvSpPr>
        <p:spPr>
          <a:xfrm>
            <a:off x="509451" y="1558834"/>
            <a:ext cx="7267303" cy="2031325"/>
          </a:xfrm>
          <a:prstGeom prst="rect">
            <a:avLst/>
          </a:prstGeom>
          <a:solidFill>
            <a:schemeClr val="accent6">
              <a:lumMod val="60000"/>
              <a:lumOff val="40000"/>
            </a:schemeClr>
          </a:solidFill>
          <a:ln>
            <a:solidFill>
              <a:schemeClr val="tx1"/>
            </a:solidFill>
          </a:ln>
        </p:spPr>
        <p:txBody>
          <a:bodyPr wrap="square" rtlCol="0">
            <a:spAutoFit/>
          </a:bodyPr>
          <a:lstStyle/>
          <a:p>
            <a:r>
              <a:rPr lang="en-US" dirty="0" smtClean="0"/>
              <a:t>Some more time saving hints for the graph:</a:t>
            </a:r>
          </a:p>
          <a:p>
            <a:pPr marL="285750" indent="-285750">
              <a:buFont typeface="Arial" panose="020B0604020202020204" pitchFamily="34" charset="0"/>
              <a:buChar char="•"/>
            </a:pPr>
            <a:r>
              <a:rPr lang="en-US" dirty="0" smtClean="0"/>
              <a:t>You can select an Enclosure List! This saves you entering multiple enclosures as all the enclosures in the list will appear in the graph.</a:t>
            </a:r>
          </a:p>
          <a:p>
            <a:pPr marL="285750" indent="-285750">
              <a:buFont typeface="Arial" panose="020B0604020202020204" pitchFamily="34" charset="0"/>
              <a:buChar char="•"/>
            </a:pPr>
            <a:r>
              <a:rPr lang="en-US" dirty="0"/>
              <a:t>Y</a:t>
            </a:r>
            <a:r>
              <a:rPr lang="en-US" dirty="0" smtClean="0"/>
              <a:t>ou can select a Responsible Party! The enclosures that person is responsible for will appear in the graph without having to be entered one at a time. This is a quick and easy way to check that staff are taking</a:t>
            </a:r>
          </a:p>
          <a:p>
            <a:r>
              <a:rPr lang="en-US" dirty="0"/>
              <a:t> </a:t>
            </a:r>
            <a:r>
              <a:rPr lang="en-US" dirty="0" smtClean="0"/>
              <a:t>     measurements in a timely manner.</a:t>
            </a:r>
            <a:endParaRPr lang="en-US" dirty="0"/>
          </a:p>
        </p:txBody>
      </p:sp>
      <p:pic>
        <p:nvPicPr>
          <p:cNvPr id="1026" name="Picture 2" descr="Image result for aquaris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024" y="3779521"/>
            <a:ext cx="4033326" cy="268888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340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Quality Graph</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23</a:t>
            </a:fld>
            <a:endParaRPr lang="en-US"/>
          </a:p>
        </p:txBody>
      </p:sp>
      <p:pic>
        <p:nvPicPr>
          <p:cNvPr id="4" name="Picture 3"/>
          <p:cNvPicPr>
            <a:picLocks noChangeAspect="1"/>
          </p:cNvPicPr>
          <p:nvPr/>
        </p:nvPicPr>
        <p:blipFill>
          <a:blip r:embed="rId2"/>
          <a:stretch>
            <a:fillRect/>
          </a:stretch>
        </p:blipFill>
        <p:spPr>
          <a:xfrm>
            <a:off x="628650" y="1496031"/>
            <a:ext cx="7798399" cy="2533709"/>
          </a:xfrm>
          <a:prstGeom prst="rect">
            <a:avLst/>
          </a:prstGeom>
          <a:ln>
            <a:solidFill>
              <a:schemeClr val="tx1"/>
            </a:solidFill>
          </a:ln>
        </p:spPr>
      </p:pic>
      <p:sp>
        <p:nvSpPr>
          <p:cNvPr id="5" name="TextBox 4"/>
          <p:cNvSpPr txBox="1"/>
          <p:nvPr/>
        </p:nvSpPr>
        <p:spPr>
          <a:xfrm>
            <a:off x="1083412" y="4336868"/>
            <a:ext cx="6888874" cy="1200329"/>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If one measurement on one enclosure is chosen to graph, ZIMS will</a:t>
            </a:r>
          </a:p>
          <a:p>
            <a:r>
              <a:rPr lang="en-US" dirty="0" smtClean="0"/>
              <a:t>reference any Measurement Range Templates you have created for the</a:t>
            </a:r>
          </a:p>
          <a:p>
            <a:r>
              <a:rPr lang="en-US" dirty="0" smtClean="0"/>
              <a:t>enclosure. Red indicates the measurement is outside the desired range.</a:t>
            </a:r>
          </a:p>
          <a:p>
            <a:r>
              <a:rPr lang="en-US" dirty="0" smtClean="0"/>
              <a:t>Green means it is within the range.</a:t>
            </a:r>
            <a:endParaRPr lang="en-US" dirty="0"/>
          </a:p>
        </p:txBody>
      </p:sp>
    </p:spTree>
    <p:extLst>
      <p:ext uri="{BB962C8B-B14F-4D97-AF65-F5344CB8AC3E}">
        <p14:creationId xmlns:p14="http://schemas.microsoft.com/office/powerpoint/2010/main" val="606913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Quality Graph</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24</a:t>
            </a:fld>
            <a:endParaRPr lang="en-US"/>
          </a:p>
        </p:txBody>
      </p:sp>
      <p:pic>
        <p:nvPicPr>
          <p:cNvPr id="4" name="Picture 3"/>
          <p:cNvPicPr>
            <a:picLocks noChangeAspect="1"/>
          </p:cNvPicPr>
          <p:nvPr/>
        </p:nvPicPr>
        <p:blipFill>
          <a:blip r:embed="rId2"/>
          <a:stretch>
            <a:fillRect/>
          </a:stretch>
        </p:blipFill>
        <p:spPr>
          <a:xfrm>
            <a:off x="927590" y="1520617"/>
            <a:ext cx="7638734" cy="2572411"/>
          </a:xfrm>
          <a:prstGeom prst="rect">
            <a:avLst/>
          </a:prstGeom>
          <a:ln>
            <a:solidFill>
              <a:schemeClr val="tx1"/>
            </a:solidFill>
          </a:ln>
        </p:spPr>
      </p:pic>
      <p:sp>
        <p:nvSpPr>
          <p:cNvPr id="5" name="TextBox 4"/>
          <p:cNvSpPr txBox="1"/>
          <p:nvPr/>
        </p:nvSpPr>
        <p:spPr>
          <a:xfrm>
            <a:off x="1344839" y="4397829"/>
            <a:ext cx="6804235" cy="1200329"/>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 can compare </a:t>
            </a:r>
            <a:r>
              <a:rPr lang="en-US" dirty="0"/>
              <a:t>m</a:t>
            </a:r>
            <a:r>
              <a:rPr lang="en-US" dirty="0" smtClean="0"/>
              <a:t>ultiple measurements on multiple enclosures. Each</a:t>
            </a:r>
          </a:p>
          <a:p>
            <a:r>
              <a:rPr lang="en-US" dirty="0" smtClean="0"/>
              <a:t>enclosure will have its own color and each measurement its own type</a:t>
            </a:r>
          </a:p>
          <a:p>
            <a:r>
              <a:rPr lang="en-US" dirty="0" smtClean="0"/>
              <a:t>of line. If the measurement has conversion factors (such as Water</a:t>
            </a:r>
          </a:p>
          <a:p>
            <a:r>
              <a:rPr lang="en-US" dirty="0" smtClean="0"/>
              <a:t>Temperature does), the Y axis units can be changed.</a:t>
            </a:r>
            <a:endParaRPr lang="en-US" dirty="0"/>
          </a:p>
        </p:txBody>
      </p:sp>
    </p:spTree>
    <p:extLst>
      <p:ext uri="{BB962C8B-B14F-4D97-AF65-F5344CB8AC3E}">
        <p14:creationId xmlns:p14="http://schemas.microsoft.com/office/powerpoint/2010/main" val="692753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815" y="0"/>
            <a:ext cx="7886700" cy="1325563"/>
          </a:xfrm>
        </p:spPr>
        <p:txBody>
          <a:bodyPr/>
          <a:lstStyle/>
          <a:p>
            <a:r>
              <a:rPr lang="en-US" dirty="0" smtClean="0"/>
              <a:t>Care and Welfare</a:t>
            </a:r>
            <a:endParaRPr lang="en-US" dirty="0"/>
          </a:p>
        </p:txBody>
      </p:sp>
      <p:sp>
        <p:nvSpPr>
          <p:cNvPr id="3" name="TextBox 2"/>
          <p:cNvSpPr txBox="1"/>
          <p:nvPr/>
        </p:nvSpPr>
        <p:spPr>
          <a:xfrm>
            <a:off x="3711730" y="1944466"/>
            <a:ext cx="5107419" cy="3416320"/>
          </a:xfrm>
          <a:prstGeom prst="rect">
            <a:avLst/>
          </a:prstGeom>
          <a:solidFill>
            <a:schemeClr val="accent6">
              <a:lumMod val="60000"/>
              <a:lumOff val="40000"/>
            </a:schemeClr>
          </a:solidFill>
          <a:ln>
            <a:solidFill>
              <a:schemeClr val="tx1"/>
            </a:solidFill>
          </a:ln>
        </p:spPr>
        <p:txBody>
          <a:bodyPr wrap="square" rtlCol="0">
            <a:spAutoFit/>
          </a:bodyPr>
          <a:lstStyle/>
          <a:p>
            <a:r>
              <a:rPr lang="en-US" dirty="0" smtClean="0"/>
              <a:t>New construction is scheduled to begin right next to your African wild dog exhibit. Carrie wants to monitor any negative effects this might have on the wild dog group. In the Care and Welfare module, Reginald configures the Indicators of Behavior-Use of </a:t>
            </a:r>
          </a:p>
          <a:p>
            <a:r>
              <a:rPr lang="en-US" dirty="0" smtClean="0"/>
              <a:t>Environment, Stereotypic Behavior, Abnormal/undesired Behavior and Activity Level. He creates a Template for the wild dog group using these Indicators. Two weeks before construction begins, Kendra starts using the template. Two weeks after the start of construction Carrie reviews the Charts for the group. </a:t>
            </a:r>
            <a:endParaRPr lang="en-US" dirty="0"/>
          </a:p>
        </p:txBody>
      </p:sp>
      <p:pic>
        <p:nvPicPr>
          <p:cNvPr id="3074" name="Picture 2" descr="Image result for painted dog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549" y="2369331"/>
            <a:ext cx="3335039" cy="25665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25</a:t>
            </a:fld>
            <a:endParaRPr lang="en-US"/>
          </a:p>
        </p:txBody>
      </p:sp>
    </p:spTree>
    <p:extLst>
      <p:ext uri="{BB962C8B-B14F-4D97-AF65-F5344CB8AC3E}">
        <p14:creationId xmlns:p14="http://schemas.microsoft.com/office/powerpoint/2010/main" val="461618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and Welfare Chart</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26</a:t>
            </a:fld>
            <a:endParaRPr lang="en-US"/>
          </a:p>
        </p:txBody>
      </p:sp>
      <p:sp>
        <p:nvSpPr>
          <p:cNvPr id="4" name="TextBox 3"/>
          <p:cNvSpPr txBox="1"/>
          <p:nvPr/>
        </p:nvSpPr>
        <p:spPr>
          <a:xfrm>
            <a:off x="6385275" y="1877209"/>
            <a:ext cx="2584554" cy="3139321"/>
          </a:xfrm>
          <a:prstGeom prst="rect">
            <a:avLst/>
          </a:prstGeom>
          <a:solidFill>
            <a:schemeClr val="accent6">
              <a:lumMod val="60000"/>
              <a:lumOff val="40000"/>
            </a:schemeClr>
          </a:solidFill>
          <a:ln>
            <a:solidFill>
              <a:schemeClr val="tx1"/>
            </a:solidFill>
          </a:ln>
        </p:spPr>
        <p:txBody>
          <a:bodyPr wrap="none" rtlCol="0">
            <a:spAutoFit/>
          </a:bodyPr>
          <a:lstStyle/>
          <a:p>
            <a:r>
              <a:rPr lang="en-US" dirty="0"/>
              <a:t>She quickly sees </a:t>
            </a:r>
            <a:r>
              <a:rPr lang="en-US" dirty="0" smtClean="0"/>
              <a:t>that</a:t>
            </a:r>
          </a:p>
          <a:p>
            <a:r>
              <a:rPr lang="en-US" dirty="0" smtClean="0"/>
              <a:t>Use </a:t>
            </a:r>
            <a:r>
              <a:rPr lang="en-US" dirty="0"/>
              <a:t>of Environment </a:t>
            </a:r>
            <a:endParaRPr lang="en-US" dirty="0" smtClean="0"/>
          </a:p>
          <a:p>
            <a:r>
              <a:rPr lang="en-US" dirty="0" smtClean="0"/>
              <a:t>has </a:t>
            </a:r>
            <a:r>
              <a:rPr lang="en-US" dirty="0"/>
              <a:t>greatly diminished </a:t>
            </a:r>
            <a:endParaRPr lang="en-US" dirty="0" smtClean="0"/>
          </a:p>
          <a:p>
            <a:r>
              <a:rPr lang="en-US" dirty="0" smtClean="0"/>
              <a:t>but </a:t>
            </a:r>
            <a:r>
              <a:rPr lang="en-US" dirty="0"/>
              <a:t>the Behaviors of </a:t>
            </a:r>
            <a:endParaRPr lang="en-US" dirty="0" smtClean="0"/>
          </a:p>
          <a:p>
            <a:r>
              <a:rPr lang="en-US" dirty="0" smtClean="0"/>
              <a:t>Abnormal/undesired</a:t>
            </a:r>
            <a:r>
              <a:rPr lang="en-US" dirty="0"/>
              <a:t>, </a:t>
            </a:r>
            <a:endParaRPr lang="en-US" dirty="0" smtClean="0"/>
          </a:p>
          <a:p>
            <a:r>
              <a:rPr lang="en-US" dirty="0" smtClean="0"/>
              <a:t>Stereotypic </a:t>
            </a:r>
            <a:r>
              <a:rPr lang="en-US" dirty="0"/>
              <a:t>and Activity </a:t>
            </a:r>
            <a:endParaRPr lang="en-US" dirty="0" smtClean="0"/>
          </a:p>
          <a:p>
            <a:r>
              <a:rPr lang="en-US" dirty="0" smtClean="0"/>
              <a:t>Level </a:t>
            </a:r>
            <a:r>
              <a:rPr lang="en-US" dirty="0"/>
              <a:t>have increased. </a:t>
            </a:r>
            <a:endParaRPr lang="en-US" dirty="0" smtClean="0"/>
          </a:p>
          <a:p>
            <a:r>
              <a:rPr lang="en-US" dirty="0" smtClean="0"/>
              <a:t>She </a:t>
            </a:r>
            <a:r>
              <a:rPr lang="en-US" dirty="0"/>
              <a:t>considers moving </a:t>
            </a:r>
            <a:endParaRPr lang="en-US" dirty="0" smtClean="0"/>
          </a:p>
          <a:p>
            <a:r>
              <a:rPr lang="en-US" dirty="0" smtClean="0"/>
              <a:t>the </a:t>
            </a:r>
            <a:r>
              <a:rPr lang="en-US" dirty="0"/>
              <a:t>animals or increasing </a:t>
            </a:r>
            <a:endParaRPr lang="en-US" dirty="0" smtClean="0"/>
          </a:p>
          <a:p>
            <a:r>
              <a:rPr lang="en-US" dirty="0" smtClean="0"/>
              <a:t>the </a:t>
            </a:r>
            <a:r>
              <a:rPr lang="en-US" dirty="0"/>
              <a:t>barrier next to the </a:t>
            </a:r>
            <a:endParaRPr lang="en-US" dirty="0" smtClean="0"/>
          </a:p>
          <a:p>
            <a:r>
              <a:rPr lang="en-US" dirty="0" smtClean="0"/>
              <a:t>construction </a:t>
            </a:r>
            <a:r>
              <a:rPr lang="en-US" dirty="0"/>
              <a:t>site</a:t>
            </a:r>
            <a:r>
              <a:rPr lang="en-US" dirty="0" smtClean="0"/>
              <a:t>.</a:t>
            </a:r>
            <a:endParaRPr lang="en-US" dirty="0"/>
          </a:p>
        </p:txBody>
      </p:sp>
      <p:pic>
        <p:nvPicPr>
          <p:cNvPr id="5" name="Picture 4"/>
          <p:cNvPicPr>
            <a:picLocks noChangeAspect="1"/>
          </p:cNvPicPr>
          <p:nvPr/>
        </p:nvPicPr>
        <p:blipFill>
          <a:blip r:embed="rId2"/>
          <a:stretch>
            <a:fillRect/>
          </a:stretch>
        </p:blipFill>
        <p:spPr>
          <a:xfrm>
            <a:off x="505096" y="1598537"/>
            <a:ext cx="5695407" cy="3639740"/>
          </a:xfrm>
          <a:prstGeom prst="rect">
            <a:avLst/>
          </a:prstGeom>
          <a:ln>
            <a:solidFill>
              <a:schemeClr val="tx1"/>
            </a:solidFill>
          </a:ln>
        </p:spPr>
      </p:pic>
    </p:spTree>
    <p:extLst>
      <p:ext uri="{BB962C8B-B14F-4D97-AF65-F5344CB8AC3E}">
        <p14:creationId xmlns:p14="http://schemas.microsoft.com/office/powerpoint/2010/main" val="4196730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and Welfare</a:t>
            </a:r>
            <a:endParaRPr lang="en-US" dirty="0"/>
          </a:p>
        </p:txBody>
      </p:sp>
      <p:pic>
        <p:nvPicPr>
          <p:cNvPr id="1026" name="Picture 2" descr="Image result for african wild dog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06" y="4062993"/>
            <a:ext cx="3928745" cy="261916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53716" y="1345917"/>
            <a:ext cx="7236568" cy="2585323"/>
          </a:xfrm>
          <a:prstGeom prst="rect">
            <a:avLst/>
          </a:prstGeom>
          <a:solidFill>
            <a:schemeClr val="accent6">
              <a:lumMod val="60000"/>
              <a:lumOff val="40000"/>
            </a:schemeClr>
          </a:solidFill>
          <a:ln>
            <a:solidFill>
              <a:schemeClr val="tx1"/>
            </a:solidFill>
          </a:ln>
        </p:spPr>
        <p:txBody>
          <a:bodyPr wrap="square" rtlCol="0">
            <a:spAutoFit/>
          </a:bodyPr>
          <a:lstStyle/>
          <a:p>
            <a:r>
              <a:rPr lang="en-US" dirty="0" smtClean="0"/>
              <a:t>Some hints:</a:t>
            </a:r>
          </a:p>
          <a:p>
            <a:pPr marL="285750" indent="-285750">
              <a:buFont typeface="Arial" panose="020B0604020202020204" pitchFamily="34" charset="0"/>
              <a:buChar char="•"/>
            </a:pPr>
            <a:r>
              <a:rPr lang="en-US" dirty="0" smtClean="0"/>
              <a:t>Configure only the Indicators that you will be using, no need to do them all.</a:t>
            </a:r>
          </a:p>
          <a:p>
            <a:pPr marL="285750" indent="-285750">
              <a:buFont typeface="Arial" panose="020B0604020202020204" pitchFamily="34" charset="0"/>
              <a:buChar char="•"/>
            </a:pPr>
            <a:r>
              <a:rPr lang="en-US" dirty="0" smtClean="0"/>
              <a:t>Read the Description, some Indicators sound alike but are not.</a:t>
            </a:r>
          </a:p>
          <a:p>
            <a:pPr marL="285750" indent="-285750">
              <a:buFont typeface="Arial" panose="020B0604020202020204" pitchFamily="34" charset="0"/>
              <a:buChar char="•"/>
            </a:pPr>
            <a:r>
              <a:rPr lang="en-US" dirty="0" smtClean="0"/>
              <a:t>Try to use Global Indicators when possible (future global sharing).</a:t>
            </a:r>
          </a:p>
          <a:p>
            <a:pPr marL="285750" indent="-285750">
              <a:buFont typeface="Arial" panose="020B0604020202020204" pitchFamily="34" charset="0"/>
              <a:buChar char="•"/>
            </a:pPr>
            <a:r>
              <a:rPr lang="en-US" dirty="0" smtClean="0"/>
              <a:t>Remember to update the Templates as needed for births / deaths / transfers.</a:t>
            </a:r>
          </a:p>
          <a:p>
            <a:pPr marL="285750" indent="-285750">
              <a:buFont typeface="Arial" panose="020B0604020202020204" pitchFamily="34" charset="0"/>
              <a:buChar char="•"/>
            </a:pPr>
            <a:r>
              <a:rPr lang="en-US" dirty="0" smtClean="0"/>
              <a:t>PLAN AHEAD!!!! Once used in a record, much of the Indicator cannot be reconfigured.</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27</a:t>
            </a:fld>
            <a:endParaRPr lang="en-US"/>
          </a:p>
        </p:txBody>
      </p:sp>
    </p:spTree>
    <p:extLst>
      <p:ext uri="{BB962C8B-B14F-4D97-AF65-F5344CB8AC3E}">
        <p14:creationId xmlns:p14="http://schemas.microsoft.com/office/powerpoint/2010/main" val="3247401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Favourite</a:t>
            </a:r>
            <a:r>
              <a:rPr lang="en-US" dirty="0" smtClean="0"/>
              <a:t> Filters -Searches</a:t>
            </a:r>
            <a:endParaRPr lang="en-US" dirty="0"/>
          </a:p>
        </p:txBody>
      </p:sp>
      <p:sp>
        <p:nvSpPr>
          <p:cNvPr id="3" name="TextBox 2"/>
          <p:cNvSpPr txBox="1"/>
          <p:nvPr/>
        </p:nvSpPr>
        <p:spPr>
          <a:xfrm>
            <a:off x="836023" y="1489166"/>
            <a:ext cx="4319837" cy="4247317"/>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Reginald finds that he keeps doing</a:t>
            </a:r>
          </a:p>
          <a:p>
            <a:r>
              <a:rPr lang="en-US" dirty="0" smtClean="0"/>
              <a:t>many of the same Advanced Animal </a:t>
            </a:r>
          </a:p>
          <a:p>
            <a:r>
              <a:rPr lang="en-US" dirty="0" smtClean="0"/>
              <a:t>Searches over and over using the same </a:t>
            </a:r>
          </a:p>
          <a:p>
            <a:r>
              <a:rPr lang="en-US" dirty="0" smtClean="0"/>
              <a:t>filters. He saves himself time by </a:t>
            </a:r>
          </a:p>
          <a:p>
            <a:r>
              <a:rPr lang="en-US" dirty="0" smtClean="0"/>
              <a:t>selecting the filters and saving them as a</a:t>
            </a:r>
          </a:p>
          <a:p>
            <a:r>
              <a:rPr lang="en-US" dirty="0" err="1" smtClean="0"/>
              <a:t>Favourite</a:t>
            </a:r>
            <a:r>
              <a:rPr lang="en-US" dirty="0" smtClean="0"/>
              <a:t> Search Filter. Now instead</a:t>
            </a:r>
          </a:p>
          <a:p>
            <a:r>
              <a:rPr lang="en-US" dirty="0" smtClean="0"/>
              <a:t>of scrolling through the many filters</a:t>
            </a:r>
          </a:p>
          <a:p>
            <a:r>
              <a:rPr lang="en-US" dirty="0" smtClean="0"/>
              <a:t>available he can simply select the</a:t>
            </a:r>
          </a:p>
          <a:p>
            <a:r>
              <a:rPr lang="en-US" dirty="0" smtClean="0"/>
              <a:t>desired </a:t>
            </a:r>
            <a:r>
              <a:rPr lang="en-US" dirty="0" err="1" smtClean="0"/>
              <a:t>favourite</a:t>
            </a:r>
            <a:r>
              <a:rPr lang="en-US" dirty="0" smtClean="0"/>
              <a:t> from the drop down</a:t>
            </a:r>
          </a:p>
          <a:p>
            <a:r>
              <a:rPr lang="en-US" dirty="0" smtClean="0"/>
              <a:t>list.</a:t>
            </a:r>
          </a:p>
          <a:p>
            <a:r>
              <a:rPr lang="en-US" dirty="0" smtClean="0"/>
              <a:t>Some hints:</a:t>
            </a:r>
          </a:p>
          <a:p>
            <a:pPr marL="285750" indent="-285750">
              <a:buFont typeface="Arial" panose="020B0604020202020204" pitchFamily="34" charset="0"/>
              <a:buChar char="•"/>
            </a:pPr>
            <a:r>
              <a:rPr lang="en-US" dirty="0" smtClean="0"/>
              <a:t>Make sure the Name is something</a:t>
            </a:r>
          </a:p>
          <a:p>
            <a:r>
              <a:rPr lang="en-US" dirty="0"/>
              <a:t> </a:t>
            </a:r>
            <a:r>
              <a:rPr lang="en-US" dirty="0" smtClean="0"/>
              <a:t>     you will remember.</a:t>
            </a:r>
          </a:p>
          <a:p>
            <a:pPr marL="285750" indent="-285750">
              <a:buFont typeface="Arial" panose="020B0604020202020204" pitchFamily="34" charset="0"/>
              <a:buChar char="•"/>
            </a:pPr>
            <a:r>
              <a:rPr lang="en-US" dirty="0" smtClean="0"/>
              <a:t>Consider checking the Share With Others</a:t>
            </a:r>
          </a:p>
          <a:p>
            <a:r>
              <a:rPr lang="en-US" dirty="0"/>
              <a:t> </a:t>
            </a:r>
            <a:r>
              <a:rPr lang="en-US" dirty="0" smtClean="0"/>
              <a:t>     checkbox to help save them time too!</a:t>
            </a:r>
            <a:endParaRPr lang="en-US" dirty="0"/>
          </a:p>
        </p:txBody>
      </p:sp>
      <p:pic>
        <p:nvPicPr>
          <p:cNvPr id="2050" name="Picture 2" descr="Image result for zoo animal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467" y="1584960"/>
            <a:ext cx="3314173" cy="373597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28</a:t>
            </a:fld>
            <a:endParaRPr lang="en-US"/>
          </a:p>
        </p:txBody>
      </p:sp>
    </p:spTree>
    <p:extLst>
      <p:ext uri="{BB962C8B-B14F-4D97-AF65-F5344CB8AC3E}">
        <p14:creationId xmlns:p14="http://schemas.microsoft.com/office/powerpoint/2010/main" val="4158408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8512" y="557828"/>
            <a:ext cx="7886700" cy="1325563"/>
          </a:xfrm>
        </p:spPr>
        <p:txBody>
          <a:bodyPr/>
          <a:lstStyle/>
          <a:p>
            <a:r>
              <a:rPr lang="en-US" dirty="0" err="1" smtClean="0"/>
              <a:t>Favourite</a:t>
            </a:r>
            <a:r>
              <a:rPr lang="en-US" dirty="0" smtClean="0"/>
              <a:t> Filters– </a:t>
            </a:r>
            <a:br>
              <a:rPr lang="en-US" dirty="0" smtClean="0"/>
            </a:br>
            <a:r>
              <a:rPr lang="en-US" dirty="0" smtClean="0"/>
              <a:t>Reports</a:t>
            </a:r>
            <a:endParaRPr lang="en-US" dirty="0"/>
          </a:p>
        </p:txBody>
      </p:sp>
      <p:sp>
        <p:nvSpPr>
          <p:cNvPr id="3" name="TextBox 2"/>
          <p:cNvSpPr txBox="1"/>
          <p:nvPr/>
        </p:nvSpPr>
        <p:spPr>
          <a:xfrm>
            <a:off x="471894" y="557828"/>
            <a:ext cx="3912866" cy="5909310"/>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Every week Carrie Curator asks you </a:t>
            </a:r>
          </a:p>
          <a:p>
            <a:r>
              <a:rPr lang="en-US" dirty="0" smtClean="0"/>
              <a:t>to run an Enclosure Report for the</a:t>
            </a:r>
          </a:p>
          <a:p>
            <a:r>
              <a:rPr lang="en-US" dirty="0" smtClean="0"/>
              <a:t>enclosures she is responsible for. In</a:t>
            </a:r>
          </a:p>
          <a:p>
            <a:r>
              <a:rPr lang="en-US" dirty="0" smtClean="0"/>
              <a:t>addition, she wants only animals in</a:t>
            </a:r>
          </a:p>
          <a:p>
            <a:r>
              <a:rPr lang="en-US" dirty="0" smtClean="0"/>
              <a:t>the Main Collection and any Diet</a:t>
            </a:r>
          </a:p>
          <a:p>
            <a:r>
              <a:rPr lang="en-US" dirty="0" smtClean="0"/>
              <a:t>and Reproductive Notes. She also</a:t>
            </a:r>
          </a:p>
          <a:p>
            <a:r>
              <a:rPr lang="en-US" dirty="0" smtClean="0"/>
              <a:t>wants all Identifiers included. Reginald</a:t>
            </a:r>
          </a:p>
          <a:p>
            <a:r>
              <a:rPr lang="en-US" dirty="0" smtClean="0"/>
              <a:t>thinks that Carrie can run the report</a:t>
            </a:r>
          </a:p>
          <a:p>
            <a:r>
              <a:rPr lang="en-US" dirty="0" smtClean="0"/>
              <a:t>herself but she keeps forgetting to</a:t>
            </a:r>
          </a:p>
          <a:p>
            <a:r>
              <a:rPr lang="en-US" dirty="0" smtClean="0"/>
              <a:t>include all the filters she wants. He</a:t>
            </a:r>
          </a:p>
          <a:p>
            <a:r>
              <a:rPr lang="en-US" dirty="0" smtClean="0"/>
              <a:t>helps her out by creating a </a:t>
            </a:r>
            <a:r>
              <a:rPr lang="en-US" dirty="0" err="1" smtClean="0"/>
              <a:t>Favourite</a:t>
            </a:r>
            <a:endParaRPr lang="en-US" dirty="0" smtClean="0"/>
          </a:p>
          <a:p>
            <a:r>
              <a:rPr lang="en-US" dirty="0" smtClean="0"/>
              <a:t>Report filter. Now she just opens the</a:t>
            </a:r>
          </a:p>
          <a:p>
            <a:r>
              <a:rPr lang="en-US" dirty="0" smtClean="0"/>
              <a:t>report, selects that filter from the</a:t>
            </a:r>
          </a:p>
          <a:p>
            <a:r>
              <a:rPr lang="en-US" dirty="0" smtClean="0"/>
              <a:t>dropdown, edits the dates and gets</a:t>
            </a:r>
          </a:p>
          <a:p>
            <a:r>
              <a:rPr lang="en-US" dirty="0" smtClean="0"/>
              <a:t>what she wants. Both your time and</a:t>
            </a:r>
          </a:p>
          <a:p>
            <a:r>
              <a:rPr lang="en-US" dirty="0" smtClean="0"/>
              <a:t>her time are saved! </a:t>
            </a:r>
          </a:p>
          <a:p>
            <a:r>
              <a:rPr lang="en-US" dirty="0" smtClean="0"/>
              <a:t>Some hints:</a:t>
            </a:r>
          </a:p>
          <a:p>
            <a:pPr marL="285750" indent="-285750">
              <a:buFont typeface="Arial" panose="020B0604020202020204" pitchFamily="34" charset="0"/>
              <a:buChar char="•"/>
            </a:pPr>
            <a:r>
              <a:rPr lang="en-US" dirty="0" smtClean="0"/>
              <a:t>Each report has different filters.</a:t>
            </a:r>
          </a:p>
          <a:p>
            <a:r>
              <a:rPr lang="en-US" dirty="0"/>
              <a:t> </a:t>
            </a:r>
            <a:r>
              <a:rPr lang="en-US" dirty="0" smtClean="0"/>
              <a:t>     Before you create a </a:t>
            </a:r>
            <a:r>
              <a:rPr lang="en-US" dirty="0" err="1" smtClean="0"/>
              <a:t>Favourite</a:t>
            </a:r>
            <a:endParaRPr lang="en-US" dirty="0" smtClean="0"/>
          </a:p>
          <a:p>
            <a:r>
              <a:rPr lang="en-US" dirty="0" smtClean="0"/>
              <a:t>      Filter make sure you have selected</a:t>
            </a:r>
          </a:p>
          <a:p>
            <a:r>
              <a:rPr lang="en-US" dirty="0"/>
              <a:t> </a:t>
            </a:r>
            <a:r>
              <a:rPr lang="en-US" dirty="0" smtClean="0"/>
              <a:t>     all that you need.</a:t>
            </a:r>
            <a:endParaRPr lang="en-US" dirty="0"/>
          </a:p>
        </p:txBody>
      </p:sp>
      <p:pic>
        <p:nvPicPr>
          <p:cNvPr id="5122" name="Picture 2" descr="Image result for cute anima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6913" y="2180540"/>
            <a:ext cx="3798116" cy="285015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29</a:t>
            </a:fld>
            <a:endParaRPr lang="en-US"/>
          </a:p>
        </p:txBody>
      </p:sp>
    </p:spTree>
    <p:extLst>
      <p:ext uri="{BB962C8B-B14F-4D97-AF65-F5344CB8AC3E}">
        <p14:creationId xmlns:p14="http://schemas.microsoft.com/office/powerpoint/2010/main" val="1567947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2331" y="2109157"/>
            <a:ext cx="3779881" cy="2585323"/>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This Tips &amp; Tricks is a little bit different</a:t>
            </a:r>
          </a:p>
          <a:p>
            <a:r>
              <a:rPr lang="en-US" dirty="0" smtClean="0"/>
              <a:t>than most of the TNTs. We will not be</a:t>
            </a:r>
          </a:p>
          <a:p>
            <a:r>
              <a:rPr lang="en-US" dirty="0" smtClean="0"/>
              <a:t>talking about how to navigate through</a:t>
            </a:r>
          </a:p>
          <a:p>
            <a:r>
              <a:rPr lang="en-US" dirty="0" smtClean="0"/>
              <a:t>ZIMS for your data entry. We will be </a:t>
            </a:r>
          </a:p>
          <a:p>
            <a:r>
              <a:rPr lang="en-US" dirty="0" smtClean="0"/>
              <a:t>presenting various scenarios and</a:t>
            </a:r>
          </a:p>
          <a:p>
            <a:r>
              <a:rPr lang="en-US" dirty="0" smtClean="0"/>
              <a:t>discussing the various ZIMS Tools that</a:t>
            </a:r>
          </a:p>
          <a:p>
            <a:r>
              <a:rPr lang="en-US" dirty="0" smtClean="0"/>
              <a:t>could make your, or your staff’s, life</a:t>
            </a:r>
          </a:p>
          <a:p>
            <a:r>
              <a:rPr lang="en-US" dirty="0" smtClean="0"/>
              <a:t>in ZIMS easier and quicker and with</a:t>
            </a:r>
          </a:p>
          <a:p>
            <a:r>
              <a:rPr lang="en-US" dirty="0" smtClean="0"/>
              <a:t>better data resulting!</a:t>
            </a:r>
            <a:endParaRPr lang="en-US" dirty="0"/>
          </a:p>
        </p:txBody>
      </p:sp>
      <p:pic>
        <p:nvPicPr>
          <p:cNvPr id="3074" name="Picture 2" descr="Image result for zookeeper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512" y="573773"/>
            <a:ext cx="2924541" cy="15353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data entry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253" y="2397000"/>
            <a:ext cx="2913800" cy="174828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aquaris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003" y="4433123"/>
            <a:ext cx="2890050" cy="19267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1A12E6A-C85A-496C-95D0-8B82A2649983}" type="slidenum">
              <a:rPr lang="en-US" smtClean="0"/>
              <a:t>3</a:t>
            </a:fld>
            <a:endParaRPr lang="en-US"/>
          </a:p>
        </p:txBody>
      </p:sp>
    </p:spTree>
    <p:extLst>
      <p:ext uri="{BB962C8B-B14F-4D97-AF65-F5344CB8AC3E}">
        <p14:creationId xmlns:p14="http://schemas.microsoft.com/office/powerpoint/2010/main" val="3147545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482" y="-83274"/>
            <a:ext cx="7886700" cy="1325563"/>
          </a:xfrm>
        </p:spPr>
        <p:txBody>
          <a:bodyPr/>
          <a:lstStyle/>
          <a:p>
            <a:r>
              <a:rPr lang="en-US" dirty="0" smtClean="0"/>
              <a:t>Auto Increment Local IDs</a:t>
            </a:r>
            <a:endParaRPr lang="en-US" dirty="0"/>
          </a:p>
        </p:txBody>
      </p:sp>
      <p:sp>
        <p:nvSpPr>
          <p:cNvPr id="4" name="TextBox 3"/>
          <p:cNvSpPr txBox="1"/>
          <p:nvPr/>
        </p:nvSpPr>
        <p:spPr>
          <a:xfrm>
            <a:off x="550850" y="2908907"/>
            <a:ext cx="8111964" cy="2862322"/>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Selecting to Auto Increment Local IDs in Institution Preferences &gt; Application</a:t>
            </a:r>
          </a:p>
          <a:p>
            <a:r>
              <a:rPr lang="en-US" dirty="0" smtClean="0"/>
              <a:t>Settings can make accessions much easier because you do not need to remember</a:t>
            </a:r>
          </a:p>
          <a:p>
            <a:r>
              <a:rPr lang="en-US" dirty="0" smtClean="0"/>
              <a:t>the last used Local ID. It is especially useful for Batch Accessions. Instead of manually</a:t>
            </a:r>
          </a:p>
          <a:p>
            <a:r>
              <a:rPr lang="en-US" dirty="0" smtClean="0"/>
              <a:t>typing in the next 20 (or how many you need) Local IDs, just tell ZIMS how many</a:t>
            </a:r>
          </a:p>
          <a:p>
            <a:r>
              <a:rPr lang="en-US" dirty="0" smtClean="0"/>
              <a:t>you need and select Generate. No risk of duplicating IDs (and having to go back and</a:t>
            </a:r>
          </a:p>
          <a:p>
            <a:r>
              <a:rPr lang="en-US" dirty="0" smtClean="0"/>
              <a:t>select a new one) or missing recording an ID because you miss counted.</a:t>
            </a:r>
          </a:p>
          <a:p>
            <a:r>
              <a:rPr lang="en-US" dirty="0" smtClean="0"/>
              <a:t>Some hints:</a:t>
            </a:r>
          </a:p>
          <a:p>
            <a:pPr marL="285750" indent="-285750">
              <a:buFont typeface="Arial" panose="020B0604020202020204" pitchFamily="34" charset="0"/>
              <a:buChar char="•"/>
            </a:pPr>
            <a:r>
              <a:rPr lang="en-US" dirty="0" smtClean="0"/>
              <a:t>This can’t be used with some Local ID coding such as M###### for mammals and</a:t>
            </a:r>
          </a:p>
          <a:p>
            <a:r>
              <a:rPr lang="en-US" dirty="0"/>
              <a:t> </a:t>
            </a:r>
            <a:r>
              <a:rPr lang="en-US" dirty="0" smtClean="0"/>
              <a:t>     B##### for birds.</a:t>
            </a:r>
          </a:p>
          <a:p>
            <a:pPr marL="285750" indent="-285750">
              <a:buFont typeface="Arial" panose="020B0604020202020204" pitchFamily="34" charset="0"/>
              <a:buChar char="•"/>
            </a:pPr>
            <a:r>
              <a:rPr lang="en-US" dirty="0" smtClean="0"/>
              <a:t>If prefixing with the year remember to update Local ID </a:t>
            </a:r>
            <a:r>
              <a:rPr lang="en-US" smtClean="0"/>
              <a:t>Settings each year.</a:t>
            </a:r>
            <a:endParaRPr lang="en-US" dirty="0"/>
          </a:p>
        </p:txBody>
      </p:sp>
      <p:pic>
        <p:nvPicPr>
          <p:cNvPr id="5" name="Picture 4"/>
          <p:cNvPicPr>
            <a:picLocks noChangeAspect="1"/>
          </p:cNvPicPr>
          <p:nvPr/>
        </p:nvPicPr>
        <p:blipFill>
          <a:blip r:embed="rId2"/>
          <a:stretch>
            <a:fillRect/>
          </a:stretch>
        </p:blipFill>
        <p:spPr>
          <a:xfrm>
            <a:off x="984069" y="824521"/>
            <a:ext cx="7245526" cy="1944804"/>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30</a:t>
            </a:fld>
            <a:endParaRPr lang="en-US"/>
          </a:p>
        </p:txBody>
      </p:sp>
    </p:spTree>
    <p:extLst>
      <p:ext uri="{BB962C8B-B14F-4D97-AF65-F5344CB8AC3E}">
        <p14:creationId xmlns:p14="http://schemas.microsoft.com/office/powerpoint/2010/main" val="2914666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Pending Taxonomic Changes</a:t>
            </a:r>
            <a:endParaRPr lang="en-US" dirty="0"/>
          </a:p>
        </p:txBody>
      </p:sp>
      <p:pic>
        <p:nvPicPr>
          <p:cNvPr id="1026" name="Picture 2" descr="Image result for hybrid anima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9154" y="2004263"/>
            <a:ext cx="3902619" cy="292696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0594" y="1907177"/>
            <a:ext cx="4197752" cy="3693319"/>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Species360 is always trying to keep up </a:t>
            </a:r>
          </a:p>
          <a:p>
            <a:r>
              <a:rPr lang="en-US" dirty="0" smtClean="0"/>
              <a:t>with the most recent changes in </a:t>
            </a:r>
          </a:p>
          <a:p>
            <a:r>
              <a:rPr lang="en-US" dirty="0" smtClean="0"/>
              <a:t>taxonomy. You receive emails (if you </a:t>
            </a:r>
          </a:p>
          <a:p>
            <a:r>
              <a:rPr lang="en-US" dirty="0" smtClean="0"/>
              <a:t>signed up for them), Post Office messages </a:t>
            </a:r>
          </a:p>
          <a:p>
            <a:r>
              <a:rPr lang="en-US" dirty="0" smtClean="0"/>
              <a:t>and Pending Taxonomic Changes in</a:t>
            </a:r>
          </a:p>
          <a:p>
            <a:r>
              <a:rPr lang="en-US" dirty="0" smtClean="0"/>
              <a:t>Animal Statistics. Did you know that</a:t>
            </a:r>
          </a:p>
          <a:p>
            <a:r>
              <a:rPr lang="en-US" dirty="0" smtClean="0"/>
              <a:t>you can automatically accept any</a:t>
            </a:r>
          </a:p>
          <a:p>
            <a:r>
              <a:rPr lang="en-US" dirty="0" smtClean="0"/>
              <a:t>taxonomic changes? Go to Institution</a:t>
            </a:r>
          </a:p>
          <a:p>
            <a:r>
              <a:rPr lang="en-US" dirty="0" smtClean="0"/>
              <a:t>Preferences &gt; Application Preferences &gt;</a:t>
            </a:r>
          </a:p>
          <a:p>
            <a:r>
              <a:rPr lang="en-US" dirty="0" smtClean="0"/>
              <a:t>Taxonomy and check the box. You will</a:t>
            </a:r>
          </a:p>
          <a:p>
            <a:r>
              <a:rPr lang="en-US" dirty="0" smtClean="0"/>
              <a:t>still receive emails/PO messages so you </a:t>
            </a:r>
          </a:p>
          <a:p>
            <a:r>
              <a:rPr lang="en-US" dirty="0" smtClean="0"/>
              <a:t>will be updated, but this option makes </a:t>
            </a:r>
          </a:p>
          <a:p>
            <a:r>
              <a:rPr lang="en-US" dirty="0" smtClean="0"/>
              <a:t>one less task for you to do!</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31</a:t>
            </a:fld>
            <a:endParaRPr lang="en-US"/>
          </a:p>
        </p:txBody>
      </p:sp>
    </p:spTree>
    <p:extLst>
      <p:ext uri="{BB962C8B-B14F-4D97-AF65-F5344CB8AC3E}">
        <p14:creationId xmlns:p14="http://schemas.microsoft.com/office/powerpoint/2010/main" val="23570742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Forget HELP!</a:t>
            </a:r>
            <a:endParaRPr lang="en-US" dirty="0"/>
          </a:p>
        </p:txBody>
      </p:sp>
      <p:pic>
        <p:nvPicPr>
          <p:cNvPr id="4" name="Picture 3"/>
          <p:cNvPicPr>
            <a:picLocks noChangeAspect="1"/>
          </p:cNvPicPr>
          <p:nvPr/>
        </p:nvPicPr>
        <p:blipFill>
          <a:blip r:embed="rId2"/>
          <a:stretch>
            <a:fillRect/>
          </a:stretch>
        </p:blipFill>
        <p:spPr>
          <a:xfrm>
            <a:off x="740627" y="1808511"/>
            <a:ext cx="3360711" cy="3467400"/>
          </a:xfrm>
          <a:prstGeom prst="rect">
            <a:avLst/>
          </a:prstGeom>
        </p:spPr>
      </p:pic>
      <p:sp>
        <p:nvSpPr>
          <p:cNvPr id="5" name="TextBox 4"/>
          <p:cNvSpPr txBox="1"/>
          <p:nvPr/>
        </p:nvSpPr>
        <p:spPr>
          <a:xfrm>
            <a:off x="4572000" y="1898469"/>
            <a:ext cx="3737626" cy="3139321"/>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Are you confused about how to</a:t>
            </a:r>
          </a:p>
          <a:p>
            <a:r>
              <a:rPr lang="en-US" dirty="0" smtClean="0"/>
              <a:t>do something? Species360 Support</a:t>
            </a:r>
          </a:p>
          <a:p>
            <a:r>
              <a:rPr lang="en-US" dirty="0" smtClean="0"/>
              <a:t>Staff is always there to help you, but</a:t>
            </a:r>
          </a:p>
          <a:p>
            <a:r>
              <a:rPr lang="en-US" dirty="0" smtClean="0"/>
              <a:t>don’t forget to check the ZIMS Help </a:t>
            </a:r>
          </a:p>
          <a:p>
            <a:r>
              <a:rPr lang="en-US" dirty="0" smtClean="0"/>
              <a:t>Menu. You may get an instant answer.</a:t>
            </a:r>
          </a:p>
          <a:p>
            <a:r>
              <a:rPr lang="en-US" dirty="0" smtClean="0"/>
              <a:t>You can either type in your question</a:t>
            </a:r>
          </a:p>
          <a:p>
            <a:r>
              <a:rPr lang="en-US" dirty="0" smtClean="0"/>
              <a:t>or a topic, or you can open the topics</a:t>
            </a:r>
          </a:p>
          <a:p>
            <a:r>
              <a:rPr lang="en-US" dirty="0" smtClean="0"/>
              <a:t>and scroll through. Species360 is</a:t>
            </a:r>
          </a:p>
          <a:p>
            <a:r>
              <a:rPr lang="en-US" dirty="0" smtClean="0"/>
              <a:t>constantly updating these topics and </a:t>
            </a:r>
          </a:p>
          <a:p>
            <a:r>
              <a:rPr lang="en-US" dirty="0" smtClean="0"/>
              <a:t>adding new ones as new functionality</a:t>
            </a:r>
          </a:p>
          <a:p>
            <a:r>
              <a:rPr lang="en-US" dirty="0" smtClean="0"/>
              <a:t>rolls out.</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32</a:t>
            </a:fld>
            <a:endParaRPr lang="en-US"/>
          </a:p>
        </p:txBody>
      </p:sp>
    </p:spTree>
    <p:extLst>
      <p:ext uri="{BB962C8B-B14F-4D97-AF65-F5344CB8AC3E}">
        <p14:creationId xmlns:p14="http://schemas.microsoft.com/office/powerpoint/2010/main" val="3475667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Subscribe to Emails</a:t>
            </a:r>
            <a:endParaRPr lang="en-US" dirty="0"/>
          </a:p>
        </p:txBody>
      </p:sp>
      <p:pic>
        <p:nvPicPr>
          <p:cNvPr id="3" name="Picture 2"/>
          <p:cNvPicPr>
            <a:picLocks noChangeAspect="1"/>
          </p:cNvPicPr>
          <p:nvPr/>
        </p:nvPicPr>
        <p:blipFill>
          <a:blip r:embed="rId2"/>
          <a:stretch>
            <a:fillRect/>
          </a:stretch>
        </p:blipFill>
        <p:spPr>
          <a:xfrm>
            <a:off x="792152" y="1522205"/>
            <a:ext cx="3779848" cy="3726503"/>
          </a:xfrm>
          <a:prstGeom prst="rect">
            <a:avLst/>
          </a:prstGeom>
          <a:ln>
            <a:solidFill>
              <a:schemeClr val="tx1"/>
            </a:solidFill>
          </a:ln>
        </p:spPr>
      </p:pic>
      <p:sp>
        <p:nvSpPr>
          <p:cNvPr id="4" name="TextBox 3"/>
          <p:cNvSpPr txBox="1"/>
          <p:nvPr/>
        </p:nvSpPr>
        <p:spPr>
          <a:xfrm>
            <a:off x="4920343" y="2151017"/>
            <a:ext cx="3712876" cy="2308324"/>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 can receive  Emails for more</a:t>
            </a:r>
          </a:p>
          <a:p>
            <a:r>
              <a:rPr lang="en-US" dirty="0" smtClean="0"/>
              <a:t>than just Taxonomy Updates. Type</a:t>
            </a:r>
          </a:p>
          <a:p>
            <a:r>
              <a:rPr lang="en-US" dirty="0" smtClean="0"/>
              <a:t>“Subscribe to Species360 Emails”</a:t>
            </a:r>
          </a:p>
          <a:p>
            <a:r>
              <a:rPr lang="en-US" dirty="0" smtClean="0"/>
              <a:t>in the Help menu. Check (or uncheck)</a:t>
            </a:r>
          </a:p>
          <a:p>
            <a:r>
              <a:rPr lang="en-US" dirty="0" smtClean="0"/>
              <a:t>the topics as desired. This is where</a:t>
            </a:r>
          </a:p>
          <a:p>
            <a:r>
              <a:rPr lang="en-US" dirty="0" smtClean="0"/>
              <a:t>you can also manage your</a:t>
            </a:r>
          </a:p>
          <a:p>
            <a:r>
              <a:rPr lang="en-US" dirty="0" smtClean="0"/>
              <a:t>subscriptions for Species360</a:t>
            </a:r>
          </a:p>
          <a:p>
            <a:r>
              <a:rPr lang="en-US" dirty="0" smtClean="0"/>
              <a:t>newsletters and Blog notifications.</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33</a:t>
            </a:fld>
            <a:endParaRPr lang="en-US"/>
          </a:p>
        </p:txBody>
      </p:sp>
    </p:spTree>
    <p:extLst>
      <p:ext uri="{BB962C8B-B14F-4D97-AF65-F5344CB8AC3E}">
        <p14:creationId xmlns:p14="http://schemas.microsoft.com/office/powerpoint/2010/main" val="4027612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2886" y="2250758"/>
            <a:ext cx="7772400" cy="2387600"/>
          </a:xfrm>
        </p:spPr>
        <p:txBody>
          <a:bodyPr/>
          <a:lstStyle/>
          <a:p>
            <a:r>
              <a:rPr lang="en-US" dirty="0" smtClean="0"/>
              <a:t>Any Questions?</a:t>
            </a:r>
            <a:endParaRPr lang="en-US" dirty="0"/>
          </a:p>
        </p:txBody>
      </p:sp>
      <p:sp>
        <p:nvSpPr>
          <p:cNvPr id="3" name="Subtitle 2"/>
          <p:cNvSpPr>
            <a:spLocks noGrp="1"/>
          </p:cNvSpPr>
          <p:nvPr>
            <p:ph type="subTitle" idx="1"/>
          </p:nvPr>
        </p:nvSpPr>
        <p:spPr>
          <a:xfrm>
            <a:off x="1055915" y="4638358"/>
            <a:ext cx="6858000" cy="1655762"/>
          </a:xfrm>
        </p:spPr>
        <p:txBody>
          <a:bodyPr/>
          <a:lstStyle/>
          <a:p>
            <a:r>
              <a:rPr lang="en-US" dirty="0" smtClean="0"/>
              <a:t>Any other suggestions that you have found</a:t>
            </a:r>
          </a:p>
          <a:p>
            <a:r>
              <a:rPr lang="en-US" dirty="0" smtClean="0"/>
              <a:t>to help ease your/their workload?</a:t>
            </a:r>
            <a:endParaRPr lang="en-US" dirty="0"/>
          </a:p>
        </p:txBody>
      </p:sp>
      <p:pic>
        <p:nvPicPr>
          <p:cNvPr id="4098" name="Picture 2" descr="Image result for cute animal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422026"/>
            <a:ext cx="4850261" cy="323269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34</a:t>
            </a:fld>
            <a:endParaRPr lang="en-US"/>
          </a:p>
        </p:txBody>
      </p:sp>
    </p:spTree>
    <p:extLst>
      <p:ext uri="{BB962C8B-B14F-4D97-AF65-F5344CB8AC3E}">
        <p14:creationId xmlns:p14="http://schemas.microsoft.com/office/powerpoint/2010/main" val="2826495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Template</a:t>
            </a:r>
            <a:endParaRPr lang="en-US" dirty="0"/>
          </a:p>
        </p:txBody>
      </p:sp>
      <p:pic>
        <p:nvPicPr>
          <p:cNvPr id="1026" name="Picture 2" descr="Image result for baby zoo animal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736" y="3053368"/>
            <a:ext cx="3595007" cy="303396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32960" y="1828801"/>
            <a:ext cx="4250331" cy="3416320"/>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The keepers have Provisional rights to</a:t>
            </a:r>
          </a:p>
          <a:p>
            <a:r>
              <a:rPr lang="en-US" dirty="0" smtClean="0"/>
              <a:t>record Notes on the animals in their</a:t>
            </a:r>
          </a:p>
          <a:p>
            <a:r>
              <a:rPr lang="en-US" dirty="0" smtClean="0"/>
              <a:t>care. With her busy day, Kendra Keeper </a:t>
            </a:r>
          </a:p>
          <a:p>
            <a:r>
              <a:rPr lang="en-US" dirty="0" smtClean="0"/>
              <a:t>has trouble remembering all the data that</a:t>
            </a:r>
          </a:p>
          <a:p>
            <a:r>
              <a:rPr lang="en-US" dirty="0" smtClean="0"/>
              <a:t>Reginald Registrar wants her to record </a:t>
            </a:r>
          </a:p>
          <a:p>
            <a:r>
              <a:rPr lang="en-US" dirty="0" smtClean="0"/>
              <a:t>in Notes for births or hatches. She is </a:t>
            </a:r>
          </a:p>
          <a:p>
            <a:r>
              <a:rPr lang="en-US" dirty="0" smtClean="0"/>
              <a:t>always getting calls from Reginald for </a:t>
            </a:r>
          </a:p>
          <a:p>
            <a:r>
              <a:rPr lang="en-US" dirty="0" smtClean="0"/>
              <a:t>more information, thus slowing down </a:t>
            </a:r>
          </a:p>
          <a:p>
            <a:r>
              <a:rPr lang="en-US" dirty="0" smtClean="0"/>
              <a:t>the completion of the new record. Both </a:t>
            </a:r>
          </a:p>
          <a:p>
            <a:r>
              <a:rPr lang="en-US" dirty="0" smtClean="0"/>
              <a:t>Kendra and Reginald are frustrated.</a:t>
            </a:r>
          </a:p>
          <a:p>
            <a:r>
              <a:rPr lang="en-US" dirty="0" smtClean="0"/>
              <a:t>Solution? Reginald creates a Note </a:t>
            </a:r>
          </a:p>
          <a:p>
            <a:r>
              <a:rPr lang="en-US" dirty="0" smtClean="0"/>
              <a:t>Template for Births/Hatches!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a:t>
            </a:fld>
            <a:endParaRPr lang="en-US"/>
          </a:p>
        </p:txBody>
      </p:sp>
    </p:spTree>
    <p:extLst>
      <p:ext uri="{BB962C8B-B14F-4D97-AF65-F5344CB8AC3E}">
        <p14:creationId xmlns:p14="http://schemas.microsoft.com/office/powerpoint/2010/main" val="2274847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Template</a:t>
            </a:r>
            <a:endParaRPr lang="en-US" dirty="0"/>
          </a:p>
        </p:txBody>
      </p:sp>
      <p:pic>
        <p:nvPicPr>
          <p:cNvPr id="3" name="Picture 2"/>
          <p:cNvPicPr>
            <a:picLocks noChangeAspect="1"/>
          </p:cNvPicPr>
          <p:nvPr/>
        </p:nvPicPr>
        <p:blipFill>
          <a:blip r:embed="rId2"/>
          <a:stretch>
            <a:fillRect/>
          </a:stretch>
        </p:blipFill>
        <p:spPr>
          <a:xfrm>
            <a:off x="417799" y="1533935"/>
            <a:ext cx="4877223" cy="2194750"/>
          </a:xfrm>
          <a:prstGeom prst="rect">
            <a:avLst/>
          </a:prstGeom>
          <a:ln>
            <a:solidFill>
              <a:schemeClr val="tx1"/>
            </a:solidFill>
          </a:ln>
        </p:spPr>
      </p:pic>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108" y="1206668"/>
            <a:ext cx="3571694" cy="267877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8650" y="4020331"/>
            <a:ext cx="8114914" cy="1754326"/>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Some hints:</a:t>
            </a:r>
          </a:p>
          <a:p>
            <a:pPr marL="285750" indent="-285750">
              <a:buFont typeface="Arial" panose="020B0604020202020204" pitchFamily="34" charset="0"/>
              <a:buChar char="•"/>
            </a:pPr>
            <a:r>
              <a:rPr lang="en-US" dirty="0" smtClean="0"/>
              <a:t>Name template so it is easily found and obvious.</a:t>
            </a:r>
          </a:p>
          <a:p>
            <a:pPr marL="285750" indent="-285750">
              <a:buFont typeface="Arial" panose="020B0604020202020204" pitchFamily="34" charset="0"/>
              <a:buChar char="•"/>
            </a:pPr>
            <a:r>
              <a:rPr lang="en-US" dirty="0" smtClean="0"/>
              <a:t>Select the correct Template Type (will only appear in dropdown in that module).</a:t>
            </a:r>
          </a:p>
          <a:p>
            <a:pPr marL="285750" indent="-285750">
              <a:buFont typeface="Arial" panose="020B0604020202020204" pitchFamily="34" charset="0"/>
              <a:buChar char="•"/>
            </a:pPr>
            <a:r>
              <a:rPr lang="en-US" dirty="0" smtClean="0"/>
              <a:t>Make sure it is shared (but in this case probably not editable).</a:t>
            </a:r>
          </a:p>
          <a:p>
            <a:pPr marL="285750" indent="-285750">
              <a:buFont typeface="Arial" panose="020B0604020202020204" pitchFamily="34" charset="0"/>
              <a:buChar char="•"/>
            </a:pPr>
            <a:r>
              <a:rPr lang="en-US" dirty="0" smtClean="0"/>
              <a:t>Text can always be edited later as needed.</a:t>
            </a:r>
          </a:p>
          <a:p>
            <a:r>
              <a:rPr lang="en-US" dirty="0" smtClean="0"/>
              <a:t>The result: Reginald gets all the info he needs and Kendra doesn’t have to remember.</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5</a:t>
            </a:fld>
            <a:endParaRPr lang="en-US"/>
          </a:p>
        </p:txBody>
      </p:sp>
    </p:spTree>
    <p:extLst>
      <p:ext uri="{BB962C8B-B14F-4D97-AF65-F5344CB8AC3E}">
        <p14:creationId xmlns:p14="http://schemas.microsoft.com/office/powerpoint/2010/main" val="1257406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Range Templates</a:t>
            </a:r>
            <a:endParaRPr lang="en-US" dirty="0"/>
          </a:p>
        </p:txBody>
      </p:sp>
      <p:pic>
        <p:nvPicPr>
          <p:cNvPr id="1026" name="Picture 2" descr="Image result for ph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872" y="1983695"/>
            <a:ext cx="3429000" cy="34004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0228" y="2114247"/>
            <a:ext cx="4131772" cy="3139321"/>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Carrie Curator and Andy Aquarist are</a:t>
            </a:r>
          </a:p>
          <a:p>
            <a:r>
              <a:rPr lang="en-US" dirty="0" smtClean="0"/>
              <a:t>having a discussion. The aquatics team</a:t>
            </a:r>
          </a:p>
          <a:p>
            <a:r>
              <a:rPr lang="en-US" dirty="0" smtClean="0"/>
              <a:t>has been having trouble maintaining</a:t>
            </a:r>
          </a:p>
          <a:p>
            <a:r>
              <a:rPr lang="en-US" dirty="0" smtClean="0"/>
              <a:t>the desired pH in a tank. Andy said that</a:t>
            </a:r>
          </a:p>
          <a:p>
            <a:r>
              <a:rPr lang="en-US" dirty="0" smtClean="0"/>
              <a:t>he notified Carrie of this days ago.</a:t>
            </a:r>
          </a:p>
          <a:p>
            <a:r>
              <a:rPr lang="en-US" dirty="0" smtClean="0"/>
              <a:t>Carrie does not remember receiving</a:t>
            </a:r>
          </a:p>
          <a:p>
            <a:r>
              <a:rPr lang="en-US" dirty="0" smtClean="0"/>
              <a:t>any notification. Before the friendly</a:t>
            </a:r>
          </a:p>
          <a:p>
            <a:r>
              <a:rPr lang="en-US" dirty="0" smtClean="0"/>
              <a:t>discussion escalates Reginald has the</a:t>
            </a:r>
          </a:p>
          <a:p>
            <a:r>
              <a:rPr lang="en-US" dirty="0" smtClean="0"/>
              <a:t>solution! He creates a Range Template for</a:t>
            </a:r>
          </a:p>
          <a:p>
            <a:r>
              <a:rPr lang="en-US" dirty="0" smtClean="0"/>
              <a:t>the tank and the pH, and any other</a:t>
            </a:r>
          </a:p>
          <a:p>
            <a:r>
              <a:rPr lang="en-US" dirty="0" smtClean="0"/>
              <a:t>measurements the team takes on it.</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6</a:t>
            </a:fld>
            <a:endParaRPr lang="en-US"/>
          </a:p>
        </p:txBody>
      </p:sp>
    </p:spTree>
    <p:extLst>
      <p:ext uri="{BB962C8B-B14F-4D97-AF65-F5344CB8AC3E}">
        <p14:creationId xmlns:p14="http://schemas.microsoft.com/office/powerpoint/2010/main" val="1124503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545" y="0"/>
            <a:ext cx="7886700" cy="1325563"/>
          </a:xfrm>
        </p:spPr>
        <p:txBody>
          <a:bodyPr/>
          <a:lstStyle/>
          <a:p>
            <a:r>
              <a:rPr lang="en-US" dirty="0" smtClean="0"/>
              <a:t>Measurement Range Template</a:t>
            </a:r>
            <a:endParaRPr lang="en-US" dirty="0"/>
          </a:p>
        </p:txBody>
      </p:sp>
      <p:pic>
        <p:nvPicPr>
          <p:cNvPr id="3" name="Picture 2"/>
          <p:cNvPicPr>
            <a:picLocks noChangeAspect="1"/>
          </p:cNvPicPr>
          <p:nvPr/>
        </p:nvPicPr>
        <p:blipFill>
          <a:blip r:embed="rId2"/>
          <a:stretch>
            <a:fillRect/>
          </a:stretch>
        </p:blipFill>
        <p:spPr>
          <a:xfrm>
            <a:off x="1575117" y="1187335"/>
            <a:ext cx="2658283" cy="2541983"/>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050972" y="1187334"/>
            <a:ext cx="2769715" cy="2541983"/>
          </a:xfrm>
          <a:prstGeom prst="rect">
            <a:avLst/>
          </a:prstGeom>
          <a:ln>
            <a:solidFill>
              <a:schemeClr val="tx1"/>
            </a:solidFill>
          </a:ln>
        </p:spPr>
      </p:pic>
      <p:sp>
        <p:nvSpPr>
          <p:cNvPr id="5" name="TextBox 4"/>
          <p:cNvSpPr txBox="1"/>
          <p:nvPr/>
        </p:nvSpPr>
        <p:spPr>
          <a:xfrm>
            <a:off x="757545" y="3944471"/>
            <a:ext cx="7504875" cy="1815882"/>
          </a:xfrm>
          <a:prstGeom prst="rect">
            <a:avLst/>
          </a:prstGeom>
          <a:solidFill>
            <a:schemeClr val="accent6">
              <a:lumMod val="60000"/>
              <a:lumOff val="40000"/>
            </a:schemeClr>
          </a:solidFill>
          <a:ln>
            <a:solidFill>
              <a:schemeClr val="tx1"/>
            </a:solidFill>
          </a:ln>
        </p:spPr>
        <p:txBody>
          <a:bodyPr wrap="none" rtlCol="0">
            <a:spAutoFit/>
          </a:bodyPr>
          <a:lstStyle/>
          <a:p>
            <a:r>
              <a:rPr lang="en-US" sz="1600" dirty="0" smtClean="0"/>
              <a:t>Some hints:</a:t>
            </a:r>
          </a:p>
          <a:p>
            <a:pPr marL="285750" indent="-285750">
              <a:buFont typeface="Arial" panose="020B0604020202020204" pitchFamily="34" charset="0"/>
              <a:buChar char="•"/>
            </a:pPr>
            <a:r>
              <a:rPr lang="en-US" sz="1600" dirty="0" smtClean="0"/>
              <a:t>The name should be unique, but you will not be searching for this template unless</a:t>
            </a:r>
          </a:p>
          <a:p>
            <a:pPr lvl="1"/>
            <a:r>
              <a:rPr lang="en-US" sz="1600" dirty="0" smtClean="0"/>
              <a:t>you want to edit it. ZIMS will be looking for it when a measurement is recorded.</a:t>
            </a:r>
            <a:endParaRPr lang="en-US" sz="1600" dirty="0"/>
          </a:p>
          <a:p>
            <a:pPr marL="285750" indent="-285750">
              <a:buFont typeface="Arial" panose="020B0604020202020204" pitchFamily="34" charset="0"/>
              <a:buChar char="•"/>
            </a:pPr>
            <a:r>
              <a:rPr lang="en-US" sz="1600" dirty="0" smtClean="0"/>
              <a:t>The Measurement Category is very important as only entities that </a:t>
            </a:r>
            <a:r>
              <a:rPr lang="en-US" sz="1600" dirty="0"/>
              <a:t>m</a:t>
            </a:r>
            <a:r>
              <a:rPr lang="en-US" sz="1600" dirty="0" smtClean="0"/>
              <a:t>atch it will be</a:t>
            </a:r>
          </a:p>
          <a:p>
            <a:r>
              <a:rPr lang="en-US" sz="1600" dirty="0" smtClean="0"/>
              <a:t>          available for selection in Assignments.</a:t>
            </a:r>
          </a:p>
          <a:p>
            <a:pPr marL="285750" indent="-285750">
              <a:buFont typeface="Arial" panose="020B0604020202020204" pitchFamily="34" charset="0"/>
              <a:buChar char="•"/>
            </a:pPr>
            <a:r>
              <a:rPr lang="en-US" sz="1600" dirty="0" smtClean="0"/>
              <a:t>Confirm with Carrie what the desired Range Values should be.</a:t>
            </a:r>
          </a:p>
          <a:p>
            <a:pPr marL="285750" indent="-285750">
              <a:buFont typeface="Arial" panose="020B0604020202020204" pitchFamily="34" charset="0"/>
              <a:buChar char="•"/>
            </a:pPr>
            <a:r>
              <a:rPr lang="en-US" sz="1600" dirty="0" smtClean="0"/>
              <a:t>Confirm with Carrie what entity Assignment(s) should be made.</a:t>
            </a:r>
            <a:endParaRPr lang="en-US" sz="1600" dirty="0"/>
          </a:p>
        </p:txBody>
      </p:sp>
      <p:sp>
        <p:nvSpPr>
          <p:cNvPr id="6" name="Slide Number Placeholder 5"/>
          <p:cNvSpPr>
            <a:spLocks noGrp="1"/>
          </p:cNvSpPr>
          <p:nvPr>
            <p:ph type="sldNum" sz="quarter" idx="12"/>
          </p:nvPr>
        </p:nvSpPr>
        <p:spPr/>
        <p:txBody>
          <a:bodyPr/>
          <a:lstStyle/>
          <a:p>
            <a:fld id="{D1A12E6A-C85A-496C-95D0-8B82A2649983}" type="slidenum">
              <a:rPr lang="en-US" smtClean="0"/>
              <a:t>7</a:t>
            </a:fld>
            <a:endParaRPr lang="en-US"/>
          </a:p>
        </p:txBody>
      </p:sp>
    </p:spTree>
    <p:extLst>
      <p:ext uri="{BB962C8B-B14F-4D97-AF65-F5344CB8AC3E}">
        <p14:creationId xmlns:p14="http://schemas.microsoft.com/office/powerpoint/2010/main" val="2983334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Range Template</a:t>
            </a:r>
            <a:endParaRPr lang="en-US" dirty="0"/>
          </a:p>
        </p:txBody>
      </p:sp>
      <p:pic>
        <p:nvPicPr>
          <p:cNvPr id="3" name="Picture 2"/>
          <p:cNvPicPr>
            <a:picLocks noChangeAspect="1"/>
          </p:cNvPicPr>
          <p:nvPr/>
        </p:nvPicPr>
        <p:blipFill>
          <a:blip r:embed="rId2"/>
          <a:stretch>
            <a:fillRect/>
          </a:stretch>
        </p:blipFill>
        <p:spPr>
          <a:xfrm>
            <a:off x="792547" y="1843089"/>
            <a:ext cx="3650296" cy="1295512"/>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80086" y="3591655"/>
            <a:ext cx="4580017" cy="1188823"/>
          </a:xfrm>
          <a:prstGeom prst="rect">
            <a:avLst/>
          </a:prstGeom>
          <a:ln>
            <a:solidFill>
              <a:schemeClr val="tx1"/>
            </a:solidFill>
          </a:ln>
        </p:spPr>
      </p:pic>
      <p:sp>
        <p:nvSpPr>
          <p:cNvPr id="5" name="TextBox 4"/>
          <p:cNvSpPr txBox="1"/>
          <p:nvPr/>
        </p:nvSpPr>
        <p:spPr>
          <a:xfrm>
            <a:off x="5405719" y="1843089"/>
            <a:ext cx="3082960" cy="3139321"/>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Now when a measurement is</a:t>
            </a:r>
          </a:p>
          <a:p>
            <a:r>
              <a:rPr lang="en-US" dirty="0" smtClean="0"/>
              <a:t>out of the desired range there </a:t>
            </a:r>
          </a:p>
          <a:p>
            <a:r>
              <a:rPr lang="en-US" dirty="0" smtClean="0"/>
              <a:t>is a warning when saving, and </a:t>
            </a:r>
          </a:p>
          <a:p>
            <a:r>
              <a:rPr lang="en-US" dirty="0" smtClean="0"/>
              <a:t>the value will display in red in </a:t>
            </a:r>
          </a:p>
          <a:p>
            <a:r>
              <a:rPr lang="en-US" dirty="0" smtClean="0"/>
              <a:t>the grid. However, this only </a:t>
            </a:r>
          </a:p>
          <a:p>
            <a:r>
              <a:rPr lang="en-US" dirty="0" smtClean="0"/>
              <a:t>helps if you are the one doing</a:t>
            </a:r>
          </a:p>
          <a:p>
            <a:r>
              <a:rPr lang="en-US" dirty="0" smtClean="0"/>
              <a:t>the data entry, or if you review</a:t>
            </a:r>
          </a:p>
          <a:p>
            <a:r>
              <a:rPr lang="en-US" dirty="0" smtClean="0"/>
              <a:t>the measurement grids daily.</a:t>
            </a:r>
          </a:p>
          <a:p>
            <a:r>
              <a:rPr lang="en-US" dirty="0" smtClean="0"/>
              <a:t>Reginald has one more step to </a:t>
            </a:r>
          </a:p>
          <a:p>
            <a:r>
              <a:rPr lang="en-US" dirty="0" smtClean="0"/>
              <a:t>keep Andy and Carrie’s</a:t>
            </a:r>
          </a:p>
          <a:p>
            <a:r>
              <a:rPr lang="en-US" dirty="0" smtClean="0"/>
              <a:t>friendly relationship intact.</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8</a:t>
            </a:fld>
            <a:endParaRPr lang="en-US"/>
          </a:p>
        </p:txBody>
      </p:sp>
    </p:spTree>
    <p:extLst>
      <p:ext uri="{BB962C8B-B14F-4D97-AF65-F5344CB8AC3E}">
        <p14:creationId xmlns:p14="http://schemas.microsoft.com/office/powerpoint/2010/main" val="1446419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Notification</a:t>
            </a:r>
            <a:endParaRPr lang="en-US" dirty="0"/>
          </a:p>
        </p:txBody>
      </p:sp>
      <p:pic>
        <p:nvPicPr>
          <p:cNvPr id="3" name="Picture 2"/>
          <p:cNvPicPr>
            <a:picLocks noChangeAspect="1"/>
          </p:cNvPicPr>
          <p:nvPr/>
        </p:nvPicPr>
        <p:blipFill>
          <a:blip r:embed="rId2"/>
          <a:stretch>
            <a:fillRect/>
          </a:stretch>
        </p:blipFill>
        <p:spPr>
          <a:xfrm>
            <a:off x="425978" y="1575523"/>
            <a:ext cx="4564776" cy="4229467"/>
          </a:xfrm>
          <a:prstGeom prst="rect">
            <a:avLst/>
          </a:prstGeom>
          <a:ln>
            <a:solidFill>
              <a:schemeClr val="tx1"/>
            </a:solidFill>
          </a:ln>
        </p:spPr>
      </p:pic>
      <p:sp>
        <p:nvSpPr>
          <p:cNvPr id="4" name="TextBox 3"/>
          <p:cNvSpPr txBox="1"/>
          <p:nvPr/>
        </p:nvSpPr>
        <p:spPr>
          <a:xfrm>
            <a:off x="5193426" y="365126"/>
            <a:ext cx="3701847" cy="5355312"/>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Once a measurement has been</a:t>
            </a:r>
          </a:p>
          <a:p>
            <a:r>
              <a:rPr lang="en-US" dirty="0" smtClean="0"/>
              <a:t>recorded the Set Email Notification</a:t>
            </a:r>
          </a:p>
          <a:p>
            <a:r>
              <a:rPr lang="en-US" dirty="0" smtClean="0"/>
              <a:t>button is activated.</a:t>
            </a:r>
          </a:p>
          <a:p>
            <a:r>
              <a:rPr lang="en-US" dirty="0" smtClean="0"/>
              <a:t>Some hints:</a:t>
            </a:r>
          </a:p>
          <a:p>
            <a:pPr marL="285750" indent="-285750">
              <a:buFont typeface="Arial" panose="020B0604020202020204" pitchFamily="34" charset="0"/>
              <a:buChar char="•"/>
            </a:pPr>
            <a:r>
              <a:rPr lang="en-US" dirty="0"/>
              <a:t>S</a:t>
            </a:r>
            <a:r>
              <a:rPr lang="en-US" dirty="0" smtClean="0"/>
              <a:t>elect as many people as you</a:t>
            </a:r>
          </a:p>
          <a:p>
            <a:r>
              <a:rPr lang="en-US" dirty="0" smtClean="0"/>
              <a:t>want by finding in the list and</a:t>
            </a:r>
          </a:p>
          <a:p>
            <a:r>
              <a:rPr lang="en-US" dirty="0" smtClean="0"/>
              <a:t>using the green arrow to move into </a:t>
            </a:r>
          </a:p>
          <a:p>
            <a:r>
              <a:rPr lang="en-US" dirty="0" smtClean="0"/>
              <a:t>the box. You probably want every day</a:t>
            </a:r>
          </a:p>
          <a:p>
            <a:r>
              <a:rPr lang="en-US" dirty="0" smtClean="0"/>
              <a:t>covered by at least one Staff member.</a:t>
            </a:r>
          </a:p>
          <a:p>
            <a:pPr marL="285750" indent="-285750">
              <a:buFont typeface="Arial" panose="020B0604020202020204" pitchFamily="34" charset="0"/>
              <a:buChar char="•"/>
            </a:pPr>
            <a:r>
              <a:rPr lang="en-US" dirty="0" smtClean="0"/>
              <a:t>You can select for them to receive</a:t>
            </a:r>
          </a:p>
          <a:p>
            <a:r>
              <a:rPr lang="en-US" dirty="0" smtClean="0"/>
              <a:t>a daily summary or an instant alert.</a:t>
            </a:r>
          </a:p>
          <a:p>
            <a:r>
              <a:rPr lang="en-US" dirty="0" smtClean="0"/>
              <a:t>Because water quality can be so </a:t>
            </a:r>
            <a:endParaRPr lang="en-US" dirty="0"/>
          </a:p>
          <a:p>
            <a:r>
              <a:rPr lang="en-US" dirty="0" smtClean="0"/>
              <a:t>important it is often a Best Practice</a:t>
            </a:r>
          </a:p>
          <a:p>
            <a:r>
              <a:rPr lang="en-US" dirty="0" smtClean="0"/>
              <a:t>to receive instant notifications.</a:t>
            </a:r>
          </a:p>
          <a:p>
            <a:endParaRPr lang="en-US" dirty="0" smtClean="0"/>
          </a:p>
          <a:p>
            <a:r>
              <a:rPr lang="en-US" dirty="0" smtClean="0"/>
              <a:t>Carrie now gets instant Emails when</a:t>
            </a:r>
          </a:p>
          <a:p>
            <a:r>
              <a:rPr lang="en-US" dirty="0" smtClean="0"/>
              <a:t>a measurement is outside the</a:t>
            </a:r>
          </a:p>
          <a:p>
            <a:r>
              <a:rPr lang="en-US" dirty="0" smtClean="0"/>
              <a:t>desired range. And Andy is</a:t>
            </a:r>
          </a:p>
          <a:p>
            <a:r>
              <a:rPr lang="en-US" dirty="0"/>
              <a:t>c</a:t>
            </a:r>
            <a:r>
              <a:rPr lang="en-US" dirty="0" smtClean="0"/>
              <a:t>onfident that she is notified.</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9</a:t>
            </a:fld>
            <a:endParaRPr lang="en-US"/>
          </a:p>
        </p:txBody>
      </p:sp>
    </p:spTree>
    <p:extLst>
      <p:ext uri="{BB962C8B-B14F-4D97-AF65-F5344CB8AC3E}">
        <p14:creationId xmlns:p14="http://schemas.microsoft.com/office/powerpoint/2010/main" val="44492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1000</Module>
    <Review xmlns="00558959-21e2-49b6-8bc1-d46e8fb3ce16">None needed</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Permalink xmlns="00558959-21e2-49b6-8bc1-d46e8fb3ce16">
      <Url xsi:nil="true"/>
      <Description xsi:nil="true"/>
    </Permalink>
  </documentManagement>
</p:properties>
</file>

<file path=customXml/itemProps1.xml><?xml version="1.0" encoding="utf-8"?>
<ds:datastoreItem xmlns:ds="http://schemas.openxmlformats.org/officeDocument/2006/customXml" ds:itemID="{CF1ADE29-131A-419A-82DF-F3F79F033FB2}"/>
</file>

<file path=customXml/itemProps2.xml><?xml version="1.0" encoding="utf-8"?>
<ds:datastoreItem xmlns:ds="http://schemas.openxmlformats.org/officeDocument/2006/customXml" ds:itemID="{8ED59672-D040-4463-9EA5-112526B1B554}"/>
</file>

<file path=customXml/itemProps3.xml><?xml version="1.0" encoding="utf-8"?>
<ds:datastoreItem xmlns:ds="http://schemas.openxmlformats.org/officeDocument/2006/customXml" ds:itemID="{A215A377-3639-4CC7-85D0-C86CDC7677F1}"/>
</file>

<file path=docProps/app.xml><?xml version="1.0" encoding="utf-8"?>
<Properties xmlns="http://schemas.openxmlformats.org/officeDocument/2006/extended-properties" xmlns:vt="http://schemas.openxmlformats.org/officeDocument/2006/docPropsVTypes">
  <Template/>
  <TotalTime>908</TotalTime>
  <Words>3078</Words>
  <Application>Microsoft Office PowerPoint</Application>
  <PresentationFormat>On-screen Show (4:3)</PresentationFormat>
  <Paragraphs>409</Paragraphs>
  <Slides>34</Slides>
  <Notes>0</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34</vt:i4>
      </vt:variant>
    </vt:vector>
  </HeadingPairs>
  <TitlesOfParts>
    <vt:vector size="52"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ZIMS Tools &amp; Ideas to Ease Your/Their Workload</vt:lpstr>
      <vt:lpstr>PowerPoint Presentation</vt:lpstr>
      <vt:lpstr>PowerPoint Presentation</vt:lpstr>
      <vt:lpstr>Note Template</vt:lpstr>
      <vt:lpstr>Note Template</vt:lpstr>
      <vt:lpstr>Measurement Range Templates</vt:lpstr>
      <vt:lpstr>Measurement Range Template</vt:lpstr>
      <vt:lpstr>Measurement Range Template</vt:lpstr>
      <vt:lpstr>Email Notification</vt:lpstr>
      <vt:lpstr>Quick Multiple Accessions</vt:lpstr>
      <vt:lpstr>Batch</vt:lpstr>
      <vt:lpstr>Save &amp; Repeat</vt:lpstr>
      <vt:lpstr>Take a Copy</vt:lpstr>
      <vt:lpstr>Animal Lists</vt:lpstr>
      <vt:lpstr>Animal Lists - Batch Actions</vt:lpstr>
      <vt:lpstr>Animal Measurement Templates</vt:lpstr>
      <vt:lpstr>Enclosure/LS/Component Measurement Templates</vt:lpstr>
      <vt:lpstr>Aquarist Daily Log</vt:lpstr>
      <vt:lpstr>Husbandry Log Template</vt:lpstr>
      <vt:lpstr>What’s the Difference?</vt:lpstr>
      <vt:lpstr>Environmental Quality Graph</vt:lpstr>
      <vt:lpstr>Environmental Quality Graph</vt:lpstr>
      <vt:lpstr>Environmental Quality Graph</vt:lpstr>
      <vt:lpstr>Environmental Quality Graph</vt:lpstr>
      <vt:lpstr>Care and Welfare</vt:lpstr>
      <vt:lpstr>Care and Welfare Chart</vt:lpstr>
      <vt:lpstr>Care and Welfare</vt:lpstr>
      <vt:lpstr>Favourite Filters -Searches</vt:lpstr>
      <vt:lpstr>Favourite Filters–  Reports</vt:lpstr>
      <vt:lpstr>Auto Increment Local IDs</vt:lpstr>
      <vt:lpstr>Pending Taxonomic Changes</vt:lpstr>
      <vt:lpstr>Don’t Forget HELP!</vt:lpstr>
      <vt:lpstr>Subscribe to Emails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83</cp:revision>
  <dcterms:created xsi:type="dcterms:W3CDTF">2016-07-26T18:48:10Z</dcterms:created>
  <dcterms:modified xsi:type="dcterms:W3CDTF">2018-11-21T15:38:01Z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337400</vt:r8>
  </property>
  <property fmtid="{D5CDD505-2E9C-101B-9397-08002B2CF9AE}" pid="3" name="ContentTypeId">
    <vt:lpwstr>0x010100B8A61D1EAB4F114BB81E10F743FBEB16</vt:lpwstr>
  </property>
</Properties>
</file>