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87.xml" ContentType="application/vnd.openxmlformats-officedocument.presentationml.slideLayout+xml"/>
  <Override PartName="/ppt/theme/theme10.xml" ContentType="application/vnd.openxmlformats-officedocument.theme+xml"/>
  <Override PartName="/ppt/slideLayouts/slideLayout98.xml" ContentType="application/vnd.openxmlformats-officedocument.presentationml.slideLayout+xml"/>
  <Default Extension="png" ContentType="image/png"/>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10.xml" ContentType="application/vnd.openxmlformats-officedocument.presentationml.slideLayout+xml"/>
  <Override PartName="/ppt/theme/theme15.xml" ContentType="application/vnd.openxmlformats-officedocument.theme+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s/slide38.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s/slide41.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s/slide30.xml" ContentType="application/vnd.openxmlformats-officedocument.presentationml.slide+xml"/>
  <Override PartName="/ppt/slideLayouts/slideLayout40.xml" ContentType="application/vnd.openxmlformats-officedocument.presentationml.slideLayout+xml"/>
  <Override PartName="/ppt/slideMasters/slideMaster13.xml" ContentType="application/vnd.openxmlformats-officedocument.presentationml.slideMaster+xml"/>
  <Override PartName="/ppt/slideLayouts/slideLayout89.xml" ContentType="application/vnd.openxmlformats-officedocument.presentationml.slideLayout+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slides/slide46.xml" ContentType="application/vnd.openxmlformats-officedocument.presentationml.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34.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theme/theme17.xml" ContentType="application/vnd.openxmlformats-officedocument.them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docProps/custom.xml" ContentType="application/vnd.openxmlformats-officedocument.custom-properties+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58.xml" ContentType="application/vnd.openxmlformats-officedocument.presentationml.slideLayout+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s/slide40.xml" ContentType="application/vnd.openxmlformats-officedocument.presentationml.slide+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99.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Default Extension="rels" ContentType="application/vnd.openxmlformats-package.relationships+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94" r:id="rId5"/>
    <p:sldMasterId id="2147483704" r:id="rId6"/>
    <p:sldMasterId id="2147483714" r:id="rId7"/>
    <p:sldMasterId id="2147483724" r:id="rId8"/>
    <p:sldMasterId id="2147483734" r:id="rId9"/>
    <p:sldMasterId id="2147483744" r:id="rId10"/>
    <p:sldMasterId id="2147483764" r:id="rId11"/>
    <p:sldMasterId id="2147483754" r:id="rId12"/>
    <p:sldMasterId id="2147483774" r:id="rId13"/>
    <p:sldMasterId id="2147483784" r:id="rId14"/>
    <p:sldMasterId id="2147483794" r:id="rId15"/>
    <p:sldMasterId id="2147483814" r:id="rId16"/>
    <p:sldMasterId id="2147483804" r:id="rId17"/>
    <p:sldMasterId id="2147483834" r:id="rId18"/>
    <p:sldMasterId id="2147483824" r:id="rId19"/>
  </p:sldMasterIdLst>
  <p:notesMasterIdLst>
    <p:notesMasterId r:id="rId67"/>
  </p:notesMasterIdLst>
  <p:sldIdLst>
    <p:sldId id="256" r:id="rId20"/>
    <p:sldId id="277" r:id="rId21"/>
    <p:sldId id="263" r:id="rId22"/>
    <p:sldId id="260" r:id="rId23"/>
    <p:sldId id="262" r:id="rId24"/>
    <p:sldId id="279" r:id="rId25"/>
    <p:sldId id="264" r:id="rId26"/>
    <p:sldId id="265" r:id="rId27"/>
    <p:sldId id="257" r:id="rId28"/>
    <p:sldId id="266" r:id="rId29"/>
    <p:sldId id="259" r:id="rId30"/>
    <p:sldId id="267" r:id="rId31"/>
    <p:sldId id="258" r:id="rId32"/>
    <p:sldId id="268" r:id="rId33"/>
    <p:sldId id="269" r:id="rId34"/>
    <p:sldId id="270" r:id="rId35"/>
    <p:sldId id="271" r:id="rId36"/>
    <p:sldId id="272" r:id="rId37"/>
    <p:sldId id="273" r:id="rId38"/>
    <p:sldId id="274" r:id="rId39"/>
    <p:sldId id="297" r:id="rId40"/>
    <p:sldId id="275" r:id="rId41"/>
    <p:sldId id="276" r:id="rId42"/>
    <p:sldId id="298" r:id="rId43"/>
    <p:sldId id="299" r:id="rId44"/>
    <p:sldId id="300" r:id="rId45"/>
    <p:sldId id="301" r:id="rId46"/>
    <p:sldId id="302" r:id="rId47"/>
    <p:sldId id="278" r:id="rId48"/>
    <p:sldId id="288" r:id="rId49"/>
    <p:sldId id="296" r:id="rId50"/>
    <p:sldId id="289" r:id="rId51"/>
    <p:sldId id="291" r:id="rId52"/>
    <p:sldId id="292" r:id="rId53"/>
    <p:sldId id="293" r:id="rId54"/>
    <p:sldId id="294" r:id="rId55"/>
    <p:sldId id="295" r:id="rId56"/>
    <p:sldId id="303" r:id="rId57"/>
    <p:sldId id="280" r:id="rId58"/>
    <p:sldId id="283" r:id="rId59"/>
    <p:sldId id="281" r:id="rId60"/>
    <p:sldId id="282" r:id="rId61"/>
    <p:sldId id="285" r:id="rId62"/>
    <p:sldId id="290" r:id="rId63"/>
    <p:sldId id="284" r:id="rId64"/>
    <p:sldId id="286" r:id="rId65"/>
    <p:sldId id="287"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a:srgbClr val="ADD136"/>
    <a:srgbClr val="41C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showGuides="1">
      <p:cViewPr varScale="1">
        <p:scale>
          <a:sx n="75" d="100"/>
          <a:sy n="75" d="100"/>
        </p:scale>
        <p:origin x="1200" y="54"/>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7.xml"/><Relationship Id="rId39" Type="http://schemas.openxmlformats.org/officeDocument/2006/relationships/slide" Target="slides/slide20.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slide" Target="slides/slide28.xml"/><Relationship Id="rId50" Type="http://schemas.openxmlformats.org/officeDocument/2006/relationships/slide" Target="slides/slide31.xml"/><Relationship Id="rId55" Type="http://schemas.openxmlformats.org/officeDocument/2006/relationships/slide" Target="slides/slide36.xml"/><Relationship Id="rId63" Type="http://schemas.openxmlformats.org/officeDocument/2006/relationships/slide" Target="slides/slide44.xml"/><Relationship Id="rId68" Type="http://schemas.openxmlformats.org/officeDocument/2006/relationships/presProps" Target="presProps.xml"/><Relationship Id="rId7" Type="http://schemas.openxmlformats.org/officeDocument/2006/relationships/slideMaster" Target="slideMasters/slideMaster4.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slide" Target="slides/slide34.xml"/><Relationship Id="rId58" Type="http://schemas.openxmlformats.org/officeDocument/2006/relationships/slide" Target="slides/slide39.xml"/><Relationship Id="rId66" Type="http://schemas.openxmlformats.org/officeDocument/2006/relationships/slide" Target="slides/slide47.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slide" Target="slides/slide38.xml"/><Relationship Id="rId61" Type="http://schemas.openxmlformats.org/officeDocument/2006/relationships/slide" Target="slides/slide42.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openxmlformats.org/officeDocument/2006/relationships/slide" Target="slides/slide41.xml"/><Relationship Id="rId65" Type="http://schemas.openxmlformats.org/officeDocument/2006/relationships/slide" Target="slides/slide46.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slide" Target="slides/slide37.xml"/><Relationship Id="rId64" Type="http://schemas.openxmlformats.org/officeDocument/2006/relationships/slide" Target="slides/slide45.xml"/><Relationship Id="rId69"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32.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59" Type="http://schemas.openxmlformats.org/officeDocument/2006/relationships/slide" Target="slides/slide40.xml"/><Relationship Id="rId67" Type="http://schemas.openxmlformats.org/officeDocument/2006/relationships/notesMaster" Target="notesMasters/notesMaster1.xml"/><Relationship Id="rId20" Type="http://schemas.openxmlformats.org/officeDocument/2006/relationships/slide" Target="slides/slide1.xml"/><Relationship Id="rId41" Type="http://schemas.openxmlformats.org/officeDocument/2006/relationships/slide" Target="slides/slide22.xml"/><Relationship Id="rId54" Type="http://schemas.openxmlformats.org/officeDocument/2006/relationships/slide" Target="slides/slide35.xml"/><Relationship Id="rId62" Type="http://schemas.openxmlformats.org/officeDocument/2006/relationships/slide" Target="slides/slide43.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E0CC05-EBB1-42D3-9D17-1971FB1F6D85}" type="datetimeFigureOut">
              <a:rPr lang="en-US" smtClean="0"/>
              <a:t>21-Aug-18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CE4027-0995-422D-B82C-197221B983E6}" type="slidenum">
              <a:rPr lang="en-US" smtClean="0"/>
              <a:t>‹#›</a:t>
            </a:fld>
            <a:endParaRPr lang="en-US"/>
          </a:p>
        </p:txBody>
      </p:sp>
    </p:spTree>
    <p:extLst>
      <p:ext uri="{BB962C8B-B14F-4D97-AF65-F5344CB8AC3E}">
        <p14:creationId xmlns:p14="http://schemas.microsoft.com/office/powerpoint/2010/main" val="990346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33496A8-51D2-41A3-B5D4-78E6A52E9FB1}" type="datetime1">
              <a:rPr lang="en-US" smtClean="0"/>
              <a:t>21-Aug-18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1924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2AD9A0E-F194-4570-A0D0-2216BA4B2678}" type="datetime1">
              <a:rPr lang="en-US" smtClean="0"/>
              <a:t>21-Aug-18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731960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4272A1F-F1C8-47D3-81D0-EB66F7B237C4}" type="datetime1">
              <a:rPr lang="en-US" smtClean="0"/>
              <a:t>21-Aug-18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951702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1856A8C-6569-44F1-B9E2-9FEF4B429134}" type="datetime1">
              <a:rPr lang="en-US" smtClean="0"/>
              <a:t>21-Aug-18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8715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352D1A-6A54-4430-B7B2-147BA5A7C641}" type="datetime1">
              <a:rPr lang="en-US" smtClean="0"/>
              <a:t>21-Aug-18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940911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9128C76-B1CE-4C6B-A5AF-4FA89C5DEE72}" type="datetime1">
              <a:rPr lang="en-US" smtClean="0"/>
              <a:t>21-Aug-18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048418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914BDFB-20C4-49EE-B352-C4028F3E1C1A}" type="datetime1">
              <a:rPr lang="en-US" smtClean="0"/>
              <a:t>21-Aug-18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59827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59C102C-B0F3-471D-91E8-C3466BC3E9D1}" type="datetime1">
              <a:rPr lang="en-US" smtClean="0"/>
              <a:t>21-Aug-18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0513249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B1C125-6F9E-44F0-A16E-139969A7E89A}" type="datetime1">
              <a:rPr lang="en-US" smtClean="0"/>
              <a:t>21-Aug-18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464140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E53008-5C7A-48DD-919A-1C083F35D165}" type="datetime1">
              <a:rPr lang="en-US" smtClean="0"/>
              <a:t>21-Aug-18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62686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DA8463-36BD-4F5D-8D4D-EC4B02016F6A}" type="datetime1">
              <a:rPr lang="en-US" smtClean="0"/>
              <a:t>21-Aug-18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23303092"/>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095864B-3EB6-454D-8FF9-5E2DF9D46817}" type="datetime1">
              <a:rPr lang="en-US" smtClean="0"/>
              <a:t>21-Aug-18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3292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08223B-3B71-4D95-8C2C-E43BE385DBFB}" type="datetime1">
              <a:rPr lang="en-US" smtClean="0"/>
              <a:t>21-Aug-18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47706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FDAE90F-C697-49F4-8C7E-8BFE30F87EDC}" type="datetime1">
              <a:rPr lang="en-US" smtClean="0"/>
              <a:t>21-Aug-18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343875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D4AAE2-565B-4460-92F9-814CD0FA47DB}" type="datetime1">
              <a:rPr lang="en-US" smtClean="0"/>
              <a:t>21-Aug-18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62902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B3C8574-E5F6-4CD3-8E70-B69A73D59B32}" type="datetime1">
              <a:rPr lang="en-US" smtClean="0"/>
              <a:t>21-Aug-18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6920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E4EBEB5-790E-4225-9101-237B2BE477F2}" type="datetime1">
              <a:rPr lang="en-US" smtClean="0"/>
              <a:t>21-Aug-18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540538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6433A02-1D25-43BD-9113-FB679C19D7E5}" type="datetime1">
              <a:rPr lang="en-US" smtClean="0"/>
              <a:t>21-Aug-18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85783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9F3D8A-4F1A-433E-967E-5DBDAED49D4A}" type="datetime1">
              <a:rPr lang="en-US" smtClean="0"/>
              <a:t>21-Aug-18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483960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C7177F-A8C4-4556-A8DE-DF23F0F0F908}" type="datetime1">
              <a:rPr lang="en-US" smtClean="0"/>
              <a:t>21-Aug-18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171001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B316DA-D00C-433F-9347-E665BD9AFAEE}" type="datetime1">
              <a:rPr lang="en-US" smtClean="0"/>
              <a:t>21-Aug-18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01468212"/>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1FFF14E-E224-4CB1-8E37-B9F716EAAB24}" type="datetime1">
              <a:rPr lang="en-US" smtClean="0"/>
              <a:t>21-Aug-18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72002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6D142E-F807-4772-A409-F92148D67362}" type="datetime1">
              <a:rPr lang="en-US" smtClean="0"/>
              <a:t>21-Aug-18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59843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CB885C-1EBB-4E7B-8014-500D7ACCC85A}" type="datetime1">
              <a:rPr lang="en-US" smtClean="0"/>
              <a:t>21-Aug-18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1813680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2EC521-B891-4514-8776-4C627A802234}" type="datetime1">
              <a:rPr lang="en-US" smtClean="0"/>
              <a:t>21-Aug-18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05694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5E7C8EC-DBF1-4D59-A76C-DF7872C675D9}" type="datetime1">
              <a:rPr lang="en-US" smtClean="0"/>
              <a:t>21-Aug-18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59106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CDC9417-B547-440C-B685-8712BD4E58C9}" type="datetime1">
              <a:rPr lang="en-US" smtClean="0"/>
              <a:t>21-Aug-18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523170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B18C462-7FA7-4076-A592-F15B22873228}" type="datetime1">
              <a:rPr lang="en-US" smtClean="0"/>
              <a:t>21-Aug-18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18243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02577B-5E44-48BE-9805-91349DF2558D}" type="datetime1">
              <a:rPr lang="en-US" smtClean="0"/>
              <a:t>21-Aug-18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8744701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25D82B-3B55-48F2-B3E1-FC44B48E6FBB}" type="datetime1">
              <a:rPr lang="en-US" smtClean="0"/>
              <a:t>21-Aug-18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554535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5C6F4A-B58B-45FA-973E-70272DE5FB78}" type="datetime1">
              <a:rPr lang="en-US" smtClean="0"/>
              <a:t>21-Aug-18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18886162"/>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7A11FE8-11EC-4844-B7C0-C2AE645F83CC}" type="datetime1">
              <a:rPr lang="en-US" smtClean="0"/>
              <a:t>21-Aug-18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354953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6EF62B-CE83-41A4-B492-61CC8A8C0CED}" type="datetime1">
              <a:rPr lang="en-US" smtClean="0"/>
              <a:t>21-Aug-18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222615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AD5809-20BC-4726-8650-95B8A05F6F8F}" type="datetime1">
              <a:rPr lang="en-US" smtClean="0"/>
              <a:t>21-Aug-18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6052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017B7F5-777C-4071-B233-A7E9D1E353AC}" type="datetime1">
              <a:rPr lang="en-US" smtClean="0"/>
              <a:t>21-Aug-18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5496378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524981-6AFE-4B0B-BA89-4B27D55C03CC}" type="datetime1">
              <a:rPr lang="en-US" smtClean="0"/>
              <a:t>21-Aug-18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356320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17AC503-7EE1-4385-8787-9E73B8A9507F}" type="datetime1">
              <a:rPr lang="en-US" smtClean="0"/>
              <a:t>21-Aug-18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72892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90CEB0E-2EB2-4876-AE70-34056C153B89}" type="datetime1">
              <a:rPr lang="en-US" smtClean="0"/>
              <a:t>21-Aug-18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78726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24ABB3-6FE5-40AA-9EF7-D604E1B0D901}" type="datetime1">
              <a:rPr lang="en-US" smtClean="0"/>
              <a:t>21-Aug-18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0666719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945B34-8035-48A1-B710-4B25CE680C40}" type="datetime1">
              <a:rPr lang="en-US" smtClean="0"/>
              <a:t>21-Aug-18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788710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E7C4CE-862A-4939-9639-739584719E8A}" type="datetime1">
              <a:rPr lang="en-US" smtClean="0"/>
              <a:t>21-Aug-18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22417822"/>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D2B806E-18E1-4F48-86FB-2CBAFF0AAD3D}" type="datetime1">
              <a:rPr lang="en-US" smtClean="0"/>
              <a:t>21-Aug-18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4217393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A4B497-23FA-4158-9E41-5AE308483A58}" type="datetime1">
              <a:rPr lang="en-US" smtClean="0"/>
              <a:t>21-Aug-18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82746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88917A-E56C-4FFD-B276-0C126B93AEDC}" type="datetime1">
              <a:rPr lang="en-US" smtClean="0"/>
              <a:t>21-Aug-18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60457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E2E2C3A-F51E-4FB4-9CA6-98C476D94B65}" type="datetime1">
              <a:rPr lang="en-US" smtClean="0"/>
              <a:t>21-Aug-18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42383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9257BA2-6048-4245-8450-7137BD719DA3}" type="datetime1">
              <a:rPr lang="en-US" smtClean="0"/>
              <a:t>21-Aug-18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7695988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749636-F2FF-4FCF-A0E8-43EF32B58A86}" type="datetime1">
              <a:rPr lang="en-US" smtClean="0"/>
              <a:t>21-Aug-18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317650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A8C8688-740B-4A34-877E-683830426367}" type="datetime1">
              <a:rPr lang="en-US" smtClean="0"/>
              <a:t>21-Aug-18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70183166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21B4D9-1E4F-4184-B83E-D70AFF74FD2C}" type="datetime1">
              <a:rPr lang="en-US" smtClean="0"/>
              <a:t>21-Aug-18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884562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473BB5-A7B4-46AB-8B06-1BA216F80E00}" type="datetime1">
              <a:rPr lang="en-US" smtClean="0"/>
              <a:t>21-Aug-18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121170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EF6825-81D1-4592-8EF9-D90CA1029DB5}" type="datetime1">
              <a:rPr lang="en-US" smtClean="0"/>
              <a:t>21-Aug-18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97972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92C2C91-4D70-49A9-BB17-96D6C67E5694}" type="datetime1">
              <a:rPr lang="en-US" smtClean="0"/>
              <a:t>21-Aug-18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43212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5A792B-A3B1-43A9-974F-60B0170BBA4E}" type="datetime1">
              <a:rPr lang="en-US" smtClean="0"/>
              <a:t>21-Aug-18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0270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EAB997-759E-4E1F-B09B-84E15E1FF45A}" type="datetime1">
              <a:rPr lang="en-US" smtClean="0"/>
              <a:t>21-Aug-18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37932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A7C13D-AE65-4058-94FA-F5BCC31B76CE}" type="datetime1">
              <a:rPr lang="en-US" smtClean="0"/>
              <a:t>21-Aug-18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93338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433876B-59DA-45EE-A67C-D4806C903A47}" type="datetime1">
              <a:rPr lang="en-US" smtClean="0"/>
              <a:t>21-Aug-18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364604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CA20BB2-FCE7-4A74-A8C5-FDB12B7AAAB0}" type="datetime1">
              <a:rPr lang="en-US" smtClean="0"/>
              <a:t>21-Aug-18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47104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17323D6-D7FC-4636-A7D6-CD8BC1ED48AD}" type="datetime1">
              <a:rPr lang="en-US" smtClean="0"/>
              <a:t>21-Aug-18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960357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CE4055-5C8F-4EA9-8479-E7E6C3863A0F}" type="datetime1">
              <a:rPr lang="en-US" smtClean="0"/>
              <a:t>21-Aug-18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93620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6223B36-27EE-468A-823D-2B470B224041}" type="datetime1">
              <a:rPr lang="en-US" smtClean="0"/>
              <a:t>21-Aug-18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1676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3FEE826-BD4D-4520-96BA-4A2FB03C9511}" type="datetime1">
              <a:rPr lang="en-US" smtClean="0"/>
              <a:t>21-Aug-18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85040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6918937-5F8F-46B0-ABAA-3E072FDAD7F9}" type="datetime1">
              <a:rPr lang="en-US" smtClean="0"/>
              <a:t>21-Aug-18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96317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1DAED7-4C94-4385-AD06-1893CB86AE3A}" type="datetime1">
              <a:rPr lang="en-US" smtClean="0"/>
              <a:t>21-Aug-18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6478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097495-8A43-45E0-B028-8294F082A1E7}" type="datetime1">
              <a:rPr lang="en-US" smtClean="0"/>
              <a:t>21-Aug-18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375252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B1E414-B25D-4C02-8A49-36C149EEC569}" type="datetime1">
              <a:rPr lang="en-US" smtClean="0"/>
              <a:t>21-Aug-18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4507786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E06E9CA-3513-4DB8-A97E-37C4EF651B07}" type="datetime1">
              <a:rPr lang="en-US" smtClean="0"/>
              <a:t>21-Aug-18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226836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3D34D84-DFB0-4EC3-A872-10982E44702A}" type="datetime1">
              <a:rPr lang="en-US" smtClean="0"/>
              <a:t>21-Aug-18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3559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469033-E951-40AE-B72D-F08AE42E7C74}" type="datetime1">
              <a:rPr lang="en-US" smtClean="0"/>
              <a:t>21-Aug-18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1086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34DFEB-2884-42B2-9D93-8CB01F0EC035}" type="datetime1">
              <a:rPr lang="en-US" smtClean="0"/>
              <a:t>21-Aug-18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864783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FDDBEB6-6C10-48FF-B372-CEDBA1991091}" type="datetime1">
              <a:rPr lang="en-US" smtClean="0"/>
              <a:t>21-Aug-18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748758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D6F375B-EB37-43E9-8BB9-AB0DBB6D174C}" type="datetime1">
              <a:rPr lang="en-US" smtClean="0"/>
              <a:t>21-Aug-18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63086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C49E83F-41D2-4CF7-8417-1215178B9F0D}" type="datetime1">
              <a:rPr lang="en-US" smtClean="0"/>
              <a:t>21-Aug-18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089625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127CA1-1E45-43DA-8CCB-D2B75E09EF95}" type="datetime1">
              <a:rPr lang="en-US" smtClean="0"/>
              <a:t>21-Aug-18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002732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FB25DC-740D-4C89-A2D9-167B9E94FE81}" type="datetime1">
              <a:rPr lang="en-US" smtClean="0"/>
              <a:t>21-Aug-18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284051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67D90E-83C9-4C7B-9B33-4D611BC6FB3A}" type="datetime1">
              <a:rPr lang="en-US" smtClean="0"/>
              <a:t>21-Aug-18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40036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6B94F7E-8FDB-4C8E-B208-65D744F4AD85}" type="datetime1">
              <a:rPr lang="en-US" smtClean="0"/>
              <a:t>21-Aug-18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5938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57E6371-BE52-43B2-9E1C-635C2276D73D}" type="datetime1">
              <a:rPr lang="en-US" smtClean="0"/>
              <a:t>21-Aug-18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9237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EDFF94-41D7-4FFF-8165-963A7C238DD4}" type="datetime1">
              <a:rPr lang="en-US" smtClean="0"/>
              <a:t>21-Aug-18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0876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460E7BB-AA31-429C-B12E-106EB8FF7E0F}" type="datetime1">
              <a:rPr lang="en-US" smtClean="0"/>
              <a:t>21-Aug-18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333271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C2F70CD-774A-4F7B-B938-A4ECAAEFBD05}" type="datetime1">
              <a:rPr lang="en-US" smtClean="0"/>
              <a:t>21-Aug-18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131888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32DCC56-2518-48CC-990B-A7CEE8DF1831}" type="datetime1">
              <a:rPr lang="en-US" smtClean="0"/>
              <a:t>21-Aug-18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89956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D519FBE-47E9-44DB-8EB8-615346F34F23}" type="datetime1">
              <a:rPr lang="en-US" smtClean="0"/>
              <a:t>21-Aug-18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982063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AF7DFF-7479-4021-B855-5819D0846431}" type="datetime1">
              <a:rPr lang="en-US" smtClean="0"/>
              <a:t>21-Aug-18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605788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657076-5F8F-4469-A683-5D5C67A31510}" type="datetime1">
              <a:rPr lang="en-US" smtClean="0"/>
              <a:t>21-Aug-18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6571052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8D0E0D-A61D-416D-900F-D057B0B39B1E}" type="datetime1">
              <a:rPr lang="en-US" smtClean="0"/>
              <a:t>21-Aug-18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0067765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FD943A2-3F41-4CBD-A41C-3D7C285F57F7}" type="datetime1">
              <a:rPr lang="en-US" smtClean="0"/>
              <a:t>21-Aug-18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43248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64D673-6F3E-495C-B66C-4404E5BE0A9B}" type="datetime1">
              <a:rPr lang="en-US" smtClean="0"/>
              <a:t>21-Aug-18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808877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89B46F-6244-4CC2-BD28-22A9A7CC252D}" type="datetime1">
              <a:rPr lang="en-US" smtClean="0"/>
              <a:t>21-Aug-18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95845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699A108-D77B-4567-9AFC-3BB9086A1537}" type="datetime1">
              <a:rPr lang="en-US" smtClean="0"/>
              <a:t>21-Aug-18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5053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2AA66F1-AAC5-4493-9A3A-52456D4CCA31}" type="datetime1">
              <a:rPr lang="en-US" smtClean="0"/>
              <a:t>21-Aug-18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02970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FD23294-131B-4663-84AB-94DBEAA64409}" type="datetime1">
              <a:rPr lang="en-US" smtClean="0"/>
              <a:t>21-Aug-18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324571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B6F8251-90AA-46B3-8738-F0199922E857}" type="datetime1">
              <a:rPr lang="en-US" smtClean="0"/>
              <a:t>21-Aug-18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01571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7592D7-C00A-4DE3-AB8C-887D4987EC86}" type="datetime1">
              <a:rPr lang="en-US" smtClean="0"/>
              <a:t>21-Aug-18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505318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F16AF0-E47F-4127-8A16-CF8216A6DB6C}" type="datetime1">
              <a:rPr lang="en-US" smtClean="0"/>
              <a:t>21-Aug-18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396981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9582D7-C2AE-4797-BE19-C64F226F1A29}" type="datetime1">
              <a:rPr lang="en-US" smtClean="0"/>
              <a:t>21-Aug-18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866588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3C43B8-AFB0-4AAB-85B6-07A4013AE825}" type="datetime1">
              <a:rPr lang="en-US" smtClean="0"/>
              <a:t>21-Aug-18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009974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8CC2E9-29D7-4BD1-B0F4-0A25DEE77DBD}" type="datetime1">
              <a:rPr lang="en-US" smtClean="0"/>
              <a:t>21-Aug-18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456789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365A1C-E169-436E-9E60-09FC00AFBA71}" type="datetime1">
              <a:rPr lang="en-US" smtClean="0"/>
              <a:t>21-Aug-18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723633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C994822-2B32-4F3C-8DC1-9568B85FC91B}" type="datetime1">
              <a:rPr lang="en-US" smtClean="0"/>
              <a:t>21-Aug-18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94035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B62ED25-07A6-42AE-851E-7B3F2927DA93}" type="datetime1">
              <a:rPr lang="en-US" smtClean="0"/>
              <a:t>21-Aug-18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66023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D9D5F12-F988-4EA4-9F67-6432647C8136}" type="datetime1">
              <a:rPr lang="en-US" smtClean="0"/>
              <a:t>21-Aug-18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82368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1C8BCA1-A533-45C6-BE20-5373B8B547C9}" type="datetime1">
              <a:rPr lang="en-US" smtClean="0"/>
              <a:t>21-Aug-18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95519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2AA2FF-C717-4B9D-BE11-9260E1EB9DEC}" type="datetime1">
              <a:rPr lang="en-US" smtClean="0"/>
              <a:t>21-Aug-18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060760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9B4321-3434-4C77-837A-1A612355580F}" type="datetime1">
              <a:rPr lang="en-US" smtClean="0"/>
              <a:t>21-Aug-18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776843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031A50-248F-4401-9920-3BD52A3D9352}" type="datetime1">
              <a:rPr lang="en-US" smtClean="0"/>
              <a:t>21-Aug-18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6562829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16582AF-F6B5-4FBF-A83B-3076DE3C2481}" type="datetime1">
              <a:rPr lang="en-US" smtClean="0"/>
              <a:t>21-Aug-18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661937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CF688DB-21AE-4B89-9D55-990E1F1E1063}" type="datetime1">
              <a:rPr lang="en-US" smtClean="0"/>
              <a:t>21-Aug-18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976110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E9805C-C103-486A-9B26-5FF245F8F8AF}" type="datetime1">
              <a:rPr lang="en-US" smtClean="0"/>
              <a:t>21-Aug-18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140775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5FF6EBC-C4CD-4629-A4AF-1EF37EAC180D}" type="datetime1">
              <a:rPr lang="en-US" smtClean="0"/>
              <a:t>21-Aug-18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032254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B241011-9BFA-42A4-9ED0-48F4C5417102}" type="datetime1">
              <a:rPr lang="en-US" smtClean="0"/>
              <a:t>21-Aug-18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26811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BEF7DDA-A0A8-499A-B0F1-40A409D61F45}" type="datetime1">
              <a:rPr lang="en-US" smtClean="0"/>
              <a:t>21-Aug-18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44990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F3B9B9-B05B-4528-99D6-3F6838FA6A46}" type="datetime1">
              <a:rPr lang="en-US" smtClean="0"/>
              <a:t>21-Aug-18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87293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9DEA9E-61C2-4A64-B04C-A6B9D8811EF1}" type="datetime1">
              <a:rPr lang="en-US" smtClean="0"/>
              <a:t>21-Aug-18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825212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193265-6F4F-47BC-AA5D-58B5DC121814}" type="datetime1">
              <a:rPr lang="en-US" smtClean="0"/>
              <a:t>21-Aug-18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656250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23C4CD-8D31-4512-B7C4-950C9FF0D84E}" type="datetime1">
              <a:rPr lang="en-US" smtClean="0"/>
              <a:t>21-Aug-18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93990754"/>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4D4B577-A540-4CF4-BF00-168946C1CC29}" type="datetime1">
              <a:rPr lang="en-US" smtClean="0"/>
              <a:t>21-Aug-18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105411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92D59C-D17A-4DD2-A10C-3E2623FF714B}" type="datetime1">
              <a:rPr lang="en-US" smtClean="0"/>
              <a:t>21-Aug-18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714047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7E37F6-AFF6-4379-B0E7-99DA312C2B1E}" type="datetime1">
              <a:rPr lang="en-US" smtClean="0"/>
              <a:t>21-Aug-18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9610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2148300-8C61-4DB9-AAF6-8EE593FF99AA}" type="datetime1">
              <a:rPr lang="en-US" smtClean="0"/>
              <a:t>21-Aug-18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610108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1033A9D-B72D-4466-B73F-CC2A07FA3156}" type="datetime1">
              <a:rPr lang="en-US" smtClean="0"/>
              <a:t>21-Aug-18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704964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20E9127-198E-4009-804C-BE33EC5625CE}" type="datetime1">
              <a:rPr lang="en-US" smtClean="0"/>
              <a:t>21-Aug-18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545409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62E5CC-8086-4639-866A-F1DEE327D00D}" type="datetime1">
              <a:rPr lang="en-US" smtClean="0"/>
              <a:t>21-Aug-18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2534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742107-2254-4C53-BFFB-EBEF77D56BBF}" type="datetime1">
              <a:rPr lang="en-US" smtClean="0"/>
              <a:t>21-Aug-18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40541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A13E15-5A2C-4D95-930E-6D28842018C4}" type="datetime1">
              <a:rPr lang="en-US" smtClean="0"/>
              <a:t>21-Aug-18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069028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73F53E-A633-48B5-9880-C912EC3D6F83}" type="datetime1">
              <a:rPr lang="en-US" smtClean="0"/>
              <a:t>21-Aug-18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2585057"/>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312E8B3-55D8-41B6-B83B-CABC9F71FE1C}" type="datetime1">
              <a:rPr lang="en-US" smtClean="0"/>
              <a:t>21-Aug-18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241484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ED11EF8-FFC5-48AA-9F70-851846F6AE37}" type="datetime1">
              <a:rPr lang="en-US" smtClean="0"/>
              <a:t>21-Aug-18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251666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4E8103-F692-4C52-8DB3-AFDE779BD72A}" type="datetime1">
              <a:rPr lang="en-US" smtClean="0"/>
              <a:t>21-Aug-18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968668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C45951A-5082-4EE8-BEB8-30D8D41325BE}" type="datetime1">
              <a:rPr lang="en-US" smtClean="0"/>
              <a:t>21-Aug-18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73914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A41F6D4-C812-4D4B-A7A6-1F03F108DAF1}" type="datetime1">
              <a:rPr lang="en-US" smtClean="0"/>
              <a:t>21-Aug-18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03224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C3EC3BC-23E0-44DB-BAD1-7E45D9F7DC76}" type="datetime1">
              <a:rPr lang="en-US" smtClean="0"/>
              <a:t>21-Aug-18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76927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68E522-9943-43AE-BA7F-A5D98985AFDD}" type="datetime1">
              <a:rPr lang="en-US" smtClean="0"/>
              <a:t>21-Aug-18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68694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4A249F-5605-4AB1-B321-165BAF365E92}" type="datetime1">
              <a:rPr lang="en-US" smtClean="0"/>
              <a:t>21-Aug-18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47553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51967D-AB35-4C8D-AFAF-69A501817E82}" type="datetime1">
              <a:rPr lang="en-US" smtClean="0"/>
              <a:t>21-Aug-18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933756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19BA81-331A-4AAE-91C9-933646C294C6}" type="datetime1">
              <a:rPr lang="en-US" smtClean="0"/>
              <a:t>21-Aug-18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55622663"/>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8BF53BB-CE37-4DE1-962F-2E5CB34EFBA0}" type="datetime1">
              <a:rPr lang="en-US" smtClean="0"/>
              <a:t>21-Aug-18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48672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07BD31-7806-4BCA-98A5-87651F38B5B2}" type="datetime1">
              <a:rPr lang="en-US" smtClean="0"/>
              <a:t>21-Aug-18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622948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DA699C-23B4-49F9-A1A9-CB6097F14C57}" type="datetime1">
              <a:rPr lang="en-US" smtClean="0"/>
              <a:t>21-Aug-18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49125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5B3EFBD-CDA9-4F7D-9B01-5336ACE7F934}" type="datetime1">
              <a:rPr lang="en-US" smtClean="0"/>
              <a:t>21-Aug-18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319642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AEB0FF8-8AC2-4E4A-9F07-14281BFB04D2}" type="datetime1">
              <a:rPr lang="en-US" smtClean="0"/>
              <a:t>21-Aug-18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740751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4EB3F13-2668-4F75-BC72-5C8D50BFB89E}" type="datetime1">
              <a:rPr lang="en-US" smtClean="0"/>
              <a:t>21-Aug-18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288741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399CA-BC64-4195-AD7D-4F000A43F28C}" type="datetime1">
              <a:rPr lang="en-US" smtClean="0"/>
              <a:t>21-Aug-18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12711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E2F8E3-5801-4173-BD1A-2D99F16D3FA2}" type="datetime1">
              <a:rPr lang="en-US" smtClean="0"/>
              <a:t>21-Aug-18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87496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78C6B7-1BBD-41A3-AD7D-7B8886BD663F}" type="datetime1">
              <a:rPr lang="en-US" smtClean="0"/>
              <a:t>21-Aug-18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42758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image" Target="../media/image1.png"/><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image" Target="../media/image9.jpeg"/><Relationship Id="rId5" Type="http://schemas.openxmlformats.org/officeDocument/2006/relationships/slideLayout" Target="../slideLayouts/slideLayout86.xml"/><Relationship Id="rId10" Type="http://schemas.openxmlformats.org/officeDocument/2006/relationships/theme" Target="../theme/theme10.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image" Target="../media/image1.png"/><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10.jpeg"/><Relationship Id="rId5" Type="http://schemas.openxmlformats.org/officeDocument/2006/relationships/slideLayout" Target="../slideLayouts/slideLayout95.xml"/><Relationship Id="rId10" Type="http://schemas.openxmlformats.org/officeDocument/2006/relationships/theme" Target="../theme/theme11.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image" Target="../media/image1.png"/><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image" Target="../media/image11.jpeg"/><Relationship Id="rId5" Type="http://schemas.openxmlformats.org/officeDocument/2006/relationships/slideLayout" Target="../slideLayouts/slideLayout104.xml"/><Relationship Id="rId10" Type="http://schemas.openxmlformats.org/officeDocument/2006/relationships/theme" Target="../theme/theme12.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image" Target="../media/image1.png"/><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image" Target="../media/image12.jpeg"/><Relationship Id="rId5" Type="http://schemas.openxmlformats.org/officeDocument/2006/relationships/slideLayout" Target="../slideLayouts/slideLayout113.xml"/><Relationship Id="rId10" Type="http://schemas.openxmlformats.org/officeDocument/2006/relationships/theme" Target="../theme/theme13.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image" Target="../media/image1.png"/><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image" Target="../media/image13.jpeg"/><Relationship Id="rId5" Type="http://schemas.openxmlformats.org/officeDocument/2006/relationships/slideLayout" Target="../slideLayouts/slideLayout122.xml"/><Relationship Id="rId10" Type="http://schemas.openxmlformats.org/officeDocument/2006/relationships/theme" Target="../theme/theme14.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image" Target="../media/image1.png"/><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image" Target="../media/image14.jpeg"/><Relationship Id="rId5" Type="http://schemas.openxmlformats.org/officeDocument/2006/relationships/slideLayout" Target="../slideLayouts/slideLayout131.xml"/><Relationship Id="rId10" Type="http://schemas.openxmlformats.org/officeDocument/2006/relationships/theme" Target="../theme/theme15.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image" Target="../media/image1.png"/><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image" Target="../media/image15.jpeg"/><Relationship Id="rId5" Type="http://schemas.openxmlformats.org/officeDocument/2006/relationships/slideLayout" Target="../slideLayouts/slideLayout140.xml"/><Relationship Id="rId10" Type="http://schemas.openxmlformats.org/officeDocument/2006/relationships/theme" Target="../theme/theme16.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2.jpe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3.jpe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1.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4.jpe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1.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5.jpeg"/><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image" Target="../media/image1.pn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6.png"/><Relationship Id="rId5" Type="http://schemas.openxmlformats.org/officeDocument/2006/relationships/slideLayout" Target="../slideLayouts/slideLayout59.xml"/><Relationship Id="rId10" Type="http://schemas.openxmlformats.org/officeDocument/2006/relationships/theme" Target="../theme/theme7.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image" Target="../media/image1.pn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image" Target="../media/image7.jpeg"/><Relationship Id="rId5" Type="http://schemas.openxmlformats.org/officeDocument/2006/relationships/slideLayout" Target="../slideLayouts/slideLayout68.xml"/><Relationship Id="rId10" Type="http://schemas.openxmlformats.org/officeDocument/2006/relationships/theme" Target="../theme/theme8.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image" Target="../media/image1.pn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image" Target="../media/image8.jpeg"/><Relationship Id="rId5" Type="http://schemas.openxmlformats.org/officeDocument/2006/relationships/slideLayout" Target="../slideLayouts/slideLayout77.xml"/><Relationship Id="rId10" Type="http://schemas.openxmlformats.org/officeDocument/2006/relationships/theme" Target="../theme/theme9.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B02A5DE7-D118-4A23-BDE4-E6013F693A37}" type="datetime1">
              <a:rPr lang="en-US" smtClean="0"/>
              <a:t>21-Aug-18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7579234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ounded Rectangle 10"/>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6118" y="4884821"/>
            <a:ext cx="1482545" cy="1894363"/>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C1565126-F6D3-4279-AD00-6BEFE143F109}" type="datetime1">
              <a:rPr lang="en-US" smtClean="0"/>
              <a:t>21-Aug-18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59654012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1415" y="5257799"/>
            <a:ext cx="1995186" cy="157316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0CA5E3D-5028-4EF9-98BE-F0362CF439FC}" type="datetime1">
              <a:rPr lang="en-US" smtClean="0"/>
              <a:t>21-Aug-18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86178849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5574" y="4843692"/>
            <a:ext cx="1471945" cy="19539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7164809E-610B-4B59-9E69-DC97706A0464}" type="datetime1">
              <a:rPr lang="en-US" smtClean="0"/>
              <a:t>21-Aug-18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145065308"/>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473" y="5130081"/>
            <a:ext cx="1568449" cy="170848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F39CD72E-71DB-4FAE-B6B7-C6634444642F}" type="datetime1">
              <a:rPr lang="en-US" smtClean="0"/>
              <a:t>21-Aug-18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092862204"/>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5946" y="4692315"/>
            <a:ext cx="1330250" cy="2141621"/>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B9074E7D-9425-49F0-BAFA-5E101EDAB30A}" type="datetime1">
              <a:rPr lang="en-US" smtClean="0"/>
              <a:t>21-Aug-18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2044197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095" y="5685988"/>
            <a:ext cx="2198327" cy="109022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5914E5E1-7BD1-4C6C-9785-7447123D5E01}" type="datetime1">
              <a:rPr lang="en-US" smtClean="0"/>
              <a:t>21-Aug-18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1796331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74596" y="5554245"/>
            <a:ext cx="2259529" cy="13070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A443837B-BAF7-4E3B-8C6F-64C9B5176479}" type="datetime1">
              <a:rPr lang="en-US" smtClean="0"/>
              <a:t>21-Aug-18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3390948"/>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3BDA0FFC-6A92-4E4D-AAF2-D4405A3F2CDA}" type="datetime1">
              <a:rPr lang="en-US" smtClean="0"/>
              <a:t>21-Aug-18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1175501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81" r="4575"/>
          <a:stretch/>
        </p:blipFill>
        <p:spPr>
          <a:xfrm>
            <a:off x="48128" y="5486401"/>
            <a:ext cx="1973154" cy="124046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7950"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A4C69C36-8ECD-4950-AF6F-768934A626FD}" type="datetime1">
              <a:rPr lang="en-US" smtClean="0"/>
              <a:t>21-Aug-18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0122162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1521" t="9069" r="8974" b="8111"/>
          <a:stretch/>
        </p:blipFill>
        <p:spPr>
          <a:xfrm>
            <a:off x="183160" y="5069192"/>
            <a:ext cx="1755332" cy="1621028"/>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FBB1BFF8-57DF-40F9-AA00-3D7CA8B0ACEC}" type="datetime1">
              <a:rPr lang="en-US" smtClean="0"/>
              <a:t>21-Aug-18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47781664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5204"/>
          <a:stretch/>
        </p:blipFill>
        <p:spPr>
          <a:xfrm>
            <a:off x="108358" y="4812632"/>
            <a:ext cx="1546375" cy="1949116"/>
          </a:xfrm>
          <a:prstGeom prst="rect">
            <a:avLst/>
          </a:prstGeom>
        </p:spPr>
      </p:pic>
      <p:sp>
        <p:nvSpPr>
          <p:cNvPr id="10" name="Rectangle 9"/>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A1B30AD7-F417-494E-ACB4-A6FC8265D9A7}" type="datetime1">
              <a:rPr lang="en-US" smtClean="0"/>
              <a:t>21-Aug-18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9" name="Rectangle 8"/>
          <p:cNvSpPr/>
          <p:nvPr userDrawn="1"/>
        </p:nvSpPr>
        <p:spPr>
          <a:xfrm>
            <a:off x="1060315" y="4250986"/>
            <a:ext cx="1410511" cy="2500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2510779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0804" t="7741" r="19843"/>
          <a:stretch/>
        </p:blipFill>
        <p:spPr>
          <a:xfrm>
            <a:off x="89233" y="4941460"/>
            <a:ext cx="1992230" cy="176873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B7137F65-2C12-408A-B335-CCA1BF28498A}" type="datetime1">
              <a:rPr lang="en-US" smtClean="0"/>
              <a:t>21-Aug-18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68947128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69"/>
          <a:stretch/>
        </p:blipFill>
        <p:spPr>
          <a:xfrm>
            <a:off x="97315" y="4728411"/>
            <a:ext cx="1425357" cy="2020106"/>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F1151C31-DDE3-4DD2-9831-2C0B53B3ED99}" type="datetime1">
              <a:rPr lang="en-US" smtClean="0"/>
              <a:t>21-Aug-18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5939355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13580" b="5102"/>
          <a:stretch/>
        </p:blipFill>
        <p:spPr>
          <a:xfrm>
            <a:off x="106645" y="5612725"/>
            <a:ext cx="2059039" cy="112085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0C70014-4A9B-4135-94AA-FA0E855EDA53}" type="datetime1">
              <a:rPr lang="en-US" smtClean="0"/>
              <a:t>21-Aug-18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3215452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22047"/>
          <a:stretch/>
        </p:blipFill>
        <p:spPr>
          <a:xfrm>
            <a:off x="78521" y="5534879"/>
            <a:ext cx="2219512" cy="1153712"/>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CBFDF7EE-AE0E-4FFD-A872-1A0D49BCBFD7}" type="datetime1">
              <a:rPr lang="en-US" smtClean="0"/>
              <a:t>21-Aug-18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77539146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5.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pn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pn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hyperlink" Target="http://www.waza.org/en/site/media/publications-1264077522/waza-strategies" TargetMode="Externa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6562" y="0"/>
            <a:ext cx="8527867" cy="2387600"/>
          </a:xfrm>
        </p:spPr>
        <p:txBody>
          <a:bodyPr/>
          <a:lstStyle/>
          <a:p>
            <a:r>
              <a:rPr lang="en-US" dirty="0" smtClean="0"/>
              <a:t>ZIMS for Care and Welfare!</a:t>
            </a:r>
            <a:endParaRPr lang="en-US" dirty="0"/>
          </a:p>
        </p:txBody>
      </p:sp>
      <p:sp>
        <p:nvSpPr>
          <p:cNvPr id="3" name="Subtitle 2"/>
          <p:cNvSpPr>
            <a:spLocks noGrp="1"/>
          </p:cNvSpPr>
          <p:nvPr>
            <p:ph type="subTitle" idx="1"/>
          </p:nvPr>
        </p:nvSpPr>
        <p:spPr>
          <a:xfrm>
            <a:off x="3884616" y="3397543"/>
            <a:ext cx="6858000" cy="1655762"/>
          </a:xfrm>
        </p:spPr>
        <p:txBody>
          <a:bodyPr>
            <a:normAutofit lnSpcReduction="10000"/>
          </a:bodyPr>
          <a:lstStyle/>
          <a:p>
            <a:r>
              <a:rPr lang="en-US" dirty="0" smtClean="0"/>
              <a:t>Coming in Fall 2018!!!!</a:t>
            </a:r>
          </a:p>
          <a:p>
            <a:endParaRPr lang="en-US" dirty="0"/>
          </a:p>
          <a:p>
            <a:r>
              <a:rPr lang="en-US" dirty="0" smtClean="0"/>
              <a:t>August 2018 Tips &amp;</a:t>
            </a:r>
          </a:p>
          <a:p>
            <a:r>
              <a:rPr lang="en-US" dirty="0" smtClean="0"/>
              <a:t>Tricks</a:t>
            </a:r>
            <a:endParaRPr lang="en-US" dirty="0"/>
          </a:p>
        </p:txBody>
      </p:sp>
      <p:pic>
        <p:nvPicPr>
          <p:cNvPr id="1026" name="Picture 2" descr="Image result for zookeeper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192" y="2876158"/>
            <a:ext cx="4852850" cy="358276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D1A12E6A-C85A-496C-95D0-8B82A2649983}" type="slidenum">
              <a:rPr lang="en-US" smtClean="0"/>
              <a:t>1</a:t>
            </a:fld>
            <a:endParaRPr lang="en-US"/>
          </a:p>
        </p:txBody>
      </p:sp>
    </p:spTree>
    <p:extLst>
      <p:ext uri="{BB962C8B-B14F-4D97-AF65-F5344CB8AC3E}">
        <p14:creationId xmlns:p14="http://schemas.microsoft.com/office/powerpoint/2010/main" val="23181334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 the Descriptions</a:t>
            </a:r>
            <a:endParaRPr lang="en-US" dirty="0"/>
          </a:p>
        </p:txBody>
      </p:sp>
      <p:pic>
        <p:nvPicPr>
          <p:cNvPr id="3" name="Picture 2"/>
          <p:cNvPicPr>
            <a:picLocks noChangeAspect="1"/>
          </p:cNvPicPr>
          <p:nvPr/>
        </p:nvPicPr>
        <p:blipFill>
          <a:blip r:embed="rId2"/>
          <a:stretch>
            <a:fillRect/>
          </a:stretch>
        </p:blipFill>
        <p:spPr>
          <a:xfrm>
            <a:off x="4263746" y="1814127"/>
            <a:ext cx="4343776" cy="3673158"/>
          </a:xfrm>
          <a:prstGeom prst="rect">
            <a:avLst/>
          </a:prstGeom>
          <a:ln>
            <a:solidFill>
              <a:schemeClr val="tx1"/>
            </a:solidFill>
          </a:ln>
        </p:spPr>
      </p:pic>
      <p:sp>
        <p:nvSpPr>
          <p:cNvPr id="4" name="TextBox 3"/>
          <p:cNvSpPr txBox="1"/>
          <p:nvPr/>
        </p:nvSpPr>
        <p:spPr>
          <a:xfrm>
            <a:off x="722811" y="1793966"/>
            <a:ext cx="3310778" cy="3693319"/>
          </a:xfrm>
          <a:prstGeom prst="rect">
            <a:avLst/>
          </a:prstGeom>
          <a:solidFill>
            <a:srgbClr val="CC99FF"/>
          </a:solidFill>
          <a:ln>
            <a:solidFill>
              <a:schemeClr val="tx1"/>
            </a:solidFill>
          </a:ln>
        </p:spPr>
        <p:txBody>
          <a:bodyPr wrap="none" rtlCol="0">
            <a:spAutoFit/>
          </a:bodyPr>
          <a:lstStyle/>
          <a:p>
            <a:r>
              <a:rPr lang="en-US" dirty="0" smtClean="0"/>
              <a:t>You should read all the</a:t>
            </a:r>
          </a:p>
          <a:p>
            <a:r>
              <a:rPr lang="en-US" dirty="0" smtClean="0"/>
              <a:t>Descriptions to help you</a:t>
            </a:r>
          </a:p>
          <a:p>
            <a:r>
              <a:rPr lang="en-US" dirty="0" smtClean="0"/>
              <a:t>select the correct Indicator</a:t>
            </a:r>
          </a:p>
          <a:p>
            <a:r>
              <a:rPr lang="en-US" dirty="0" smtClean="0"/>
              <a:t>and Name. For example,</a:t>
            </a:r>
          </a:p>
          <a:p>
            <a:r>
              <a:rPr lang="en-US" dirty="0" smtClean="0"/>
              <a:t>you have a Board directed</a:t>
            </a:r>
          </a:p>
          <a:p>
            <a:r>
              <a:rPr lang="en-US" dirty="0" smtClean="0"/>
              <a:t>requirement to track all</a:t>
            </a:r>
          </a:p>
          <a:p>
            <a:r>
              <a:rPr lang="en-US" dirty="0" smtClean="0"/>
              <a:t>aggression that is outside</a:t>
            </a:r>
          </a:p>
          <a:p>
            <a:r>
              <a:rPr lang="en-US" dirty="0" smtClean="0"/>
              <a:t>the norm for the species.</a:t>
            </a:r>
          </a:p>
          <a:p>
            <a:r>
              <a:rPr lang="en-US" dirty="0" smtClean="0"/>
              <a:t>Reading the definitions you</a:t>
            </a:r>
          </a:p>
          <a:p>
            <a:r>
              <a:rPr lang="en-US" dirty="0" smtClean="0"/>
              <a:t>would select Behavior / Atypical</a:t>
            </a:r>
          </a:p>
          <a:p>
            <a:r>
              <a:rPr lang="en-US" dirty="0" smtClean="0"/>
              <a:t>Aggression and NOT Behavior /</a:t>
            </a:r>
          </a:p>
          <a:p>
            <a:r>
              <a:rPr lang="en-US" dirty="0" smtClean="0"/>
              <a:t>Aggressive Behavior due to the</a:t>
            </a:r>
          </a:p>
          <a:p>
            <a:r>
              <a:rPr lang="en-US" dirty="0" smtClean="0"/>
              <a:t>Description.</a:t>
            </a:r>
          </a:p>
        </p:txBody>
      </p:sp>
      <p:sp>
        <p:nvSpPr>
          <p:cNvPr id="5" name="Slide Number Placeholder 4"/>
          <p:cNvSpPr>
            <a:spLocks noGrp="1"/>
          </p:cNvSpPr>
          <p:nvPr>
            <p:ph type="sldNum" sz="quarter" idx="12"/>
          </p:nvPr>
        </p:nvSpPr>
        <p:spPr/>
        <p:txBody>
          <a:bodyPr/>
          <a:lstStyle/>
          <a:p>
            <a:fld id="{D1A12E6A-C85A-496C-95D0-8B82A2649983}" type="slidenum">
              <a:rPr lang="en-US" smtClean="0"/>
              <a:t>10</a:t>
            </a:fld>
            <a:endParaRPr lang="en-US"/>
          </a:p>
        </p:txBody>
      </p:sp>
    </p:spTree>
    <p:extLst>
      <p:ext uri="{BB962C8B-B14F-4D97-AF65-F5344CB8AC3E}">
        <p14:creationId xmlns:p14="http://schemas.microsoft.com/office/powerpoint/2010/main" val="38057194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Local Indicators</a:t>
            </a:r>
            <a:endParaRPr lang="en-US" dirty="0"/>
          </a:p>
        </p:txBody>
      </p:sp>
      <p:sp>
        <p:nvSpPr>
          <p:cNvPr id="4" name="TextBox 3"/>
          <p:cNvSpPr txBox="1"/>
          <p:nvPr/>
        </p:nvSpPr>
        <p:spPr>
          <a:xfrm>
            <a:off x="1079863" y="1879981"/>
            <a:ext cx="3848811" cy="1754326"/>
          </a:xfrm>
          <a:prstGeom prst="rect">
            <a:avLst/>
          </a:prstGeom>
          <a:solidFill>
            <a:srgbClr val="CC99FF"/>
          </a:solidFill>
          <a:ln>
            <a:solidFill>
              <a:schemeClr val="tx1"/>
            </a:solidFill>
          </a:ln>
        </p:spPr>
        <p:txBody>
          <a:bodyPr wrap="none" rtlCol="0">
            <a:spAutoFit/>
          </a:bodyPr>
          <a:lstStyle/>
          <a:p>
            <a:r>
              <a:rPr lang="en-US" dirty="0" smtClean="0"/>
              <a:t>If you do not find an Indicator and a</a:t>
            </a:r>
          </a:p>
          <a:p>
            <a:r>
              <a:rPr lang="en-US" dirty="0" smtClean="0"/>
              <a:t>Description that meets your needs</a:t>
            </a:r>
          </a:p>
          <a:p>
            <a:r>
              <a:rPr lang="en-US" dirty="0" smtClean="0"/>
              <a:t>you can add a local one by selecting</a:t>
            </a:r>
          </a:p>
          <a:p>
            <a:r>
              <a:rPr lang="en-US" dirty="0" smtClean="0"/>
              <a:t>the green circle/plus sign Add New</a:t>
            </a:r>
          </a:p>
          <a:p>
            <a:r>
              <a:rPr lang="en-US" dirty="0" smtClean="0"/>
              <a:t>icon. We will discuss adding local</a:t>
            </a:r>
          </a:p>
          <a:p>
            <a:r>
              <a:rPr lang="en-US" dirty="0" smtClean="0"/>
              <a:t>Indicators after we cover Value Types.</a:t>
            </a:r>
            <a:endParaRPr lang="en-US" dirty="0"/>
          </a:p>
        </p:txBody>
      </p:sp>
      <p:pic>
        <p:nvPicPr>
          <p:cNvPr id="3074" name="Picture 2" descr="Image result for zoo animal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792" y="3899263"/>
            <a:ext cx="5321284" cy="218802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D1A12E6A-C85A-496C-95D0-8B82A2649983}" type="slidenum">
              <a:rPr lang="en-US" smtClean="0"/>
              <a:t>11</a:t>
            </a:fld>
            <a:endParaRPr lang="en-US"/>
          </a:p>
        </p:txBody>
      </p:sp>
      <p:pic>
        <p:nvPicPr>
          <p:cNvPr id="6" name="Picture 5"/>
          <p:cNvPicPr>
            <a:picLocks noChangeAspect="1"/>
          </p:cNvPicPr>
          <p:nvPr/>
        </p:nvPicPr>
        <p:blipFill>
          <a:blip r:embed="rId3"/>
          <a:stretch>
            <a:fillRect/>
          </a:stretch>
        </p:blipFill>
        <p:spPr>
          <a:xfrm>
            <a:off x="5273457" y="1690688"/>
            <a:ext cx="3406713" cy="2123665"/>
          </a:xfrm>
          <a:prstGeom prst="rect">
            <a:avLst/>
          </a:prstGeom>
          <a:ln>
            <a:solidFill>
              <a:schemeClr val="tx1"/>
            </a:solidFill>
          </a:ln>
        </p:spPr>
      </p:pic>
    </p:spTree>
    <p:extLst>
      <p:ext uri="{BB962C8B-B14F-4D97-AF65-F5344CB8AC3E}">
        <p14:creationId xmlns:p14="http://schemas.microsoft.com/office/powerpoint/2010/main" val="31789592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Indicator Value Type</a:t>
            </a:r>
            <a:endParaRPr lang="en-US" dirty="0"/>
          </a:p>
        </p:txBody>
      </p:sp>
      <p:pic>
        <p:nvPicPr>
          <p:cNvPr id="3" name="Picture 2"/>
          <p:cNvPicPr>
            <a:picLocks noChangeAspect="1"/>
          </p:cNvPicPr>
          <p:nvPr/>
        </p:nvPicPr>
        <p:blipFill>
          <a:blip r:embed="rId2"/>
          <a:stretch>
            <a:fillRect/>
          </a:stretch>
        </p:blipFill>
        <p:spPr>
          <a:xfrm>
            <a:off x="1025139" y="1621847"/>
            <a:ext cx="6797629" cy="2865368"/>
          </a:xfrm>
          <a:prstGeom prst="rect">
            <a:avLst/>
          </a:prstGeom>
          <a:ln>
            <a:solidFill>
              <a:schemeClr val="tx1"/>
            </a:solidFill>
          </a:ln>
        </p:spPr>
      </p:pic>
      <p:sp>
        <p:nvSpPr>
          <p:cNvPr id="4" name="TextBox 3"/>
          <p:cNvSpPr txBox="1"/>
          <p:nvPr/>
        </p:nvSpPr>
        <p:spPr>
          <a:xfrm>
            <a:off x="886087" y="4841966"/>
            <a:ext cx="7371826" cy="646331"/>
          </a:xfrm>
          <a:prstGeom prst="rect">
            <a:avLst/>
          </a:prstGeom>
          <a:solidFill>
            <a:srgbClr val="CC99FF"/>
          </a:solidFill>
          <a:ln>
            <a:solidFill>
              <a:schemeClr val="tx1"/>
            </a:solidFill>
          </a:ln>
        </p:spPr>
        <p:txBody>
          <a:bodyPr wrap="none" rtlCol="0">
            <a:spAutoFit/>
          </a:bodyPr>
          <a:lstStyle/>
          <a:p>
            <a:r>
              <a:rPr lang="en-US" dirty="0" smtClean="0"/>
              <a:t>The first thing you will be asked when you select the Please Configure option</a:t>
            </a:r>
          </a:p>
          <a:p>
            <a:r>
              <a:rPr lang="en-US" dirty="0" smtClean="0"/>
              <a:t>is to select the Value Type you want assigned.</a:t>
            </a:r>
            <a:endParaRPr lang="en-US" dirty="0"/>
          </a:p>
        </p:txBody>
      </p:sp>
      <p:sp>
        <p:nvSpPr>
          <p:cNvPr id="5" name="Slide Number Placeholder 4"/>
          <p:cNvSpPr>
            <a:spLocks noGrp="1"/>
          </p:cNvSpPr>
          <p:nvPr>
            <p:ph type="sldNum" sz="quarter" idx="12"/>
          </p:nvPr>
        </p:nvSpPr>
        <p:spPr/>
        <p:txBody>
          <a:bodyPr/>
          <a:lstStyle/>
          <a:p>
            <a:fld id="{D1A12E6A-C85A-496C-95D0-8B82A2649983}" type="slidenum">
              <a:rPr lang="en-US" smtClean="0"/>
              <a:t>12</a:t>
            </a:fld>
            <a:endParaRPr lang="en-US"/>
          </a:p>
        </p:txBody>
      </p:sp>
    </p:spTree>
    <p:extLst>
      <p:ext uri="{BB962C8B-B14F-4D97-AF65-F5344CB8AC3E}">
        <p14:creationId xmlns:p14="http://schemas.microsoft.com/office/powerpoint/2010/main" val="18211506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Value Types</a:t>
            </a:r>
            <a:endParaRPr lang="en-US" dirty="0"/>
          </a:p>
        </p:txBody>
      </p:sp>
      <p:sp>
        <p:nvSpPr>
          <p:cNvPr id="3" name="Content Placeholder 2"/>
          <p:cNvSpPr>
            <a:spLocks noGrp="1"/>
          </p:cNvSpPr>
          <p:nvPr>
            <p:ph idx="1"/>
          </p:nvPr>
        </p:nvSpPr>
        <p:spPr/>
        <p:txBody>
          <a:bodyPr>
            <a:normAutofit/>
          </a:bodyPr>
          <a:lstStyle/>
          <a:p>
            <a:r>
              <a:rPr lang="en-US" dirty="0" smtClean="0"/>
              <a:t>What information you hope to record will drive the Value Type</a:t>
            </a:r>
          </a:p>
          <a:p>
            <a:pPr lvl="1"/>
            <a:r>
              <a:rPr lang="en-US" dirty="0" smtClean="0"/>
              <a:t>Binary</a:t>
            </a:r>
          </a:p>
          <a:p>
            <a:pPr lvl="2"/>
            <a:r>
              <a:rPr lang="en-US" dirty="0" smtClean="0"/>
              <a:t>Yes or No options as defined</a:t>
            </a:r>
          </a:p>
          <a:p>
            <a:pPr lvl="1"/>
            <a:r>
              <a:rPr lang="en-US" dirty="0" smtClean="0"/>
              <a:t>Numeric Scale</a:t>
            </a:r>
          </a:p>
          <a:p>
            <a:pPr lvl="2"/>
            <a:r>
              <a:rPr lang="en-US" dirty="0" smtClean="0"/>
              <a:t>Numbers with definitions. Example a “1” means excellent whereas a “5” means poor, or negative, neutral or positive</a:t>
            </a:r>
          </a:p>
          <a:p>
            <a:pPr lvl="1"/>
            <a:r>
              <a:rPr lang="en-US" dirty="0"/>
              <a:t>Numeric </a:t>
            </a:r>
            <a:r>
              <a:rPr lang="en-US" dirty="0" smtClean="0"/>
              <a:t>Value</a:t>
            </a:r>
          </a:p>
          <a:p>
            <a:pPr lvl="2"/>
            <a:r>
              <a:rPr lang="en-US" dirty="0" smtClean="0"/>
              <a:t>Free choice numbers with no definition</a:t>
            </a:r>
            <a:endParaRPr lang="en-US" dirty="0"/>
          </a:p>
          <a:p>
            <a:pPr lvl="1"/>
            <a:r>
              <a:rPr lang="en-US" dirty="0" smtClean="0"/>
              <a:t>Percentage</a:t>
            </a:r>
          </a:p>
          <a:p>
            <a:pPr lvl="2"/>
            <a:r>
              <a:rPr lang="en-US" dirty="0" smtClean="0"/>
              <a:t>A rate out of 100</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13</a:t>
            </a:fld>
            <a:endParaRPr lang="en-US"/>
          </a:p>
        </p:txBody>
      </p:sp>
    </p:spTree>
    <p:extLst>
      <p:ext uri="{BB962C8B-B14F-4D97-AF65-F5344CB8AC3E}">
        <p14:creationId xmlns:p14="http://schemas.microsoft.com/office/powerpoint/2010/main" val="21864763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2490" y="0"/>
            <a:ext cx="7886700" cy="1325563"/>
          </a:xfrm>
        </p:spPr>
        <p:txBody>
          <a:bodyPr/>
          <a:lstStyle/>
          <a:p>
            <a:r>
              <a:rPr lang="en-US" dirty="0" smtClean="0"/>
              <a:t>Numeric Scale</a:t>
            </a:r>
            <a:endParaRPr lang="en-US" dirty="0"/>
          </a:p>
        </p:txBody>
      </p:sp>
      <p:sp>
        <p:nvSpPr>
          <p:cNvPr id="3" name="TextBox 2"/>
          <p:cNvSpPr txBox="1"/>
          <p:nvPr/>
        </p:nvSpPr>
        <p:spPr>
          <a:xfrm>
            <a:off x="1211308" y="1127560"/>
            <a:ext cx="6721384" cy="1200329"/>
          </a:xfrm>
          <a:prstGeom prst="rect">
            <a:avLst/>
          </a:prstGeom>
          <a:solidFill>
            <a:srgbClr val="CC99FF"/>
          </a:solidFill>
          <a:ln>
            <a:solidFill>
              <a:schemeClr val="tx1"/>
            </a:solidFill>
          </a:ln>
        </p:spPr>
        <p:txBody>
          <a:bodyPr wrap="square" rtlCol="0">
            <a:spAutoFit/>
          </a:bodyPr>
          <a:lstStyle/>
          <a:p>
            <a:r>
              <a:rPr lang="en-US" dirty="0" smtClean="0"/>
              <a:t>In our example for Behavior: Abnormal/undesired behaviors we selected Numeric Scale. We chose this Value because it will allow</a:t>
            </a:r>
          </a:p>
          <a:p>
            <a:r>
              <a:rPr lang="en-US" dirty="0" smtClean="0"/>
              <a:t>us to capture the degree of these behaviors, from none to many.</a:t>
            </a:r>
          </a:p>
          <a:p>
            <a:r>
              <a:rPr lang="en-US" dirty="0" smtClean="0"/>
              <a:t>We are then asked to “Define Scale”. </a:t>
            </a:r>
            <a:endParaRPr lang="en-US" dirty="0"/>
          </a:p>
        </p:txBody>
      </p:sp>
      <p:pic>
        <p:nvPicPr>
          <p:cNvPr id="5" name="Picture 4"/>
          <p:cNvPicPr>
            <a:picLocks noChangeAspect="1"/>
          </p:cNvPicPr>
          <p:nvPr/>
        </p:nvPicPr>
        <p:blipFill>
          <a:blip r:embed="rId2"/>
          <a:stretch>
            <a:fillRect/>
          </a:stretch>
        </p:blipFill>
        <p:spPr>
          <a:xfrm>
            <a:off x="1157944" y="2518331"/>
            <a:ext cx="6828112" cy="1821338"/>
          </a:xfrm>
          <a:prstGeom prst="rect">
            <a:avLst/>
          </a:prstGeom>
          <a:ln>
            <a:solidFill>
              <a:schemeClr val="tx1"/>
            </a:solidFill>
          </a:ln>
        </p:spPr>
      </p:pic>
      <p:pic>
        <p:nvPicPr>
          <p:cNvPr id="4" name="Picture 2" descr="Image result for sea turtle image imag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7944" y="4511523"/>
            <a:ext cx="4083653" cy="2041827"/>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D1A12E6A-C85A-496C-95D0-8B82A2649983}" type="slidenum">
              <a:rPr lang="en-US" smtClean="0"/>
              <a:t>14</a:t>
            </a:fld>
            <a:endParaRPr lang="en-US"/>
          </a:p>
        </p:txBody>
      </p:sp>
    </p:spTree>
    <p:extLst>
      <p:ext uri="{BB962C8B-B14F-4D97-AF65-F5344CB8AC3E}">
        <p14:creationId xmlns:p14="http://schemas.microsoft.com/office/powerpoint/2010/main" val="37238155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Define Scale</a:t>
            </a:r>
            <a:endParaRPr lang="en-US" dirty="0"/>
          </a:p>
        </p:txBody>
      </p:sp>
      <p:pic>
        <p:nvPicPr>
          <p:cNvPr id="3" name="Picture 2"/>
          <p:cNvPicPr>
            <a:picLocks noChangeAspect="1"/>
          </p:cNvPicPr>
          <p:nvPr/>
        </p:nvPicPr>
        <p:blipFill>
          <a:blip r:embed="rId2"/>
          <a:stretch>
            <a:fillRect/>
          </a:stretch>
        </p:blipFill>
        <p:spPr>
          <a:xfrm>
            <a:off x="1371848" y="1408612"/>
            <a:ext cx="6021729" cy="2698701"/>
          </a:xfrm>
          <a:prstGeom prst="rect">
            <a:avLst/>
          </a:prstGeom>
          <a:ln>
            <a:solidFill>
              <a:schemeClr val="tx1"/>
            </a:solidFill>
          </a:ln>
        </p:spPr>
      </p:pic>
      <p:sp>
        <p:nvSpPr>
          <p:cNvPr id="4" name="TextBox 3"/>
          <p:cNvSpPr txBox="1"/>
          <p:nvPr/>
        </p:nvSpPr>
        <p:spPr>
          <a:xfrm>
            <a:off x="628650" y="4362995"/>
            <a:ext cx="7714161" cy="1323439"/>
          </a:xfrm>
          <a:prstGeom prst="rect">
            <a:avLst/>
          </a:prstGeom>
          <a:solidFill>
            <a:srgbClr val="CC99FF"/>
          </a:solidFill>
          <a:ln>
            <a:solidFill>
              <a:schemeClr val="tx1"/>
            </a:solidFill>
          </a:ln>
        </p:spPr>
        <p:txBody>
          <a:bodyPr wrap="square" rtlCol="0">
            <a:spAutoFit/>
          </a:bodyPr>
          <a:lstStyle/>
          <a:p>
            <a:r>
              <a:rPr lang="en-US" sz="1600" dirty="0" smtClean="0"/>
              <a:t>Use Scale Min to reduce the number of lines (1). Use Scale Max to increase the number of lines (2). Define what the numbers mean (3). Select what you want as the Expected Value (4). Although indicating the Expected Value is optional, if anything other than that is entered you will get a warning in red that it is not what you desired it to be. To define a different scale for a different taxonomy check this box (5). We will select this option later.</a:t>
            </a:r>
            <a:endParaRPr lang="en-US" sz="1600" dirty="0"/>
          </a:p>
        </p:txBody>
      </p:sp>
      <p:sp>
        <p:nvSpPr>
          <p:cNvPr id="5" name="Slide Number Placeholder 4"/>
          <p:cNvSpPr>
            <a:spLocks noGrp="1"/>
          </p:cNvSpPr>
          <p:nvPr>
            <p:ph type="sldNum" sz="quarter" idx="12"/>
          </p:nvPr>
        </p:nvSpPr>
        <p:spPr/>
        <p:txBody>
          <a:bodyPr/>
          <a:lstStyle/>
          <a:p>
            <a:fld id="{D1A12E6A-C85A-496C-95D0-8B82A2649983}" type="slidenum">
              <a:rPr lang="en-US" smtClean="0"/>
              <a:t>15</a:t>
            </a:fld>
            <a:endParaRPr lang="en-US"/>
          </a:p>
        </p:txBody>
      </p:sp>
    </p:spTree>
    <p:extLst>
      <p:ext uri="{BB962C8B-B14F-4D97-AF65-F5344CB8AC3E}">
        <p14:creationId xmlns:p14="http://schemas.microsoft.com/office/powerpoint/2010/main" val="31733814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 Type Configured</a:t>
            </a:r>
            <a:endParaRPr lang="en-US" dirty="0"/>
          </a:p>
        </p:txBody>
      </p:sp>
      <p:sp>
        <p:nvSpPr>
          <p:cNvPr id="4" name="TextBox 3"/>
          <p:cNvSpPr txBox="1"/>
          <p:nvPr/>
        </p:nvSpPr>
        <p:spPr>
          <a:xfrm>
            <a:off x="1114515" y="4380412"/>
            <a:ext cx="6972678" cy="1200329"/>
          </a:xfrm>
          <a:prstGeom prst="rect">
            <a:avLst/>
          </a:prstGeom>
          <a:solidFill>
            <a:srgbClr val="CC99FF"/>
          </a:solidFill>
          <a:ln>
            <a:solidFill>
              <a:schemeClr val="tx1"/>
            </a:solidFill>
          </a:ln>
        </p:spPr>
        <p:txBody>
          <a:bodyPr wrap="none" rtlCol="0">
            <a:spAutoFit/>
          </a:bodyPr>
          <a:lstStyle/>
          <a:p>
            <a:r>
              <a:rPr lang="en-US" dirty="0" smtClean="0"/>
              <a:t>Once the Value Type is Configured the Value will display in that column.</a:t>
            </a:r>
          </a:p>
          <a:p>
            <a:r>
              <a:rPr lang="en-US" dirty="0" smtClean="0"/>
              <a:t>If you want to edit the Value Type select the Edit icon. For most of our</a:t>
            </a:r>
          </a:p>
          <a:p>
            <a:r>
              <a:rPr lang="en-US" dirty="0" smtClean="0"/>
              <a:t>animals we want to capture only the 3 Values. But for our Primates we</a:t>
            </a:r>
          </a:p>
          <a:p>
            <a:r>
              <a:rPr lang="en-US" dirty="0" smtClean="0"/>
              <a:t>want more detail. We select to Edit.</a:t>
            </a:r>
            <a:endParaRPr lang="en-US" dirty="0"/>
          </a:p>
        </p:txBody>
      </p:sp>
      <p:pic>
        <p:nvPicPr>
          <p:cNvPr id="5" name="Picture 4"/>
          <p:cNvPicPr>
            <a:picLocks noChangeAspect="1"/>
          </p:cNvPicPr>
          <p:nvPr/>
        </p:nvPicPr>
        <p:blipFill>
          <a:blip r:embed="rId2"/>
          <a:stretch>
            <a:fillRect/>
          </a:stretch>
        </p:blipFill>
        <p:spPr>
          <a:xfrm>
            <a:off x="1047980" y="1454761"/>
            <a:ext cx="7239627" cy="2659610"/>
          </a:xfrm>
          <a:prstGeom prst="rect">
            <a:avLst/>
          </a:prstGeom>
          <a:ln>
            <a:solidFill>
              <a:schemeClr val="tx1"/>
            </a:solidFill>
          </a:ln>
        </p:spPr>
      </p:pic>
      <p:sp>
        <p:nvSpPr>
          <p:cNvPr id="3" name="Slide Number Placeholder 2"/>
          <p:cNvSpPr>
            <a:spLocks noGrp="1"/>
          </p:cNvSpPr>
          <p:nvPr>
            <p:ph type="sldNum" sz="quarter" idx="12"/>
          </p:nvPr>
        </p:nvSpPr>
        <p:spPr/>
        <p:txBody>
          <a:bodyPr/>
          <a:lstStyle/>
          <a:p>
            <a:fld id="{D1A12E6A-C85A-496C-95D0-8B82A2649983}" type="slidenum">
              <a:rPr lang="en-US" smtClean="0"/>
              <a:t>16</a:t>
            </a:fld>
            <a:endParaRPr lang="en-US"/>
          </a:p>
        </p:txBody>
      </p:sp>
    </p:spTree>
    <p:extLst>
      <p:ext uri="{BB962C8B-B14F-4D97-AF65-F5344CB8AC3E}">
        <p14:creationId xmlns:p14="http://schemas.microsoft.com/office/powerpoint/2010/main" val="6371488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Taxon Exceptions</a:t>
            </a:r>
            <a:endParaRPr lang="en-US" dirty="0"/>
          </a:p>
        </p:txBody>
      </p:sp>
      <p:pic>
        <p:nvPicPr>
          <p:cNvPr id="3" name="Picture 2"/>
          <p:cNvPicPr>
            <a:picLocks noChangeAspect="1"/>
          </p:cNvPicPr>
          <p:nvPr/>
        </p:nvPicPr>
        <p:blipFill>
          <a:blip r:embed="rId2"/>
          <a:stretch>
            <a:fillRect/>
          </a:stretch>
        </p:blipFill>
        <p:spPr>
          <a:xfrm>
            <a:off x="1180806" y="1621842"/>
            <a:ext cx="6782388" cy="2987299"/>
          </a:xfrm>
          <a:prstGeom prst="rect">
            <a:avLst/>
          </a:prstGeom>
          <a:ln>
            <a:solidFill>
              <a:schemeClr val="tx1"/>
            </a:solidFill>
          </a:ln>
        </p:spPr>
      </p:pic>
      <p:sp>
        <p:nvSpPr>
          <p:cNvPr id="4" name="TextBox 3"/>
          <p:cNvSpPr txBox="1"/>
          <p:nvPr/>
        </p:nvSpPr>
        <p:spPr>
          <a:xfrm>
            <a:off x="1090373" y="4859383"/>
            <a:ext cx="7089185" cy="923330"/>
          </a:xfrm>
          <a:prstGeom prst="rect">
            <a:avLst/>
          </a:prstGeom>
          <a:solidFill>
            <a:srgbClr val="CC99FF"/>
          </a:solidFill>
          <a:ln>
            <a:solidFill>
              <a:schemeClr val="tx1"/>
            </a:solidFill>
          </a:ln>
        </p:spPr>
        <p:txBody>
          <a:bodyPr wrap="none" rtlCol="0">
            <a:spAutoFit/>
          </a:bodyPr>
          <a:lstStyle/>
          <a:p>
            <a:r>
              <a:rPr lang="en-US" dirty="0" smtClean="0"/>
              <a:t>In the Define Scale screen we check the Add Taxonomic Exceptions box.</a:t>
            </a:r>
          </a:p>
          <a:p>
            <a:r>
              <a:rPr lang="en-US" dirty="0" smtClean="0"/>
              <a:t>The taxonomy selected can be at any node of the tree and you can select</a:t>
            </a:r>
          </a:p>
          <a:p>
            <a:r>
              <a:rPr lang="en-US" dirty="0" smtClean="0"/>
              <a:t>to include taxa below or not. Note that the Save button now says Next.</a:t>
            </a:r>
            <a:endParaRPr lang="en-US" dirty="0"/>
          </a:p>
        </p:txBody>
      </p:sp>
      <p:sp>
        <p:nvSpPr>
          <p:cNvPr id="5" name="Slide Number Placeholder 4"/>
          <p:cNvSpPr>
            <a:spLocks noGrp="1"/>
          </p:cNvSpPr>
          <p:nvPr>
            <p:ph type="sldNum" sz="quarter" idx="12"/>
          </p:nvPr>
        </p:nvSpPr>
        <p:spPr/>
        <p:txBody>
          <a:bodyPr/>
          <a:lstStyle/>
          <a:p>
            <a:fld id="{D1A12E6A-C85A-496C-95D0-8B82A2649983}" type="slidenum">
              <a:rPr lang="en-US" smtClean="0"/>
              <a:t>17</a:t>
            </a:fld>
            <a:endParaRPr lang="en-US"/>
          </a:p>
        </p:txBody>
      </p:sp>
    </p:spTree>
    <p:extLst>
      <p:ext uri="{BB962C8B-B14F-4D97-AF65-F5344CB8AC3E}">
        <p14:creationId xmlns:p14="http://schemas.microsoft.com/office/powerpoint/2010/main" val="19265309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0570" y="145035"/>
            <a:ext cx="7886700" cy="1325563"/>
          </a:xfrm>
        </p:spPr>
        <p:txBody>
          <a:bodyPr/>
          <a:lstStyle/>
          <a:p>
            <a:r>
              <a:rPr lang="en-US" dirty="0" smtClean="0"/>
              <a:t>Add Taxon Exception</a:t>
            </a:r>
            <a:endParaRPr lang="en-US" dirty="0"/>
          </a:p>
        </p:txBody>
      </p:sp>
      <p:pic>
        <p:nvPicPr>
          <p:cNvPr id="3" name="Picture 2"/>
          <p:cNvPicPr>
            <a:picLocks noChangeAspect="1"/>
          </p:cNvPicPr>
          <p:nvPr/>
        </p:nvPicPr>
        <p:blipFill>
          <a:blip r:embed="rId2"/>
          <a:stretch>
            <a:fillRect/>
          </a:stretch>
        </p:blipFill>
        <p:spPr>
          <a:xfrm>
            <a:off x="273351" y="1252882"/>
            <a:ext cx="4685212" cy="2975813"/>
          </a:xfrm>
          <a:prstGeom prst="rect">
            <a:avLst/>
          </a:prstGeom>
          <a:ln>
            <a:solidFill>
              <a:schemeClr val="tx1"/>
            </a:solidFill>
          </a:ln>
        </p:spPr>
      </p:pic>
      <p:sp>
        <p:nvSpPr>
          <p:cNvPr id="4" name="TextBox 3"/>
          <p:cNvSpPr txBox="1"/>
          <p:nvPr/>
        </p:nvSpPr>
        <p:spPr>
          <a:xfrm>
            <a:off x="273351" y="4404505"/>
            <a:ext cx="8363919" cy="1200329"/>
          </a:xfrm>
          <a:prstGeom prst="rect">
            <a:avLst/>
          </a:prstGeom>
          <a:solidFill>
            <a:srgbClr val="CC99FF"/>
          </a:solidFill>
          <a:ln>
            <a:solidFill>
              <a:schemeClr val="tx1"/>
            </a:solidFill>
          </a:ln>
        </p:spPr>
        <p:txBody>
          <a:bodyPr wrap="square" rtlCol="0">
            <a:spAutoFit/>
          </a:bodyPr>
          <a:lstStyle/>
          <a:p>
            <a:r>
              <a:rPr lang="en-US" dirty="0" smtClean="0"/>
              <a:t>Because we want more detail in what we gather for our Primates (1) we have expanded the lines from 3 to 5 (2). We redefined the number scale (3) and checked our expected value (4). We do not want to add another taxonomy exception so we have unchecked that box (5) </a:t>
            </a:r>
            <a:r>
              <a:rPr lang="en-US" smtClean="0"/>
              <a:t>and Save.</a:t>
            </a:r>
            <a:endParaRPr lang="en-US" dirty="0"/>
          </a:p>
        </p:txBody>
      </p:sp>
      <p:pic>
        <p:nvPicPr>
          <p:cNvPr id="3074" name="Picture 2" descr="Image result for primate imag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67769" y="1675592"/>
            <a:ext cx="3623996" cy="213039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D1A12E6A-C85A-496C-95D0-8B82A2649983}" type="slidenum">
              <a:rPr lang="en-US" smtClean="0"/>
              <a:t>18</a:t>
            </a:fld>
            <a:endParaRPr lang="en-US"/>
          </a:p>
        </p:txBody>
      </p:sp>
    </p:spTree>
    <p:extLst>
      <p:ext uri="{BB962C8B-B14F-4D97-AF65-F5344CB8AC3E}">
        <p14:creationId xmlns:p14="http://schemas.microsoft.com/office/powerpoint/2010/main" val="32026175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Editing an Indicator</a:t>
            </a:r>
            <a:endParaRPr lang="en-US" dirty="0"/>
          </a:p>
        </p:txBody>
      </p:sp>
      <p:pic>
        <p:nvPicPr>
          <p:cNvPr id="3" name="Picture 2"/>
          <p:cNvPicPr>
            <a:picLocks noChangeAspect="1"/>
          </p:cNvPicPr>
          <p:nvPr/>
        </p:nvPicPr>
        <p:blipFill>
          <a:blip r:embed="rId2"/>
          <a:stretch>
            <a:fillRect/>
          </a:stretch>
        </p:blipFill>
        <p:spPr>
          <a:xfrm>
            <a:off x="1595701" y="1438893"/>
            <a:ext cx="2131567" cy="1505786"/>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376099" y="3192616"/>
            <a:ext cx="4281103" cy="1157572"/>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1095033" y="4598125"/>
            <a:ext cx="3348335" cy="1628591"/>
          </a:xfrm>
          <a:prstGeom prst="rect">
            <a:avLst/>
          </a:prstGeom>
          <a:ln>
            <a:solidFill>
              <a:schemeClr val="tx1"/>
            </a:solidFill>
          </a:ln>
        </p:spPr>
      </p:pic>
      <p:sp>
        <p:nvSpPr>
          <p:cNvPr id="6" name="TextBox 5"/>
          <p:cNvSpPr txBox="1"/>
          <p:nvPr/>
        </p:nvSpPr>
        <p:spPr>
          <a:xfrm>
            <a:off x="4832685" y="1440872"/>
            <a:ext cx="3871957" cy="4278094"/>
          </a:xfrm>
          <a:prstGeom prst="rect">
            <a:avLst/>
          </a:prstGeom>
          <a:solidFill>
            <a:srgbClr val="CC99FF"/>
          </a:solidFill>
          <a:ln>
            <a:solidFill>
              <a:schemeClr val="tx1"/>
            </a:solidFill>
          </a:ln>
        </p:spPr>
        <p:txBody>
          <a:bodyPr wrap="none" rtlCol="0">
            <a:spAutoFit/>
          </a:bodyPr>
          <a:lstStyle/>
          <a:p>
            <a:r>
              <a:rPr lang="en-US" sz="1600" dirty="0" smtClean="0"/>
              <a:t>For Environment: Interaction with</a:t>
            </a:r>
          </a:p>
          <a:p>
            <a:r>
              <a:rPr lang="en-US" sz="1600" dirty="0" smtClean="0"/>
              <a:t>Environment we have chosen a</a:t>
            </a:r>
          </a:p>
          <a:p>
            <a:r>
              <a:rPr lang="en-US" sz="1600" dirty="0" smtClean="0"/>
              <a:t>Value of Percentage. However, we</a:t>
            </a:r>
          </a:p>
          <a:p>
            <a:r>
              <a:rPr lang="en-US" sz="1600" dirty="0" smtClean="0"/>
              <a:t>recorded an Expected Range of</a:t>
            </a:r>
          </a:p>
          <a:p>
            <a:r>
              <a:rPr lang="en-US" sz="1600" dirty="0" smtClean="0"/>
              <a:t>50-80% and we want to change it.</a:t>
            </a:r>
          </a:p>
          <a:p>
            <a:r>
              <a:rPr lang="en-US" sz="1600" dirty="0" smtClean="0"/>
              <a:t>When we select to edit we receive</a:t>
            </a:r>
          </a:p>
          <a:p>
            <a:r>
              <a:rPr lang="en-US" sz="1600" dirty="0" smtClean="0"/>
              <a:t>a warning that the Indicator is in</a:t>
            </a:r>
          </a:p>
          <a:p>
            <a:r>
              <a:rPr lang="en-US" sz="1600" dirty="0" smtClean="0"/>
              <a:t>use (top). We select Yes, understanding</a:t>
            </a:r>
          </a:p>
          <a:p>
            <a:r>
              <a:rPr lang="en-US" sz="1600" dirty="0" smtClean="0"/>
              <a:t>that any changes will also apply to</a:t>
            </a:r>
          </a:p>
          <a:p>
            <a:r>
              <a:rPr lang="en-US" sz="1600" dirty="0" smtClean="0"/>
              <a:t>previous records. Because the Indicator</a:t>
            </a:r>
          </a:p>
          <a:p>
            <a:r>
              <a:rPr lang="en-US" sz="1600" dirty="0" smtClean="0"/>
              <a:t>has been used in previous records we</a:t>
            </a:r>
          </a:p>
          <a:p>
            <a:r>
              <a:rPr lang="en-US" sz="1600" dirty="0" smtClean="0"/>
              <a:t>cannot edit the Value Type (middle).</a:t>
            </a:r>
          </a:p>
          <a:p>
            <a:r>
              <a:rPr lang="en-US" sz="1600" dirty="0" smtClean="0"/>
              <a:t>We can, however, change the Expected</a:t>
            </a:r>
          </a:p>
          <a:p>
            <a:r>
              <a:rPr lang="en-US" sz="1600" dirty="0" smtClean="0"/>
              <a:t>Values and we change the Expected Range </a:t>
            </a:r>
          </a:p>
          <a:p>
            <a:r>
              <a:rPr lang="en-US" sz="1600" dirty="0" smtClean="0"/>
              <a:t>maximum from 80 to 100, meaning we</a:t>
            </a:r>
          </a:p>
          <a:p>
            <a:r>
              <a:rPr lang="en-US" sz="1600" dirty="0" smtClean="0"/>
              <a:t>would like to see the animal use the</a:t>
            </a:r>
          </a:p>
          <a:p>
            <a:r>
              <a:rPr lang="en-US" sz="1600" dirty="0" smtClean="0"/>
              <a:t>entire enclosure.</a:t>
            </a:r>
            <a:endParaRPr lang="en-US" sz="1600" dirty="0"/>
          </a:p>
        </p:txBody>
      </p:sp>
      <p:sp>
        <p:nvSpPr>
          <p:cNvPr id="7" name="Slide Number Placeholder 6"/>
          <p:cNvSpPr>
            <a:spLocks noGrp="1"/>
          </p:cNvSpPr>
          <p:nvPr>
            <p:ph type="sldNum" sz="quarter" idx="12"/>
          </p:nvPr>
        </p:nvSpPr>
        <p:spPr/>
        <p:txBody>
          <a:bodyPr/>
          <a:lstStyle/>
          <a:p>
            <a:fld id="{D1A12E6A-C85A-496C-95D0-8B82A2649983}" type="slidenum">
              <a:rPr lang="en-US" smtClean="0"/>
              <a:t>19</a:t>
            </a:fld>
            <a:endParaRPr lang="en-US"/>
          </a:p>
        </p:txBody>
      </p:sp>
    </p:spTree>
    <p:extLst>
      <p:ext uri="{BB962C8B-B14F-4D97-AF65-F5344CB8AC3E}">
        <p14:creationId xmlns:p14="http://schemas.microsoft.com/office/powerpoint/2010/main" val="341093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Many Thanks to our Contributors (</a:t>
            </a:r>
            <a:r>
              <a:rPr lang="en-US" i="1" dirty="0" smtClean="0"/>
              <a:t>and SMEs</a:t>
            </a:r>
            <a:r>
              <a:rPr lang="en-US" dirty="0" smtClean="0"/>
              <a:t>) for </a:t>
            </a:r>
            <a:r>
              <a:rPr lang="en-US" smtClean="0"/>
              <a:t>this Project</a:t>
            </a:r>
            <a:r>
              <a:rPr lang="en-US" dirty="0" smtClean="0"/>
              <a:t>!</a:t>
            </a:r>
            <a:endParaRPr lang="en-US" dirty="0"/>
          </a:p>
        </p:txBody>
      </p:sp>
      <p:sp>
        <p:nvSpPr>
          <p:cNvPr id="3" name="Content Placeholder 2"/>
          <p:cNvSpPr>
            <a:spLocks noGrp="1"/>
          </p:cNvSpPr>
          <p:nvPr>
            <p:ph sz="half" idx="1"/>
          </p:nvPr>
        </p:nvSpPr>
        <p:spPr/>
        <p:txBody>
          <a:bodyPr>
            <a:normAutofit fontScale="77500" lnSpcReduction="20000"/>
          </a:bodyPr>
          <a:lstStyle/>
          <a:p>
            <a:r>
              <a:rPr lang="en-US" sz="2200" dirty="0"/>
              <a:t>Chicago Zoological Society – </a:t>
            </a:r>
            <a:r>
              <a:rPr lang="en-US" sz="2200"/>
              <a:t>Brookfield </a:t>
            </a:r>
            <a:r>
              <a:rPr lang="en-US" sz="2200" smtClean="0"/>
              <a:t>Zoo</a:t>
            </a:r>
            <a:endParaRPr lang="en-US" sz="2200" dirty="0" smtClean="0"/>
          </a:p>
          <a:p>
            <a:pPr lvl="1"/>
            <a:r>
              <a:rPr lang="en-US" sz="1600" i="1" dirty="0" smtClean="0"/>
              <a:t>Lance Miller</a:t>
            </a:r>
          </a:p>
          <a:p>
            <a:r>
              <a:rPr lang="en-US" sz="2200" dirty="0" smtClean="0"/>
              <a:t>Disney’s </a:t>
            </a:r>
            <a:r>
              <a:rPr lang="en-US" sz="2200" dirty="0" smtClean="0"/>
              <a:t>Animal Kingdom</a:t>
            </a:r>
          </a:p>
          <a:p>
            <a:pPr lvl="1"/>
            <a:r>
              <a:rPr lang="en-US" sz="1600" i="1" dirty="0" err="1" smtClean="0"/>
              <a:t>Mandi</a:t>
            </a:r>
            <a:r>
              <a:rPr lang="en-US" sz="1600" i="1" dirty="0" smtClean="0"/>
              <a:t> </a:t>
            </a:r>
            <a:r>
              <a:rPr lang="en-US" sz="1600" i="1" dirty="0" err="1" smtClean="0"/>
              <a:t>Schook</a:t>
            </a:r>
            <a:endParaRPr lang="en-US" sz="1600" i="1" dirty="0" smtClean="0"/>
          </a:p>
          <a:p>
            <a:r>
              <a:rPr lang="en-US" sz="2200" dirty="0" smtClean="0"/>
              <a:t>North Carolina Zoological Park</a:t>
            </a:r>
          </a:p>
          <a:p>
            <a:pPr lvl="1"/>
            <a:r>
              <a:rPr lang="en-US" sz="1600" i="1" dirty="0" smtClean="0"/>
              <a:t>Bonnie Baird</a:t>
            </a:r>
          </a:p>
          <a:p>
            <a:r>
              <a:rPr lang="en-US" sz="2200" dirty="0"/>
              <a:t>Saint Louis </a:t>
            </a:r>
            <a:r>
              <a:rPr lang="en-US" sz="2200" dirty="0" smtClean="0"/>
              <a:t>Zoological Park</a:t>
            </a:r>
          </a:p>
          <a:p>
            <a:pPr lvl="1"/>
            <a:r>
              <a:rPr lang="en-US" sz="1600" i="1" dirty="0" smtClean="0"/>
              <a:t>David Powell</a:t>
            </a:r>
            <a:endParaRPr lang="en-US" sz="1600" i="1" dirty="0"/>
          </a:p>
          <a:p>
            <a:r>
              <a:rPr lang="en-US" sz="2200" dirty="0" err="1" smtClean="0"/>
              <a:t>Taronga</a:t>
            </a:r>
            <a:r>
              <a:rPr lang="en-US" sz="2200" dirty="0" smtClean="0"/>
              <a:t> Zoo</a:t>
            </a:r>
          </a:p>
          <a:p>
            <a:pPr lvl="1"/>
            <a:r>
              <a:rPr lang="en-US" sz="1600" i="1" dirty="0" smtClean="0"/>
              <a:t>Claire Ford</a:t>
            </a:r>
            <a:endParaRPr lang="en-US" sz="1700" i="1" dirty="0"/>
          </a:p>
          <a:p>
            <a:r>
              <a:rPr lang="en-US" sz="2200" dirty="0" smtClean="0"/>
              <a:t>WAZA</a:t>
            </a:r>
          </a:p>
          <a:p>
            <a:pPr lvl="1"/>
            <a:r>
              <a:rPr lang="en-US" sz="1600" i="1" dirty="0" smtClean="0"/>
              <a:t>Sabrina Brando</a:t>
            </a:r>
            <a:endParaRPr lang="en-US" sz="1700" i="1" dirty="0" smtClean="0"/>
          </a:p>
          <a:p>
            <a:r>
              <a:rPr lang="en-US" sz="2200" dirty="0" smtClean="0"/>
              <a:t>Woodland </a:t>
            </a:r>
            <a:r>
              <a:rPr lang="en-US" sz="2200" dirty="0"/>
              <a:t>Park </a:t>
            </a:r>
            <a:r>
              <a:rPr lang="en-US" sz="2200" dirty="0" smtClean="0"/>
              <a:t>Zoo</a:t>
            </a:r>
          </a:p>
          <a:p>
            <a:pPr lvl="1"/>
            <a:r>
              <a:rPr lang="en-US" sz="1600" i="1" dirty="0" smtClean="0"/>
              <a:t>Nancy Hawkes</a:t>
            </a:r>
            <a:endParaRPr lang="en-US" sz="1700" i="1" dirty="0"/>
          </a:p>
          <a:p>
            <a:endParaRPr lang="en-US" dirty="0"/>
          </a:p>
        </p:txBody>
      </p:sp>
      <p:sp>
        <p:nvSpPr>
          <p:cNvPr id="4" name="Content Placeholder 3"/>
          <p:cNvSpPr>
            <a:spLocks noGrp="1"/>
          </p:cNvSpPr>
          <p:nvPr>
            <p:ph sz="half" idx="2"/>
          </p:nvPr>
        </p:nvSpPr>
        <p:spPr/>
        <p:txBody>
          <a:bodyPr>
            <a:normAutofit fontScale="77500" lnSpcReduction="20000"/>
          </a:bodyPr>
          <a:lstStyle/>
          <a:p>
            <a:r>
              <a:rPr lang="en-US" sz="1600" dirty="0" smtClean="0"/>
              <a:t>Birmingham Zoo</a:t>
            </a:r>
          </a:p>
          <a:p>
            <a:r>
              <a:rPr lang="en-US" sz="1600" dirty="0" smtClean="0"/>
              <a:t>Calgary Zoo</a:t>
            </a:r>
          </a:p>
          <a:p>
            <a:r>
              <a:rPr lang="en-US" sz="1600" dirty="0" smtClean="0"/>
              <a:t>Columbus Zoo &amp; Aquarium</a:t>
            </a:r>
          </a:p>
          <a:p>
            <a:r>
              <a:rPr lang="en-US" sz="1600" dirty="0" smtClean="0"/>
              <a:t>Los Angeles Zoo</a:t>
            </a:r>
          </a:p>
          <a:p>
            <a:r>
              <a:rPr lang="en-US" sz="1600" dirty="0" smtClean="0"/>
              <a:t>Point Defiance Zoo &amp; Aquarium</a:t>
            </a:r>
          </a:p>
          <a:p>
            <a:r>
              <a:rPr lang="en-US" sz="1600" dirty="0" smtClean="0"/>
              <a:t>B Bryan Preserve</a:t>
            </a:r>
          </a:p>
          <a:p>
            <a:r>
              <a:rPr lang="en-US" sz="1600" dirty="0" smtClean="0"/>
              <a:t>Caldwell Zoo</a:t>
            </a:r>
          </a:p>
          <a:p>
            <a:r>
              <a:rPr lang="en-US" sz="1600" dirty="0" err="1" smtClean="0"/>
              <a:t>Fundacion</a:t>
            </a:r>
            <a:r>
              <a:rPr lang="en-US" sz="1600" dirty="0" smtClean="0"/>
              <a:t> </a:t>
            </a:r>
            <a:r>
              <a:rPr lang="en-US" sz="1600" dirty="0" err="1" smtClean="0"/>
              <a:t>Zoologica</a:t>
            </a:r>
            <a:r>
              <a:rPr lang="en-US" sz="1600" dirty="0" smtClean="0"/>
              <a:t> de Cali</a:t>
            </a:r>
          </a:p>
          <a:p>
            <a:r>
              <a:rPr lang="en-US" sz="1600" dirty="0" smtClean="0"/>
              <a:t>Cameron Park Zoo</a:t>
            </a:r>
          </a:p>
          <a:p>
            <a:r>
              <a:rPr lang="en-US" sz="1600" dirty="0" smtClean="0"/>
              <a:t>Dickerson Park Zoo</a:t>
            </a:r>
          </a:p>
          <a:p>
            <a:r>
              <a:rPr lang="en-US" sz="1600" dirty="0" smtClean="0"/>
              <a:t>Hai Park Zoo</a:t>
            </a:r>
          </a:p>
          <a:p>
            <a:r>
              <a:rPr lang="en-US" sz="1600" dirty="0" smtClean="0"/>
              <a:t>Kaliningrad Zoo</a:t>
            </a:r>
          </a:p>
          <a:p>
            <a:r>
              <a:rPr lang="en-US" sz="1600" dirty="0" smtClean="0"/>
              <a:t>Kiev Zoological Park</a:t>
            </a:r>
          </a:p>
          <a:p>
            <a:r>
              <a:rPr lang="en-US" sz="1600" dirty="0" smtClean="0"/>
              <a:t>Moscow Zoological Park</a:t>
            </a:r>
          </a:p>
          <a:p>
            <a:r>
              <a:rPr lang="en-US" sz="1600" dirty="0" err="1" smtClean="0"/>
              <a:t>Nikolaev</a:t>
            </a:r>
            <a:r>
              <a:rPr lang="en-US" sz="1600" dirty="0" smtClean="0"/>
              <a:t> Zoo</a:t>
            </a:r>
          </a:p>
          <a:p>
            <a:r>
              <a:rPr lang="en-US" sz="1600" dirty="0" err="1" smtClean="0"/>
              <a:t>Zoologischer</a:t>
            </a:r>
            <a:r>
              <a:rPr lang="en-US" sz="1600" dirty="0" smtClean="0"/>
              <a:t> Garten Wuppertal</a:t>
            </a:r>
            <a:endParaRPr lang="en-US" sz="1600" dirty="0"/>
          </a:p>
        </p:txBody>
      </p:sp>
      <p:pic>
        <p:nvPicPr>
          <p:cNvPr id="1026" name="Picture 2" descr="Image result for thank you imag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964" y="4873578"/>
            <a:ext cx="4609234" cy="2423653"/>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D1A12E6A-C85A-496C-95D0-8B82A2649983}" type="slidenum">
              <a:rPr lang="en-US" smtClean="0"/>
              <a:t>2</a:t>
            </a:fld>
            <a:endParaRPr lang="en-US"/>
          </a:p>
        </p:txBody>
      </p:sp>
    </p:spTree>
    <p:extLst>
      <p:ext uri="{BB962C8B-B14F-4D97-AF65-F5344CB8AC3E}">
        <p14:creationId xmlns:p14="http://schemas.microsoft.com/office/powerpoint/2010/main" val="37025110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161754" y="1445148"/>
            <a:ext cx="6345035" cy="4289102"/>
          </a:xfrm>
          <a:prstGeom prst="rect">
            <a:avLst/>
          </a:prstGeom>
          <a:ln>
            <a:solidFill>
              <a:schemeClr val="tx1"/>
            </a:solidFill>
          </a:ln>
        </p:spPr>
      </p:pic>
      <p:sp>
        <p:nvSpPr>
          <p:cNvPr id="2" name="Title 1"/>
          <p:cNvSpPr>
            <a:spLocks noGrp="1"/>
          </p:cNvSpPr>
          <p:nvPr>
            <p:ph type="title"/>
          </p:nvPr>
        </p:nvSpPr>
        <p:spPr>
          <a:xfrm>
            <a:off x="611233" y="168288"/>
            <a:ext cx="7886700" cy="1325563"/>
          </a:xfrm>
        </p:spPr>
        <p:txBody>
          <a:bodyPr/>
          <a:lstStyle/>
          <a:p>
            <a:r>
              <a:rPr lang="en-US" dirty="0" smtClean="0"/>
              <a:t>Creating a Local Indicator</a:t>
            </a:r>
            <a:endParaRPr lang="en-US" dirty="0"/>
          </a:p>
        </p:txBody>
      </p:sp>
      <p:pic>
        <p:nvPicPr>
          <p:cNvPr id="3" name="Picture 2"/>
          <p:cNvPicPr>
            <a:picLocks noChangeAspect="1"/>
          </p:cNvPicPr>
          <p:nvPr/>
        </p:nvPicPr>
        <p:blipFill>
          <a:blip r:embed="rId3"/>
          <a:stretch>
            <a:fillRect/>
          </a:stretch>
        </p:blipFill>
        <p:spPr>
          <a:xfrm>
            <a:off x="905288" y="2730054"/>
            <a:ext cx="3033023" cy="1767993"/>
          </a:xfrm>
          <a:prstGeom prst="rect">
            <a:avLst/>
          </a:prstGeom>
          <a:ln>
            <a:solidFill>
              <a:schemeClr val="tx1"/>
            </a:solidFill>
          </a:ln>
        </p:spPr>
      </p:pic>
      <p:sp>
        <p:nvSpPr>
          <p:cNvPr id="4" name="TextBox 3"/>
          <p:cNvSpPr txBox="1"/>
          <p:nvPr/>
        </p:nvSpPr>
        <p:spPr>
          <a:xfrm>
            <a:off x="4225942" y="1298893"/>
            <a:ext cx="4545874" cy="2862322"/>
          </a:xfrm>
          <a:prstGeom prst="rect">
            <a:avLst/>
          </a:prstGeom>
          <a:solidFill>
            <a:srgbClr val="CC99FF"/>
          </a:solidFill>
          <a:ln>
            <a:solidFill>
              <a:schemeClr val="tx1"/>
            </a:solidFill>
          </a:ln>
        </p:spPr>
        <p:txBody>
          <a:bodyPr wrap="square" rtlCol="0">
            <a:spAutoFit/>
          </a:bodyPr>
          <a:lstStyle/>
          <a:p>
            <a:r>
              <a:rPr lang="en-US" dirty="0" smtClean="0"/>
              <a:t>The keepers have noticed that some members of our penguin colony are exhibiting excessive vocalizations. They would like to capture and compare it with other factors to see what may be causing it. There is not a Global Indicator that captures this so we will create a Local one. We select the Add New icon (left). The</a:t>
            </a:r>
          </a:p>
          <a:p>
            <a:r>
              <a:rPr lang="en-US" dirty="0" smtClean="0"/>
              <a:t>first screen that pops up is for Local Indicators</a:t>
            </a:r>
          </a:p>
          <a:p>
            <a:r>
              <a:rPr lang="en-US" dirty="0" smtClean="0"/>
              <a:t>that have been shared. We will look at these</a:t>
            </a:r>
          </a:p>
          <a:p>
            <a:r>
              <a:rPr lang="en-US" dirty="0" smtClean="0"/>
              <a:t>later. For now we select Add New.</a:t>
            </a:r>
            <a:endParaRPr lang="en-US" dirty="0"/>
          </a:p>
        </p:txBody>
      </p:sp>
      <p:sp>
        <p:nvSpPr>
          <p:cNvPr id="6" name="Slide Number Placeholder 5"/>
          <p:cNvSpPr>
            <a:spLocks noGrp="1"/>
          </p:cNvSpPr>
          <p:nvPr>
            <p:ph type="sldNum" sz="quarter" idx="12"/>
          </p:nvPr>
        </p:nvSpPr>
        <p:spPr/>
        <p:txBody>
          <a:bodyPr/>
          <a:lstStyle/>
          <a:p>
            <a:fld id="{D1A12E6A-C85A-496C-95D0-8B82A2649983}" type="slidenum">
              <a:rPr lang="en-US" smtClean="0"/>
              <a:t>20</a:t>
            </a:fld>
            <a:endParaRPr lang="en-US"/>
          </a:p>
        </p:txBody>
      </p:sp>
    </p:spTree>
    <p:extLst>
      <p:ext uri="{BB962C8B-B14F-4D97-AF65-F5344CB8AC3E}">
        <p14:creationId xmlns:p14="http://schemas.microsoft.com/office/powerpoint/2010/main" val="37936751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193" y="94960"/>
            <a:ext cx="7886700" cy="1325563"/>
          </a:xfrm>
        </p:spPr>
        <p:txBody>
          <a:bodyPr/>
          <a:lstStyle/>
          <a:p>
            <a:r>
              <a:rPr lang="en-US" dirty="0" smtClean="0"/>
              <a:t>Creating a Local Indicator</a:t>
            </a:r>
            <a:endParaRPr lang="en-US" dirty="0"/>
          </a:p>
        </p:txBody>
      </p:sp>
      <p:pic>
        <p:nvPicPr>
          <p:cNvPr id="7" name="Picture 6"/>
          <p:cNvPicPr>
            <a:picLocks noChangeAspect="1"/>
          </p:cNvPicPr>
          <p:nvPr/>
        </p:nvPicPr>
        <p:blipFill>
          <a:blip r:embed="rId2"/>
          <a:stretch>
            <a:fillRect/>
          </a:stretch>
        </p:blipFill>
        <p:spPr>
          <a:xfrm>
            <a:off x="315388" y="1582614"/>
            <a:ext cx="6858594" cy="3901778"/>
          </a:xfrm>
          <a:prstGeom prst="rect">
            <a:avLst/>
          </a:prstGeom>
          <a:ln>
            <a:solidFill>
              <a:schemeClr val="tx1"/>
            </a:solidFill>
          </a:ln>
        </p:spPr>
      </p:pic>
      <p:sp>
        <p:nvSpPr>
          <p:cNvPr id="4" name="TextBox 3"/>
          <p:cNvSpPr txBox="1"/>
          <p:nvPr/>
        </p:nvSpPr>
        <p:spPr>
          <a:xfrm>
            <a:off x="4415247" y="1359563"/>
            <a:ext cx="4343944" cy="3416320"/>
          </a:xfrm>
          <a:prstGeom prst="rect">
            <a:avLst/>
          </a:prstGeom>
          <a:solidFill>
            <a:srgbClr val="CC99FF"/>
          </a:solidFill>
          <a:ln>
            <a:solidFill>
              <a:schemeClr val="tx1"/>
            </a:solidFill>
          </a:ln>
        </p:spPr>
        <p:txBody>
          <a:bodyPr wrap="square" rtlCol="0">
            <a:spAutoFit/>
          </a:bodyPr>
          <a:lstStyle/>
          <a:p>
            <a:r>
              <a:rPr lang="en-US" dirty="0" smtClean="0"/>
              <a:t>1-If you want to share this Template with other institutions you will check the box. Right now we do not want to share. </a:t>
            </a:r>
          </a:p>
          <a:p>
            <a:r>
              <a:rPr lang="en-US" dirty="0" smtClean="0"/>
              <a:t>2-Select a Category from the five options</a:t>
            </a:r>
          </a:p>
          <a:p>
            <a:r>
              <a:rPr lang="en-US" dirty="0" smtClean="0"/>
              <a:t>3-Name it so you will remember</a:t>
            </a:r>
          </a:p>
          <a:p>
            <a:r>
              <a:rPr lang="en-US" dirty="0" smtClean="0"/>
              <a:t>4-Describe what you are trying to capture</a:t>
            </a:r>
          </a:p>
          <a:p>
            <a:r>
              <a:rPr lang="en-US" dirty="0" smtClean="0"/>
              <a:t>5-Select Value Type. We have selected a Value Type of Binary because we want a simple Yes or No for the behavior. </a:t>
            </a:r>
          </a:p>
          <a:p>
            <a:r>
              <a:rPr lang="en-US" dirty="0" smtClean="0"/>
              <a:t>6-We want this Indicator available only for our penguins so we check the Specific Taxonomic Groups checkbox.</a:t>
            </a:r>
            <a:endParaRPr lang="en-US" dirty="0"/>
          </a:p>
        </p:txBody>
      </p:sp>
      <p:sp>
        <p:nvSpPr>
          <p:cNvPr id="6" name="Slide Number Placeholder 5"/>
          <p:cNvSpPr>
            <a:spLocks noGrp="1"/>
          </p:cNvSpPr>
          <p:nvPr>
            <p:ph type="sldNum" sz="quarter" idx="12"/>
          </p:nvPr>
        </p:nvSpPr>
        <p:spPr/>
        <p:txBody>
          <a:bodyPr/>
          <a:lstStyle/>
          <a:p>
            <a:fld id="{D1A12E6A-C85A-496C-95D0-8B82A2649983}" type="slidenum">
              <a:rPr lang="en-US" smtClean="0"/>
              <a:t>21</a:t>
            </a:fld>
            <a:endParaRPr lang="en-US"/>
          </a:p>
        </p:txBody>
      </p:sp>
    </p:spTree>
    <p:extLst>
      <p:ext uri="{BB962C8B-B14F-4D97-AF65-F5344CB8AC3E}">
        <p14:creationId xmlns:p14="http://schemas.microsoft.com/office/powerpoint/2010/main" val="28967416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Scale</a:t>
            </a:r>
            <a:endParaRPr lang="en-US" dirty="0"/>
          </a:p>
        </p:txBody>
      </p:sp>
      <p:pic>
        <p:nvPicPr>
          <p:cNvPr id="3" name="Picture 2"/>
          <p:cNvPicPr>
            <a:picLocks noChangeAspect="1"/>
          </p:cNvPicPr>
          <p:nvPr/>
        </p:nvPicPr>
        <p:blipFill>
          <a:blip r:embed="rId2"/>
          <a:stretch>
            <a:fillRect/>
          </a:stretch>
        </p:blipFill>
        <p:spPr>
          <a:xfrm>
            <a:off x="1134000" y="1527682"/>
            <a:ext cx="6736664" cy="2949196"/>
          </a:xfrm>
          <a:prstGeom prst="rect">
            <a:avLst/>
          </a:prstGeom>
          <a:ln>
            <a:solidFill>
              <a:schemeClr val="tx1"/>
            </a:solidFill>
          </a:ln>
        </p:spPr>
      </p:pic>
      <p:sp>
        <p:nvSpPr>
          <p:cNvPr id="4" name="TextBox 3"/>
          <p:cNvSpPr txBox="1"/>
          <p:nvPr/>
        </p:nvSpPr>
        <p:spPr>
          <a:xfrm>
            <a:off x="488701" y="4624252"/>
            <a:ext cx="8027262" cy="923330"/>
          </a:xfrm>
          <a:prstGeom prst="rect">
            <a:avLst/>
          </a:prstGeom>
          <a:solidFill>
            <a:srgbClr val="CC99FF"/>
          </a:solidFill>
          <a:ln>
            <a:solidFill>
              <a:schemeClr val="tx1"/>
            </a:solidFill>
          </a:ln>
        </p:spPr>
        <p:txBody>
          <a:bodyPr wrap="none" rtlCol="0">
            <a:spAutoFit/>
          </a:bodyPr>
          <a:lstStyle/>
          <a:p>
            <a:r>
              <a:rPr lang="en-US" dirty="0" smtClean="0"/>
              <a:t>We limit the Taxonomy to penguins (1). We then define the Yes or No responses (2),</a:t>
            </a:r>
          </a:p>
          <a:p>
            <a:r>
              <a:rPr lang="en-US" dirty="0" smtClean="0"/>
              <a:t>checking the desired Value of normal vocalization (3). We then have the options to</a:t>
            </a:r>
          </a:p>
          <a:p>
            <a:r>
              <a:rPr lang="en-US" dirty="0" smtClean="0"/>
              <a:t>add another indicator or another taxonomy. We are done so we Save.</a:t>
            </a:r>
            <a:endParaRPr lang="en-US" dirty="0"/>
          </a:p>
        </p:txBody>
      </p:sp>
      <p:sp>
        <p:nvSpPr>
          <p:cNvPr id="5" name="Slide Number Placeholder 4"/>
          <p:cNvSpPr>
            <a:spLocks noGrp="1"/>
          </p:cNvSpPr>
          <p:nvPr>
            <p:ph type="sldNum" sz="quarter" idx="12"/>
          </p:nvPr>
        </p:nvSpPr>
        <p:spPr/>
        <p:txBody>
          <a:bodyPr/>
          <a:lstStyle/>
          <a:p>
            <a:fld id="{D1A12E6A-C85A-496C-95D0-8B82A2649983}" type="slidenum">
              <a:rPr lang="en-US" smtClean="0"/>
              <a:t>22</a:t>
            </a:fld>
            <a:endParaRPr lang="en-US"/>
          </a:p>
        </p:txBody>
      </p:sp>
    </p:spTree>
    <p:extLst>
      <p:ext uri="{BB962C8B-B14F-4D97-AF65-F5344CB8AC3E}">
        <p14:creationId xmlns:p14="http://schemas.microsoft.com/office/powerpoint/2010/main" val="10437931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Added </a:t>
            </a:r>
            <a:r>
              <a:rPr lang="en-US" smtClean="0"/>
              <a:t>to Indicator List</a:t>
            </a:r>
            <a:endParaRPr lang="en-US"/>
          </a:p>
        </p:txBody>
      </p:sp>
      <p:pic>
        <p:nvPicPr>
          <p:cNvPr id="3" name="Picture 2"/>
          <p:cNvPicPr>
            <a:picLocks noChangeAspect="1"/>
          </p:cNvPicPr>
          <p:nvPr/>
        </p:nvPicPr>
        <p:blipFill>
          <a:blip r:embed="rId2"/>
          <a:stretch>
            <a:fillRect/>
          </a:stretch>
        </p:blipFill>
        <p:spPr>
          <a:xfrm>
            <a:off x="447709" y="1902199"/>
            <a:ext cx="5479255" cy="1851820"/>
          </a:xfrm>
          <a:prstGeom prst="rect">
            <a:avLst/>
          </a:prstGeom>
          <a:ln>
            <a:solidFill>
              <a:schemeClr val="tx1"/>
            </a:solidFill>
          </a:ln>
        </p:spPr>
      </p:pic>
      <p:sp>
        <p:nvSpPr>
          <p:cNvPr id="4" name="TextBox 3"/>
          <p:cNvSpPr txBox="1"/>
          <p:nvPr/>
        </p:nvSpPr>
        <p:spPr>
          <a:xfrm>
            <a:off x="813469" y="4549400"/>
            <a:ext cx="6053773" cy="923330"/>
          </a:xfrm>
          <a:prstGeom prst="rect">
            <a:avLst/>
          </a:prstGeom>
          <a:solidFill>
            <a:srgbClr val="CC99FF"/>
          </a:solidFill>
          <a:ln>
            <a:solidFill>
              <a:schemeClr val="tx1"/>
            </a:solidFill>
          </a:ln>
        </p:spPr>
        <p:txBody>
          <a:bodyPr wrap="none" rtlCol="0">
            <a:spAutoFit/>
          </a:bodyPr>
          <a:lstStyle/>
          <a:p>
            <a:r>
              <a:rPr lang="en-US" dirty="0" smtClean="0"/>
              <a:t>The Behavior is added to your list of Indicators. The house icon</a:t>
            </a:r>
          </a:p>
          <a:p>
            <a:r>
              <a:rPr lang="en-US" dirty="0" smtClean="0"/>
              <a:t>indicates that it is a Local Indicator. Only your institution will</a:t>
            </a:r>
          </a:p>
          <a:p>
            <a:r>
              <a:rPr lang="en-US" dirty="0" smtClean="0"/>
              <a:t>have this Indicator available as a selection.</a:t>
            </a:r>
            <a:endParaRPr lang="en-US" dirty="0"/>
          </a:p>
        </p:txBody>
      </p:sp>
      <p:pic>
        <p:nvPicPr>
          <p:cNvPr id="2052" name="Picture 4" descr="Image result for penguin images"/>
          <p:cNvPicPr>
            <a:picLocks noChangeAspect="1" noChangeArrowheads="1"/>
          </p:cNvPicPr>
          <p:nvPr/>
        </p:nvPicPr>
        <p:blipFill rotWithShape="1">
          <a:blip r:embed="rId3">
            <a:extLst>
              <a:ext uri="{28A0092B-C50C-407E-A947-70E740481C1C}">
                <a14:useLocalDpi xmlns:a14="http://schemas.microsoft.com/office/drawing/2010/main" val="0"/>
              </a:ext>
            </a:extLst>
          </a:blip>
          <a:srcRect l="20767"/>
          <a:stretch/>
        </p:blipFill>
        <p:spPr bwMode="auto">
          <a:xfrm>
            <a:off x="6278881" y="1239951"/>
            <a:ext cx="2516685" cy="317631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D1A12E6A-C85A-496C-95D0-8B82A2649983}" type="slidenum">
              <a:rPr lang="en-US" smtClean="0"/>
              <a:t>23</a:t>
            </a:fld>
            <a:endParaRPr lang="en-US"/>
          </a:p>
        </p:txBody>
      </p:sp>
    </p:spTree>
    <p:extLst>
      <p:ext uri="{BB962C8B-B14F-4D97-AF65-F5344CB8AC3E}">
        <p14:creationId xmlns:p14="http://schemas.microsoft.com/office/powerpoint/2010/main" val="12425176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Share Indicators?</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24</a:t>
            </a:fld>
            <a:endParaRPr lang="en-US"/>
          </a:p>
        </p:txBody>
      </p:sp>
      <p:sp>
        <p:nvSpPr>
          <p:cNvPr id="4" name="TextBox 3"/>
          <p:cNvSpPr txBox="1"/>
          <p:nvPr/>
        </p:nvSpPr>
        <p:spPr>
          <a:xfrm>
            <a:off x="539931" y="1628503"/>
            <a:ext cx="4721485" cy="3970318"/>
          </a:xfrm>
          <a:prstGeom prst="rect">
            <a:avLst/>
          </a:prstGeom>
          <a:solidFill>
            <a:srgbClr val="CC99FF"/>
          </a:solidFill>
          <a:ln>
            <a:solidFill>
              <a:schemeClr val="tx1"/>
            </a:solidFill>
          </a:ln>
        </p:spPr>
        <p:txBody>
          <a:bodyPr wrap="none" rtlCol="0">
            <a:spAutoFit/>
          </a:bodyPr>
          <a:lstStyle/>
          <a:p>
            <a:r>
              <a:rPr lang="en-US" dirty="0" smtClean="0"/>
              <a:t>An institution or Regional Association can</a:t>
            </a:r>
          </a:p>
          <a:p>
            <a:r>
              <a:rPr lang="en-US" dirty="0" smtClean="0"/>
              <a:t>create an Indicator and make it available</a:t>
            </a:r>
          </a:p>
          <a:p>
            <a:r>
              <a:rPr lang="en-US" dirty="0" smtClean="0"/>
              <a:t>globally. You can also edit an existing Local</a:t>
            </a:r>
          </a:p>
          <a:p>
            <a:r>
              <a:rPr lang="en-US" dirty="0" smtClean="0"/>
              <a:t>Indicator and make it available globally.</a:t>
            </a:r>
          </a:p>
          <a:p>
            <a:r>
              <a:rPr lang="en-US" dirty="0" smtClean="0"/>
              <a:t>Another institution can use that Indicator </a:t>
            </a:r>
          </a:p>
          <a:p>
            <a:r>
              <a:rPr lang="en-US" dirty="0" smtClean="0"/>
              <a:t>and edit to have their own Expected Values.</a:t>
            </a:r>
          </a:p>
          <a:p>
            <a:r>
              <a:rPr lang="en-US" dirty="0" smtClean="0"/>
              <a:t>No other details can be edited. This is the</a:t>
            </a:r>
          </a:p>
          <a:p>
            <a:r>
              <a:rPr lang="en-US" dirty="0" smtClean="0"/>
              <a:t>first step towards giving Program Managers</a:t>
            </a:r>
          </a:p>
          <a:p>
            <a:r>
              <a:rPr lang="en-US" dirty="0" smtClean="0"/>
              <a:t>the ability to set certain parameters that they</a:t>
            </a:r>
          </a:p>
          <a:p>
            <a:r>
              <a:rPr lang="en-US" dirty="0" smtClean="0"/>
              <a:t>want tracked. They can create Indicators and</a:t>
            </a:r>
          </a:p>
          <a:p>
            <a:r>
              <a:rPr lang="en-US" dirty="0" smtClean="0"/>
              <a:t>an institution can create Templates using</a:t>
            </a:r>
          </a:p>
          <a:p>
            <a:r>
              <a:rPr lang="en-US" dirty="0" smtClean="0"/>
              <a:t>them. Eventually, there will be shared Templates</a:t>
            </a:r>
          </a:p>
          <a:p>
            <a:r>
              <a:rPr lang="en-US" dirty="0" smtClean="0"/>
              <a:t>created by Program Managers that institutions</a:t>
            </a:r>
          </a:p>
          <a:p>
            <a:r>
              <a:rPr lang="en-US" dirty="0" smtClean="0"/>
              <a:t>can just accept as a whole!</a:t>
            </a:r>
            <a:endParaRPr lang="en-US" dirty="0"/>
          </a:p>
        </p:txBody>
      </p:sp>
      <p:pic>
        <p:nvPicPr>
          <p:cNvPr id="1026" name="Picture 2" descr="Image result for zoo animal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1347" y="1924592"/>
            <a:ext cx="3231969" cy="323196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19065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a Shared Indicator </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25</a:t>
            </a:fld>
            <a:endParaRPr lang="en-US"/>
          </a:p>
        </p:txBody>
      </p:sp>
      <p:pic>
        <p:nvPicPr>
          <p:cNvPr id="7" name="Picture 6"/>
          <p:cNvPicPr>
            <a:picLocks noChangeAspect="1"/>
          </p:cNvPicPr>
          <p:nvPr/>
        </p:nvPicPr>
        <p:blipFill>
          <a:blip r:embed="rId2"/>
          <a:stretch>
            <a:fillRect/>
          </a:stretch>
        </p:blipFill>
        <p:spPr>
          <a:xfrm>
            <a:off x="1154134" y="1370622"/>
            <a:ext cx="6439740" cy="4386489"/>
          </a:xfrm>
          <a:prstGeom prst="rect">
            <a:avLst/>
          </a:prstGeom>
          <a:ln>
            <a:solidFill>
              <a:schemeClr val="tx1"/>
            </a:solidFill>
          </a:ln>
        </p:spPr>
      </p:pic>
      <p:sp>
        <p:nvSpPr>
          <p:cNvPr id="5" name="TextBox 4"/>
          <p:cNvSpPr txBox="1"/>
          <p:nvPr/>
        </p:nvSpPr>
        <p:spPr>
          <a:xfrm>
            <a:off x="628650" y="3012091"/>
            <a:ext cx="4981364" cy="3139321"/>
          </a:xfrm>
          <a:prstGeom prst="rect">
            <a:avLst/>
          </a:prstGeom>
          <a:solidFill>
            <a:srgbClr val="CC99FF"/>
          </a:solidFill>
          <a:ln>
            <a:solidFill>
              <a:schemeClr val="tx1"/>
            </a:solidFill>
          </a:ln>
        </p:spPr>
        <p:txBody>
          <a:bodyPr wrap="none" rtlCol="0">
            <a:spAutoFit/>
          </a:bodyPr>
          <a:lstStyle/>
          <a:p>
            <a:r>
              <a:rPr lang="en-US" dirty="0" smtClean="0"/>
              <a:t>As noted earlier, the first screen that appears when</a:t>
            </a:r>
          </a:p>
          <a:p>
            <a:r>
              <a:rPr lang="en-US" dirty="0" smtClean="0"/>
              <a:t>you are creating a Local Indicator is a list of shared </a:t>
            </a:r>
          </a:p>
          <a:p>
            <a:r>
              <a:rPr lang="en-US" dirty="0" smtClean="0"/>
              <a:t>Indictors. In this example, FRESNO</a:t>
            </a:r>
          </a:p>
          <a:p>
            <a:r>
              <a:rPr lang="en-US" dirty="0" smtClean="0"/>
              <a:t>has checked the box for Make this Indicator</a:t>
            </a:r>
          </a:p>
          <a:p>
            <a:r>
              <a:rPr lang="en-US" dirty="0" smtClean="0"/>
              <a:t>Available for Other ZIMS Institutions for several</a:t>
            </a:r>
          </a:p>
          <a:p>
            <a:r>
              <a:rPr lang="en-US" dirty="0" smtClean="0"/>
              <a:t>of their Local Indicators. This can be done when </a:t>
            </a:r>
          </a:p>
          <a:p>
            <a:r>
              <a:rPr lang="en-US" dirty="0" smtClean="0"/>
              <a:t>first creating the Indicator or by editing an existing </a:t>
            </a:r>
          </a:p>
          <a:p>
            <a:r>
              <a:rPr lang="en-US" dirty="0" smtClean="0"/>
              <a:t>Local Indicator. From this </a:t>
            </a:r>
            <a:r>
              <a:rPr lang="en-US" dirty="0"/>
              <a:t>list you can add </a:t>
            </a:r>
            <a:r>
              <a:rPr lang="en-US" dirty="0" smtClean="0"/>
              <a:t>them to</a:t>
            </a:r>
            <a:endParaRPr lang="en-US" dirty="0"/>
          </a:p>
          <a:p>
            <a:r>
              <a:rPr lang="en-US" dirty="0" smtClean="0"/>
              <a:t>your institution’s list or hide them if you are not</a:t>
            </a:r>
          </a:p>
          <a:p>
            <a:r>
              <a:rPr lang="en-US" dirty="0" smtClean="0"/>
              <a:t>interested. We want to add the Behavior Indicator</a:t>
            </a:r>
          </a:p>
          <a:p>
            <a:r>
              <a:rPr lang="en-US" dirty="0" smtClean="0"/>
              <a:t>of Use for Program. Select the “+” icon.</a:t>
            </a:r>
            <a:endParaRPr lang="en-US" dirty="0"/>
          </a:p>
        </p:txBody>
      </p:sp>
    </p:spTree>
    <p:extLst>
      <p:ext uri="{BB962C8B-B14F-4D97-AF65-F5344CB8AC3E}">
        <p14:creationId xmlns:p14="http://schemas.microsoft.com/office/powerpoint/2010/main" val="40415965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a Shared Indicator</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26</a:t>
            </a:fld>
            <a:endParaRPr lang="en-US"/>
          </a:p>
        </p:txBody>
      </p:sp>
      <p:pic>
        <p:nvPicPr>
          <p:cNvPr id="4" name="Picture 3"/>
          <p:cNvPicPr>
            <a:picLocks noChangeAspect="1"/>
          </p:cNvPicPr>
          <p:nvPr/>
        </p:nvPicPr>
        <p:blipFill>
          <a:blip r:embed="rId2"/>
          <a:stretch>
            <a:fillRect/>
          </a:stretch>
        </p:blipFill>
        <p:spPr>
          <a:xfrm>
            <a:off x="2886743" y="1448457"/>
            <a:ext cx="5721828" cy="1443229"/>
          </a:xfrm>
          <a:prstGeom prst="rect">
            <a:avLst/>
          </a:prstGeom>
          <a:ln>
            <a:solidFill>
              <a:schemeClr val="tx1"/>
            </a:solidFill>
          </a:ln>
        </p:spPr>
      </p:pic>
      <p:sp>
        <p:nvSpPr>
          <p:cNvPr id="5" name="TextBox 4"/>
          <p:cNvSpPr txBox="1"/>
          <p:nvPr/>
        </p:nvSpPr>
        <p:spPr>
          <a:xfrm>
            <a:off x="358684" y="4552911"/>
            <a:ext cx="5188536" cy="1815882"/>
          </a:xfrm>
          <a:prstGeom prst="rect">
            <a:avLst/>
          </a:prstGeom>
          <a:solidFill>
            <a:srgbClr val="CC99FF"/>
          </a:solidFill>
          <a:ln>
            <a:solidFill>
              <a:schemeClr val="tx1"/>
            </a:solidFill>
          </a:ln>
        </p:spPr>
        <p:txBody>
          <a:bodyPr wrap="none" rtlCol="0">
            <a:spAutoFit/>
          </a:bodyPr>
          <a:lstStyle/>
          <a:p>
            <a:r>
              <a:rPr lang="en-US" sz="1600" dirty="0" smtClean="0"/>
              <a:t>The Indicator Category, Name and Value Type are not </a:t>
            </a:r>
          </a:p>
          <a:p>
            <a:r>
              <a:rPr lang="en-US" sz="1600" dirty="0" smtClean="0"/>
              <a:t>editable. Select Next (top). FRESNO did not select an</a:t>
            </a:r>
          </a:p>
          <a:p>
            <a:r>
              <a:rPr lang="en-US" sz="1600" dirty="0" smtClean="0"/>
              <a:t>Expected Value but you want an Expected Range of</a:t>
            </a:r>
          </a:p>
          <a:p>
            <a:r>
              <a:rPr lang="en-US" sz="1600" dirty="0" smtClean="0"/>
              <a:t>0-1 (bottom). This means if the animal is used for more </a:t>
            </a:r>
          </a:p>
          <a:p>
            <a:r>
              <a:rPr lang="en-US" sz="1600" dirty="0" smtClean="0"/>
              <a:t>than one program a day you will get a warning that it was </a:t>
            </a:r>
          </a:p>
          <a:p>
            <a:r>
              <a:rPr lang="en-US" sz="1600" dirty="0" smtClean="0"/>
              <a:t>outside the desired use range. If you want to add Taxonomic</a:t>
            </a:r>
          </a:p>
          <a:p>
            <a:r>
              <a:rPr lang="en-US" sz="1600" dirty="0" smtClean="0"/>
              <a:t>Exceptions you can do so. Then Save.</a:t>
            </a:r>
            <a:endParaRPr lang="en-US" sz="1600" dirty="0"/>
          </a:p>
        </p:txBody>
      </p:sp>
      <p:pic>
        <p:nvPicPr>
          <p:cNvPr id="6" name="Picture 5"/>
          <p:cNvPicPr>
            <a:picLocks noChangeAspect="1"/>
          </p:cNvPicPr>
          <p:nvPr/>
        </p:nvPicPr>
        <p:blipFill>
          <a:blip r:embed="rId3"/>
          <a:stretch>
            <a:fillRect/>
          </a:stretch>
        </p:blipFill>
        <p:spPr>
          <a:xfrm>
            <a:off x="879907" y="2684825"/>
            <a:ext cx="5868896" cy="1634625"/>
          </a:xfrm>
          <a:prstGeom prst="rect">
            <a:avLst/>
          </a:prstGeom>
          <a:ln>
            <a:solidFill>
              <a:schemeClr val="tx1"/>
            </a:solidFill>
          </a:ln>
        </p:spPr>
      </p:pic>
    </p:spTree>
    <p:extLst>
      <p:ext uri="{BB962C8B-B14F-4D97-AF65-F5344CB8AC3E}">
        <p14:creationId xmlns:p14="http://schemas.microsoft.com/office/powerpoint/2010/main" val="20525733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Shared Indicator </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27</a:t>
            </a:fld>
            <a:endParaRPr lang="en-US"/>
          </a:p>
        </p:txBody>
      </p:sp>
      <p:pic>
        <p:nvPicPr>
          <p:cNvPr id="4" name="Picture 3"/>
          <p:cNvPicPr>
            <a:picLocks noChangeAspect="1"/>
          </p:cNvPicPr>
          <p:nvPr/>
        </p:nvPicPr>
        <p:blipFill>
          <a:blip r:embed="rId2"/>
          <a:stretch>
            <a:fillRect/>
          </a:stretch>
        </p:blipFill>
        <p:spPr>
          <a:xfrm>
            <a:off x="975048" y="1896228"/>
            <a:ext cx="7193903" cy="1463167"/>
          </a:xfrm>
          <a:prstGeom prst="rect">
            <a:avLst/>
          </a:prstGeom>
          <a:ln>
            <a:solidFill>
              <a:schemeClr val="tx1"/>
            </a:solidFill>
          </a:ln>
        </p:spPr>
      </p:pic>
      <p:sp>
        <p:nvSpPr>
          <p:cNvPr id="5" name="TextBox 4"/>
          <p:cNvSpPr txBox="1"/>
          <p:nvPr/>
        </p:nvSpPr>
        <p:spPr>
          <a:xfrm>
            <a:off x="976533" y="3863843"/>
            <a:ext cx="7192418" cy="1200329"/>
          </a:xfrm>
          <a:prstGeom prst="rect">
            <a:avLst/>
          </a:prstGeom>
          <a:solidFill>
            <a:srgbClr val="CC99FF"/>
          </a:solidFill>
          <a:ln>
            <a:solidFill>
              <a:schemeClr val="tx1"/>
            </a:solidFill>
          </a:ln>
        </p:spPr>
        <p:txBody>
          <a:bodyPr wrap="none" rtlCol="0">
            <a:spAutoFit/>
          </a:bodyPr>
          <a:lstStyle/>
          <a:p>
            <a:r>
              <a:rPr lang="en-US" dirty="0" smtClean="0"/>
              <a:t>The shared Indicator now appears in your list with the shared icon. It will </a:t>
            </a:r>
          </a:p>
          <a:p>
            <a:r>
              <a:rPr lang="en-US" dirty="0" smtClean="0"/>
              <a:t>be selectable when you create a Template. FRESNO is also indicated as the </a:t>
            </a:r>
          </a:p>
          <a:p>
            <a:r>
              <a:rPr lang="en-US" dirty="0" smtClean="0"/>
              <a:t>originator of the Indicator. It is removed from the available shared</a:t>
            </a:r>
          </a:p>
          <a:p>
            <a:r>
              <a:rPr lang="en-US" dirty="0" smtClean="0"/>
              <a:t>Indicators list.</a:t>
            </a:r>
            <a:endParaRPr lang="en-US" dirty="0"/>
          </a:p>
        </p:txBody>
      </p:sp>
    </p:spTree>
    <p:extLst>
      <p:ext uri="{BB962C8B-B14F-4D97-AF65-F5344CB8AC3E}">
        <p14:creationId xmlns:p14="http://schemas.microsoft.com/office/powerpoint/2010/main" val="5645535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Hiding Shared Indicator </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28</a:t>
            </a:fld>
            <a:endParaRPr lang="en-US"/>
          </a:p>
        </p:txBody>
      </p:sp>
      <p:pic>
        <p:nvPicPr>
          <p:cNvPr id="6" name="Picture 5"/>
          <p:cNvPicPr>
            <a:picLocks noChangeAspect="1"/>
          </p:cNvPicPr>
          <p:nvPr/>
        </p:nvPicPr>
        <p:blipFill>
          <a:blip r:embed="rId2"/>
          <a:stretch>
            <a:fillRect/>
          </a:stretch>
        </p:blipFill>
        <p:spPr>
          <a:xfrm>
            <a:off x="902652" y="1407702"/>
            <a:ext cx="7274697" cy="4193186"/>
          </a:xfrm>
          <a:prstGeom prst="rect">
            <a:avLst/>
          </a:prstGeom>
          <a:ln>
            <a:solidFill>
              <a:schemeClr val="tx1"/>
            </a:solidFill>
          </a:ln>
        </p:spPr>
      </p:pic>
      <p:sp>
        <p:nvSpPr>
          <p:cNvPr id="5" name="TextBox 4"/>
          <p:cNvSpPr txBox="1"/>
          <p:nvPr/>
        </p:nvSpPr>
        <p:spPr>
          <a:xfrm>
            <a:off x="1619794" y="2246811"/>
            <a:ext cx="6153864" cy="1754326"/>
          </a:xfrm>
          <a:prstGeom prst="rect">
            <a:avLst/>
          </a:prstGeom>
          <a:solidFill>
            <a:srgbClr val="CC99FF"/>
          </a:solidFill>
          <a:ln>
            <a:solidFill>
              <a:schemeClr val="tx1"/>
            </a:solidFill>
          </a:ln>
        </p:spPr>
        <p:txBody>
          <a:bodyPr wrap="none" rtlCol="0">
            <a:spAutoFit/>
          </a:bodyPr>
          <a:lstStyle/>
          <a:p>
            <a:r>
              <a:rPr lang="en-US" dirty="0" smtClean="0"/>
              <a:t>In addition to adding shared Indicators to your list, you can hide</a:t>
            </a:r>
          </a:p>
          <a:p>
            <a:r>
              <a:rPr lang="en-US" dirty="0" smtClean="0"/>
              <a:t>them from view if you are not interested in them. We are not</a:t>
            </a:r>
          </a:p>
          <a:p>
            <a:r>
              <a:rPr lang="en-US" dirty="0" smtClean="0"/>
              <a:t>interested in the Nutrition Indicator added by SEATTLE. Select</a:t>
            </a:r>
          </a:p>
          <a:p>
            <a:r>
              <a:rPr lang="en-US" dirty="0" smtClean="0"/>
              <a:t>the “no” Icon. You will be asked if you are sure that you want to</a:t>
            </a:r>
          </a:p>
          <a:p>
            <a:r>
              <a:rPr lang="en-US" dirty="0" smtClean="0"/>
              <a:t>hide the Indicator permanently. If you select Yes, it is removed</a:t>
            </a:r>
          </a:p>
          <a:p>
            <a:r>
              <a:rPr lang="en-US" dirty="0" smtClean="0"/>
              <a:t>from the list. </a:t>
            </a:r>
            <a:endParaRPr lang="en-US" dirty="0"/>
          </a:p>
        </p:txBody>
      </p:sp>
    </p:spTree>
    <p:extLst>
      <p:ext uri="{BB962C8B-B14F-4D97-AF65-F5344CB8AC3E}">
        <p14:creationId xmlns:p14="http://schemas.microsoft.com/office/powerpoint/2010/main" val="1197123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 Template</a:t>
            </a:r>
            <a:endParaRPr lang="en-US" dirty="0"/>
          </a:p>
        </p:txBody>
      </p:sp>
      <p:sp>
        <p:nvSpPr>
          <p:cNvPr id="4" name="TextBox 3"/>
          <p:cNvSpPr txBox="1"/>
          <p:nvPr/>
        </p:nvSpPr>
        <p:spPr>
          <a:xfrm>
            <a:off x="4180114" y="1565626"/>
            <a:ext cx="3557192" cy="1200329"/>
          </a:xfrm>
          <a:prstGeom prst="rect">
            <a:avLst/>
          </a:prstGeom>
          <a:solidFill>
            <a:srgbClr val="CC99FF"/>
          </a:solidFill>
          <a:ln>
            <a:solidFill>
              <a:schemeClr val="tx1"/>
            </a:solidFill>
          </a:ln>
        </p:spPr>
        <p:txBody>
          <a:bodyPr wrap="none" rtlCol="0">
            <a:spAutoFit/>
          </a:bodyPr>
          <a:lstStyle/>
          <a:p>
            <a:r>
              <a:rPr lang="en-US" dirty="0" smtClean="0"/>
              <a:t>To create a Template using the</a:t>
            </a:r>
          </a:p>
          <a:p>
            <a:r>
              <a:rPr lang="en-US" dirty="0" smtClean="0"/>
              <a:t>Indicators that you have configured,</a:t>
            </a:r>
          </a:p>
          <a:p>
            <a:r>
              <a:rPr lang="en-US" dirty="0" smtClean="0"/>
              <a:t>select Templates and the Add New </a:t>
            </a:r>
          </a:p>
          <a:p>
            <a:r>
              <a:rPr lang="en-US" dirty="0" smtClean="0"/>
              <a:t>icon.</a:t>
            </a:r>
            <a:endParaRPr lang="en-US" dirty="0"/>
          </a:p>
        </p:txBody>
      </p:sp>
      <p:pic>
        <p:nvPicPr>
          <p:cNvPr id="1026" name="Picture 2" descr="Image result for penguin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9598" y="2974960"/>
            <a:ext cx="4146459" cy="276430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D1A12E6A-C85A-496C-95D0-8B82A2649983}" type="slidenum">
              <a:rPr lang="en-US" smtClean="0"/>
              <a:t>29</a:t>
            </a:fld>
            <a:endParaRPr lang="en-US"/>
          </a:p>
        </p:txBody>
      </p:sp>
      <p:pic>
        <p:nvPicPr>
          <p:cNvPr id="6" name="Picture 5"/>
          <p:cNvPicPr>
            <a:picLocks noChangeAspect="1"/>
          </p:cNvPicPr>
          <p:nvPr/>
        </p:nvPicPr>
        <p:blipFill>
          <a:blip r:embed="rId3"/>
          <a:stretch>
            <a:fillRect/>
          </a:stretch>
        </p:blipFill>
        <p:spPr>
          <a:xfrm>
            <a:off x="515313" y="2380115"/>
            <a:ext cx="3353085" cy="2052548"/>
          </a:xfrm>
          <a:prstGeom prst="rect">
            <a:avLst/>
          </a:prstGeom>
          <a:ln>
            <a:solidFill>
              <a:schemeClr val="tx1"/>
            </a:solidFill>
          </a:ln>
        </p:spPr>
      </p:pic>
    </p:spTree>
    <p:extLst>
      <p:ext uri="{BB962C8B-B14F-4D97-AF65-F5344CB8AC3E}">
        <p14:creationId xmlns:p14="http://schemas.microsoft.com/office/powerpoint/2010/main" val="3339803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Care and Welfare?</a:t>
            </a:r>
            <a:endParaRPr lang="en-US" dirty="0"/>
          </a:p>
        </p:txBody>
      </p:sp>
      <p:sp>
        <p:nvSpPr>
          <p:cNvPr id="4" name="TextBox 3"/>
          <p:cNvSpPr txBox="1"/>
          <p:nvPr/>
        </p:nvSpPr>
        <p:spPr>
          <a:xfrm>
            <a:off x="816650" y="1489333"/>
            <a:ext cx="3874587" cy="4524315"/>
          </a:xfrm>
          <a:prstGeom prst="rect">
            <a:avLst/>
          </a:prstGeom>
          <a:solidFill>
            <a:srgbClr val="CC99FF"/>
          </a:solidFill>
          <a:ln>
            <a:solidFill>
              <a:schemeClr val="tx1"/>
            </a:solidFill>
          </a:ln>
        </p:spPr>
        <p:txBody>
          <a:bodyPr wrap="none" rtlCol="0">
            <a:spAutoFit/>
          </a:bodyPr>
          <a:lstStyle/>
          <a:p>
            <a:r>
              <a:rPr lang="en-US" dirty="0" smtClean="0"/>
              <a:t>The Care and Welfare module is the </a:t>
            </a:r>
          </a:p>
          <a:p>
            <a:r>
              <a:rPr lang="en-US" dirty="0" smtClean="0"/>
              <a:t>newest functionality available in</a:t>
            </a:r>
          </a:p>
          <a:p>
            <a:r>
              <a:rPr lang="en-US" dirty="0" smtClean="0"/>
              <a:t>ZIMS. This feature allows you to </a:t>
            </a:r>
          </a:p>
          <a:p>
            <a:r>
              <a:rPr lang="en-US" dirty="0" smtClean="0"/>
              <a:t>easily  capture information vital to </a:t>
            </a:r>
          </a:p>
          <a:p>
            <a:r>
              <a:rPr lang="en-US" dirty="0" smtClean="0"/>
              <a:t>analyzing the overall wellness of </a:t>
            </a:r>
          </a:p>
          <a:p>
            <a:r>
              <a:rPr lang="en-US" dirty="0" smtClean="0"/>
              <a:t>your animals, both physically and </a:t>
            </a:r>
          </a:p>
          <a:p>
            <a:r>
              <a:rPr lang="en-US" dirty="0" smtClean="0"/>
              <a:t>mentally. This is done by creating </a:t>
            </a:r>
          </a:p>
          <a:p>
            <a:r>
              <a:rPr lang="en-US" dirty="0" smtClean="0"/>
              <a:t>templates and adding indicators. </a:t>
            </a:r>
          </a:p>
          <a:p>
            <a:r>
              <a:rPr lang="en-US" dirty="0" smtClean="0"/>
              <a:t>These templates and indicators are </a:t>
            </a:r>
          </a:p>
          <a:p>
            <a:r>
              <a:rPr lang="en-US" dirty="0" smtClean="0"/>
              <a:t>institution specific so you design </a:t>
            </a:r>
          </a:p>
          <a:p>
            <a:r>
              <a:rPr lang="en-US" dirty="0" smtClean="0"/>
              <a:t>templates to YOUR needs.</a:t>
            </a:r>
          </a:p>
          <a:p>
            <a:endParaRPr lang="en-US" dirty="0"/>
          </a:p>
          <a:p>
            <a:r>
              <a:rPr lang="en-US" dirty="0" smtClean="0"/>
              <a:t>Access to the module is under Start &gt; </a:t>
            </a:r>
          </a:p>
          <a:p>
            <a:r>
              <a:rPr lang="en-US" dirty="0" smtClean="0"/>
              <a:t>Animals &gt; Care and Welfare. You may </a:t>
            </a:r>
          </a:p>
          <a:p>
            <a:r>
              <a:rPr lang="en-US" dirty="0" smtClean="0"/>
              <a:t>want to drag it to your desktop for easy</a:t>
            </a:r>
          </a:p>
          <a:p>
            <a:r>
              <a:rPr lang="en-US" dirty="0" smtClean="0"/>
              <a:t>access.</a:t>
            </a:r>
            <a:endParaRPr lang="en-US" dirty="0"/>
          </a:p>
        </p:txBody>
      </p:sp>
      <p:pic>
        <p:nvPicPr>
          <p:cNvPr id="1026" name="Picture 2" descr="Image result for aquarium animals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8873" y="1489333"/>
            <a:ext cx="2208841" cy="168235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D1A12E6A-C85A-496C-95D0-8B82A2649983}" type="slidenum">
              <a:rPr lang="en-US" smtClean="0"/>
              <a:t>3</a:t>
            </a:fld>
            <a:endParaRPr lang="en-US"/>
          </a:p>
        </p:txBody>
      </p:sp>
      <p:pic>
        <p:nvPicPr>
          <p:cNvPr id="6" name="Picture 5"/>
          <p:cNvPicPr>
            <a:picLocks noChangeAspect="1"/>
          </p:cNvPicPr>
          <p:nvPr/>
        </p:nvPicPr>
        <p:blipFill>
          <a:blip r:embed="rId3"/>
          <a:stretch>
            <a:fillRect/>
          </a:stretch>
        </p:blipFill>
        <p:spPr>
          <a:xfrm>
            <a:off x="5367466" y="3274423"/>
            <a:ext cx="2471654" cy="2314424"/>
          </a:xfrm>
          <a:prstGeom prst="rect">
            <a:avLst/>
          </a:prstGeom>
          <a:ln>
            <a:solidFill>
              <a:schemeClr val="tx1"/>
            </a:solidFill>
          </a:ln>
        </p:spPr>
      </p:pic>
    </p:spTree>
    <p:extLst>
      <p:ext uri="{BB962C8B-B14F-4D97-AF65-F5344CB8AC3E}">
        <p14:creationId xmlns:p14="http://schemas.microsoft.com/office/powerpoint/2010/main" val="25103884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3580" y="0"/>
            <a:ext cx="7886700" cy="1325563"/>
          </a:xfrm>
        </p:spPr>
        <p:txBody>
          <a:bodyPr/>
          <a:lstStyle/>
          <a:p>
            <a:r>
              <a:rPr lang="en-US" dirty="0" smtClean="0"/>
              <a:t>Create a Template</a:t>
            </a:r>
            <a:endParaRPr lang="en-US" dirty="0"/>
          </a:p>
        </p:txBody>
      </p:sp>
      <p:pic>
        <p:nvPicPr>
          <p:cNvPr id="3" name="Picture 2"/>
          <p:cNvPicPr>
            <a:picLocks noChangeAspect="1"/>
          </p:cNvPicPr>
          <p:nvPr/>
        </p:nvPicPr>
        <p:blipFill>
          <a:blip r:embed="rId2"/>
          <a:stretch>
            <a:fillRect/>
          </a:stretch>
        </p:blipFill>
        <p:spPr>
          <a:xfrm>
            <a:off x="2647406" y="1104496"/>
            <a:ext cx="5512525" cy="2409017"/>
          </a:xfrm>
          <a:prstGeom prst="rect">
            <a:avLst/>
          </a:prstGeom>
          <a:ln>
            <a:solidFill>
              <a:schemeClr val="tx1"/>
            </a:solidFill>
          </a:ln>
        </p:spPr>
      </p:pic>
      <p:sp>
        <p:nvSpPr>
          <p:cNvPr id="4" name="TextBox 3"/>
          <p:cNvSpPr txBox="1"/>
          <p:nvPr/>
        </p:nvSpPr>
        <p:spPr>
          <a:xfrm>
            <a:off x="836024" y="3602346"/>
            <a:ext cx="7619999" cy="2031325"/>
          </a:xfrm>
          <a:prstGeom prst="rect">
            <a:avLst/>
          </a:prstGeom>
          <a:solidFill>
            <a:srgbClr val="CC99FF"/>
          </a:solidFill>
          <a:ln>
            <a:solidFill>
              <a:schemeClr val="tx1"/>
            </a:solidFill>
          </a:ln>
        </p:spPr>
        <p:txBody>
          <a:bodyPr wrap="square" rtlCol="0">
            <a:spAutoFit/>
          </a:bodyPr>
          <a:lstStyle/>
          <a:p>
            <a:r>
              <a:rPr lang="en-US" sz="1400" dirty="0" smtClean="0"/>
              <a:t>1-The name must be unique.</a:t>
            </a:r>
          </a:p>
          <a:p>
            <a:r>
              <a:rPr lang="en-US" sz="1400" dirty="0" smtClean="0"/>
              <a:t>2-Select if you want to share with others or allow others to edit the template.</a:t>
            </a:r>
          </a:p>
          <a:p>
            <a:r>
              <a:rPr lang="en-US" sz="1400" dirty="0" smtClean="0"/>
              <a:t>3-Select the entity you want the template to cover. If you do not have Animal or Enclosure Lists those options will not display for selection.</a:t>
            </a:r>
          </a:p>
          <a:p>
            <a:r>
              <a:rPr lang="en-US" sz="1400" dirty="0" smtClean="0"/>
              <a:t>4-If you want to add another entity select Add Another. You can mix and match Animals, Enclosures and Taxonomy. When selecting Enclosures it will pull from the current Occupants.</a:t>
            </a:r>
          </a:p>
          <a:p>
            <a:r>
              <a:rPr lang="en-US" sz="1400" dirty="0" smtClean="0"/>
              <a:t>5-Select your Indicators. Checking the top level Category will select all the Indicators under it.</a:t>
            </a:r>
          </a:p>
          <a:p>
            <a:r>
              <a:rPr lang="en-US" sz="1400" dirty="0" smtClean="0"/>
              <a:t>6-You can easily Add Another Template from here. You can select the same animals and/or the same</a:t>
            </a:r>
          </a:p>
          <a:p>
            <a:r>
              <a:rPr lang="en-US" sz="1400" dirty="0" smtClean="0"/>
              <a:t>Indicators.</a:t>
            </a:r>
            <a:endParaRPr lang="en-US" sz="1400" dirty="0"/>
          </a:p>
        </p:txBody>
      </p:sp>
      <p:sp>
        <p:nvSpPr>
          <p:cNvPr id="5" name="Slide Number Placeholder 4"/>
          <p:cNvSpPr>
            <a:spLocks noGrp="1"/>
          </p:cNvSpPr>
          <p:nvPr>
            <p:ph type="sldNum" sz="quarter" idx="12"/>
          </p:nvPr>
        </p:nvSpPr>
        <p:spPr/>
        <p:txBody>
          <a:bodyPr/>
          <a:lstStyle/>
          <a:p>
            <a:fld id="{D1A12E6A-C85A-496C-95D0-8B82A2649983}" type="slidenum">
              <a:rPr lang="en-US" smtClean="0"/>
              <a:t>30</a:t>
            </a:fld>
            <a:endParaRPr lang="en-US"/>
          </a:p>
        </p:txBody>
      </p:sp>
    </p:spTree>
    <p:extLst>
      <p:ext uri="{BB962C8B-B14F-4D97-AF65-F5344CB8AC3E}">
        <p14:creationId xmlns:p14="http://schemas.microsoft.com/office/powerpoint/2010/main" val="21348761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Template</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31</a:t>
            </a:fld>
            <a:endParaRPr lang="en-US"/>
          </a:p>
        </p:txBody>
      </p:sp>
      <p:sp>
        <p:nvSpPr>
          <p:cNvPr id="5" name="TextBox 4"/>
          <p:cNvSpPr txBox="1"/>
          <p:nvPr/>
        </p:nvSpPr>
        <p:spPr>
          <a:xfrm>
            <a:off x="1305795" y="4276436"/>
            <a:ext cx="6460808" cy="646331"/>
          </a:xfrm>
          <a:prstGeom prst="rect">
            <a:avLst/>
          </a:prstGeom>
          <a:solidFill>
            <a:srgbClr val="CC99FF"/>
          </a:solidFill>
          <a:ln>
            <a:solidFill>
              <a:schemeClr val="tx1"/>
            </a:solidFill>
          </a:ln>
        </p:spPr>
        <p:txBody>
          <a:bodyPr wrap="none" rtlCol="0">
            <a:spAutoFit/>
          </a:bodyPr>
          <a:lstStyle/>
          <a:p>
            <a:r>
              <a:rPr lang="en-US" dirty="0" smtClean="0"/>
              <a:t>To use the Template select the hyperlink from the list of Templates.</a:t>
            </a:r>
          </a:p>
          <a:p>
            <a:r>
              <a:rPr lang="en-US" dirty="0" smtClean="0"/>
              <a:t>this is also where you would edit or delete a template.</a:t>
            </a:r>
            <a:endParaRPr lang="en-US" dirty="0"/>
          </a:p>
        </p:txBody>
      </p:sp>
      <p:pic>
        <p:nvPicPr>
          <p:cNvPr id="6" name="Picture 5"/>
          <p:cNvPicPr>
            <a:picLocks noChangeAspect="1"/>
          </p:cNvPicPr>
          <p:nvPr/>
        </p:nvPicPr>
        <p:blipFill>
          <a:blip r:embed="rId2"/>
          <a:stretch>
            <a:fillRect/>
          </a:stretch>
        </p:blipFill>
        <p:spPr>
          <a:xfrm>
            <a:off x="883547" y="1690689"/>
            <a:ext cx="7149067" cy="2151497"/>
          </a:xfrm>
          <a:prstGeom prst="rect">
            <a:avLst/>
          </a:prstGeom>
          <a:ln>
            <a:solidFill>
              <a:schemeClr val="tx1"/>
            </a:solidFill>
          </a:ln>
        </p:spPr>
      </p:pic>
    </p:spTree>
    <p:extLst>
      <p:ext uri="{BB962C8B-B14F-4D97-AF65-F5344CB8AC3E}">
        <p14:creationId xmlns:p14="http://schemas.microsoft.com/office/powerpoint/2010/main" val="23950161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Template</a:t>
            </a:r>
            <a:endParaRPr lang="en-US" dirty="0"/>
          </a:p>
        </p:txBody>
      </p:sp>
      <p:sp>
        <p:nvSpPr>
          <p:cNvPr id="5" name="Slide Number Placeholder 4"/>
          <p:cNvSpPr>
            <a:spLocks noGrp="1"/>
          </p:cNvSpPr>
          <p:nvPr>
            <p:ph type="sldNum" sz="quarter" idx="12"/>
          </p:nvPr>
        </p:nvSpPr>
        <p:spPr/>
        <p:txBody>
          <a:bodyPr/>
          <a:lstStyle/>
          <a:p>
            <a:fld id="{D1A12E6A-C85A-496C-95D0-8B82A2649983}" type="slidenum">
              <a:rPr lang="en-US" smtClean="0"/>
              <a:t>32</a:t>
            </a:fld>
            <a:endParaRPr lang="en-US"/>
          </a:p>
        </p:txBody>
      </p:sp>
      <p:pic>
        <p:nvPicPr>
          <p:cNvPr id="6" name="Picture 5"/>
          <p:cNvPicPr>
            <a:picLocks noChangeAspect="1"/>
          </p:cNvPicPr>
          <p:nvPr/>
        </p:nvPicPr>
        <p:blipFill>
          <a:blip r:embed="rId2"/>
          <a:stretch>
            <a:fillRect/>
          </a:stretch>
        </p:blipFill>
        <p:spPr>
          <a:xfrm>
            <a:off x="1034187" y="1538061"/>
            <a:ext cx="6888357" cy="4301841"/>
          </a:xfrm>
          <a:prstGeom prst="rect">
            <a:avLst/>
          </a:prstGeom>
          <a:ln>
            <a:solidFill>
              <a:schemeClr val="tx1"/>
            </a:solidFill>
          </a:ln>
        </p:spPr>
      </p:pic>
      <p:sp>
        <p:nvSpPr>
          <p:cNvPr id="4" name="TextBox 3"/>
          <p:cNvSpPr txBox="1"/>
          <p:nvPr/>
        </p:nvSpPr>
        <p:spPr>
          <a:xfrm>
            <a:off x="821838" y="4232365"/>
            <a:ext cx="7500323" cy="1200329"/>
          </a:xfrm>
          <a:prstGeom prst="rect">
            <a:avLst/>
          </a:prstGeom>
          <a:solidFill>
            <a:srgbClr val="CC99FF"/>
          </a:solidFill>
          <a:ln>
            <a:solidFill>
              <a:schemeClr val="tx1"/>
            </a:solidFill>
          </a:ln>
        </p:spPr>
        <p:txBody>
          <a:bodyPr wrap="none" rtlCol="0">
            <a:spAutoFit/>
          </a:bodyPr>
          <a:lstStyle/>
          <a:p>
            <a:r>
              <a:rPr lang="en-US" dirty="0" smtClean="0"/>
              <a:t>Complete the template. Selecting the copy icon will copy the value in the</a:t>
            </a:r>
          </a:p>
          <a:p>
            <a:r>
              <a:rPr lang="en-US" dirty="0" smtClean="0"/>
              <a:t>remaining records in that column for any animals with the same Configuration</a:t>
            </a:r>
          </a:p>
          <a:p>
            <a:r>
              <a:rPr lang="en-US" dirty="0" smtClean="0"/>
              <a:t>for that Indicator. You do not have to complete all the fields to Save. Save and </a:t>
            </a:r>
          </a:p>
          <a:p>
            <a:r>
              <a:rPr lang="en-US" dirty="0" smtClean="0"/>
              <a:t>Repeat will save the data and keep the template open for additional entries.</a:t>
            </a:r>
            <a:endParaRPr lang="en-US" dirty="0"/>
          </a:p>
        </p:txBody>
      </p:sp>
    </p:spTree>
    <p:extLst>
      <p:ext uri="{BB962C8B-B14F-4D97-AF65-F5344CB8AC3E}">
        <p14:creationId xmlns:p14="http://schemas.microsoft.com/office/powerpoint/2010/main" val="18432555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067" y="426086"/>
            <a:ext cx="7886700" cy="1325563"/>
          </a:xfrm>
        </p:spPr>
        <p:txBody>
          <a:bodyPr/>
          <a:lstStyle/>
          <a:p>
            <a:r>
              <a:rPr lang="en-US" dirty="0" smtClean="0"/>
              <a:t>Viewing the Chart</a:t>
            </a:r>
            <a:endParaRPr lang="en-US" dirty="0"/>
          </a:p>
        </p:txBody>
      </p:sp>
      <p:pic>
        <p:nvPicPr>
          <p:cNvPr id="3" name="Picture 2"/>
          <p:cNvPicPr>
            <a:picLocks noChangeAspect="1"/>
          </p:cNvPicPr>
          <p:nvPr/>
        </p:nvPicPr>
        <p:blipFill>
          <a:blip r:embed="rId2"/>
          <a:stretch>
            <a:fillRect/>
          </a:stretch>
        </p:blipFill>
        <p:spPr>
          <a:xfrm>
            <a:off x="381220" y="2076215"/>
            <a:ext cx="4991968" cy="4137074"/>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5652618" y="1615429"/>
            <a:ext cx="3082079" cy="921572"/>
          </a:xfrm>
          <a:prstGeom prst="rect">
            <a:avLst/>
          </a:prstGeom>
          <a:ln>
            <a:solidFill>
              <a:schemeClr val="tx1"/>
            </a:solidFill>
          </a:ln>
        </p:spPr>
      </p:pic>
      <p:sp>
        <p:nvSpPr>
          <p:cNvPr id="5" name="TextBox 4"/>
          <p:cNvSpPr txBox="1"/>
          <p:nvPr/>
        </p:nvSpPr>
        <p:spPr>
          <a:xfrm>
            <a:off x="5558209" y="3406088"/>
            <a:ext cx="3281989" cy="1477328"/>
          </a:xfrm>
          <a:prstGeom prst="rect">
            <a:avLst/>
          </a:prstGeom>
          <a:solidFill>
            <a:srgbClr val="CC99FF"/>
          </a:solidFill>
          <a:ln>
            <a:solidFill>
              <a:schemeClr val="tx1"/>
            </a:solidFill>
          </a:ln>
        </p:spPr>
        <p:txBody>
          <a:bodyPr wrap="none" rtlCol="0">
            <a:spAutoFit/>
          </a:bodyPr>
          <a:lstStyle/>
          <a:p>
            <a:r>
              <a:rPr lang="en-US" dirty="0" smtClean="0"/>
              <a:t>To view the Charts, select Chart</a:t>
            </a:r>
          </a:p>
          <a:p>
            <a:r>
              <a:rPr lang="en-US" dirty="0" smtClean="0"/>
              <a:t>and enter a GAN or other</a:t>
            </a:r>
          </a:p>
          <a:p>
            <a:r>
              <a:rPr lang="en-US" dirty="0" smtClean="0"/>
              <a:t>identifier (above). The Chart will </a:t>
            </a:r>
          </a:p>
          <a:p>
            <a:r>
              <a:rPr lang="en-US" dirty="0" smtClean="0"/>
              <a:t>display the data recorded during </a:t>
            </a:r>
          </a:p>
          <a:p>
            <a:r>
              <a:rPr lang="en-US" dirty="0" smtClean="0"/>
              <a:t>the selected date range.</a:t>
            </a:r>
            <a:endParaRPr lang="en-US" dirty="0"/>
          </a:p>
        </p:txBody>
      </p:sp>
      <p:sp>
        <p:nvSpPr>
          <p:cNvPr id="6" name="Slide Number Placeholder 5"/>
          <p:cNvSpPr>
            <a:spLocks noGrp="1"/>
          </p:cNvSpPr>
          <p:nvPr>
            <p:ph type="sldNum" sz="quarter" idx="12"/>
          </p:nvPr>
        </p:nvSpPr>
        <p:spPr/>
        <p:txBody>
          <a:bodyPr/>
          <a:lstStyle/>
          <a:p>
            <a:fld id="{D1A12E6A-C85A-496C-95D0-8B82A2649983}" type="slidenum">
              <a:rPr lang="en-US" smtClean="0"/>
              <a:t>33</a:t>
            </a:fld>
            <a:endParaRPr lang="en-US"/>
          </a:p>
        </p:txBody>
      </p:sp>
    </p:spTree>
    <p:extLst>
      <p:ext uri="{BB962C8B-B14F-4D97-AF65-F5344CB8AC3E}">
        <p14:creationId xmlns:p14="http://schemas.microsoft.com/office/powerpoint/2010/main" val="5507130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Filtering the Indicators</a:t>
            </a:r>
            <a:endParaRPr lang="en-US" dirty="0"/>
          </a:p>
        </p:txBody>
      </p:sp>
      <p:pic>
        <p:nvPicPr>
          <p:cNvPr id="4" name="Picture 3"/>
          <p:cNvPicPr>
            <a:picLocks noChangeAspect="1"/>
          </p:cNvPicPr>
          <p:nvPr/>
        </p:nvPicPr>
        <p:blipFill>
          <a:blip r:embed="rId2"/>
          <a:stretch>
            <a:fillRect/>
          </a:stretch>
        </p:blipFill>
        <p:spPr>
          <a:xfrm>
            <a:off x="379591" y="2018965"/>
            <a:ext cx="5011015" cy="4112132"/>
          </a:xfrm>
          <a:prstGeom prst="rect">
            <a:avLst/>
          </a:prstGeom>
          <a:ln>
            <a:solidFill>
              <a:schemeClr val="tx1"/>
            </a:solidFill>
          </a:ln>
        </p:spPr>
      </p:pic>
      <p:sp>
        <p:nvSpPr>
          <p:cNvPr id="5" name="TextBox 4"/>
          <p:cNvSpPr txBox="1"/>
          <p:nvPr/>
        </p:nvSpPr>
        <p:spPr>
          <a:xfrm>
            <a:off x="5695405" y="1619795"/>
            <a:ext cx="3002873" cy="3693319"/>
          </a:xfrm>
          <a:prstGeom prst="rect">
            <a:avLst/>
          </a:prstGeom>
          <a:solidFill>
            <a:srgbClr val="CC99FF"/>
          </a:solidFill>
          <a:ln>
            <a:solidFill>
              <a:schemeClr val="tx1"/>
            </a:solidFill>
          </a:ln>
        </p:spPr>
        <p:txBody>
          <a:bodyPr wrap="none" rtlCol="0">
            <a:spAutoFit/>
          </a:bodyPr>
          <a:lstStyle/>
          <a:p>
            <a:r>
              <a:rPr lang="en-US" dirty="0" smtClean="0"/>
              <a:t>You can filter the Indicators </a:t>
            </a:r>
          </a:p>
          <a:p>
            <a:r>
              <a:rPr lang="en-US" dirty="0" smtClean="0"/>
              <a:t>to make the Chart easier to</a:t>
            </a:r>
          </a:p>
          <a:p>
            <a:r>
              <a:rPr lang="en-US" dirty="0" smtClean="0"/>
              <a:t>read by clicking on them</a:t>
            </a:r>
          </a:p>
          <a:p>
            <a:r>
              <a:rPr lang="en-US" dirty="0" smtClean="0"/>
              <a:t>(see yellow below). If they</a:t>
            </a:r>
          </a:p>
          <a:p>
            <a:r>
              <a:rPr lang="en-US" dirty="0" smtClean="0"/>
              <a:t>are greyed out they will not</a:t>
            </a:r>
          </a:p>
          <a:p>
            <a:r>
              <a:rPr lang="en-US" dirty="0" smtClean="0"/>
              <a:t>display in the chart. By</a:t>
            </a:r>
          </a:p>
          <a:p>
            <a:r>
              <a:rPr lang="en-US" dirty="0" smtClean="0"/>
              <a:t>removing some Categories</a:t>
            </a:r>
          </a:p>
          <a:p>
            <a:r>
              <a:rPr lang="en-US" dirty="0" smtClean="0"/>
              <a:t>we can easily see that</a:t>
            </a:r>
          </a:p>
          <a:p>
            <a:r>
              <a:rPr lang="en-US" dirty="0" smtClean="0"/>
              <a:t>Excessive Vocalization,</a:t>
            </a:r>
          </a:p>
          <a:p>
            <a:r>
              <a:rPr lang="en-US" dirty="0" smtClean="0"/>
              <a:t>Interaction with Environment</a:t>
            </a:r>
          </a:p>
          <a:p>
            <a:r>
              <a:rPr lang="en-US" dirty="0" smtClean="0"/>
              <a:t>and Abnormal/Undesired</a:t>
            </a:r>
          </a:p>
          <a:p>
            <a:r>
              <a:rPr lang="en-US" dirty="0" smtClean="0"/>
              <a:t>Behaviors appear to be</a:t>
            </a:r>
          </a:p>
          <a:p>
            <a:r>
              <a:rPr lang="en-US" dirty="0" smtClean="0"/>
              <a:t>related.</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34</a:t>
            </a:fld>
            <a:endParaRPr lang="en-US"/>
          </a:p>
        </p:txBody>
      </p:sp>
    </p:spTree>
    <p:extLst>
      <p:ext uri="{BB962C8B-B14F-4D97-AF65-F5344CB8AC3E}">
        <p14:creationId xmlns:p14="http://schemas.microsoft.com/office/powerpoint/2010/main" val="3660325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Outside of Expected Values</a:t>
            </a:r>
            <a:endParaRPr lang="en-US" dirty="0"/>
          </a:p>
        </p:txBody>
      </p:sp>
      <p:pic>
        <p:nvPicPr>
          <p:cNvPr id="3" name="Picture 2"/>
          <p:cNvPicPr>
            <a:picLocks noChangeAspect="1"/>
          </p:cNvPicPr>
          <p:nvPr/>
        </p:nvPicPr>
        <p:blipFill>
          <a:blip r:embed="rId2"/>
          <a:stretch>
            <a:fillRect/>
          </a:stretch>
        </p:blipFill>
        <p:spPr>
          <a:xfrm>
            <a:off x="628650" y="1678115"/>
            <a:ext cx="4629379" cy="1728162"/>
          </a:xfrm>
          <a:prstGeom prst="rect">
            <a:avLst/>
          </a:prstGeom>
          <a:ln>
            <a:solidFill>
              <a:schemeClr val="tx1"/>
            </a:solidFill>
          </a:ln>
        </p:spPr>
      </p:pic>
      <p:sp>
        <p:nvSpPr>
          <p:cNvPr id="4" name="TextBox 3"/>
          <p:cNvSpPr txBox="1"/>
          <p:nvPr/>
        </p:nvSpPr>
        <p:spPr>
          <a:xfrm>
            <a:off x="5477691" y="2558049"/>
            <a:ext cx="3230821" cy="1477328"/>
          </a:xfrm>
          <a:prstGeom prst="rect">
            <a:avLst/>
          </a:prstGeom>
          <a:solidFill>
            <a:srgbClr val="CC99FF"/>
          </a:solidFill>
          <a:ln>
            <a:solidFill>
              <a:schemeClr val="tx1"/>
            </a:solidFill>
          </a:ln>
        </p:spPr>
        <p:txBody>
          <a:bodyPr wrap="none" rtlCol="0">
            <a:spAutoFit/>
          </a:bodyPr>
          <a:lstStyle/>
          <a:p>
            <a:r>
              <a:rPr lang="en-US" dirty="0" smtClean="0"/>
              <a:t>If an Observation is outside</a:t>
            </a:r>
          </a:p>
          <a:p>
            <a:r>
              <a:rPr lang="en-US" dirty="0" smtClean="0"/>
              <a:t>the desired Value/Range it</a:t>
            </a:r>
          </a:p>
          <a:p>
            <a:r>
              <a:rPr lang="en-US" dirty="0" smtClean="0"/>
              <a:t>will be outlined in red on the</a:t>
            </a:r>
          </a:p>
          <a:p>
            <a:r>
              <a:rPr lang="en-US" dirty="0" smtClean="0"/>
              <a:t>graph. Hovering over will display</a:t>
            </a:r>
          </a:p>
          <a:p>
            <a:r>
              <a:rPr lang="en-US" dirty="0" smtClean="0"/>
              <a:t>the desired Value.</a:t>
            </a:r>
            <a:endParaRPr lang="en-US" dirty="0"/>
          </a:p>
        </p:txBody>
      </p:sp>
      <p:pic>
        <p:nvPicPr>
          <p:cNvPr id="1026" name="Picture 2" descr="Image result for octopus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881" y="3594475"/>
            <a:ext cx="4102916" cy="277185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D1A12E6A-C85A-496C-95D0-8B82A2649983}" type="slidenum">
              <a:rPr lang="en-US" smtClean="0"/>
              <a:t>35</a:t>
            </a:fld>
            <a:endParaRPr lang="en-US"/>
          </a:p>
        </p:txBody>
      </p:sp>
    </p:spTree>
    <p:extLst>
      <p:ext uri="{BB962C8B-B14F-4D97-AF65-F5344CB8AC3E}">
        <p14:creationId xmlns:p14="http://schemas.microsoft.com/office/powerpoint/2010/main" val="41068706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Options</a:t>
            </a:r>
            <a:endParaRPr lang="en-US" dirty="0"/>
          </a:p>
        </p:txBody>
      </p:sp>
      <p:pic>
        <p:nvPicPr>
          <p:cNvPr id="3" name="Picture 2"/>
          <p:cNvPicPr>
            <a:picLocks noChangeAspect="1"/>
          </p:cNvPicPr>
          <p:nvPr/>
        </p:nvPicPr>
        <p:blipFill>
          <a:blip r:embed="rId2"/>
          <a:stretch>
            <a:fillRect/>
          </a:stretch>
        </p:blipFill>
        <p:spPr>
          <a:xfrm>
            <a:off x="818825" y="1518448"/>
            <a:ext cx="7506350" cy="2514818"/>
          </a:xfrm>
          <a:prstGeom prst="rect">
            <a:avLst/>
          </a:prstGeom>
          <a:ln>
            <a:solidFill>
              <a:schemeClr val="tx1"/>
            </a:solidFill>
          </a:ln>
        </p:spPr>
      </p:pic>
      <p:sp>
        <p:nvSpPr>
          <p:cNvPr id="4" name="TextBox 3"/>
          <p:cNvSpPr txBox="1"/>
          <p:nvPr/>
        </p:nvSpPr>
        <p:spPr>
          <a:xfrm>
            <a:off x="1175656" y="4371703"/>
            <a:ext cx="6642781" cy="923330"/>
          </a:xfrm>
          <a:prstGeom prst="rect">
            <a:avLst/>
          </a:prstGeom>
          <a:solidFill>
            <a:srgbClr val="CC99FF"/>
          </a:solidFill>
          <a:ln>
            <a:solidFill>
              <a:schemeClr val="tx1"/>
            </a:solidFill>
          </a:ln>
        </p:spPr>
        <p:txBody>
          <a:bodyPr wrap="none" rtlCol="0">
            <a:spAutoFit/>
          </a:bodyPr>
          <a:lstStyle/>
          <a:p>
            <a:r>
              <a:rPr lang="en-US" dirty="0" smtClean="0"/>
              <a:t>1-Selecting Animal Detail will take you directly into the animal record</a:t>
            </a:r>
          </a:p>
          <a:p>
            <a:r>
              <a:rPr lang="en-US" dirty="0" smtClean="0"/>
              <a:t>2-Selecting the hamburger icon allows you to print the Chart</a:t>
            </a:r>
          </a:p>
          <a:p>
            <a:r>
              <a:rPr lang="en-US" dirty="0" smtClean="0"/>
              <a:t>3-Switch to List View will change the view</a:t>
            </a:r>
            <a:endParaRPr lang="en-US" dirty="0"/>
          </a:p>
        </p:txBody>
      </p:sp>
      <p:sp>
        <p:nvSpPr>
          <p:cNvPr id="5" name="Slide Number Placeholder 4"/>
          <p:cNvSpPr>
            <a:spLocks noGrp="1"/>
          </p:cNvSpPr>
          <p:nvPr>
            <p:ph type="sldNum" sz="quarter" idx="12"/>
          </p:nvPr>
        </p:nvSpPr>
        <p:spPr/>
        <p:txBody>
          <a:bodyPr/>
          <a:lstStyle/>
          <a:p>
            <a:fld id="{D1A12E6A-C85A-496C-95D0-8B82A2649983}" type="slidenum">
              <a:rPr lang="en-US" smtClean="0"/>
              <a:t>36</a:t>
            </a:fld>
            <a:endParaRPr lang="en-US"/>
          </a:p>
        </p:txBody>
      </p:sp>
    </p:spTree>
    <p:extLst>
      <p:ext uri="{BB962C8B-B14F-4D97-AF65-F5344CB8AC3E}">
        <p14:creationId xmlns:p14="http://schemas.microsoft.com/office/powerpoint/2010/main" val="28301400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 View</a:t>
            </a:r>
            <a:endParaRPr lang="en-US" dirty="0"/>
          </a:p>
        </p:txBody>
      </p:sp>
      <p:pic>
        <p:nvPicPr>
          <p:cNvPr id="6" name="Picture 5"/>
          <p:cNvPicPr>
            <a:picLocks noChangeAspect="1"/>
          </p:cNvPicPr>
          <p:nvPr/>
        </p:nvPicPr>
        <p:blipFill>
          <a:blip r:embed="rId2"/>
          <a:stretch>
            <a:fillRect/>
          </a:stretch>
        </p:blipFill>
        <p:spPr>
          <a:xfrm>
            <a:off x="879790" y="1321887"/>
            <a:ext cx="7384420" cy="4214225"/>
          </a:xfrm>
          <a:prstGeom prst="rect">
            <a:avLst/>
          </a:prstGeom>
          <a:ln>
            <a:solidFill>
              <a:schemeClr val="tx1"/>
            </a:solidFill>
          </a:ln>
        </p:spPr>
      </p:pic>
      <p:sp>
        <p:nvSpPr>
          <p:cNvPr id="5" name="TextBox 4"/>
          <p:cNvSpPr txBox="1"/>
          <p:nvPr/>
        </p:nvSpPr>
        <p:spPr>
          <a:xfrm>
            <a:off x="508676" y="4249783"/>
            <a:ext cx="8126648" cy="1477328"/>
          </a:xfrm>
          <a:prstGeom prst="rect">
            <a:avLst/>
          </a:prstGeom>
          <a:solidFill>
            <a:srgbClr val="CC99FF"/>
          </a:solidFill>
          <a:ln>
            <a:solidFill>
              <a:schemeClr val="tx1"/>
            </a:solidFill>
          </a:ln>
        </p:spPr>
        <p:txBody>
          <a:bodyPr wrap="none" rtlCol="0">
            <a:spAutoFit/>
          </a:bodyPr>
          <a:lstStyle/>
          <a:p>
            <a:r>
              <a:rPr lang="en-US" dirty="0" smtClean="0"/>
              <a:t>List View shows the Observations in a list. The columns can be sorted in ascending or</a:t>
            </a:r>
          </a:p>
          <a:p>
            <a:r>
              <a:rPr lang="en-US" dirty="0" smtClean="0"/>
              <a:t>descending order. If you want to filter the list to fewer categories simply uncheck (or</a:t>
            </a:r>
          </a:p>
          <a:p>
            <a:r>
              <a:rPr lang="en-US" dirty="0" smtClean="0"/>
              <a:t>press Enter when highlighted) the categories you do not want to see. If you need to</a:t>
            </a:r>
          </a:p>
          <a:p>
            <a:r>
              <a:rPr lang="en-US" dirty="0" smtClean="0"/>
              <a:t>edit or delete an observation you would do it from List View. List View is where any</a:t>
            </a:r>
          </a:p>
          <a:p>
            <a:r>
              <a:rPr lang="en-US" dirty="0" smtClean="0"/>
              <a:t>Notes would display. You can also edit or delete data using List View.</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37</a:t>
            </a:fld>
            <a:endParaRPr lang="en-US"/>
          </a:p>
        </p:txBody>
      </p:sp>
    </p:spTree>
    <p:extLst>
      <p:ext uri="{BB962C8B-B14F-4D97-AF65-F5344CB8AC3E}">
        <p14:creationId xmlns:p14="http://schemas.microsoft.com/office/powerpoint/2010/main" val="14348975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the Animal Record</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38</a:t>
            </a:fld>
            <a:endParaRPr lang="en-US"/>
          </a:p>
        </p:txBody>
      </p:sp>
      <p:pic>
        <p:nvPicPr>
          <p:cNvPr id="4" name="Picture 3"/>
          <p:cNvPicPr>
            <a:picLocks noChangeAspect="1"/>
          </p:cNvPicPr>
          <p:nvPr/>
        </p:nvPicPr>
        <p:blipFill>
          <a:blip r:embed="rId2"/>
          <a:stretch>
            <a:fillRect/>
          </a:stretch>
        </p:blipFill>
        <p:spPr>
          <a:xfrm>
            <a:off x="998615" y="1828194"/>
            <a:ext cx="3436918" cy="1425063"/>
          </a:xfrm>
          <a:prstGeom prst="rect">
            <a:avLst/>
          </a:prstGeom>
          <a:ln>
            <a:solidFill>
              <a:schemeClr val="tx1"/>
            </a:solidFill>
          </a:ln>
        </p:spPr>
      </p:pic>
      <p:sp>
        <p:nvSpPr>
          <p:cNvPr id="5" name="TextBox 4"/>
          <p:cNvSpPr txBox="1"/>
          <p:nvPr/>
        </p:nvSpPr>
        <p:spPr>
          <a:xfrm>
            <a:off x="4953669" y="2552413"/>
            <a:ext cx="3561681" cy="1477328"/>
          </a:xfrm>
          <a:prstGeom prst="rect">
            <a:avLst/>
          </a:prstGeom>
          <a:solidFill>
            <a:srgbClr val="CC99FF"/>
          </a:solidFill>
          <a:ln>
            <a:solidFill>
              <a:schemeClr val="tx1"/>
            </a:solidFill>
          </a:ln>
        </p:spPr>
        <p:txBody>
          <a:bodyPr wrap="none" rtlCol="0">
            <a:spAutoFit/>
          </a:bodyPr>
          <a:lstStyle/>
          <a:p>
            <a:r>
              <a:rPr lang="en-US" dirty="0" smtClean="0"/>
              <a:t>From within the animal record</a:t>
            </a:r>
          </a:p>
          <a:p>
            <a:r>
              <a:rPr lang="en-US" dirty="0" smtClean="0"/>
              <a:t>you can open the Chart and have</a:t>
            </a:r>
          </a:p>
          <a:p>
            <a:r>
              <a:rPr lang="en-US" dirty="0" smtClean="0"/>
              <a:t>access to the List View by selecting</a:t>
            </a:r>
          </a:p>
          <a:p>
            <a:r>
              <a:rPr lang="en-US" dirty="0" smtClean="0"/>
              <a:t>the Care and Welfare tab at the top </a:t>
            </a:r>
          </a:p>
          <a:p>
            <a:r>
              <a:rPr lang="en-US" dirty="0" smtClean="0"/>
              <a:t>of the record.</a:t>
            </a:r>
            <a:endParaRPr lang="en-US" dirty="0"/>
          </a:p>
        </p:txBody>
      </p:sp>
      <p:pic>
        <p:nvPicPr>
          <p:cNvPr id="1026" name="Picture 2" descr="Image result for zoo animal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513" y="3356542"/>
            <a:ext cx="4007122" cy="301225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27164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Some Best Practice Suggestions….</a:t>
            </a:r>
            <a:endParaRPr lang="en-US" dirty="0"/>
          </a:p>
        </p:txBody>
      </p:sp>
      <p:pic>
        <p:nvPicPr>
          <p:cNvPr id="1026" name="Picture 2" descr="Image result for Plan Ahead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4147" y="2425337"/>
            <a:ext cx="2857500" cy="28575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798422" y="1467394"/>
            <a:ext cx="3779817" cy="4247317"/>
          </a:xfrm>
          <a:prstGeom prst="rect">
            <a:avLst/>
          </a:prstGeom>
          <a:solidFill>
            <a:srgbClr val="CC99FF"/>
          </a:solidFill>
          <a:ln>
            <a:solidFill>
              <a:schemeClr val="tx1"/>
            </a:solidFill>
          </a:ln>
        </p:spPr>
        <p:txBody>
          <a:bodyPr wrap="none" rtlCol="0">
            <a:spAutoFit/>
          </a:bodyPr>
          <a:lstStyle/>
          <a:p>
            <a:r>
              <a:rPr lang="en-US" dirty="0" smtClean="0"/>
              <a:t>Try to get the involvement of all</a:t>
            </a:r>
          </a:p>
          <a:p>
            <a:r>
              <a:rPr lang="en-US" dirty="0" smtClean="0"/>
              <a:t>Staff members who will be using</a:t>
            </a:r>
          </a:p>
          <a:p>
            <a:r>
              <a:rPr lang="en-US" dirty="0" smtClean="0"/>
              <a:t>the Care and Welfare module to help</a:t>
            </a:r>
          </a:p>
          <a:p>
            <a:r>
              <a:rPr lang="en-US" dirty="0" smtClean="0"/>
              <a:t>plan how it will be used and who</a:t>
            </a:r>
          </a:p>
          <a:p>
            <a:r>
              <a:rPr lang="en-US" dirty="0" smtClean="0"/>
              <a:t>will be using it. You only want to </a:t>
            </a:r>
          </a:p>
          <a:p>
            <a:r>
              <a:rPr lang="en-US" dirty="0" smtClean="0"/>
              <a:t>configure the Indicators and</a:t>
            </a:r>
          </a:p>
          <a:p>
            <a:r>
              <a:rPr lang="en-US" dirty="0" smtClean="0"/>
              <a:t>create the Templates once. The</a:t>
            </a:r>
          </a:p>
          <a:p>
            <a:r>
              <a:rPr lang="en-US" dirty="0" smtClean="0"/>
              <a:t>expected usage is:</a:t>
            </a:r>
          </a:p>
          <a:p>
            <a:r>
              <a:rPr lang="en-US" dirty="0" smtClean="0"/>
              <a:t>1-Indicators are owned by the welfare</a:t>
            </a:r>
          </a:p>
          <a:p>
            <a:r>
              <a:rPr lang="en-US" dirty="0" smtClean="0"/>
              <a:t>officer at your institution</a:t>
            </a:r>
          </a:p>
          <a:p>
            <a:r>
              <a:rPr lang="en-US" dirty="0" smtClean="0"/>
              <a:t>2-Templates are used by the animal</a:t>
            </a:r>
          </a:p>
          <a:p>
            <a:r>
              <a:rPr lang="en-US" dirty="0" smtClean="0"/>
              <a:t>care staff</a:t>
            </a:r>
          </a:p>
          <a:p>
            <a:r>
              <a:rPr lang="en-US" dirty="0" smtClean="0"/>
              <a:t>3-Charts are Curatorial, Veterinary</a:t>
            </a:r>
          </a:p>
          <a:p>
            <a:r>
              <a:rPr lang="en-US" dirty="0" smtClean="0"/>
              <a:t>and others with animal collection</a:t>
            </a:r>
          </a:p>
          <a:p>
            <a:r>
              <a:rPr lang="en-US" dirty="0" smtClean="0"/>
              <a:t>oversight</a:t>
            </a:r>
            <a:endParaRPr lang="en-US" dirty="0"/>
          </a:p>
        </p:txBody>
      </p:sp>
      <p:sp>
        <p:nvSpPr>
          <p:cNvPr id="2" name="Slide Number Placeholder 1"/>
          <p:cNvSpPr>
            <a:spLocks noGrp="1"/>
          </p:cNvSpPr>
          <p:nvPr>
            <p:ph type="sldNum" sz="quarter" idx="12"/>
          </p:nvPr>
        </p:nvSpPr>
        <p:spPr/>
        <p:txBody>
          <a:bodyPr/>
          <a:lstStyle/>
          <a:p>
            <a:fld id="{D1A12E6A-C85A-496C-95D0-8B82A2649983}" type="slidenum">
              <a:rPr lang="en-US" smtClean="0"/>
              <a:t>39</a:t>
            </a:fld>
            <a:endParaRPr lang="en-US"/>
          </a:p>
        </p:txBody>
      </p:sp>
    </p:spTree>
    <p:extLst>
      <p:ext uri="{BB962C8B-B14F-4D97-AF65-F5344CB8AC3E}">
        <p14:creationId xmlns:p14="http://schemas.microsoft.com/office/powerpoint/2010/main" val="15863898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479" y="373835"/>
            <a:ext cx="8689521" cy="1325563"/>
          </a:xfrm>
        </p:spPr>
        <p:txBody>
          <a:bodyPr/>
          <a:lstStyle/>
          <a:p>
            <a:r>
              <a:rPr lang="en-US" dirty="0" smtClean="0"/>
              <a:t>Activating Care and Welfare</a:t>
            </a:r>
            <a:endParaRPr lang="en-US" dirty="0"/>
          </a:p>
        </p:txBody>
      </p:sp>
      <p:sp>
        <p:nvSpPr>
          <p:cNvPr id="3" name="Content Placeholder 2"/>
          <p:cNvSpPr>
            <a:spLocks noGrp="1"/>
          </p:cNvSpPr>
          <p:nvPr>
            <p:ph idx="1"/>
          </p:nvPr>
        </p:nvSpPr>
        <p:spPr>
          <a:xfrm>
            <a:off x="628650" y="1699398"/>
            <a:ext cx="7886700" cy="4351338"/>
          </a:xfrm>
        </p:spPr>
        <p:txBody>
          <a:bodyPr/>
          <a:lstStyle/>
          <a:p>
            <a:r>
              <a:rPr lang="en-US" dirty="0" smtClean="0"/>
              <a:t>The functionality is available by default</a:t>
            </a:r>
          </a:p>
          <a:p>
            <a:r>
              <a:rPr lang="en-US" dirty="0" smtClean="0"/>
              <a:t>Your Local Admin will need to turn it on</a:t>
            </a:r>
          </a:p>
          <a:p>
            <a:pPr lvl="1"/>
            <a:r>
              <a:rPr lang="en-US" dirty="0" smtClean="0"/>
              <a:t>Institution Preferences &gt; ZIMS Accessibility &amp; Features</a:t>
            </a:r>
            <a:endParaRPr lang="en-US" dirty="0"/>
          </a:p>
        </p:txBody>
      </p:sp>
      <p:pic>
        <p:nvPicPr>
          <p:cNvPr id="1026" name="Picture 2" descr="Image result for zoo animal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8466" y="3513014"/>
            <a:ext cx="2892425" cy="217271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D1A12E6A-C85A-496C-95D0-8B82A2649983}" type="slidenum">
              <a:rPr lang="en-US" smtClean="0"/>
              <a:t>4</a:t>
            </a:fld>
            <a:endParaRPr lang="en-US"/>
          </a:p>
        </p:txBody>
      </p:sp>
      <p:pic>
        <p:nvPicPr>
          <p:cNvPr id="6" name="Picture 5"/>
          <p:cNvPicPr>
            <a:picLocks noChangeAspect="1"/>
          </p:cNvPicPr>
          <p:nvPr/>
        </p:nvPicPr>
        <p:blipFill>
          <a:blip r:embed="rId3"/>
          <a:stretch>
            <a:fillRect/>
          </a:stretch>
        </p:blipFill>
        <p:spPr>
          <a:xfrm>
            <a:off x="628650" y="3513014"/>
            <a:ext cx="4530140" cy="1903717"/>
          </a:xfrm>
          <a:prstGeom prst="rect">
            <a:avLst/>
          </a:prstGeom>
          <a:ln>
            <a:solidFill>
              <a:schemeClr val="tx1"/>
            </a:solidFill>
          </a:ln>
        </p:spPr>
      </p:pic>
    </p:spTree>
    <p:extLst>
      <p:ext uri="{BB962C8B-B14F-4D97-AF65-F5344CB8AC3E}">
        <p14:creationId xmlns:p14="http://schemas.microsoft.com/office/powerpoint/2010/main" val="30209826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BP – Use Global Indicators</a:t>
            </a:r>
            <a:endParaRPr lang="en-US" dirty="0"/>
          </a:p>
        </p:txBody>
      </p:sp>
      <p:sp>
        <p:nvSpPr>
          <p:cNvPr id="3" name="Content Placeholder 2"/>
          <p:cNvSpPr>
            <a:spLocks noGrp="1"/>
          </p:cNvSpPr>
          <p:nvPr>
            <p:ph idx="1"/>
          </p:nvPr>
        </p:nvSpPr>
        <p:spPr>
          <a:xfrm>
            <a:off x="628650" y="1690689"/>
            <a:ext cx="7886700" cy="4351338"/>
          </a:xfrm>
        </p:spPr>
        <p:txBody>
          <a:bodyPr/>
          <a:lstStyle/>
          <a:p>
            <a:r>
              <a:rPr lang="en-US" dirty="0" smtClean="0"/>
              <a:t>Whenever possible try to use the Global Indicators</a:t>
            </a:r>
          </a:p>
          <a:p>
            <a:r>
              <a:rPr lang="en-US" dirty="0" smtClean="0"/>
              <a:t>Care and Welfare information is not currently shared but</a:t>
            </a:r>
            <a:r>
              <a:rPr lang="en-US" dirty="0"/>
              <a:t> </a:t>
            </a:r>
            <a:r>
              <a:rPr lang="en-US" dirty="0" smtClean="0"/>
              <a:t>hopefully it will be in the future</a:t>
            </a:r>
          </a:p>
          <a:p>
            <a:r>
              <a:rPr lang="en-US" dirty="0" smtClean="0"/>
              <a:t>Using standard Global Indicators will assist with this sharing</a:t>
            </a:r>
            <a:endParaRPr lang="en-US" dirty="0"/>
          </a:p>
        </p:txBody>
      </p:sp>
      <p:pic>
        <p:nvPicPr>
          <p:cNvPr id="5122" name="Picture 2" descr="Image result for jellyfish imag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319" y="4381320"/>
            <a:ext cx="4144100" cy="207205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D1A12E6A-C85A-496C-95D0-8B82A2649983}" type="slidenum">
              <a:rPr lang="en-US" smtClean="0"/>
              <a:t>40</a:t>
            </a:fld>
            <a:endParaRPr lang="en-US"/>
          </a:p>
        </p:txBody>
      </p:sp>
    </p:spTree>
    <p:extLst>
      <p:ext uri="{BB962C8B-B14F-4D97-AF65-F5344CB8AC3E}">
        <p14:creationId xmlns:p14="http://schemas.microsoft.com/office/powerpoint/2010/main" val="3140615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431" y="180399"/>
            <a:ext cx="7886700" cy="1325563"/>
          </a:xfrm>
        </p:spPr>
        <p:txBody>
          <a:bodyPr/>
          <a:lstStyle/>
          <a:p>
            <a:r>
              <a:rPr lang="en-US" dirty="0" smtClean="0"/>
              <a:t>BP - Creating Local Indicator </a:t>
            </a:r>
            <a:endParaRPr lang="en-US" dirty="0"/>
          </a:p>
        </p:txBody>
      </p:sp>
      <p:sp>
        <p:nvSpPr>
          <p:cNvPr id="3" name="Content Placeholder 2"/>
          <p:cNvSpPr>
            <a:spLocks noGrp="1"/>
          </p:cNvSpPr>
          <p:nvPr>
            <p:ph idx="1"/>
          </p:nvPr>
        </p:nvSpPr>
        <p:spPr>
          <a:xfrm>
            <a:off x="628650" y="1409988"/>
            <a:ext cx="7886700" cy="4351338"/>
          </a:xfrm>
        </p:spPr>
        <p:txBody>
          <a:bodyPr>
            <a:normAutofit/>
          </a:bodyPr>
          <a:lstStyle/>
          <a:p>
            <a:r>
              <a:rPr lang="en-US" dirty="0" smtClean="0"/>
              <a:t>Try to use the default of assigning to All Animals when possible</a:t>
            </a:r>
          </a:p>
          <a:p>
            <a:r>
              <a:rPr lang="en-US" dirty="0" smtClean="0"/>
              <a:t>Best to “add exceptions” rather than use “specific taxonomic group(s)”</a:t>
            </a:r>
          </a:p>
          <a:p>
            <a:pPr lvl="1"/>
            <a:r>
              <a:rPr lang="en-US" dirty="0" smtClean="0"/>
              <a:t>Taxonomic exceptions cannot be changed after observations are recorded</a:t>
            </a:r>
          </a:p>
          <a:p>
            <a:r>
              <a:rPr lang="en-US" dirty="0" smtClean="0"/>
              <a:t>If “specific taxonomic group(s)” is used you cannot go back and select All Animals – you would need to create a new Indicator</a:t>
            </a:r>
          </a:p>
          <a:p>
            <a:r>
              <a:rPr lang="en-US" dirty="0"/>
              <a:t>Carve away rather than build up</a:t>
            </a:r>
          </a:p>
          <a:p>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41</a:t>
            </a:fld>
            <a:endParaRPr lang="en-US"/>
          </a:p>
        </p:txBody>
      </p:sp>
    </p:spTree>
    <p:extLst>
      <p:ext uri="{BB962C8B-B14F-4D97-AF65-F5344CB8AC3E}">
        <p14:creationId xmlns:p14="http://schemas.microsoft.com/office/powerpoint/2010/main" val="121936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BP - Editing an Indicator</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Name, Category and Description can be edited</a:t>
            </a:r>
          </a:p>
          <a:p>
            <a:pPr lvl="1"/>
            <a:r>
              <a:rPr lang="en-US" dirty="0" smtClean="0"/>
              <a:t>Warning will be given if associated with any records</a:t>
            </a:r>
          </a:p>
          <a:p>
            <a:r>
              <a:rPr lang="en-US" dirty="0" smtClean="0"/>
              <a:t>Value Type cannot be edited after records have been added</a:t>
            </a:r>
          </a:p>
          <a:p>
            <a:r>
              <a:rPr lang="en-US" dirty="0" smtClean="0"/>
              <a:t>Expected Value can be modified even if records have been added</a:t>
            </a:r>
          </a:p>
          <a:p>
            <a:r>
              <a:rPr lang="en-US" dirty="0" smtClean="0"/>
              <a:t>Value cannot be changed for Numeric </a:t>
            </a:r>
            <a:r>
              <a:rPr lang="en-US" dirty="0"/>
              <a:t>S</a:t>
            </a:r>
            <a:r>
              <a:rPr lang="en-US" dirty="0" smtClean="0"/>
              <a:t>cale after using the Indicator in a record</a:t>
            </a:r>
          </a:p>
          <a:p>
            <a:r>
              <a:rPr lang="en-US" dirty="0" smtClean="0"/>
              <a:t>If an Indicator is edited</a:t>
            </a:r>
            <a:r>
              <a:rPr lang="en-US" smtClean="0"/>
              <a:t>, you should add </a:t>
            </a:r>
            <a:r>
              <a:rPr lang="en-US" dirty="0" smtClean="0"/>
              <a:t>a batch Note to animals affected that includes what was changed on date “x”</a:t>
            </a:r>
          </a:p>
          <a:p>
            <a:endParaRPr lang="en-US" dirty="0" smtClean="0"/>
          </a:p>
        </p:txBody>
      </p:sp>
      <p:sp>
        <p:nvSpPr>
          <p:cNvPr id="4" name="Slide Number Placeholder 3"/>
          <p:cNvSpPr>
            <a:spLocks noGrp="1"/>
          </p:cNvSpPr>
          <p:nvPr>
            <p:ph type="sldNum" sz="quarter" idx="12"/>
          </p:nvPr>
        </p:nvSpPr>
        <p:spPr/>
        <p:txBody>
          <a:bodyPr/>
          <a:lstStyle/>
          <a:p>
            <a:fld id="{D1A12E6A-C85A-496C-95D0-8B82A2649983}" type="slidenum">
              <a:rPr lang="en-US" smtClean="0"/>
              <a:t>42</a:t>
            </a:fld>
            <a:endParaRPr lang="en-US"/>
          </a:p>
        </p:txBody>
      </p:sp>
    </p:spTree>
    <p:extLst>
      <p:ext uri="{BB962C8B-B14F-4D97-AF65-F5344CB8AC3E}">
        <p14:creationId xmlns:p14="http://schemas.microsoft.com/office/powerpoint/2010/main" val="1673649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Taxonomic Exclusions in Templates</a:t>
            </a:r>
            <a:endParaRPr lang="en-US" dirty="0"/>
          </a:p>
        </p:txBody>
      </p:sp>
      <p:sp>
        <p:nvSpPr>
          <p:cNvPr id="3" name="Content Placeholder 2"/>
          <p:cNvSpPr>
            <a:spLocks noGrp="1"/>
          </p:cNvSpPr>
          <p:nvPr>
            <p:ph idx="1"/>
          </p:nvPr>
        </p:nvSpPr>
        <p:spPr/>
        <p:txBody>
          <a:bodyPr/>
          <a:lstStyle/>
          <a:p>
            <a:r>
              <a:rPr lang="en-US" dirty="0" smtClean="0"/>
              <a:t>All of the Indicators that have been Configured will display to select from when creating a template</a:t>
            </a:r>
          </a:p>
          <a:p>
            <a:r>
              <a:rPr lang="en-US" dirty="0" smtClean="0"/>
              <a:t>If an Indicator has been used for a taxa, you cannot remove that taxa from the exception</a:t>
            </a:r>
          </a:p>
          <a:p>
            <a:r>
              <a:rPr lang="en-US" dirty="0" smtClean="0"/>
              <a:t>When actually using the template, if a taxa is not included in the indicator the data entry will be greyed out and a “NA” displayed by default,  data cannot be recorded</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43</a:t>
            </a:fld>
            <a:endParaRPr lang="en-US"/>
          </a:p>
        </p:txBody>
      </p:sp>
    </p:spTree>
    <p:extLst>
      <p:ext uri="{BB962C8B-B14F-4D97-AF65-F5344CB8AC3E}">
        <p14:creationId xmlns:p14="http://schemas.microsoft.com/office/powerpoint/2010/main" val="1958627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BP – An Example</a:t>
            </a:r>
            <a:endParaRPr lang="en-US" dirty="0"/>
          </a:p>
        </p:txBody>
      </p:sp>
      <p:sp>
        <p:nvSpPr>
          <p:cNvPr id="3" name="Content Placeholder 2"/>
          <p:cNvSpPr>
            <a:spLocks noGrp="1"/>
          </p:cNvSpPr>
          <p:nvPr>
            <p:ph idx="1"/>
          </p:nvPr>
        </p:nvSpPr>
        <p:spPr>
          <a:xfrm>
            <a:off x="567690" y="1895294"/>
            <a:ext cx="7886700" cy="4351338"/>
          </a:xfrm>
        </p:spPr>
        <p:txBody>
          <a:bodyPr/>
          <a:lstStyle/>
          <a:p>
            <a:r>
              <a:rPr lang="en-US" sz="1800" dirty="0" smtClean="0"/>
              <a:t>Indicator A</a:t>
            </a:r>
          </a:p>
          <a:p>
            <a:pPr lvl="1"/>
            <a:r>
              <a:rPr lang="en-US" sz="1800" dirty="0" smtClean="0"/>
              <a:t>Numeric scale is 1-5</a:t>
            </a:r>
          </a:p>
          <a:p>
            <a:pPr lvl="1"/>
            <a:r>
              <a:rPr lang="en-US" sz="1800" dirty="0" smtClean="0"/>
              <a:t>Taxa exclusion = cheetah</a:t>
            </a:r>
          </a:p>
          <a:p>
            <a:pPr lvl="2"/>
            <a:r>
              <a:rPr lang="en-US" sz="1800" dirty="0" smtClean="0"/>
              <a:t>Numeric scale for cheetah is 1-10</a:t>
            </a:r>
          </a:p>
          <a:p>
            <a:r>
              <a:rPr lang="en-US" sz="1800" dirty="0" smtClean="0"/>
              <a:t>Data is recorded on cheetah </a:t>
            </a:r>
          </a:p>
          <a:p>
            <a:r>
              <a:rPr lang="en-US" sz="1800" dirty="0" smtClean="0"/>
              <a:t>Oops – you really wanted cheetah to be 1-5</a:t>
            </a:r>
          </a:p>
          <a:p>
            <a:pPr lvl="1"/>
            <a:r>
              <a:rPr lang="en-US" sz="1800" dirty="0" smtClean="0">
                <a:solidFill>
                  <a:srgbClr val="FF0000"/>
                </a:solidFill>
              </a:rPr>
              <a:t>Not going to happen – skews data already recorded</a:t>
            </a:r>
            <a:endParaRPr lang="en-US" sz="1800" dirty="0" smtClean="0"/>
          </a:p>
          <a:p>
            <a:r>
              <a:rPr lang="en-US" sz="1800" dirty="0" smtClean="0"/>
              <a:t>Oops – you don’t care about cheetah being an exception</a:t>
            </a:r>
          </a:p>
          <a:p>
            <a:pPr lvl="1"/>
            <a:r>
              <a:rPr lang="en-US" sz="1800" dirty="0" smtClean="0">
                <a:solidFill>
                  <a:srgbClr val="FF0000"/>
                </a:solidFill>
              </a:rPr>
              <a:t>Not going to happen – skews data already recorded</a:t>
            </a:r>
          </a:p>
          <a:p>
            <a:r>
              <a:rPr lang="en-US" sz="1800" dirty="0"/>
              <a:t>Numeric Scale can only be changed BEFORE data entry has occurred</a:t>
            </a:r>
          </a:p>
          <a:p>
            <a:r>
              <a:rPr lang="en-US" sz="1800" dirty="0" smtClean="0"/>
              <a:t>Expected Value/Range can always be changed</a:t>
            </a:r>
          </a:p>
          <a:p>
            <a:pPr lvl="1"/>
            <a:endParaRPr lang="en-US" dirty="0"/>
          </a:p>
        </p:txBody>
      </p:sp>
      <p:pic>
        <p:nvPicPr>
          <p:cNvPr id="2050" name="Picture 2" descr="Image result for cheetah image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652" r="4162"/>
          <a:stretch/>
        </p:blipFill>
        <p:spPr bwMode="auto">
          <a:xfrm>
            <a:off x="5286103" y="1131380"/>
            <a:ext cx="3466011" cy="238527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D1A12E6A-C85A-496C-95D0-8B82A2649983}" type="slidenum">
              <a:rPr lang="en-US" smtClean="0"/>
              <a:t>44</a:t>
            </a:fld>
            <a:endParaRPr lang="en-US"/>
          </a:p>
        </p:txBody>
      </p:sp>
    </p:spTree>
    <p:extLst>
      <p:ext uri="{BB962C8B-B14F-4D97-AF65-F5344CB8AC3E}">
        <p14:creationId xmlns:p14="http://schemas.microsoft.com/office/powerpoint/2010/main" val="275432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 calcmode="lin" valueType="num">
                                      <p:cBhvr additive="base">
                                        <p:cTn id="1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 calcmode="lin" valueType="num">
                                      <p:cBhvr additive="base">
                                        <p:cTn id="2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 calcmode="lin" valueType="num">
                                      <p:cBhvr additive="base">
                                        <p:cTn id="2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 calcmode="lin" valueType="num">
                                      <p:cBhvr additive="base">
                                        <p:cTn id="3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BP – Deleting an Indicator</a:t>
            </a:r>
            <a:endParaRPr lang="en-US" dirty="0"/>
          </a:p>
        </p:txBody>
      </p:sp>
      <p:sp>
        <p:nvSpPr>
          <p:cNvPr id="3" name="Content Placeholder 2"/>
          <p:cNvSpPr>
            <a:spLocks noGrp="1"/>
          </p:cNvSpPr>
          <p:nvPr>
            <p:ph idx="1"/>
          </p:nvPr>
        </p:nvSpPr>
        <p:spPr>
          <a:xfrm>
            <a:off x="628650" y="1512116"/>
            <a:ext cx="7886700" cy="4351338"/>
          </a:xfrm>
        </p:spPr>
        <p:txBody>
          <a:bodyPr/>
          <a:lstStyle/>
          <a:p>
            <a:r>
              <a:rPr lang="en-US" dirty="0" smtClean="0"/>
              <a:t>Care and Welfare data does not go into the animal record, they are retained in the module</a:t>
            </a:r>
          </a:p>
          <a:p>
            <a:r>
              <a:rPr lang="en-US" dirty="0" smtClean="0"/>
              <a:t>Deleting an Indicator will delete all the observations recorded using it</a:t>
            </a:r>
          </a:p>
          <a:p>
            <a:r>
              <a:rPr lang="en-US" dirty="0" smtClean="0"/>
              <a:t>You have 3 months to “Roll Back” a deletion using Data Entry Monitor</a:t>
            </a:r>
            <a:endParaRPr lang="en-US" dirty="0"/>
          </a:p>
        </p:txBody>
      </p:sp>
      <p:pic>
        <p:nvPicPr>
          <p:cNvPr id="8196" name="Picture 4" descr="Image result for zoo animal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4181" y="4262552"/>
            <a:ext cx="3876494" cy="218081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D1A12E6A-C85A-496C-95D0-8B82A2649983}" type="slidenum">
              <a:rPr lang="en-US" smtClean="0"/>
              <a:t>45</a:t>
            </a:fld>
            <a:endParaRPr lang="en-US"/>
          </a:p>
        </p:txBody>
      </p:sp>
    </p:spTree>
    <p:extLst>
      <p:ext uri="{BB962C8B-B14F-4D97-AF65-F5344CB8AC3E}">
        <p14:creationId xmlns:p14="http://schemas.microsoft.com/office/powerpoint/2010/main" val="307695571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Chart Considerations</a:t>
            </a:r>
            <a:endParaRPr lang="en-US" dirty="0"/>
          </a:p>
        </p:txBody>
      </p:sp>
      <p:sp>
        <p:nvSpPr>
          <p:cNvPr id="3" name="Content Placeholder 2"/>
          <p:cNvSpPr>
            <a:spLocks noGrp="1"/>
          </p:cNvSpPr>
          <p:nvPr>
            <p:ph idx="1"/>
          </p:nvPr>
        </p:nvSpPr>
        <p:spPr>
          <a:xfrm>
            <a:off x="628650" y="1564368"/>
            <a:ext cx="7886700" cy="4351338"/>
          </a:xfrm>
        </p:spPr>
        <p:txBody>
          <a:bodyPr/>
          <a:lstStyle/>
          <a:p>
            <a:r>
              <a:rPr lang="en-US" dirty="0" smtClean="0"/>
              <a:t>Weight, Health Status and Body Condition Score automatically populate the Charts</a:t>
            </a:r>
          </a:p>
          <a:p>
            <a:pPr lvl="1"/>
            <a:r>
              <a:rPr lang="en-US" dirty="0" smtClean="0"/>
              <a:t>They do not display on List View</a:t>
            </a:r>
          </a:p>
          <a:p>
            <a:r>
              <a:rPr lang="en-US" dirty="0" smtClean="0"/>
              <a:t>List View allows you to edit the date, time, value and observed by fields</a:t>
            </a:r>
          </a:p>
          <a:p>
            <a:r>
              <a:rPr lang="en-US" dirty="0" smtClean="0"/>
              <a:t>List View is also where any Notes will display </a:t>
            </a:r>
            <a:endParaRPr lang="en-US" dirty="0"/>
          </a:p>
        </p:txBody>
      </p:sp>
      <p:pic>
        <p:nvPicPr>
          <p:cNvPr id="7170" name="Picture 2" descr="Image result for zoo animal images"/>
          <p:cNvPicPr>
            <a:picLocks noChangeAspect="1" noChangeArrowheads="1"/>
          </p:cNvPicPr>
          <p:nvPr/>
        </p:nvPicPr>
        <p:blipFill rotWithShape="1">
          <a:blip r:embed="rId2">
            <a:extLst>
              <a:ext uri="{28A0092B-C50C-407E-A947-70E740481C1C}">
                <a14:useLocalDpi xmlns:a14="http://schemas.microsoft.com/office/drawing/2010/main" val="0"/>
              </a:ext>
            </a:extLst>
          </a:blip>
          <a:srcRect t="32926"/>
          <a:stretch/>
        </p:blipFill>
        <p:spPr bwMode="auto">
          <a:xfrm>
            <a:off x="949104" y="4476205"/>
            <a:ext cx="4457739" cy="198555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D1A12E6A-C85A-496C-95D0-8B82A2649983}" type="slidenum">
              <a:rPr lang="en-US" smtClean="0"/>
              <a:t>46</a:t>
            </a:fld>
            <a:endParaRPr lang="en-US"/>
          </a:p>
        </p:txBody>
      </p:sp>
    </p:spTree>
    <p:extLst>
      <p:ext uri="{BB962C8B-B14F-4D97-AF65-F5344CB8AC3E}">
        <p14:creationId xmlns:p14="http://schemas.microsoft.com/office/powerpoint/2010/main" val="76696379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8714" y="181837"/>
            <a:ext cx="7772400" cy="2387600"/>
          </a:xfrm>
        </p:spPr>
        <p:txBody>
          <a:bodyPr/>
          <a:lstStyle/>
          <a:p>
            <a:r>
              <a:rPr lang="en-US" smtClean="0"/>
              <a:t>ZIMS for Care and </a:t>
            </a:r>
            <a:r>
              <a:rPr lang="en-US" dirty="0" smtClean="0"/>
              <a:t>Welfare</a:t>
            </a:r>
            <a:endParaRPr lang="en-US" dirty="0"/>
          </a:p>
        </p:txBody>
      </p:sp>
      <p:sp>
        <p:nvSpPr>
          <p:cNvPr id="3" name="Subtitle 2"/>
          <p:cNvSpPr>
            <a:spLocks noGrp="1"/>
          </p:cNvSpPr>
          <p:nvPr>
            <p:ph type="subTitle" idx="1"/>
          </p:nvPr>
        </p:nvSpPr>
        <p:spPr>
          <a:xfrm>
            <a:off x="1055914" y="2739890"/>
            <a:ext cx="6858000" cy="1655762"/>
          </a:xfrm>
        </p:spPr>
        <p:txBody>
          <a:bodyPr/>
          <a:lstStyle/>
          <a:p>
            <a:r>
              <a:rPr lang="en-US" dirty="0" smtClean="0"/>
              <a:t>Any Questions?</a:t>
            </a:r>
            <a:endParaRPr lang="en-US" dirty="0"/>
          </a:p>
        </p:txBody>
      </p:sp>
      <p:pic>
        <p:nvPicPr>
          <p:cNvPr id="6146" name="Picture 2" descr="Image result for zoo animal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4181" y="3255464"/>
            <a:ext cx="4191000" cy="314325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D1A12E6A-C85A-496C-95D0-8B82A2649983}" type="slidenum">
              <a:rPr lang="en-US" smtClean="0"/>
              <a:t>47</a:t>
            </a:fld>
            <a:endParaRPr lang="en-US"/>
          </a:p>
        </p:txBody>
      </p:sp>
    </p:spTree>
    <p:extLst>
      <p:ext uri="{BB962C8B-B14F-4D97-AF65-F5344CB8AC3E}">
        <p14:creationId xmlns:p14="http://schemas.microsoft.com/office/powerpoint/2010/main" val="11126350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610" y="147412"/>
            <a:ext cx="7886700" cy="1325563"/>
          </a:xfrm>
        </p:spPr>
        <p:txBody>
          <a:bodyPr/>
          <a:lstStyle/>
          <a:p>
            <a:r>
              <a:rPr lang="en-US" dirty="0" smtClean="0"/>
              <a:t>Access via Roles</a:t>
            </a:r>
            <a:endParaRPr lang="en-US" dirty="0"/>
          </a:p>
        </p:txBody>
      </p:sp>
      <p:sp>
        <p:nvSpPr>
          <p:cNvPr id="3" name="Content Placeholder 2"/>
          <p:cNvSpPr>
            <a:spLocks noGrp="1"/>
          </p:cNvSpPr>
          <p:nvPr>
            <p:ph idx="1"/>
          </p:nvPr>
        </p:nvSpPr>
        <p:spPr>
          <a:xfrm>
            <a:off x="628650" y="1390196"/>
            <a:ext cx="7886700" cy="4351338"/>
          </a:xfrm>
        </p:spPr>
        <p:txBody>
          <a:bodyPr>
            <a:normAutofit/>
          </a:bodyPr>
          <a:lstStyle/>
          <a:p>
            <a:r>
              <a:rPr lang="en-US" sz="2000" dirty="0" smtClean="0"/>
              <a:t>As with all ZIMS functionality the access to Care and Welfare is via your Role</a:t>
            </a:r>
          </a:p>
          <a:p>
            <a:r>
              <a:rPr lang="en-US" sz="2000" dirty="0" smtClean="0"/>
              <a:t>Local Admin is the only Species360 template that has access to it</a:t>
            </a:r>
          </a:p>
          <a:p>
            <a:r>
              <a:rPr lang="en-US" sz="2000" dirty="0" smtClean="0"/>
              <a:t>For all others you will need to create, or add it to, a custom Role</a:t>
            </a:r>
          </a:p>
          <a:p>
            <a:r>
              <a:rPr lang="en-US" sz="2000" dirty="0" smtClean="0"/>
              <a:t>Add/Edit Indicator and Indicator Value are required to be able to manage Indicators</a:t>
            </a:r>
            <a:endParaRPr lang="en-US" sz="2000" dirty="0"/>
          </a:p>
        </p:txBody>
      </p:sp>
      <p:sp>
        <p:nvSpPr>
          <p:cNvPr id="6" name="Slide Number Placeholder 5"/>
          <p:cNvSpPr>
            <a:spLocks noGrp="1"/>
          </p:cNvSpPr>
          <p:nvPr>
            <p:ph type="sldNum" sz="quarter" idx="12"/>
          </p:nvPr>
        </p:nvSpPr>
        <p:spPr/>
        <p:txBody>
          <a:bodyPr/>
          <a:lstStyle/>
          <a:p>
            <a:fld id="{D1A12E6A-C85A-496C-95D0-8B82A2649983}" type="slidenum">
              <a:rPr lang="en-US" smtClean="0"/>
              <a:t>5</a:t>
            </a:fld>
            <a:endParaRPr lang="en-US"/>
          </a:p>
        </p:txBody>
      </p:sp>
      <p:pic>
        <p:nvPicPr>
          <p:cNvPr id="7" name="Picture 6"/>
          <p:cNvPicPr>
            <a:picLocks noChangeAspect="1"/>
          </p:cNvPicPr>
          <p:nvPr/>
        </p:nvPicPr>
        <p:blipFill>
          <a:blip r:embed="rId2"/>
          <a:stretch>
            <a:fillRect/>
          </a:stretch>
        </p:blipFill>
        <p:spPr>
          <a:xfrm>
            <a:off x="997034" y="3826224"/>
            <a:ext cx="2255715" cy="2392887"/>
          </a:xfrm>
          <a:prstGeom prst="rect">
            <a:avLst/>
          </a:prstGeom>
          <a:ln>
            <a:solidFill>
              <a:schemeClr val="tx1"/>
            </a:solidFill>
          </a:ln>
        </p:spPr>
      </p:pic>
      <p:pic>
        <p:nvPicPr>
          <p:cNvPr id="8" name="Picture 7"/>
          <p:cNvPicPr>
            <a:picLocks noChangeAspect="1"/>
          </p:cNvPicPr>
          <p:nvPr/>
        </p:nvPicPr>
        <p:blipFill>
          <a:blip r:embed="rId3"/>
          <a:stretch>
            <a:fillRect/>
          </a:stretch>
        </p:blipFill>
        <p:spPr>
          <a:xfrm>
            <a:off x="3621133" y="3591787"/>
            <a:ext cx="5048511" cy="1351369"/>
          </a:xfrm>
          <a:prstGeom prst="rect">
            <a:avLst/>
          </a:prstGeom>
          <a:ln>
            <a:solidFill>
              <a:schemeClr val="tx1"/>
            </a:solidFill>
          </a:ln>
        </p:spPr>
      </p:pic>
    </p:spTree>
    <p:extLst>
      <p:ext uri="{BB962C8B-B14F-4D97-AF65-F5344CB8AC3E}">
        <p14:creationId xmlns:p14="http://schemas.microsoft.com/office/powerpoint/2010/main" val="9540189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 and Welfare Dashboard</a:t>
            </a:r>
            <a:endParaRPr lang="en-US" dirty="0"/>
          </a:p>
        </p:txBody>
      </p:sp>
      <p:sp>
        <p:nvSpPr>
          <p:cNvPr id="3" name="TextBox 2"/>
          <p:cNvSpPr txBox="1"/>
          <p:nvPr/>
        </p:nvSpPr>
        <p:spPr>
          <a:xfrm>
            <a:off x="825820" y="4374132"/>
            <a:ext cx="7154974" cy="923330"/>
          </a:xfrm>
          <a:prstGeom prst="rect">
            <a:avLst/>
          </a:prstGeom>
          <a:solidFill>
            <a:srgbClr val="CC99FF"/>
          </a:solidFill>
          <a:ln>
            <a:solidFill>
              <a:schemeClr val="tx1"/>
            </a:solidFill>
          </a:ln>
        </p:spPr>
        <p:txBody>
          <a:bodyPr wrap="square" rtlCol="0">
            <a:spAutoFit/>
          </a:bodyPr>
          <a:lstStyle/>
          <a:p>
            <a:r>
              <a:rPr lang="en-US" dirty="0" smtClean="0"/>
              <a:t>When you open the Care and Welfare module the dashboard is displayed. On the left you see three options – Templates, Indicators and Charts. The Templates and Indicators have filter options at the top. </a:t>
            </a:r>
          </a:p>
        </p:txBody>
      </p:sp>
      <p:pic>
        <p:nvPicPr>
          <p:cNvPr id="5" name="Picture 4"/>
          <p:cNvPicPr>
            <a:picLocks noChangeAspect="1"/>
          </p:cNvPicPr>
          <p:nvPr/>
        </p:nvPicPr>
        <p:blipFill rotWithShape="1">
          <a:blip r:embed="rId2"/>
          <a:srcRect t="9280"/>
          <a:stretch/>
        </p:blipFill>
        <p:spPr>
          <a:xfrm>
            <a:off x="622878" y="1950719"/>
            <a:ext cx="7892472" cy="1769637"/>
          </a:xfrm>
          <a:prstGeom prst="rect">
            <a:avLst/>
          </a:prstGeom>
          <a:ln>
            <a:solidFill>
              <a:schemeClr val="tx1"/>
            </a:solidFill>
          </a:ln>
        </p:spPr>
      </p:pic>
      <p:sp>
        <p:nvSpPr>
          <p:cNvPr id="4" name="Slide Number Placeholder 3"/>
          <p:cNvSpPr>
            <a:spLocks noGrp="1"/>
          </p:cNvSpPr>
          <p:nvPr>
            <p:ph type="sldNum" sz="quarter" idx="12"/>
          </p:nvPr>
        </p:nvSpPr>
        <p:spPr/>
        <p:txBody>
          <a:bodyPr/>
          <a:lstStyle/>
          <a:p>
            <a:fld id="{D1A12E6A-C85A-496C-95D0-8B82A2649983}" type="slidenum">
              <a:rPr lang="en-US" smtClean="0"/>
              <a:t>6</a:t>
            </a:fld>
            <a:endParaRPr lang="en-US"/>
          </a:p>
        </p:txBody>
      </p:sp>
    </p:spTree>
    <p:extLst>
      <p:ext uri="{BB962C8B-B14F-4D97-AF65-F5344CB8AC3E}">
        <p14:creationId xmlns:p14="http://schemas.microsoft.com/office/powerpoint/2010/main" val="380532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Configure Your Indicators</a:t>
            </a:r>
            <a:endParaRPr lang="en-US" dirty="0"/>
          </a:p>
        </p:txBody>
      </p:sp>
      <p:pic>
        <p:nvPicPr>
          <p:cNvPr id="4" name="Picture 3"/>
          <p:cNvPicPr>
            <a:picLocks noChangeAspect="1"/>
          </p:cNvPicPr>
          <p:nvPr/>
        </p:nvPicPr>
        <p:blipFill rotWithShape="1">
          <a:blip r:embed="rId2"/>
          <a:srcRect t="4971" b="10885"/>
          <a:stretch/>
        </p:blipFill>
        <p:spPr>
          <a:xfrm>
            <a:off x="674032" y="1672045"/>
            <a:ext cx="7795936" cy="3283131"/>
          </a:xfrm>
          <a:prstGeom prst="rect">
            <a:avLst/>
          </a:prstGeom>
          <a:ln>
            <a:solidFill>
              <a:schemeClr val="tx1"/>
            </a:solidFill>
          </a:ln>
        </p:spPr>
      </p:pic>
      <p:sp>
        <p:nvSpPr>
          <p:cNvPr id="3" name="TextBox 2"/>
          <p:cNvSpPr txBox="1"/>
          <p:nvPr/>
        </p:nvSpPr>
        <p:spPr>
          <a:xfrm>
            <a:off x="563196" y="2974954"/>
            <a:ext cx="3280898" cy="3693319"/>
          </a:xfrm>
          <a:prstGeom prst="rect">
            <a:avLst/>
          </a:prstGeom>
          <a:solidFill>
            <a:srgbClr val="CC99FF"/>
          </a:solidFill>
          <a:ln>
            <a:solidFill>
              <a:schemeClr val="tx1"/>
            </a:solidFill>
          </a:ln>
        </p:spPr>
        <p:txBody>
          <a:bodyPr wrap="none" rtlCol="0">
            <a:spAutoFit/>
          </a:bodyPr>
          <a:lstStyle/>
          <a:p>
            <a:r>
              <a:rPr lang="en-US" dirty="0" smtClean="0"/>
              <a:t>You </a:t>
            </a:r>
            <a:r>
              <a:rPr lang="en-US" dirty="0"/>
              <a:t>w</a:t>
            </a:r>
            <a:r>
              <a:rPr lang="en-US" dirty="0" smtClean="0"/>
              <a:t>ill first need to</a:t>
            </a:r>
          </a:p>
          <a:p>
            <a:r>
              <a:rPr lang="en-US" dirty="0" smtClean="0"/>
              <a:t>configure your Indicators.</a:t>
            </a:r>
          </a:p>
          <a:p>
            <a:r>
              <a:rPr lang="en-US" dirty="0" smtClean="0"/>
              <a:t>Select Indicators from the</a:t>
            </a:r>
          </a:p>
          <a:p>
            <a:r>
              <a:rPr lang="en-US" dirty="0" smtClean="0"/>
              <a:t>upper left to activate. If the</a:t>
            </a:r>
          </a:p>
          <a:p>
            <a:r>
              <a:rPr lang="en-US" dirty="0" smtClean="0"/>
              <a:t>Value Type says “Please</a:t>
            </a:r>
          </a:p>
          <a:p>
            <a:r>
              <a:rPr lang="en-US" dirty="0" smtClean="0"/>
              <a:t>Configure”, that Indicator has</a:t>
            </a:r>
          </a:p>
          <a:p>
            <a:r>
              <a:rPr lang="en-US" dirty="0" smtClean="0"/>
              <a:t>not yet been configured. You</a:t>
            </a:r>
          </a:p>
          <a:p>
            <a:r>
              <a:rPr lang="en-US" dirty="0" smtClean="0"/>
              <a:t>do not need to configure</a:t>
            </a:r>
          </a:p>
          <a:p>
            <a:r>
              <a:rPr lang="en-US" dirty="0" smtClean="0"/>
              <a:t>all the Indicators, only those</a:t>
            </a:r>
          </a:p>
          <a:p>
            <a:r>
              <a:rPr lang="en-US" dirty="0" smtClean="0"/>
              <a:t>you decide to use in your</a:t>
            </a:r>
          </a:p>
          <a:p>
            <a:r>
              <a:rPr lang="en-US" dirty="0" smtClean="0"/>
              <a:t>templates. Indicators will not</a:t>
            </a:r>
          </a:p>
          <a:p>
            <a:r>
              <a:rPr lang="en-US" dirty="0" smtClean="0"/>
              <a:t>appear for selection in templates</a:t>
            </a:r>
          </a:p>
          <a:p>
            <a:r>
              <a:rPr lang="en-US" dirty="0" smtClean="0"/>
              <a:t>if they are not configured.</a:t>
            </a:r>
            <a:endParaRPr lang="en-US" dirty="0"/>
          </a:p>
        </p:txBody>
      </p:sp>
      <p:sp>
        <p:nvSpPr>
          <p:cNvPr id="5" name="Slide Number Placeholder 4"/>
          <p:cNvSpPr>
            <a:spLocks noGrp="1"/>
          </p:cNvSpPr>
          <p:nvPr>
            <p:ph type="sldNum" sz="quarter" idx="12"/>
          </p:nvPr>
        </p:nvSpPr>
        <p:spPr/>
        <p:txBody>
          <a:bodyPr/>
          <a:lstStyle/>
          <a:p>
            <a:fld id="{D1A12E6A-C85A-496C-95D0-8B82A2649983}" type="slidenum">
              <a:rPr lang="en-US" smtClean="0"/>
              <a:t>7</a:t>
            </a:fld>
            <a:endParaRPr lang="en-US"/>
          </a:p>
        </p:txBody>
      </p:sp>
    </p:spTree>
    <p:extLst>
      <p:ext uri="{BB962C8B-B14F-4D97-AF65-F5344CB8AC3E}">
        <p14:creationId xmlns:p14="http://schemas.microsoft.com/office/powerpoint/2010/main" val="13806759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Indicators to Select</a:t>
            </a:r>
            <a:endParaRPr lang="en-US" dirty="0"/>
          </a:p>
        </p:txBody>
      </p:sp>
      <p:sp>
        <p:nvSpPr>
          <p:cNvPr id="3" name="Content Placeholder 2"/>
          <p:cNvSpPr>
            <a:spLocks noGrp="1"/>
          </p:cNvSpPr>
          <p:nvPr>
            <p:ph idx="1"/>
          </p:nvPr>
        </p:nvSpPr>
        <p:spPr>
          <a:xfrm>
            <a:off x="628650" y="1516517"/>
            <a:ext cx="7886700" cy="4351338"/>
          </a:xfrm>
        </p:spPr>
        <p:txBody>
          <a:bodyPr/>
          <a:lstStyle/>
          <a:p>
            <a:r>
              <a:rPr lang="en-US" dirty="0" smtClean="0"/>
              <a:t>Any Accreditation requirements</a:t>
            </a:r>
          </a:p>
          <a:p>
            <a:r>
              <a:rPr lang="en-US" dirty="0" smtClean="0"/>
              <a:t>Any legal requirements (does your state or city require certain monitoring?)</a:t>
            </a:r>
          </a:p>
          <a:p>
            <a:r>
              <a:rPr lang="en-US" dirty="0" smtClean="0"/>
              <a:t>What your Board wants to know</a:t>
            </a:r>
          </a:p>
          <a:p>
            <a:r>
              <a:rPr lang="en-US" dirty="0" smtClean="0"/>
              <a:t>What your Staff wants to know</a:t>
            </a:r>
            <a:endParaRPr lang="en-US" dirty="0"/>
          </a:p>
        </p:txBody>
      </p:sp>
      <p:pic>
        <p:nvPicPr>
          <p:cNvPr id="2050" name="Picture 2" descr="Image result for zoo animal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6032" y="3970561"/>
            <a:ext cx="3806825" cy="238198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D1A12E6A-C85A-496C-95D0-8B82A2649983}" type="slidenum">
              <a:rPr lang="en-US" smtClean="0"/>
              <a:t>8</a:t>
            </a:fld>
            <a:endParaRPr lang="en-US"/>
          </a:p>
        </p:txBody>
      </p:sp>
    </p:spTree>
    <p:extLst>
      <p:ext uri="{BB962C8B-B14F-4D97-AF65-F5344CB8AC3E}">
        <p14:creationId xmlns:p14="http://schemas.microsoft.com/office/powerpoint/2010/main" val="16888070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90954"/>
            <a:ext cx="7886700" cy="1325563"/>
          </a:xfrm>
        </p:spPr>
        <p:txBody>
          <a:bodyPr/>
          <a:lstStyle/>
          <a:p>
            <a:r>
              <a:rPr lang="en-US" dirty="0" smtClean="0"/>
              <a:t>Five Categories of Indicators</a:t>
            </a:r>
            <a:endParaRPr lang="en-US" dirty="0"/>
          </a:p>
        </p:txBody>
      </p:sp>
      <p:sp>
        <p:nvSpPr>
          <p:cNvPr id="3" name="Content Placeholder 2"/>
          <p:cNvSpPr>
            <a:spLocks noGrp="1"/>
          </p:cNvSpPr>
          <p:nvPr>
            <p:ph idx="1"/>
          </p:nvPr>
        </p:nvSpPr>
        <p:spPr>
          <a:xfrm>
            <a:off x="628650" y="1372780"/>
            <a:ext cx="7886700" cy="4351338"/>
          </a:xfrm>
        </p:spPr>
        <p:txBody>
          <a:bodyPr>
            <a:normAutofit fontScale="47500" lnSpcReduction="20000"/>
          </a:bodyPr>
          <a:lstStyle/>
          <a:p>
            <a:r>
              <a:rPr lang="en-US" sz="2900" dirty="0" smtClean="0"/>
              <a:t>The five categories were taken from the “Five Domains” model from “Caring for Wildlife – the World Zoo and Aquarium Animal Welfare Strategy</a:t>
            </a:r>
            <a:r>
              <a:rPr lang="en-US" sz="2900" dirty="0"/>
              <a:t>” </a:t>
            </a:r>
            <a:endParaRPr lang="en-US" sz="2900" dirty="0" smtClean="0"/>
          </a:p>
          <a:p>
            <a:pPr marL="0" indent="0">
              <a:buNone/>
            </a:pPr>
            <a:r>
              <a:rPr lang="en-US" smtClean="0">
                <a:hlinkClick r:id="rId2"/>
              </a:rPr>
              <a:t>http</a:t>
            </a:r>
            <a:r>
              <a:rPr lang="en-US" dirty="0">
                <a:hlinkClick r:id="rId2"/>
              </a:rPr>
              <a:t>://www.waza.org/en/site/media/publications-1264077522/waza-strategies</a:t>
            </a:r>
            <a:endParaRPr lang="en-US" dirty="0"/>
          </a:p>
          <a:p>
            <a:r>
              <a:rPr lang="en-US" sz="2900" dirty="0" smtClean="0"/>
              <a:t>Behavior</a:t>
            </a:r>
          </a:p>
          <a:p>
            <a:pPr lvl="1"/>
            <a:r>
              <a:rPr lang="en-US" sz="2900" dirty="0" smtClean="0"/>
              <a:t>Indicator’s that reflect the animal’s responses to their surroundings</a:t>
            </a:r>
          </a:p>
          <a:p>
            <a:pPr lvl="2"/>
            <a:r>
              <a:rPr lang="en-US" sz="2900" dirty="0" smtClean="0"/>
              <a:t>Activity level, aggression, reproductive, parenting</a:t>
            </a:r>
          </a:p>
          <a:p>
            <a:r>
              <a:rPr lang="en-US" sz="2900" dirty="0" smtClean="0"/>
              <a:t>Environment</a:t>
            </a:r>
          </a:p>
          <a:p>
            <a:pPr lvl="1"/>
            <a:r>
              <a:rPr lang="en-US" sz="2900" dirty="0" smtClean="0"/>
              <a:t>Indicators that relate to environmental parameters</a:t>
            </a:r>
          </a:p>
          <a:p>
            <a:pPr lvl="2"/>
            <a:r>
              <a:rPr lang="en-US" sz="2900" dirty="0" smtClean="0"/>
              <a:t>Enclosure access, shelter, external impacts</a:t>
            </a:r>
          </a:p>
          <a:p>
            <a:r>
              <a:rPr lang="en-US" sz="2900" dirty="0" smtClean="0"/>
              <a:t>Mental Domain</a:t>
            </a:r>
          </a:p>
          <a:p>
            <a:pPr lvl="1"/>
            <a:r>
              <a:rPr lang="en-US" sz="2900" dirty="0" smtClean="0"/>
              <a:t>Indicators that reflect the affect or disposition of the animal as observed by caretakers</a:t>
            </a:r>
          </a:p>
          <a:p>
            <a:pPr lvl="2"/>
            <a:r>
              <a:rPr lang="en-US" sz="2900" dirty="0" smtClean="0"/>
              <a:t>Attitude, use of environment, general assessment</a:t>
            </a:r>
          </a:p>
          <a:p>
            <a:r>
              <a:rPr lang="en-US" sz="2900" dirty="0" smtClean="0"/>
              <a:t>Nutrition</a:t>
            </a:r>
          </a:p>
          <a:p>
            <a:pPr lvl="1"/>
            <a:r>
              <a:rPr lang="en-US" sz="2900" dirty="0" smtClean="0"/>
              <a:t>Indicators that reflect the animal’s interaction with food and feeding processes</a:t>
            </a:r>
          </a:p>
          <a:p>
            <a:pPr lvl="2"/>
            <a:r>
              <a:rPr lang="en-US" sz="2900" dirty="0" smtClean="0"/>
              <a:t>Consumption, food choices</a:t>
            </a:r>
          </a:p>
          <a:p>
            <a:r>
              <a:rPr lang="en-US" sz="2900" dirty="0" smtClean="0"/>
              <a:t>Physical Health</a:t>
            </a:r>
          </a:p>
          <a:p>
            <a:pPr lvl="1"/>
            <a:r>
              <a:rPr lang="en-US" sz="2900" dirty="0" smtClean="0"/>
              <a:t>Indicators related to the animal’s physical and physiological responses to factors such as disease, parasites, injuries, and developmental abnormalities</a:t>
            </a:r>
          </a:p>
          <a:p>
            <a:pPr lvl="2"/>
            <a:r>
              <a:rPr lang="en-US" sz="2900" dirty="0" smtClean="0"/>
              <a:t>Evidence of discomfort, fecal quantity &amp; quality, mobility and appearance</a:t>
            </a:r>
            <a:endParaRPr lang="en-US" sz="2900" dirty="0"/>
          </a:p>
        </p:txBody>
      </p:sp>
      <p:sp>
        <p:nvSpPr>
          <p:cNvPr id="4" name="Slide Number Placeholder 3"/>
          <p:cNvSpPr>
            <a:spLocks noGrp="1"/>
          </p:cNvSpPr>
          <p:nvPr>
            <p:ph type="sldNum" sz="quarter" idx="12"/>
          </p:nvPr>
        </p:nvSpPr>
        <p:spPr/>
        <p:txBody>
          <a:bodyPr/>
          <a:lstStyle/>
          <a:p>
            <a:fld id="{D1A12E6A-C85A-496C-95D0-8B82A2649983}" type="slidenum">
              <a:rPr lang="en-US" smtClean="0"/>
              <a:t>9</a:t>
            </a:fld>
            <a:endParaRPr lang="en-US"/>
          </a:p>
        </p:txBody>
      </p:sp>
    </p:spTree>
    <p:extLst>
      <p:ext uri="{BB962C8B-B14F-4D97-AF65-F5344CB8AC3E}">
        <p14:creationId xmlns:p14="http://schemas.microsoft.com/office/powerpoint/2010/main" val="1169424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 calcmode="lin" valueType="num">
                                      <p:cBhvr additive="base">
                                        <p:cTn id="1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 calcmode="lin" valueType="num">
                                      <p:cBhvr additive="base">
                                        <p:cTn id="1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 calcmode="lin" valueType="num">
                                      <p:cBhvr additive="base">
                                        <p:cTn id="2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 calcmode="lin" valueType="num">
                                      <p:cBhvr additive="base">
                                        <p:cTn id="2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anim calcmode="lin" valueType="num">
                                      <p:cBhvr additive="base">
                                        <p:cTn id="2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 calcmode="lin" valueType="num">
                                      <p:cBhvr additive="base">
                                        <p:cTn id="3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anim calcmode="lin" valueType="num">
                                      <p:cBhvr additive="base">
                                        <p:cTn id="3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anim calcmode="lin" valueType="num">
                                      <p:cBhvr additive="base">
                                        <p:cTn id="43"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4" end="14"/>
                                            </p:txEl>
                                          </p:spTgt>
                                        </p:tgtEl>
                                        <p:attrNameLst>
                                          <p:attrName>style.visibility</p:attrName>
                                        </p:attrNameLst>
                                      </p:cBhvr>
                                      <p:to>
                                        <p:strVal val="visible"/>
                                      </p:to>
                                    </p:set>
                                    <p:anim calcmode="lin" valueType="num">
                                      <p:cBhvr additive="base">
                                        <p:cTn id="49"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15" end="15"/>
                                            </p:txEl>
                                          </p:spTgt>
                                        </p:tgtEl>
                                        <p:attrNameLst>
                                          <p:attrName>style.visibility</p:attrName>
                                        </p:attrNameLst>
                                      </p:cBhvr>
                                      <p:to>
                                        <p:strVal val="visible"/>
                                      </p:to>
                                    </p:set>
                                    <p:anim calcmode="lin" valueType="num">
                                      <p:cBhvr additive="base">
                                        <p:cTn id="53"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5" end="15"/>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
                                            <p:txEl>
                                              <p:pRg st="16" end="16"/>
                                            </p:txEl>
                                          </p:spTgt>
                                        </p:tgtEl>
                                        <p:attrNameLst>
                                          <p:attrName>style.visibility</p:attrName>
                                        </p:attrNameLst>
                                      </p:cBhvr>
                                      <p:to>
                                        <p:strVal val="visible"/>
                                      </p:to>
                                    </p:set>
                                    <p:anim calcmode="lin" valueType="num">
                                      <p:cBhvr additive="base">
                                        <p:cTn id="57"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 Blue - Blank">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42576353-DC84-4281-AAC2-71870E42330C}"/>
    </a:ext>
  </a:extLst>
</a:theme>
</file>

<file path=ppt/theme/theme10.xml><?xml version="1.0" encoding="utf-8"?>
<a:theme xmlns:a="http://schemas.openxmlformats.org/drawingml/2006/main" name="(10) Green - Rabbi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1.xml><?xml version="1.0" encoding="utf-8"?>
<a:theme xmlns:a="http://schemas.openxmlformats.org/drawingml/2006/main" name="(11) Blue - Blue Quaker Coup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2.xml><?xml version="1.0" encoding="utf-8"?>
<a:theme xmlns:a="http://schemas.openxmlformats.org/drawingml/2006/main" name="(12) Green - Macaw">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3.xml><?xml version="1.0" encoding="utf-8"?>
<a:theme xmlns:a="http://schemas.openxmlformats.org/drawingml/2006/main" name="(13) Blue - Koal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4.xml><?xml version="1.0" encoding="utf-8"?>
<a:theme xmlns:a="http://schemas.openxmlformats.org/drawingml/2006/main" name="(14) Green - Owl">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5.xml><?xml version="1.0" encoding="utf-8"?>
<a:theme xmlns:a="http://schemas.openxmlformats.org/drawingml/2006/main" name="(15) Blue - Veiled Chamele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6.xml><?xml version="1.0" encoding="utf-8"?>
<a:theme xmlns:a="http://schemas.openxmlformats.org/drawingml/2006/main" name="(16) Green - Marmose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Blank - Gree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2FBA392-93F9-4672-979A-DDB0173D484F}"/>
    </a:ext>
  </a:extLst>
</a:theme>
</file>

<file path=ppt/theme/theme3.xml><?xml version="1.0" encoding="utf-8"?>
<a:theme xmlns:a="http://schemas.openxmlformats.org/drawingml/2006/main" name="(3) Blue - Otte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F58A149C-9E42-42D6-B2B5-449F2AB7BED4}"/>
    </a:ext>
  </a:extLst>
</a:theme>
</file>

<file path=ppt/theme/theme4.xml><?xml version="1.0" encoding="utf-8"?>
<a:theme xmlns:a="http://schemas.openxmlformats.org/drawingml/2006/main" name="(4) Green - Lionfish">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985855A-7AA0-49A7-9E03-300763934C77}"/>
    </a:ext>
  </a:extLst>
</a:theme>
</file>

<file path=ppt/theme/theme5.xml><?xml version="1.0" encoding="utf-8"?>
<a:theme xmlns:a="http://schemas.openxmlformats.org/drawingml/2006/main" name="(5) Blue - Kangaro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F27538D-FF1A-4A67-AF76-8439D1E41204}"/>
    </a:ext>
  </a:extLst>
</a:theme>
</file>

<file path=ppt/theme/theme6.xml><?xml version="1.0" encoding="utf-8"?>
<a:theme xmlns:a="http://schemas.openxmlformats.org/drawingml/2006/main" name="(6) Green - Fennec Fox">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5ABDF0A-A37B-4D42-ADAC-579AE600B6F5}"/>
    </a:ext>
  </a:extLst>
</a:theme>
</file>

<file path=ppt/theme/theme7.xml><?xml version="1.0" encoding="utf-8"?>
<a:theme xmlns:a="http://schemas.openxmlformats.org/drawingml/2006/main" name="(7) Blue - Red-Crowned Cran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8CCD2B64-7F49-4174-B75F-2CA96AEEF3D7}"/>
    </a:ext>
  </a:extLst>
</a:theme>
</file>

<file path=ppt/theme/theme8.xml><?xml version="1.0" encoding="utf-8"?>
<a:theme xmlns:a="http://schemas.openxmlformats.org/drawingml/2006/main" name="(8) Green - Bug">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9.xml><?xml version="1.0" encoding="utf-8"?>
<a:theme xmlns:a="http://schemas.openxmlformats.org/drawingml/2006/main" name="(9) Blue - Iguan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CBE438E-A98C-4A42-B69A-80714B2D7CF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A61D1EAB4F114BB81E10F743FBEB16" ma:contentTypeVersion="17" ma:contentTypeDescription="Create a new document." ma:contentTypeScope="" ma:versionID="8d5c9d6b9e771f046f32cc35cd3e00d3">
  <xsd:schema xmlns:xsd="http://www.w3.org/2001/XMLSchema" xmlns:p="http://schemas.microsoft.com/office/2006/metadata/properties" xmlns:ns1="http://schemas.microsoft.com/sharepoint/v3" xmlns:ns2="00558959-21e2-49b6-8bc1-d46e8fb3ce16" targetNamespace="http://schemas.microsoft.com/office/2006/metadata/properties" ma:root="true" ma:fieldsID="fb2fb0cbec74215f123117318a3452cf" ns1:_="" ns2:_="">
    <xsd:import namespace="http://schemas.microsoft.com/sharepoint/v3"/>
    <xsd:import namespace="00558959-21e2-49b6-8bc1-d46e8fb3ce16"/>
    <xsd:element name="properties">
      <xsd:complexType>
        <xsd:sequence>
          <xsd:element name="documentManagement">
            <xsd:complexType>
              <xsd:all>
                <xsd:element ref="ns2:Permalink" minOccurs="0"/>
                <xsd:element ref="ns2:Module" minOccurs="0"/>
                <xsd:element ref="ns2:Community_x0020_Author_x0020__x007c__x0020_Editor" minOccurs="0"/>
                <xsd:element ref="ns2:Best_x0020_Practices" minOccurs="0"/>
                <xsd:element ref="ns2:Language" minOccurs="0"/>
                <xsd:element ref="ns2:Review" minOccurs="0"/>
                <xsd:element ref="ns2:Content_x0020_Last_x0020_Updated_x0020_on_x003a_" minOccurs="0"/>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dms="http://schemas.microsoft.com/office/2006/documentManagement/types" targetNamespace="00558959-21e2-49b6-8bc1-d46e8fb3ce16" elementFormDefault="qualified">
    <xsd:import namespace="http://schemas.microsoft.com/office/2006/documentManagement/types"/>
    <xsd:element name="Permalink" ma:index="2" nillable="true" ma:displayName="Permalink" ma:description="WalkMe link - to be used for tracking help access to help files." ma:format="Hyperlink" ma:internalName="Permalink">
      <xsd:complexType>
        <xsd:complexContent>
          <xsd:extension base="dms:URL">
            <xsd:sequence>
              <xsd:element name="Url" type="dms:ValidUrl" minOccurs="0" nillable="true"/>
              <xsd:element name="Description" type="xsd:string" nillable="true"/>
            </xsd:sequence>
          </xsd:extension>
        </xsd:complexContent>
      </xsd:complexType>
    </xsd:element>
    <xsd:element name="Module" ma:index="3" nillable="true" ma:displayName="Module" ma:format="RadioButtons" ma:internalName="Module">
      <xsd:simpleType>
        <xsd:restriction base="dms:Choice">
          <xsd:enumeration value="Self Directed"/>
          <xsd:enumeration value="1000"/>
          <xsd:enumeration value="1001"/>
          <xsd:enumeration value="1002"/>
          <xsd:enumeration value="1003"/>
          <xsd:enumeration value="1004"/>
          <xsd:enumeration value="1005"/>
          <xsd:enumeration value="1006"/>
          <xsd:enumeration value="1007"/>
          <xsd:enumeration value="5000"/>
          <xsd:enumeration value="5001"/>
          <xsd:enumeration value="2000"/>
          <xsd:enumeration value="TNT"/>
          <xsd:enumeration value="3000"/>
          <xsd:enumeration value="Legacy"/>
          <xsd:enumeration value="SharingIsCaring"/>
          <xsd:enumeration value="4000"/>
          <xsd:enumeration value="Help"/>
          <xsd:enumeration value="3001"/>
          <xsd:enumeration value="index"/>
          <xsd:enumeration value="onboarding"/>
          <xsd:enumeration value="biobank"/>
        </xsd:restriction>
      </xsd:simpleType>
    </xsd:element>
    <xsd:element name="Community_x0020_Author_x0020__x007c__x0020_Editor" ma:index="4" nillable="true" ma:displayName="Community Author | Editor" ma:description="The member of the community how owns the document." ma:list="UserInfo" ma:internalName="Community_x0020_Author_x0020__x007c__x0020_Edito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est_x0020_Practices" ma:index="5" nillable="true" ma:displayName="Best Practices" ma:default="0" ma:description="Is a best practices document" ma:internalName="Best_x0020_Practices">
      <xsd:simpleType>
        <xsd:restriction base="dms:Boolean"/>
      </xsd:simpleType>
    </xsd:element>
    <xsd:element name="Language" ma:index="6" nillable="true" ma:displayName="Language" ma:default="EN" ma:format="Dropdown" ma:internalName="Language">
      <xsd:simpleType>
        <xsd:restriction base="dms:Choice">
          <xsd:enumeration value="EN"/>
          <xsd:enumeration value="ES"/>
          <xsd:enumeration value="RU"/>
          <xsd:enumeration value="JP"/>
        </xsd:restriction>
      </xsd:simpleType>
    </xsd:element>
    <xsd:element name="Review" ma:index="7" nillable="true" ma:displayName="Review" ma:default="None needed" ma:description="Mark for review" ma:format="RadioButtons" ma:internalName="Review">
      <xsd:simpleType>
        <xsd:restriction base="dms:Choice">
          <xsd:enumeration value="None needed"/>
          <xsd:enumeration value="In Progress"/>
          <xsd:enumeration value="Done"/>
          <xsd:enumeration value="To Do"/>
        </xsd:restriction>
      </xsd:simpleType>
    </xsd:element>
    <xsd:element name="Content_x0020_Last_x0020_Updated_x0020_on_x003a_" ma:index="8" nillable="true" ma:displayName="Content Last Updated on:" ma:internalName="Content_x0020_Last_x0020_Updated_x0020_on_x003a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Language xmlns="00558959-21e2-49b6-8bc1-d46e8fb3ce16">EN</Language>
    <Content_x0020_Last_x0020_Updated_x0020_on_x003a_ xmlns="00558959-21e2-49b6-8bc1-d46e8fb3ce16" xsi:nil="true"/>
    <Module xmlns="00558959-21e2-49b6-8bc1-d46e8fb3ce16">1000</Module>
    <Review xmlns="00558959-21e2-49b6-8bc1-d46e8fb3ce16">None needed</Review>
    <PublishingExpirationDate xmlns="http://schemas.microsoft.com/sharepoint/v3" xsi:nil="true"/>
    <Community_x0020_Author_x0020__x007c__x0020_Editor xmlns="00558959-21e2-49b6-8bc1-d46e8fb3ce16">
      <UserInfo>
        <DisplayName/>
        <AccountId xsi:nil="true"/>
        <AccountType/>
      </UserInfo>
    </Community_x0020_Author_x0020__x007c__x0020_Editor>
    <PublishingStartDate xmlns="http://schemas.microsoft.com/sharepoint/v3" xsi:nil="true"/>
    <Best_x0020_Practices xmlns="00558959-21e2-49b6-8bc1-d46e8fb3ce16">false</Best_x0020_Practices>
    <Permalink xmlns="00558959-21e2-49b6-8bc1-d46e8fb3ce16">
      <Url xsi:nil="true"/>
      <Description xsi:nil="true"/>
    </Permalink>
  </documentManagement>
</p:properties>
</file>

<file path=customXml/itemProps1.xml><?xml version="1.0" encoding="utf-8"?>
<ds:datastoreItem xmlns:ds="http://schemas.openxmlformats.org/officeDocument/2006/customXml" ds:itemID="{CE2DD919-3566-49BC-8350-D2CE1B70EF13}"/>
</file>

<file path=customXml/itemProps2.xml><?xml version="1.0" encoding="utf-8"?>
<ds:datastoreItem xmlns:ds="http://schemas.openxmlformats.org/officeDocument/2006/customXml" ds:itemID="{55033712-A36D-4F2F-B8D7-A4EF3F4BCBA1}"/>
</file>

<file path=customXml/itemProps3.xml><?xml version="1.0" encoding="utf-8"?>
<ds:datastoreItem xmlns:ds="http://schemas.openxmlformats.org/officeDocument/2006/customXml" ds:itemID="{E7EA28D9-70CF-4E38-9314-F94A5582011C}"/>
</file>

<file path=docProps/app.xml><?xml version="1.0" encoding="utf-8"?>
<Properties xmlns="http://schemas.openxmlformats.org/officeDocument/2006/extended-properties" xmlns:vt="http://schemas.openxmlformats.org/officeDocument/2006/docPropsVTypes">
  <Template/>
  <TotalTime>1075</TotalTime>
  <Words>2995</Words>
  <Application>Microsoft Office PowerPoint</Application>
  <PresentationFormat>On-screen Show (4:3)</PresentationFormat>
  <Paragraphs>407</Paragraphs>
  <Slides>47</Slides>
  <Notes>0</Notes>
  <HiddenSlides>0</HiddenSlides>
  <MMClips>0</MMClips>
  <ScaleCrop>false</ScaleCrop>
  <HeadingPairs>
    <vt:vector size="6" baseType="variant">
      <vt:variant>
        <vt:lpstr>Fonts Used</vt:lpstr>
      </vt:variant>
      <vt:variant>
        <vt:i4>2</vt:i4>
      </vt:variant>
      <vt:variant>
        <vt:lpstr>Theme</vt:lpstr>
      </vt:variant>
      <vt:variant>
        <vt:i4>16</vt:i4>
      </vt:variant>
      <vt:variant>
        <vt:lpstr>Slide Titles</vt:lpstr>
      </vt:variant>
      <vt:variant>
        <vt:i4>47</vt:i4>
      </vt:variant>
    </vt:vector>
  </HeadingPairs>
  <TitlesOfParts>
    <vt:vector size="65" baseType="lpstr">
      <vt:lpstr>Arial</vt:lpstr>
      <vt:lpstr>Calibri</vt:lpstr>
      <vt:lpstr>(1) Blue - Blank</vt:lpstr>
      <vt:lpstr>(2) Blank - Green</vt:lpstr>
      <vt:lpstr>(3) Blue - Otter</vt:lpstr>
      <vt:lpstr>(4) Green - Lionfish</vt:lpstr>
      <vt:lpstr>(5) Blue - Kangaroo</vt:lpstr>
      <vt:lpstr>(6) Green - Fennec Fox</vt:lpstr>
      <vt:lpstr>(7) Blue - Red-Crowned Crane</vt:lpstr>
      <vt:lpstr>(8) Green - Bug</vt:lpstr>
      <vt:lpstr>(9) Blue - Iguana</vt:lpstr>
      <vt:lpstr>(10) Green - Rabbit</vt:lpstr>
      <vt:lpstr>(11) Blue - Blue Quaker Couple</vt:lpstr>
      <vt:lpstr>(12) Green - Macaw</vt:lpstr>
      <vt:lpstr>(13) Blue - Koala</vt:lpstr>
      <vt:lpstr>(14) Green - Owl</vt:lpstr>
      <vt:lpstr>(15) Blue - Veiled Chameleon</vt:lpstr>
      <vt:lpstr>(16) Green - Marmoset</vt:lpstr>
      <vt:lpstr>ZIMS for Care and Welfare!</vt:lpstr>
      <vt:lpstr>Many Thanks to our Contributors (and SMEs) for this Project!</vt:lpstr>
      <vt:lpstr>What is Care and Welfare?</vt:lpstr>
      <vt:lpstr>Activating Care and Welfare</vt:lpstr>
      <vt:lpstr>Access via Roles</vt:lpstr>
      <vt:lpstr>Care and Welfare Dashboard</vt:lpstr>
      <vt:lpstr>Configure Your Indicators</vt:lpstr>
      <vt:lpstr>What Indicators to Select</vt:lpstr>
      <vt:lpstr>Five Categories of Indicators</vt:lpstr>
      <vt:lpstr>Understand the Descriptions</vt:lpstr>
      <vt:lpstr>Adding Local Indicators</vt:lpstr>
      <vt:lpstr>Indicator Value Type</vt:lpstr>
      <vt:lpstr>Four Value Types</vt:lpstr>
      <vt:lpstr>Numeric Scale</vt:lpstr>
      <vt:lpstr>Define Scale</vt:lpstr>
      <vt:lpstr>Value Type Configured</vt:lpstr>
      <vt:lpstr>Add Taxon Exceptions</vt:lpstr>
      <vt:lpstr>Add Taxon Exception</vt:lpstr>
      <vt:lpstr>Editing an Indicator</vt:lpstr>
      <vt:lpstr>Creating a Local Indicator</vt:lpstr>
      <vt:lpstr>Creating a Local Indicator</vt:lpstr>
      <vt:lpstr>Defining Scale</vt:lpstr>
      <vt:lpstr>Added to Indicator List</vt:lpstr>
      <vt:lpstr>Why Share Indicators?</vt:lpstr>
      <vt:lpstr>Adding a Shared Indicator </vt:lpstr>
      <vt:lpstr>Adding a Shared Indicator</vt:lpstr>
      <vt:lpstr>A Shared Indicator </vt:lpstr>
      <vt:lpstr>Hiding Shared Indicator </vt:lpstr>
      <vt:lpstr>Create a Template</vt:lpstr>
      <vt:lpstr>Create a Template</vt:lpstr>
      <vt:lpstr>Using the Template</vt:lpstr>
      <vt:lpstr>Using the Template</vt:lpstr>
      <vt:lpstr>Viewing the Chart</vt:lpstr>
      <vt:lpstr>Filtering the Indicators</vt:lpstr>
      <vt:lpstr>Outside of Expected Values</vt:lpstr>
      <vt:lpstr>More Options</vt:lpstr>
      <vt:lpstr>List View</vt:lpstr>
      <vt:lpstr>From the Animal Record</vt:lpstr>
      <vt:lpstr>Some Best Practice Suggestions….</vt:lpstr>
      <vt:lpstr>BP – Use Global Indicators</vt:lpstr>
      <vt:lpstr>BP - Creating Local Indicator </vt:lpstr>
      <vt:lpstr>BP - Editing an Indicator</vt:lpstr>
      <vt:lpstr>Taxonomic Exclusions in Templates</vt:lpstr>
      <vt:lpstr>BP – An Example</vt:lpstr>
      <vt:lpstr>BP – Deleting an Indicator</vt:lpstr>
      <vt:lpstr>Chart Considerations</vt:lpstr>
      <vt:lpstr>ZIMS for Care and Welfare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Wright</dc:creator>
  <cp:lastModifiedBy>Josh Courteau</cp:lastModifiedBy>
  <cp:revision>109</cp:revision>
  <dcterms:created xsi:type="dcterms:W3CDTF">2016-07-26T18:48:10Z</dcterms:created>
  <dcterms:modified xsi:type="dcterms:W3CDTF">2018-08-21T17:43:08Z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333700</vt:r8>
  </property>
  <property fmtid="{D5CDD505-2E9C-101B-9397-08002B2CF9AE}" pid="3" name="ContentTypeId">
    <vt:lpwstr>0x010100B8A61D1EAB4F114BB81E10F743FBEB16</vt:lpwstr>
  </property>
</Properties>
</file>