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54"/>
  </p:notesMasterIdLst>
  <p:sldIdLst>
    <p:sldId id="256" r:id="rId17"/>
    <p:sldId id="257" r:id="rId18"/>
    <p:sldId id="260" r:id="rId19"/>
    <p:sldId id="258" r:id="rId20"/>
    <p:sldId id="288" r:id="rId21"/>
    <p:sldId id="266" r:id="rId22"/>
    <p:sldId id="268" r:id="rId23"/>
    <p:sldId id="291" r:id="rId24"/>
    <p:sldId id="292" r:id="rId25"/>
    <p:sldId id="270" r:id="rId26"/>
    <p:sldId id="269" r:id="rId27"/>
    <p:sldId id="271" r:id="rId28"/>
    <p:sldId id="273" r:id="rId29"/>
    <p:sldId id="272" r:id="rId30"/>
    <p:sldId id="274" r:id="rId31"/>
    <p:sldId id="277" r:id="rId32"/>
    <p:sldId id="275" r:id="rId33"/>
    <p:sldId id="276" r:id="rId34"/>
    <p:sldId id="259" r:id="rId35"/>
    <p:sldId id="278" r:id="rId36"/>
    <p:sldId id="279" r:id="rId37"/>
    <p:sldId id="280" r:id="rId38"/>
    <p:sldId id="284" r:id="rId39"/>
    <p:sldId id="267" r:id="rId40"/>
    <p:sldId id="281" r:id="rId41"/>
    <p:sldId id="282" r:id="rId42"/>
    <p:sldId id="283" r:id="rId43"/>
    <p:sldId id="285" r:id="rId44"/>
    <p:sldId id="286" r:id="rId45"/>
    <p:sldId id="287" r:id="rId46"/>
    <p:sldId id="289" r:id="rId47"/>
    <p:sldId id="290" r:id="rId48"/>
    <p:sldId id="261" r:id="rId49"/>
    <p:sldId id="262" r:id="rId50"/>
    <p:sldId id="263" r:id="rId51"/>
    <p:sldId id="264" r:id="rId52"/>
    <p:sldId id="26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showGuides="1">
      <p:cViewPr varScale="1">
        <p:scale>
          <a:sx n="88" d="100"/>
          <a:sy n="88" d="100"/>
        </p:scale>
        <p:origin x="1339" y="6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customXml" Target="../customXml/item3.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customXml" Target="../customXml/item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48311-A329-48DE-974B-FE4B712591BF}" type="datetimeFigureOut">
              <a:rPr lang="en-US" smtClean="0"/>
              <a:t>7/18/2018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C7E497-9A25-45F2-AE88-E6B3331077CE}" type="slidenum">
              <a:rPr lang="en-US" smtClean="0"/>
              <a:t>‹#›</a:t>
            </a:fld>
            <a:endParaRPr lang="en-US"/>
          </a:p>
        </p:txBody>
      </p:sp>
    </p:spTree>
    <p:extLst>
      <p:ext uri="{BB962C8B-B14F-4D97-AF65-F5344CB8AC3E}">
        <p14:creationId xmlns:p14="http://schemas.microsoft.com/office/powerpoint/2010/main" val="1197714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643D3F-FA02-4F05-B41E-3000A59631A2}"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615A5B-B4C0-4BD0-9652-CD7E8837E748}"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82837E-1A7E-42EC-8212-173F11621F40}"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606747-43F0-4BB2-9683-497199DB85FD}"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B0D125-222B-416C-A0AB-2DF5DE92C3CD}"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8BE43E-705B-4A52-8D1B-27A42A2D5E3C}"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06F71B-F215-4FB7-BFDC-509024D05F3F}" type="datetime1">
              <a:rPr lang="en-US" smtClean="0"/>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48482F-D090-47F6-A9BE-547BAE624A5D}" type="datetime1">
              <a:rPr lang="en-US" smtClean="0"/>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4209E-0949-49B9-A4AA-DE35D7EF996E}" type="datetime1">
              <a:rPr lang="en-US" smtClean="0"/>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594FEC-32BB-48EE-AB14-F42F9C23E9EB}"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BB109-96CC-4662-AEBB-89829B928335}"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0F6B92-2442-46DD-BEB5-32507AC67F6C}"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56BE6F-52C6-4D9E-B2B7-BF1B551E0633}"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91F7CD-1C3B-4345-BD5C-78982DC56CF3}"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97B798-CBD6-406C-9A76-C065FBAE1D7C}"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F79FA0-F622-4411-9324-69900B101C33}"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1847C6-06A4-4158-ACF2-297F49D03119}" type="datetime1">
              <a:rPr lang="en-US" smtClean="0"/>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D01CE8-5DBA-4A9C-97B2-895D4B3BCCD8}" type="datetime1">
              <a:rPr lang="en-US" smtClean="0"/>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4D608-610D-4E99-A294-0F2630060804}" type="datetime1">
              <a:rPr lang="en-US" smtClean="0"/>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8C7F7-6A04-4070-BE22-860719FA9C23}"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C7B16-4DB3-4F5F-A0FE-9110205D45F2}"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5E0064-A58C-4BFE-B922-29512017CD94}"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717833-2BBC-4F4F-A2F4-13BBCBC27CEE}"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5BE939-F3FB-41B0-BA8D-263F3D988A40}"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CA12E-D09D-4D31-826E-D1CFC8151C69}"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6F9275-D02B-444D-94ED-0BCE024F2B5C}"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2139E6-03BD-4742-9C93-FF2F8C972F8B}" type="datetime1">
              <a:rPr lang="en-US" smtClean="0"/>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41D70C-9D22-4EC2-AA3F-73B60BD36FE0}" type="datetime1">
              <a:rPr lang="en-US" smtClean="0"/>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A14F2-BB29-465F-B183-7F25767C681D}" type="datetime1">
              <a:rPr lang="en-US" smtClean="0"/>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313C8-BCD3-46BB-8885-C7525ECF250C}"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D03051-FE3F-404D-8ABC-68DA71DDAB14}"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975937-FAF3-4A11-9E72-63DA40700300}"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C69F5-DBF0-4F7A-A24D-EF2382376905}"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D851F2-D661-4D71-91B6-E7C0216F7A0F}"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2B8875-CDE0-4090-A7A0-77B2B3AEBD25}"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3B3564-904F-4625-8027-5C203335B5FD}"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D1C407-F676-4055-A384-45FFC48DF15F}" type="datetime1">
              <a:rPr lang="en-US" smtClean="0"/>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236723-C33D-4FA2-B7B4-F0283684A86A}" type="datetime1">
              <a:rPr lang="en-US" smtClean="0"/>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19EC5-9558-46DE-802A-F89D149F7073}" type="datetime1">
              <a:rPr lang="en-US" smtClean="0"/>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53DCD-D223-4FBB-AB9E-A736D346EFA9}"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F0A96F-2102-4709-98B8-F3B26FEC6534}"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015573-52CF-43AD-9E43-502116D60C08}"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EED3A6-454C-4A47-B8F0-527FE563E151}"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FD6756-BFCC-48CB-AB66-4EFF550B8E2F}"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573AC9-4BBF-4114-8E07-388BC728357A}"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C81BBB-54B7-4CD3-B350-B4D80DB948DB}" type="datetime1">
              <a:rPr lang="en-US" smtClean="0"/>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684BCB-612C-4CB7-9B0A-C318CED923F3}" type="datetime1">
              <a:rPr lang="en-US" smtClean="0"/>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E2833A-FD80-4E93-B501-904DEDB7B1E1}" type="datetime1">
              <a:rPr lang="en-US" smtClean="0"/>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D331D-2DC6-4931-A40D-30637C3037F8}" type="datetime1">
              <a:rPr lang="en-US" smtClean="0"/>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FF60F-0942-4FA6-BFD1-825DA4976087}"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01E80A-C95D-4E46-8339-D6140EF78D9B}"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562449-0ACA-42F4-AB4B-2D8C0F25BD3F}" type="datetime1">
              <a:rPr lang="en-US" smtClean="0"/>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7FE6E-2068-4474-AEB9-85BE473CDE97}" type="datetime1">
              <a:rPr lang="en-US" smtClean="0"/>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E148D-E61D-4E8D-8DAA-0A16E56F5188}"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84A92-BE36-4A9A-856A-B02C9A165A56}"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37E9F0-A1F8-4B83-8872-406FC821097C}"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73A3B8-A5EB-40F2-AC90-E69AC2393021}"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107A67-0DEF-4B51-B79A-6FBBF5A201CE}"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953090-E916-4ACB-8428-E738C76AEDA4}"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80CA78-0E90-4523-B9DF-C7346E8AD0A8}"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D211CE-CDD6-40FE-9196-4200067C8EDE}" type="datetime1">
              <a:rPr lang="en-US" smtClean="0"/>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DD5FB8-0FCA-4121-8880-37A12AC98231}" type="datetime1">
              <a:rPr lang="en-US" smtClean="0"/>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5EE00-0BA1-4F98-8E8F-63352FD1C328}" type="datetime1">
              <a:rPr lang="en-US" smtClean="0"/>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4E694B-96D3-4160-929A-A57338F33359}"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E9831-BEB3-4C59-B0E5-536BB20AAB27}"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84E33D-C7D7-4210-88B4-91A41CBFC948}"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BB48AC-3407-44A8-AC20-C5A9D647EB33}"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B13F2B-4551-4694-98F3-F7E4D8B1C050}"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73C91A-8FF5-43A1-94A1-1C431E292987}"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D03F5B-6E4D-422D-A1FD-8EE633BC8F78}"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D8511F-7628-4911-8E2F-5B0E90881529}" type="datetime1">
              <a:rPr lang="en-US" smtClean="0"/>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C7F145-C0CC-4E75-BF00-0C7322F2B761}" type="datetime1">
              <a:rPr lang="en-US" smtClean="0"/>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4DCF9-9838-4FFC-A16E-1DC1BF3E6C26}" type="datetime1">
              <a:rPr lang="en-US" smtClean="0"/>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1A25E1-9174-4FCC-A5CD-B09AF628B3AF}"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A48D5-57BD-4CB6-B259-1DD34F61B65B}"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73AAFC-B9FB-43B9-8204-24BCA7EFDCFF}"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D6947B-C09E-4F5E-911D-BADB9D56C01D}"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D1BEF6-9C75-4969-8FE3-780E77FA9FD0}"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479739-6845-44C8-BC9C-43969E585A93}"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5AA001-9131-46BB-8B9D-6B7F4E839643}"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47F2B2-7669-4210-AC76-601253C82E33}" type="datetime1">
              <a:rPr lang="en-US" smtClean="0"/>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3531FE-46D5-40EA-AA57-2C38192808C7}" type="datetime1">
              <a:rPr lang="en-US" smtClean="0"/>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25EAC-9756-425F-8300-1E188C18C9BD}" type="datetime1">
              <a:rPr lang="en-US" smtClean="0"/>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5E43C-4F2C-47CC-A4B8-2E54ACADDFE0}"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A8152-FF05-4214-BA1B-D6F1F58D9A00}"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B86675-6665-40A7-821B-8E80D9F89B7D}"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F0E04C-2EC5-442F-971C-B15932BA1B8B}"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F68739-6B07-4ADF-BFE3-7E16C196A606}"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C2DD4A-A9C2-4B85-95E5-179EEED050F7}"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CD280E-CBB1-4EF4-84D0-BFA6F5369516}" type="datetime1">
              <a:rPr lang="en-US" smtClean="0"/>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050A91-F64C-4820-A583-5E66383E342D}" type="datetime1">
              <a:rPr lang="en-US" smtClean="0"/>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4EAAFC-943B-486F-BFFE-0C553E2F0B53}" type="datetime1">
              <a:rPr lang="en-US" smtClean="0"/>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739AF-EC75-46A0-9B94-00F37E1174C0}" type="datetime1">
              <a:rPr lang="en-US" smtClean="0"/>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95CBA1-A5C0-4A9F-9217-C7597AC749AD}"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24A79-DF0F-45EA-A0E0-5C94491F0A97}"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4F5CAF-3FF9-458B-A4AB-3632D41954CF}"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654E13-DBD7-470C-8ACF-AA0C7CAF4737}"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BD5B3E-08F4-4C3A-8C26-31B2917F001C}"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7D209C-2719-46EF-9E63-EE9382D834A9}"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B69382-BC6B-4773-95D2-F5173523643D}" type="datetime1">
              <a:rPr lang="en-US" smtClean="0"/>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9F6B03-B358-4AA1-BC7F-1136CAC35880}" type="datetime1">
              <a:rPr lang="en-US" smtClean="0"/>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AB614C-3128-4C59-8300-C235064E169E}" type="datetime1">
              <a:rPr lang="en-US" smtClean="0"/>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DA990-5B6D-44B0-ADFF-A0575A77F584}" type="datetime1">
              <a:rPr lang="en-US" smtClean="0"/>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1CF85D-17D7-47BB-8BA7-300144B284D8}"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75FC37-4B8F-4FD7-9BDE-F0FEC66B4A52}"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D0EBA9-861A-4D9D-B442-C1F5502CB0ED}"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5B2C95-3FEE-437D-AC9D-3336D30989FF}"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55E69F-E2C1-4998-AFDE-73D87E622CBE}"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84B84A-CB35-493F-9E04-93B54B5B76AD}"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049E78-70D5-4F07-8599-D0DB90BEC0B5}" type="datetime1">
              <a:rPr lang="en-US" smtClean="0"/>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754698-6F07-45F7-B774-2A4F4F90032D}" type="datetime1">
              <a:rPr lang="en-US" smtClean="0"/>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4CB34-EED2-4236-89D4-E4847B27CAC0}" type="datetime1">
              <a:rPr lang="en-US" smtClean="0"/>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4CC09-81CB-4FF0-9765-076377891EE7}" type="datetime1">
              <a:rPr lang="en-US" smtClean="0"/>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45822-D01C-4A9B-96D1-89E172101803}"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A6E00-27C8-447D-B629-A64A542C4062}"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B8603F-BA0B-43EF-A913-6FFB0D014206}"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6E1FDA-051D-4E8F-93AA-A9479D4134F9}"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8A4699-E5DA-47AA-9FF3-BAF03788C762}"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25D61D-D08B-43E3-B3A1-08894DEA5F43}"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693915-A94D-4E17-8AB1-03DA228382DC}" type="datetime1">
              <a:rPr lang="en-US" smtClean="0"/>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F472E8-A6F2-401A-8D92-9C0C4E3BA4D4}" type="datetime1">
              <a:rPr lang="en-US" smtClean="0"/>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1BB92-2F0D-4A27-84C6-43C87FC14723}" type="datetime1">
              <a:rPr lang="en-US" smtClean="0"/>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8843E-CB1A-4A1B-B227-148F29E6E4E5}"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10C6B-B5B3-43BC-9570-A1DB8289EC61}"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5F3B0-BC85-4FE7-9E80-A5BDF03EDBC8}"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F49B98-1CD5-466F-8E20-0A61CA70CAF3}"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00BF6-DFD5-4FB4-8509-86BA06C8D923}"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8FD35-59E4-44CE-A9F6-F0D83C701CF8}"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A2963D-4A45-4D8E-AEB3-053435603A9A}"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AD67B2-9B7E-485F-9866-7B2E60C1F5C9}" type="datetime1">
              <a:rPr lang="en-US" smtClean="0"/>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813062-4F69-4225-9274-663700F7C3AF}" type="datetime1">
              <a:rPr lang="en-US" smtClean="0"/>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D9F18D-67D0-4062-B7E1-8D403CE17D9B}" type="datetime1">
              <a:rPr lang="en-US" smtClean="0"/>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FA6B5A-8958-457C-9E4D-80FCC79C0503}"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147A0-2D4D-4638-8795-9B0E92BB983E}"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33B5F-9371-4B5A-89E7-DDDDACC46947}"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EA1FAA-8EED-4C34-9DB8-94774E52941A}"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ED89D7-CE3A-493C-A4FB-39C5CB8FD0FC}"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B4344C-506C-4907-9E4F-242B20CED802}"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544E42-89D1-4C58-8006-48074BC65D59}"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3020F2-F0EA-4DE8-95B4-C13E9609CE4F}" type="datetime1">
              <a:rPr lang="en-US" smtClean="0"/>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544448-21C5-4C39-A4F5-B6B79678FBCD}" type="datetime1">
              <a:rPr lang="en-US" smtClean="0"/>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C5760-6E5C-46BA-A83E-96B9F26D2253}" type="datetime1">
              <a:rPr lang="en-US" smtClean="0"/>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AF7AB-5DC8-4486-BBD5-133C7C6D1C41}"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D85C2-5E3D-4A4D-80C0-40137D6126B3}"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4BB8456-ACD5-4ABA-8070-5FE6EE214E39}" type="datetime1">
              <a:rPr lang="en-US" smtClean="0"/>
              <a:t>7/18/2018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8062509-0319-452D-A802-A52E028926CE}" type="datetime1">
              <a:rPr lang="en-US" smtClean="0"/>
              <a:t>7/18/2018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5BD6B26-3485-4FE1-AD75-3C3CAEC5B253}" type="datetime1">
              <a:rPr lang="en-US" smtClean="0"/>
              <a:t>7/18/2018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60B0758-5851-49BF-9D61-0509C7851A97}" type="datetime1">
              <a:rPr lang="en-US" smtClean="0"/>
              <a:t>7/18/2018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39D9BF1-7BF1-4178-9332-073C3C46EB28}" type="datetime1">
              <a:rPr lang="en-US" smtClean="0"/>
              <a:t>7/18/2018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FC88D88-B41A-4989-94AB-E1515C024494}" type="datetime1">
              <a:rPr lang="en-US" smtClean="0"/>
              <a:t>7/18/2018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04308BE-C25B-4D45-B769-221B448A810B}" type="datetime1">
              <a:rPr lang="en-US" smtClean="0"/>
              <a:t>7/18/2018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2B53F4D-8970-40C6-BAA8-4F61D2FB0A93}" type="datetime1">
              <a:rPr lang="en-US" smtClean="0"/>
              <a:t>7/18/2018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6A45F45-ED00-4A7E-B5DF-6A5655A707DD}" type="datetime1">
              <a:rPr lang="en-US" smtClean="0"/>
              <a:t>7/18/2018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CA43BF5-8FDB-401C-97C7-245B58894C2A}" type="datetime1">
              <a:rPr lang="en-US" smtClean="0"/>
              <a:t>7/18/2018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EA333AF-7FEE-40E0-9AF1-737DAF6EC680}" type="datetime1">
              <a:rPr lang="en-US" smtClean="0"/>
              <a:t>7/18/2018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E72FBED-59D5-48A6-90EE-3216BB3D20B2}" type="datetime1">
              <a:rPr lang="en-US" smtClean="0"/>
              <a:t>7/18/2018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7BB6A36-ED38-4F72-BDC7-3E0D8712D0DF}" type="datetime1">
              <a:rPr lang="en-US" smtClean="0"/>
              <a:t>7/18/2018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8E67412-533B-45F8-A4C1-88966402696E}" type="datetime1">
              <a:rPr lang="en-US" smtClean="0"/>
              <a:t>7/18/2018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8C01391-CD4F-4643-A3D5-A92E17D41043}" type="datetime1">
              <a:rPr lang="en-US" smtClean="0"/>
              <a:t>7/18/2018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DD50C08-83F2-4E8D-A152-8EE2916541B5}" type="datetime1">
              <a:rPr lang="en-US" smtClean="0"/>
              <a:t>7/18/2018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605" y="1416983"/>
            <a:ext cx="7772400" cy="2387600"/>
          </a:xfrm>
        </p:spPr>
        <p:txBody>
          <a:bodyPr/>
          <a:lstStyle/>
          <a:p>
            <a:r>
              <a:rPr lang="en-US" dirty="0" smtClean="0"/>
              <a:t>Preferences in </a:t>
            </a:r>
            <a:br>
              <a:rPr lang="en-US" dirty="0" smtClean="0"/>
            </a:br>
            <a:r>
              <a:rPr lang="en-US" dirty="0" smtClean="0"/>
              <a:t>ZIMS</a:t>
            </a:r>
            <a:endParaRPr lang="en-US" dirty="0"/>
          </a:p>
        </p:txBody>
      </p:sp>
      <p:sp>
        <p:nvSpPr>
          <p:cNvPr id="3" name="Subtitle 2"/>
          <p:cNvSpPr>
            <a:spLocks noGrp="1"/>
          </p:cNvSpPr>
          <p:nvPr>
            <p:ph type="subTitle" idx="1"/>
          </p:nvPr>
        </p:nvSpPr>
        <p:spPr>
          <a:xfrm>
            <a:off x="930805" y="4078211"/>
            <a:ext cx="6858000" cy="1655762"/>
          </a:xfrm>
        </p:spPr>
        <p:txBody>
          <a:bodyPr/>
          <a:lstStyle/>
          <a:p>
            <a:r>
              <a:rPr lang="en-US" dirty="0" smtClean="0"/>
              <a:t>Tips and Tricks July 2018</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a:t>
            </a:fld>
            <a:endParaRPr lang="en-US"/>
          </a:p>
        </p:txBody>
      </p:sp>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Setting –</a:t>
            </a:r>
            <a:br>
              <a:rPr lang="en-US" dirty="0" smtClean="0"/>
            </a:br>
            <a:r>
              <a:rPr lang="en-US" sz="3600" i="1" dirty="0" smtClean="0"/>
              <a:t>Allow Re-use of Transponders</a:t>
            </a:r>
            <a:endParaRPr lang="en-US" sz="3600" i="1" dirty="0"/>
          </a:p>
        </p:txBody>
      </p:sp>
      <p:pic>
        <p:nvPicPr>
          <p:cNvPr id="1026" name="Picture 2" descr="Image result for animal transponder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507" y="3825536"/>
            <a:ext cx="3571694" cy="25474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68010" y="2313753"/>
            <a:ext cx="3717813" cy="2308324"/>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By default, you cannot re-use a</a:t>
            </a:r>
          </a:p>
          <a:p>
            <a:r>
              <a:rPr lang="en-US" dirty="0"/>
              <a:t>t</a:t>
            </a:r>
            <a:r>
              <a:rPr lang="en-US" dirty="0" smtClean="0"/>
              <a:t>ransponder once it is removed from</a:t>
            </a:r>
          </a:p>
          <a:p>
            <a:r>
              <a:rPr lang="en-US" dirty="0"/>
              <a:t>a</a:t>
            </a:r>
            <a:r>
              <a:rPr lang="en-US" dirty="0" smtClean="0"/>
              <a:t>n animal. Checking this option</a:t>
            </a:r>
          </a:p>
          <a:p>
            <a:r>
              <a:rPr lang="en-US" dirty="0"/>
              <a:t>a</a:t>
            </a:r>
            <a:r>
              <a:rPr lang="en-US" dirty="0" smtClean="0"/>
              <a:t>llows you to do so. However, ZIMS</a:t>
            </a:r>
          </a:p>
          <a:p>
            <a:r>
              <a:rPr lang="en-US" dirty="0"/>
              <a:t>d</a:t>
            </a:r>
            <a:r>
              <a:rPr lang="en-US" dirty="0" smtClean="0"/>
              <a:t>oes have a Business Rule that you</a:t>
            </a:r>
          </a:p>
          <a:p>
            <a:r>
              <a:rPr lang="en-US" dirty="0"/>
              <a:t>c</a:t>
            </a:r>
            <a:r>
              <a:rPr lang="en-US" dirty="0" smtClean="0"/>
              <a:t>annot record re-using it in the same </a:t>
            </a:r>
          </a:p>
          <a:p>
            <a:r>
              <a:rPr lang="en-US" dirty="0"/>
              <a:t>s</a:t>
            </a:r>
            <a:r>
              <a:rPr lang="en-US" dirty="0" smtClean="0"/>
              <a:t>pecies to avoid confusion of which</a:t>
            </a:r>
          </a:p>
          <a:p>
            <a:r>
              <a:rPr lang="en-US" dirty="0"/>
              <a:t>i</a:t>
            </a:r>
            <a:r>
              <a:rPr lang="en-US" dirty="0" smtClean="0"/>
              <a:t>s the correct animal. </a:t>
            </a:r>
            <a:endParaRPr lang="en-US" dirty="0"/>
          </a:p>
        </p:txBody>
      </p:sp>
      <p:pic>
        <p:nvPicPr>
          <p:cNvPr id="5" name="Picture 4"/>
          <p:cNvPicPr>
            <a:picLocks noChangeAspect="1"/>
          </p:cNvPicPr>
          <p:nvPr/>
        </p:nvPicPr>
        <p:blipFill>
          <a:blip r:embed="rId3"/>
          <a:stretch>
            <a:fillRect/>
          </a:stretch>
        </p:blipFill>
        <p:spPr>
          <a:xfrm>
            <a:off x="1197272" y="1690689"/>
            <a:ext cx="2636073" cy="1932077"/>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10</a:t>
            </a:fld>
            <a:endParaRPr lang="en-US"/>
          </a:p>
        </p:txBody>
      </p:sp>
    </p:spTree>
    <p:extLst>
      <p:ext uri="{BB962C8B-B14F-4D97-AF65-F5344CB8AC3E}">
        <p14:creationId xmlns:p14="http://schemas.microsoft.com/office/powerpoint/2010/main" val="901305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Settings – </a:t>
            </a:r>
            <a:br>
              <a:rPr lang="en-US" dirty="0" smtClean="0"/>
            </a:br>
            <a:r>
              <a:rPr lang="en-US" sz="3600" i="1" dirty="0" smtClean="0"/>
              <a:t>Enable Auto-incrementing Local ID</a:t>
            </a:r>
            <a:endParaRPr lang="en-US" dirty="0"/>
          </a:p>
        </p:txBody>
      </p:sp>
      <p:sp>
        <p:nvSpPr>
          <p:cNvPr id="4" name="TextBox 3"/>
          <p:cNvSpPr txBox="1"/>
          <p:nvPr/>
        </p:nvSpPr>
        <p:spPr>
          <a:xfrm>
            <a:off x="405103" y="1690689"/>
            <a:ext cx="3753079" cy="4524315"/>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Selecting to auto-increment</a:t>
            </a:r>
          </a:p>
          <a:p>
            <a:r>
              <a:rPr lang="en-US" dirty="0"/>
              <a:t>y</a:t>
            </a:r>
            <a:r>
              <a:rPr lang="en-US" dirty="0" smtClean="0"/>
              <a:t>our Local IDs means that you</a:t>
            </a:r>
          </a:p>
          <a:p>
            <a:r>
              <a:rPr lang="en-US" dirty="0"/>
              <a:t>d</a:t>
            </a:r>
            <a:r>
              <a:rPr lang="en-US" dirty="0" smtClean="0"/>
              <a:t>o not have to record a Local ID</a:t>
            </a:r>
          </a:p>
          <a:p>
            <a:r>
              <a:rPr lang="en-US" dirty="0"/>
              <a:t>d</a:t>
            </a:r>
            <a:r>
              <a:rPr lang="en-US" dirty="0" smtClean="0"/>
              <a:t>uring an accession. The next </a:t>
            </a:r>
          </a:p>
          <a:p>
            <a:r>
              <a:rPr lang="en-US" dirty="0"/>
              <a:t>a</a:t>
            </a:r>
            <a:r>
              <a:rPr lang="en-US" dirty="0" smtClean="0"/>
              <a:t>vailable number will pre-fill.</a:t>
            </a:r>
          </a:p>
          <a:p>
            <a:r>
              <a:rPr lang="en-US" dirty="0" smtClean="0"/>
              <a:t>This can save you data entry time </a:t>
            </a:r>
          </a:p>
          <a:p>
            <a:r>
              <a:rPr lang="en-US" dirty="0" smtClean="0"/>
              <a:t>and help guard against the data entry </a:t>
            </a:r>
          </a:p>
          <a:p>
            <a:r>
              <a:rPr lang="en-US" dirty="0" smtClean="0"/>
              <a:t>error of not entering the next </a:t>
            </a:r>
          </a:p>
          <a:p>
            <a:r>
              <a:rPr lang="en-US" dirty="0" smtClean="0"/>
              <a:t>available number. The Current Local </a:t>
            </a:r>
          </a:p>
          <a:p>
            <a:r>
              <a:rPr lang="en-US" dirty="0" smtClean="0"/>
              <a:t>ID Settings displays the last Local ID</a:t>
            </a:r>
          </a:p>
          <a:p>
            <a:r>
              <a:rPr lang="en-US" dirty="0" smtClean="0"/>
              <a:t>used and the next one to be used (1).</a:t>
            </a:r>
          </a:p>
          <a:p>
            <a:r>
              <a:rPr lang="en-US" dirty="0" smtClean="0"/>
              <a:t>By checking Provide New Local ID</a:t>
            </a:r>
          </a:p>
          <a:p>
            <a:r>
              <a:rPr lang="en-US" dirty="0" smtClean="0"/>
              <a:t>Settings (2) you can add a Local ID</a:t>
            </a:r>
          </a:p>
          <a:p>
            <a:r>
              <a:rPr lang="en-US" dirty="0" smtClean="0"/>
              <a:t>Prefix (3) and/or check for availability</a:t>
            </a:r>
          </a:p>
          <a:p>
            <a:r>
              <a:rPr lang="en-US" dirty="0" smtClean="0"/>
              <a:t>(4). ZIMS will display number ranges </a:t>
            </a:r>
          </a:p>
          <a:p>
            <a:r>
              <a:rPr lang="en-US" dirty="0" smtClean="0"/>
              <a:t>where more than 50 are available.</a:t>
            </a:r>
            <a:endParaRPr lang="en-US" dirty="0"/>
          </a:p>
        </p:txBody>
      </p:sp>
      <p:pic>
        <p:nvPicPr>
          <p:cNvPr id="5" name="Picture 4"/>
          <p:cNvPicPr>
            <a:picLocks noChangeAspect="1"/>
          </p:cNvPicPr>
          <p:nvPr/>
        </p:nvPicPr>
        <p:blipFill>
          <a:blip r:embed="rId2"/>
          <a:stretch>
            <a:fillRect/>
          </a:stretch>
        </p:blipFill>
        <p:spPr>
          <a:xfrm>
            <a:off x="4271745" y="2159726"/>
            <a:ext cx="4632983" cy="2959961"/>
          </a:xfrm>
          <a:prstGeom prst="rect">
            <a:avLst/>
          </a:prstGeom>
          <a:ln>
            <a:solidFill>
              <a:schemeClr val="tx1"/>
            </a:solidFill>
          </a:ln>
        </p:spPr>
      </p:pic>
      <p:pic>
        <p:nvPicPr>
          <p:cNvPr id="2050" name="Picture 2" descr="Image result for numbers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5359" y="4450080"/>
            <a:ext cx="2277287" cy="113864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1A12E6A-C85A-496C-95D0-8B82A2649983}" type="slidenum">
              <a:rPr lang="en-US" smtClean="0"/>
              <a:t>11</a:t>
            </a:fld>
            <a:endParaRPr lang="en-US"/>
          </a:p>
        </p:txBody>
      </p:sp>
    </p:spTree>
    <p:extLst>
      <p:ext uri="{BB962C8B-B14F-4D97-AF65-F5344CB8AC3E}">
        <p14:creationId xmlns:p14="http://schemas.microsoft.com/office/powerpoint/2010/main" val="4143960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Settings – </a:t>
            </a:r>
            <a:br>
              <a:rPr lang="en-US" dirty="0" smtClean="0"/>
            </a:br>
            <a:r>
              <a:rPr lang="en-US" sz="3600" i="1" dirty="0" smtClean="0"/>
              <a:t>Enable Auto-incrementing Local ID</a:t>
            </a:r>
            <a:endParaRPr lang="en-US" dirty="0"/>
          </a:p>
        </p:txBody>
      </p:sp>
      <p:sp>
        <p:nvSpPr>
          <p:cNvPr id="4" name="TextBox 3"/>
          <p:cNvSpPr txBox="1"/>
          <p:nvPr/>
        </p:nvSpPr>
        <p:spPr>
          <a:xfrm>
            <a:off x="549450" y="1959429"/>
            <a:ext cx="7223324" cy="923330"/>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Allowing Auto-increment Local ID is especially helpful for Batch Accessions.</a:t>
            </a:r>
          </a:p>
          <a:p>
            <a:r>
              <a:rPr lang="en-US" dirty="0" smtClean="0"/>
              <a:t>Simply record the number of Local IDs needed and select Generate (1). The</a:t>
            </a:r>
          </a:p>
          <a:p>
            <a:r>
              <a:rPr lang="en-US" dirty="0" smtClean="0"/>
              <a:t>Local IDs will prefill below (2).</a:t>
            </a:r>
            <a:endParaRPr lang="en-US" dirty="0"/>
          </a:p>
        </p:txBody>
      </p:sp>
      <p:pic>
        <p:nvPicPr>
          <p:cNvPr id="5" name="Picture 4"/>
          <p:cNvPicPr>
            <a:picLocks noChangeAspect="1"/>
          </p:cNvPicPr>
          <p:nvPr/>
        </p:nvPicPr>
        <p:blipFill>
          <a:blip r:embed="rId2"/>
          <a:stretch>
            <a:fillRect/>
          </a:stretch>
        </p:blipFill>
        <p:spPr>
          <a:xfrm>
            <a:off x="628650" y="3761099"/>
            <a:ext cx="7064924" cy="1958411"/>
          </a:xfrm>
          <a:prstGeom prst="rect">
            <a:avLst/>
          </a:prstGeom>
          <a:ln>
            <a:solidFill>
              <a:schemeClr val="tx1"/>
            </a:solidFill>
          </a:ln>
        </p:spPr>
      </p:pic>
      <p:pic>
        <p:nvPicPr>
          <p:cNvPr id="1026" name="Picture 2" descr="Image result for number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642" y="3021874"/>
            <a:ext cx="2904985" cy="18648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1A12E6A-C85A-496C-95D0-8B82A2649983}" type="slidenum">
              <a:rPr lang="en-US" smtClean="0"/>
              <a:t>12</a:t>
            </a:fld>
            <a:endParaRPr lang="en-US"/>
          </a:p>
        </p:txBody>
      </p:sp>
    </p:spTree>
    <p:extLst>
      <p:ext uri="{BB962C8B-B14F-4D97-AF65-F5344CB8AC3E}">
        <p14:creationId xmlns:p14="http://schemas.microsoft.com/office/powerpoint/2010/main" val="2495417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321583"/>
            <a:ext cx="8874034" cy="1325563"/>
          </a:xfrm>
        </p:spPr>
        <p:txBody>
          <a:bodyPr>
            <a:normAutofit fontScale="90000"/>
          </a:bodyPr>
          <a:lstStyle/>
          <a:p>
            <a:r>
              <a:rPr lang="en-US" sz="4200" dirty="0" smtClean="0"/>
              <a:t>Measurement &amp; Census Preferences – </a:t>
            </a:r>
            <a:br>
              <a:rPr lang="en-US" sz="4200" dirty="0" smtClean="0"/>
            </a:br>
            <a:r>
              <a:rPr lang="en-US" sz="4000" i="1" dirty="0" smtClean="0"/>
              <a:t>Census Preferences</a:t>
            </a:r>
            <a:endParaRPr lang="en-US" sz="4000" i="1" dirty="0"/>
          </a:p>
        </p:txBody>
      </p:sp>
      <p:pic>
        <p:nvPicPr>
          <p:cNvPr id="3" name="Picture 2"/>
          <p:cNvPicPr>
            <a:picLocks noChangeAspect="1"/>
          </p:cNvPicPr>
          <p:nvPr/>
        </p:nvPicPr>
        <p:blipFill>
          <a:blip r:embed="rId2"/>
          <a:stretch>
            <a:fillRect/>
          </a:stretch>
        </p:blipFill>
        <p:spPr>
          <a:xfrm>
            <a:off x="5080121" y="1159465"/>
            <a:ext cx="3195861" cy="4231141"/>
          </a:xfrm>
          <a:prstGeom prst="rect">
            <a:avLst/>
          </a:prstGeom>
          <a:ln>
            <a:solidFill>
              <a:schemeClr val="tx1"/>
            </a:solidFill>
          </a:ln>
        </p:spPr>
      </p:pic>
      <p:sp>
        <p:nvSpPr>
          <p:cNvPr id="5" name="TextBox 4"/>
          <p:cNvSpPr txBox="1"/>
          <p:nvPr/>
        </p:nvSpPr>
        <p:spPr>
          <a:xfrm>
            <a:off x="411289" y="1802674"/>
            <a:ext cx="4365362" cy="4247317"/>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The Census Preferences allow you to</a:t>
            </a:r>
          </a:p>
          <a:p>
            <a:r>
              <a:rPr lang="en-US" dirty="0" smtClean="0"/>
              <a:t>set defaults for your Colony Inventory</a:t>
            </a:r>
          </a:p>
          <a:p>
            <a:r>
              <a:rPr lang="en-US" dirty="0" smtClean="0"/>
              <a:t>Count and Default Group Tracking.</a:t>
            </a:r>
          </a:p>
          <a:p>
            <a:r>
              <a:rPr lang="en-US" dirty="0" smtClean="0"/>
              <a:t>Colonies are groups of animals that work </a:t>
            </a:r>
          </a:p>
          <a:p>
            <a:r>
              <a:rPr lang="en-US" dirty="0" smtClean="0"/>
              <a:t>together for the benefit of all, have numbers</a:t>
            </a:r>
          </a:p>
          <a:p>
            <a:r>
              <a:rPr lang="en-US" dirty="0" smtClean="0"/>
              <a:t>too high to count or estimate correctly</a:t>
            </a:r>
          </a:p>
          <a:p>
            <a:r>
              <a:rPr lang="en-US" dirty="0" smtClean="0"/>
              <a:t>or who share the same genetic makeup such</a:t>
            </a:r>
          </a:p>
          <a:p>
            <a:r>
              <a:rPr lang="en-US" dirty="0" smtClean="0"/>
              <a:t>as corals. Usually the colony count is a “1”</a:t>
            </a:r>
          </a:p>
          <a:p>
            <a:r>
              <a:rPr lang="en-US" dirty="0" smtClean="0"/>
              <a:t>but this option allows you to change your</a:t>
            </a:r>
          </a:p>
          <a:p>
            <a:r>
              <a:rPr lang="en-US" dirty="0" smtClean="0"/>
              <a:t>default for that count. Groups can be</a:t>
            </a:r>
          </a:p>
          <a:p>
            <a:r>
              <a:rPr lang="en-US" dirty="0" smtClean="0"/>
              <a:t>tracked by simple censuses, by Sex Type,</a:t>
            </a:r>
          </a:p>
          <a:p>
            <a:r>
              <a:rPr lang="en-US" dirty="0" smtClean="0"/>
              <a:t>by Life Stage or by both. This option allows </a:t>
            </a:r>
          </a:p>
          <a:p>
            <a:r>
              <a:rPr lang="en-US" dirty="0" smtClean="0"/>
              <a:t>you to change the default tracking for</a:t>
            </a:r>
          </a:p>
          <a:p>
            <a:r>
              <a:rPr lang="en-US" dirty="0" smtClean="0"/>
              <a:t>groups during an accession. Both of these</a:t>
            </a:r>
          </a:p>
          <a:p>
            <a:r>
              <a:rPr lang="en-US" dirty="0" smtClean="0"/>
              <a:t>can be edited from within the record.</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13</a:t>
            </a:fld>
            <a:endParaRPr lang="en-US"/>
          </a:p>
        </p:txBody>
      </p:sp>
    </p:spTree>
    <p:extLst>
      <p:ext uri="{BB962C8B-B14F-4D97-AF65-F5344CB8AC3E}">
        <p14:creationId xmlns:p14="http://schemas.microsoft.com/office/powerpoint/2010/main" val="1508817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Preferences-</a:t>
            </a:r>
            <a:br>
              <a:rPr lang="en-US" dirty="0" smtClean="0"/>
            </a:br>
            <a:r>
              <a:rPr lang="en-US" sz="3600" i="1" dirty="0" smtClean="0"/>
              <a:t>Enable Auto-accept for Taxonomy Changes</a:t>
            </a:r>
            <a:endParaRPr lang="en-US" dirty="0"/>
          </a:p>
        </p:txBody>
      </p:sp>
      <p:pic>
        <p:nvPicPr>
          <p:cNvPr id="3" name="Picture 2"/>
          <p:cNvPicPr>
            <a:picLocks noChangeAspect="1"/>
          </p:cNvPicPr>
          <p:nvPr/>
        </p:nvPicPr>
        <p:blipFill>
          <a:blip r:embed="rId2"/>
          <a:stretch>
            <a:fillRect/>
          </a:stretch>
        </p:blipFill>
        <p:spPr>
          <a:xfrm>
            <a:off x="3132012" y="1481510"/>
            <a:ext cx="5056157" cy="1841378"/>
          </a:xfrm>
          <a:prstGeom prst="rect">
            <a:avLst/>
          </a:prstGeom>
          <a:ln>
            <a:solidFill>
              <a:schemeClr val="tx1"/>
            </a:solidFill>
          </a:ln>
        </p:spPr>
      </p:pic>
      <p:sp>
        <p:nvSpPr>
          <p:cNvPr id="4" name="TextBox 3"/>
          <p:cNvSpPr txBox="1"/>
          <p:nvPr/>
        </p:nvSpPr>
        <p:spPr>
          <a:xfrm>
            <a:off x="524627" y="3598223"/>
            <a:ext cx="7663542" cy="2031325"/>
          </a:xfrm>
          <a:prstGeom prst="rect">
            <a:avLst/>
          </a:prstGeom>
          <a:solidFill>
            <a:schemeClr val="accent4">
              <a:lumMod val="40000"/>
              <a:lumOff val="60000"/>
            </a:schemeClr>
          </a:solidFill>
          <a:ln>
            <a:solidFill>
              <a:schemeClr val="tx1"/>
            </a:solidFill>
          </a:ln>
        </p:spPr>
        <p:txBody>
          <a:bodyPr wrap="square" rtlCol="0">
            <a:spAutoFit/>
          </a:bodyPr>
          <a:lstStyle/>
          <a:p>
            <a:r>
              <a:rPr lang="en-US" sz="1400" dirty="0" smtClean="0"/>
              <a:t>When Species360 makes a change to taxonomy, both scientific or common name, you receive notification via a Post Office message. You also have the option to sign up for email notifications. These changes will also display in Animal Statistics &gt; Pending Taxonomic Changes. This is where you would chose to accept the changes in your records. If you want you can select to automatically accept the changes by checking Enable auto-accept for Species360 taxonomic changes under Application</a:t>
            </a:r>
          </a:p>
          <a:p>
            <a:r>
              <a:rPr lang="en-US" sz="1400" dirty="0" smtClean="0"/>
              <a:t>Preferences. You will still receive a Post Office message and an email (if you have opted to do so) so you will continue to be aware of any changes but you will not need to take the time to go in and accept them. This does not accept any changes that are already in your Pending Taxonomic Changes list and you will need to manually accept those.</a:t>
            </a:r>
            <a:endParaRPr lang="en-US" sz="1400" dirty="0"/>
          </a:p>
        </p:txBody>
      </p:sp>
      <p:pic>
        <p:nvPicPr>
          <p:cNvPr id="3074" name="Picture 2" descr="Image result for hybrid animal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549"/>
          <a:stretch/>
        </p:blipFill>
        <p:spPr bwMode="auto">
          <a:xfrm>
            <a:off x="524627" y="1772138"/>
            <a:ext cx="2417756" cy="168841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14</a:t>
            </a:fld>
            <a:endParaRPr lang="en-US"/>
          </a:p>
        </p:txBody>
      </p:sp>
    </p:spTree>
    <p:extLst>
      <p:ext uri="{BB962C8B-B14F-4D97-AF65-F5344CB8AC3E}">
        <p14:creationId xmlns:p14="http://schemas.microsoft.com/office/powerpoint/2010/main" val="1026285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10550" cy="1325563"/>
          </a:xfrm>
        </p:spPr>
        <p:txBody>
          <a:bodyPr/>
          <a:lstStyle/>
          <a:p>
            <a:r>
              <a:rPr lang="en-US" dirty="0" smtClean="0"/>
              <a:t>ZIMS Accessibility &amp; Features –</a:t>
            </a:r>
            <a:br>
              <a:rPr lang="en-US" dirty="0" smtClean="0"/>
            </a:br>
            <a:r>
              <a:rPr lang="en-US" dirty="0" smtClean="0"/>
              <a:t> </a:t>
            </a:r>
            <a:r>
              <a:rPr lang="en-US" sz="3600" i="1" dirty="0" smtClean="0"/>
              <a:t>Advanced Access Features</a:t>
            </a:r>
            <a:endParaRPr lang="en-US" dirty="0"/>
          </a:p>
        </p:txBody>
      </p:sp>
      <p:sp>
        <p:nvSpPr>
          <p:cNvPr id="4" name="TextBox 3"/>
          <p:cNvSpPr txBox="1"/>
          <p:nvPr/>
        </p:nvSpPr>
        <p:spPr>
          <a:xfrm>
            <a:off x="628650" y="2098767"/>
            <a:ext cx="3492138" cy="3416320"/>
          </a:xfrm>
          <a:prstGeom prst="rect">
            <a:avLst/>
          </a:prstGeom>
          <a:solidFill>
            <a:schemeClr val="accent4">
              <a:lumMod val="40000"/>
              <a:lumOff val="60000"/>
            </a:schemeClr>
          </a:solidFill>
          <a:ln>
            <a:solidFill>
              <a:schemeClr val="tx1"/>
            </a:solidFill>
          </a:ln>
        </p:spPr>
        <p:txBody>
          <a:bodyPr wrap="square" rtlCol="0">
            <a:spAutoFit/>
          </a:bodyPr>
          <a:lstStyle/>
          <a:p>
            <a:r>
              <a:rPr lang="en-US" dirty="0" smtClean="0"/>
              <a:t>All of the topics under Advanced Access Management Features must be activated by the Species360 Global Administrator except for Display Medical Weights in Animal</a:t>
            </a:r>
          </a:p>
          <a:p>
            <a:r>
              <a:rPr lang="en-US" dirty="0" smtClean="0"/>
              <a:t>Husbandry Record. This is turned on by default. If you do not want to see any weights that were recorded in the Medical module</a:t>
            </a:r>
          </a:p>
          <a:p>
            <a:r>
              <a:rPr lang="en-US" dirty="0" smtClean="0"/>
              <a:t>display in the Husbandry module your Local Admin will have to turn it to Off.</a:t>
            </a:r>
          </a:p>
        </p:txBody>
      </p:sp>
      <p:pic>
        <p:nvPicPr>
          <p:cNvPr id="5" name="Picture 4"/>
          <p:cNvPicPr>
            <a:picLocks noChangeAspect="1"/>
          </p:cNvPicPr>
          <p:nvPr/>
        </p:nvPicPr>
        <p:blipFill>
          <a:blip r:embed="rId2"/>
          <a:stretch>
            <a:fillRect/>
          </a:stretch>
        </p:blipFill>
        <p:spPr>
          <a:xfrm>
            <a:off x="4424868" y="2211979"/>
            <a:ext cx="4038950" cy="2987299"/>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15</a:t>
            </a:fld>
            <a:endParaRPr lang="en-US"/>
          </a:p>
        </p:txBody>
      </p:sp>
    </p:spTree>
    <p:extLst>
      <p:ext uri="{BB962C8B-B14F-4D97-AF65-F5344CB8AC3E}">
        <p14:creationId xmlns:p14="http://schemas.microsoft.com/office/powerpoint/2010/main" val="838629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10550" cy="1325563"/>
          </a:xfrm>
        </p:spPr>
        <p:txBody>
          <a:bodyPr/>
          <a:lstStyle/>
          <a:p>
            <a:r>
              <a:rPr lang="en-US" dirty="0" smtClean="0"/>
              <a:t>ZIMS Accessibility &amp; Features –</a:t>
            </a:r>
            <a:br>
              <a:rPr lang="en-US" dirty="0" smtClean="0"/>
            </a:br>
            <a:r>
              <a:rPr lang="en-US" dirty="0" smtClean="0"/>
              <a:t> </a:t>
            </a:r>
            <a:r>
              <a:rPr lang="en-US" sz="3600" i="1" dirty="0" smtClean="0"/>
              <a:t>Advanced Access Features</a:t>
            </a:r>
            <a:endParaRPr lang="en-US" dirty="0"/>
          </a:p>
        </p:txBody>
      </p:sp>
      <p:pic>
        <p:nvPicPr>
          <p:cNvPr id="3" name="Picture 2"/>
          <p:cNvPicPr>
            <a:picLocks noChangeAspect="1"/>
          </p:cNvPicPr>
          <p:nvPr/>
        </p:nvPicPr>
        <p:blipFill>
          <a:blip r:embed="rId2"/>
          <a:stretch>
            <a:fillRect/>
          </a:stretch>
        </p:blipFill>
        <p:spPr>
          <a:xfrm>
            <a:off x="4590330" y="2240150"/>
            <a:ext cx="4038950" cy="2987299"/>
          </a:xfrm>
          <a:prstGeom prst="rect">
            <a:avLst/>
          </a:prstGeom>
          <a:ln>
            <a:solidFill>
              <a:schemeClr val="tx1"/>
            </a:solidFill>
          </a:ln>
        </p:spPr>
      </p:pic>
      <p:sp>
        <p:nvSpPr>
          <p:cNvPr id="4" name="TextBox 3"/>
          <p:cNvSpPr txBox="1"/>
          <p:nvPr/>
        </p:nvSpPr>
        <p:spPr>
          <a:xfrm>
            <a:off x="470261" y="1854927"/>
            <a:ext cx="3936275" cy="4524315"/>
          </a:xfrm>
          <a:prstGeom prst="rect">
            <a:avLst/>
          </a:prstGeom>
          <a:solidFill>
            <a:schemeClr val="accent4">
              <a:lumMod val="40000"/>
              <a:lumOff val="60000"/>
            </a:schemeClr>
          </a:solidFill>
          <a:ln>
            <a:solidFill>
              <a:schemeClr val="tx1"/>
            </a:solidFill>
          </a:ln>
        </p:spPr>
        <p:txBody>
          <a:bodyPr wrap="square" rtlCol="0">
            <a:spAutoFit/>
          </a:bodyPr>
          <a:lstStyle/>
          <a:p>
            <a:r>
              <a:rPr lang="en-US" sz="1600" dirty="0" smtClean="0"/>
              <a:t>If you do not see any of these topics and you want to use them please contact Species360 support. They will have the Global Admin activate them for you. You will then need to turn them on to use them.</a:t>
            </a:r>
          </a:p>
          <a:p>
            <a:pPr marL="285750" indent="-285750">
              <a:buFont typeface="Arial" panose="020B0604020202020204" pitchFamily="34" charset="0"/>
              <a:buChar char="•"/>
            </a:pPr>
            <a:r>
              <a:rPr lang="en-US" sz="1600" dirty="0" smtClean="0"/>
              <a:t>Advanced Access Management allows you to limit Staff access to Animals, Enclosures, Life Support and Components using Departments. For more information contact Species360 support.</a:t>
            </a:r>
          </a:p>
          <a:p>
            <a:pPr marL="285750" indent="-285750">
              <a:buFont typeface="Arial" panose="020B0604020202020204" pitchFamily="34" charset="0"/>
              <a:buChar char="•"/>
            </a:pPr>
            <a:r>
              <a:rPr lang="en-US" sz="1600" dirty="0" smtClean="0"/>
              <a:t>Accessibility for External Sharing turns on that functionality for the Husbandry module only.</a:t>
            </a:r>
          </a:p>
          <a:p>
            <a:pPr marL="285750" indent="-285750">
              <a:buFont typeface="Arial" panose="020B0604020202020204" pitchFamily="34" charset="0"/>
              <a:buChar char="•"/>
            </a:pPr>
            <a:r>
              <a:rPr lang="en-US" sz="1600" dirty="0" smtClean="0"/>
              <a:t>Provisional Data Entry activates the option for Users to record information that must be approved prior to becoming a part of the ZIMS database. For more information contact support.</a:t>
            </a:r>
            <a:endParaRPr lang="en-US" dirty="0" smtClean="0"/>
          </a:p>
        </p:txBody>
      </p:sp>
      <p:sp>
        <p:nvSpPr>
          <p:cNvPr id="5" name="Slide Number Placeholder 4"/>
          <p:cNvSpPr>
            <a:spLocks noGrp="1"/>
          </p:cNvSpPr>
          <p:nvPr>
            <p:ph type="sldNum" sz="quarter" idx="12"/>
          </p:nvPr>
        </p:nvSpPr>
        <p:spPr/>
        <p:txBody>
          <a:bodyPr/>
          <a:lstStyle/>
          <a:p>
            <a:fld id="{D1A12E6A-C85A-496C-95D0-8B82A2649983}" type="slidenum">
              <a:rPr lang="en-US" smtClean="0"/>
              <a:t>16</a:t>
            </a:fld>
            <a:endParaRPr lang="en-US"/>
          </a:p>
        </p:txBody>
      </p:sp>
    </p:spTree>
    <p:extLst>
      <p:ext uri="{BB962C8B-B14F-4D97-AF65-F5344CB8AC3E}">
        <p14:creationId xmlns:p14="http://schemas.microsoft.com/office/powerpoint/2010/main" val="1206822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10550" cy="1325563"/>
          </a:xfrm>
        </p:spPr>
        <p:txBody>
          <a:bodyPr/>
          <a:lstStyle/>
          <a:p>
            <a:r>
              <a:rPr lang="en-US" dirty="0" smtClean="0"/>
              <a:t>ZIMS Accessibility &amp; Features –</a:t>
            </a:r>
            <a:br>
              <a:rPr lang="en-US" dirty="0" smtClean="0"/>
            </a:br>
            <a:r>
              <a:rPr lang="en-US" dirty="0" smtClean="0"/>
              <a:t> </a:t>
            </a:r>
            <a:r>
              <a:rPr lang="en-US" sz="3600" i="1" dirty="0" smtClean="0"/>
              <a:t>Medical Records Sharing</a:t>
            </a:r>
            <a:endParaRPr lang="en-US" dirty="0"/>
          </a:p>
        </p:txBody>
      </p:sp>
      <p:sp>
        <p:nvSpPr>
          <p:cNvPr id="4" name="TextBox 3"/>
          <p:cNvSpPr txBox="1"/>
          <p:nvPr/>
        </p:nvSpPr>
        <p:spPr>
          <a:xfrm>
            <a:off x="562014" y="1690689"/>
            <a:ext cx="4238853" cy="4247317"/>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You must have Role access to Medical</a:t>
            </a:r>
          </a:p>
          <a:p>
            <a:r>
              <a:rPr lang="en-US" dirty="0" smtClean="0"/>
              <a:t>Records Sharing to see these options</a:t>
            </a:r>
          </a:p>
          <a:p>
            <a:r>
              <a:rPr lang="en-US" dirty="0" smtClean="0"/>
              <a:t>in ZIMS Accessibility &amp; Features. This</a:t>
            </a:r>
          </a:p>
          <a:p>
            <a:r>
              <a:rPr lang="en-US" dirty="0" smtClean="0"/>
              <a:t>is where you would select the level of</a:t>
            </a:r>
          </a:p>
          <a:p>
            <a:r>
              <a:rPr lang="en-US" dirty="0" smtClean="0"/>
              <a:t>sharing that you want. Hovering over</a:t>
            </a:r>
          </a:p>
          <a:p>
            <a:r>
              <a:rPr lang="en-US" dirty="0" smtClean="0"/>
              <a:t>the “?” will let you know what features</a:t>
            </a:r>
          </a:p>
          <a:p>
            <a:r>
              <a:rPr lang="en-US" dirty="0" smtClean="0"/>
              <a:t>are shared at each level. Medical Records</a:t>
            </a:r>
          </a:p>
          <a:p>
            <a:r>
              <a:rPr lang="en-US" dirty="0" smtClean="0"/>
              <a:t>are shared at the lowest common</a:t>
            </a:r>
          </a:p>
          <a:p>
            <a:r>
              <a:rPr lang="en-US" dirty="0" smtClean="0"/>
              <a:t>denominator between the facilities.</a:t>
            </a:r>
          </a:p>
          <a:p>
            <a:r>
              <a:rPr lang="en-US" dirty="0" smtClean="0"/>
              <a:t>For example, if you have opted to share</a:t>
            </a:r>
          </a:p>
          <a:p>
            <a:r>
              <a:rPr lang="en-US" dirty="0" smtClean="0"/>
              <a:t>at Gold, the highest level of sharing, but </a:t>
            </a:r>
          </a:p>
          <a:p>
            <a:r>
              <a:rPr lang="en-US" dirty="0" smtClean="0"/>
              <a:t>the institution you are sharing your records</a:t>
            </a:r>
          </a:p>
          <a:p>
            <a:r>
              <a:rPr lang="en-US" dirty="0" smtClean="0"/>
              <a:t>with has opted to only share at the lower</a:t>
            </a:r>
          </a:p>
          <a:p>
            <a:r>
              <a:rPr lang="en-US" dirty="0" smtClean="0"/>
              <a:t>Bronze level, they will only see the records</a:t>
            </a:r>
          </a:p>
          <a:p>
            <a:r>
              <a:rPr lang="en-US" dirty="0" smtClean="0"/>
              <a:t>for your facility at that level.</a:t>
            </a:r>
          </a:p>
        </p:txBody>
      </p:sp>
      <p:pic>
        <p:nvPicPr>
          <p:cNvPr id="5" name="Picture 4"/>
          <p:cNvPicPr>
            <a:picLocks noChangeAspect="1"/>
          </p:cNvPicPr>
          <p:nvPr/>
        </p:nvPicPr>
        <p:blipFill>
          <a:blip r:embed="rId2"/>
          <a:stretch>
            <a:fillRect/>
          </a:stretch>
        </p:blipFill>
        <p:spPr>
          <a:xfrm>
            <a:off x="4912548" y="1890152"/>
            <a:ext cx="4038950" cy="3513124"/>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17</a:t>
            </a:fld>
            <a:endParaRPr lang="en-US"/>
          </a:p>
        </p:txBody>
      </p:sp>
    </p:spTree>
    <p:extLst>
      <p:ext uri="{BB962C8B-B14F-4D97-AF65-F5344CB8AC3E}">
        <p14:creationId xmlns:p14="http://schemas.microsoft.com/office/powerpoint/2010/main" val="2000791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10550" cy="1325563"/>
          </a:xfrm>
        </p:spPr>
        <p:txBody>
          <a:bodyPr>
            <a:normAutofit/>
          </a:bodyPr>
          <a:lstStyle/>
          <a:p>
            <a:r>
              <a:rPr lang="en-US" dirty="0" smtClean="0"/>
              <a:t>ZIMS Accessibility &amp; Features –</a:t>
            </a:r>
            <a:br>
              <a:rPr lang="en-US" dirty="0" smtClean="0"/>
            </a:br>
            <a:r>
              <a:rPr lang="en-US" dirty="0" smtClean="0"/>
              <a:t> </a:t>
            </a:r>
            <a:r>
              <a:rPr lang="en-US" sz="3600" i="1" smtClean="0"/>
              <a:t>Sessions Settings</a:t>
            </a:r>
            <a:endParaRPr lang="en-US" dirty="0"/>
          </a:p>
        </p:txBody>
      </p:sp>
      <p:pic>
        <p:nvPicPr>
          <p:cNvPr id="3" name="Picture 2"/>
          <p:cNvPicPr>
            <a:picLocks noChangeAspect="1"/>
          </p:cNvPicPr>
          <p:nvPr/>
        </p:nvPicPr>
        <p:blipFill>
          <a:blip r:embed="rId2"/>
          <a:stretch>
            <a:fillRect/>
          </a:stretch>
        </p:blipFill>
        <p:spPr>
          <a:xfrm>
            <a:off x="251369" y="2183319"/>
            <a:ext cx="5792081" cy="3638515"/>
          </a:xfrm>
          <a:prstGeom prst="rect">
            <a:avLst/>
          </a:prstGeom>
          <a:ln>
            <a:solidFill>
              <a:schemeClr val="tx1"/>
            </a:solidFill>
          </a:ln>
        </p:spPr>
      </p:pic>
      <p:sp>
        <p:nvSpPr>
          <p:cNvPr id="4" name="TextBox 3"/>
          <p:cNvSpPr txBox="1"/>
          <p:nvPr/>
        </p:nvSpPr>
        <p:spPr>
          <a:xfrm>
            <a:off x="4733925" y="1101203"/>
            <a:ext cx="3706143" cy="2800767"/>
          </a:xfrm>
          <a:prstGeom prst="rect">
            <a:avLst/>
          </a:prstGeom>
          <a:solidFill>
            <a:schemeClr val="accent4">
              <a:lumMod val="40000"/>
              <a:lumOff val="60000"/>
            </a:schemeClr>
          </a:solidFill>
          <a:ln>
            <a:solidFill>
              <a:schemeClr val="tx1"/>
            </a:solidFill>
          </a:ln>
        </p:spPr>
        <p:txBody>
          <a:bodyPr wrap="none" rtlCol="0">
            <a:spAutoFit/>
          </a:bodyPr>
          <a:lstStyle/>
          <a:p>
            <a:r>
              <a:rPr lang="en-US" sz="1600" dirty="0" smtClean="0"/>
              <a:t>The last section is for Session Settings.</a:t>
            </a:r>
          </a:p>
          <a:p>
            <a:r>
              <a:rPr lang="en-US" sz="1600" dirty="0" smtClean="0"/>
              <a:t>Selecting to Force Single Session means</a:t>
            </a:r>
          </a:p>
          <a:p>
            <a:r>
              <a:rPr lang="en-US" sz="1600" dirty="0" smtClean="0"/>
              <a:t>that Users can log into ZIMS on only one</a:t>
            </a:r>
          </a:p>
          <a:p>
            <a:r>
              <a:rPr lang="en-US" sz="1600" dirty="0" smtClean="0"/>
              <a:t>computer at a time. If they try to log in</a:t>
            </a:r>
          </a:p>
          <a:p>
            <a:r>
              <a:rPr lang="en-US" sz="1600" dirty="0" smtClean="0"/>
              <a:t>on a second one the ZIMS session on the</a:t>
            </a:r>
          </a:p>
          <a:p>
            <a:r>
              <a:rPr lang="en-US" sz="1600" dirty="0" smtClean="0"/>
              <a:t>first one will be terminated. Limit Access</a:t>
            </a:r>
          </a:p>
          <a:p>
            <a:r>
              <a:rPr lang="en-US" sz="1600" dirty="0" smtClean="0"/>
              <a:t>by IP Number means that you can access</a:t>
            </a:r>
          </a:p>
          <a:p>
            <a:r>
              <a:rPr lang="en-US" sz="1600" dirty="0"/>
              <a:t>Z</a:t>
            </a:r>
            <a:r>
              <a:rPr lang="en-US" sz="1600" dirty="0" smtClean="0"/>
              <a:t>IMS only from IP addresses listed here.</a:t>
            </a:r>
          </a:p>
          <a:p>
            <a:r>
              <a:rPr lang="en-US" sz="1600" dirty="0" smtClean="0"/>
              <a:t>It is recommended to limit IP access at the</a:t>
            </a:r>
          </a:p>
          <a:p>
            <a:r>
              <a:rPr lang="en-US" sz="1600" dirty="0" smtClean="0"/>
              <a:t>individual User level. Doing so here can</a:t>
            </a:r>
          </a:p>
          <a:p>
            <a:r>
              <a:rPr lang="en-US" sz="1600" dirty="0" smtClean="0"/>
              <a:t>actually risk you locking yourself out.</a:t>
            </a:r>
            <a:endParaRPr lang="en-US" sz="1600" dirty="0"/>
          </a:p>
        </p:txBody>
      </p:sp>
      <p:pic>
        <p:nvPicPr>
          <p:cNvPr id="4100" name="Picture 4" descr="Image result for computer frustration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53" r="6865"/>
          <a:stretch/>
        </p:blipFill>
        <p:spPr bwMode="auto">
          <a:xfrm>
            <a:off x="6113417" y="4113895"/>
            <a:ext cx="2751909" cy="149601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18</a:t>
            </a:fld>
            <a:endParaRPr lang="en-US"/>
          </a:p>
        </p:txBody>
      </p:sp>
    </p:spTree>
    <p:extLst>
      <p:ext uri="{BB962C8B-B14F-4D97-AF65-F5344CB8AC3E}">
        <p14:creationId xmlns:p14="http://schemas.microsoft.com/office/powerpoint/2010/main" val="2004562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Preferences Only</a:t>
            </a:r>
            <a:endParaRPr lang="en-US" dirty="0"/>
          </a:p>
        </p:txBody>
      </p:sp>
      <p:sp>
        <p:nvSpPr>
          <p:cNvPr id="5" name="Content Placeholder 4"/>
          <p:cNvSpPr>
            <a:spLocks noGrp="1"/>
          </p:cNvSpPr>
          <p:nvPr>
            <p:ph idx="1"/>
          </p:nvPr>
        </p:nvSpPr>
        <p:spPr/>
        <p:txBody>
          <a:bodyPr>
            <a:normAutofit/>
          </a:bodyPr>
          <a:lstStyle/>
          <a:p>
            <a:r>
              <a:rPr lang="en-US" dirty="0" smtClean="0"/>
              <a:t>Start &gt; My Preferences</a:t>
            </a:r>
          </a:p>
          <a:p>
            <a:pPr lvl="1"/>
            <a:r>
              <a:rPr lang="en-US" dirty="0" smtClean="0"/>
              <a:t>Allows you to manage your ZIMS account</a:t>
            </a:r>
          </a:p>
          <a:p>
            <a:pPr lvl="1"/>
            <a:r>
              <a:rPr lang="en-US" dirty="0" smtClean="0"/>
              <a:t>Account Settings</a:t>
            </a:r>
          </a:p>
          <a:p>
            <a:pPr lvl="2"/>
            <a:r>
              <a:rPr lang="en-US" dirty="0" smtClean="0"/>
              <a:t>Change Password</a:t>
            </a:r>
          </a:p>
          <a:p>
            <a:pPr lvl="2"/>
            <a:r>
              <a:rPr lang="en-US" dirty="0" smtClean="0"/>
              <a:t>Change E-mail</a:t>
            </a:r>
          </a:p>
          <a:p>
            <a:pPr lvl="2"/>
            <a:r>
              <a:rPr lang="en-US" dirty="0" smtClean="0"/>
              <a:t>Change User Name</a:t>
            </a:r>
          </a:p>
          <a:p>
            <a:pPr lvl="2"/>
            <a:r>
              <a:rPr lang="en-US" dirty="0" smtClean="0"/>
              <a:t>Change Default Institution</a:t>
            </a:r>
          </a:p>
          <a:p>
            <a:pPr lvl="3"/>
            <a:r>
              <a:rPr lang="en-US" dirty="0" smtClean="0"/>
              <a:t>This is only for Users at institutions that have a Parent institution and they move between the facilities in ZIMS</a:t>
            </a:r>
          </a:p>
          <a:p>
            <a:pPr lvl="1"/>
            <a:r>
              <a:rPr lang="en-US" dirty="0" smtClean="0"/>
              <a:t>Personalization</a:t>
            </a:r>
          </a:p>
          <a:p>
            <a:pPr lvl="2"/>
            <a:r>
              <a:rPr lang="en-US" dirty="0" smtClean="0"/>
              <a:t>Change the color</a:t>
            </a:r>
          </a:p>
          <a:p>
            <a:pPr marL="457200" lvl="1" indent="0">
              <a:buNone/>
            </a:pPr>
            <a:endParaRPr lang="en-US" dirty="0" smtClean="0"/>
          </a:p>
          <a:p>
            <a:endParaRPr lang="en-US" dirty="0"/>
          </a:p>
        </p:txBody>
      </p:sp>
      <p:pic>
        <p:nvPicPr>
          <p:cNvPr id="5122" name="Picture 2" descr="Image result for passwor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3189" y="2691732"/>
            <a:ext cx="2926080" cy="163860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1A12E6A-C85A-496C-95D0-8B82A2649983}" type="slidenum">
              <a:rPr lang="en-US" smtClean="0"/>
              <a:t>19</a:t>
            </a:fld>
            <a:endParaRPr lang="en-US"/>
          </a:p>
        </p:txBody>
      </p:sp>
    </p:spTree>
    <p:extLst>
      <p:ext uri="{BB962C8B-B14F-4D97-AF65-F5344CB8AC3E}">
        <p14:creationId xmlns:p14="http://schemas.microsoft.com/office/powerpoint/2010/main" val="4052333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ucifer ca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1" y="803276"/>
            <a:ext cx="3482249" cy="522337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20046" y="1637212"/>
            <a:ext cx="3568477" cy="2862322"/>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There is a television show called </a:t>
            </a:r>
          </a:p>
          <a:p>
            <a:r>
              <a:rPr lang="en-US" dirty="0" smtClean="0"/>
              <a:t>“Lucifer”. The concept is that </a:t>
            </a:r>
          </a:p>
          <a:p>
            <a:r>
              <a:rPr lang="en-US" dirty="0"/>
              <a:t>t</a:t>
            </a:r>
            <a:r>
              <a:rPr lang="en-US" dirty="0" smtClean="0"/>
              <a:t>he devil comes to earth because </a:t>
            </a:r>
          </a:p>
          <a:p>
            <a:r>
              <a:rPr lang="en-US" dirty="0"/>
              <a:t>h</a:t>
            </a:r>
            <a:r>
              <a:rPr lang="en-US" dirty="0" smtClean="0"/>
              <a:t>e is bored and unhappy. He is able </a:t>
            </a:r>
          </a:p>
          <a:p>
            <a:r>
              <a:rPr lang="en-US" dirty="0" smtClean="0"/>
              <a:t>to manipulate people by asking </a:t>
            </a:r>
          </a:p>
          <a:p>
            <a:r>
              <a:rPr lang="en-US" dirty="0" smtClean="0"/>
              <a:t>“What is it that you truly desire?”</a:t>
            </a:r>
          </a:p>
          <a:p>
            <a:r>
              <a:rPr lang="en-US" dirty="0" smtClean="0"/>
              <a:t>The Institution and My Preferences</a:t>
            </a:r>
          </a:p>
          <a:p>
            <a:r>
              <a:rPr lang="en-US" dirty="0"/>
              <a:t>a</a:t>
            </a:r>
            <a:r>
              <a:rPr lang="en-US" dirty="0" smtClean="0"/>
              <a:t>vailable in ZIMS allow you to</a:t>
            </a:r>
          </a:p>
          <a:p>
            <a:r>
              <a:rPr lang="en-US" dirty="0"/>
              <a:t>m</a:t>
            </a:r>
            <a:r>
              <a:rPr lang="en-US" dirty="0" smtClean="0"/>
              <a:t>ake ZIMS function as “you truly</a:t>
            </a:r>
          </a:p>
          <a:p>
            <a:r>
              <a:rPr lang="en-US" dirty="0" smtClean="0"/>
              <a:t>desire.”</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a:t>
            </a:fld>
            <a:endParaRPr lang="en-US"/>
          </a:p>
        </p:txBody>
      </p:sp>
    </p:spTree>
    <p:extLst>
      <p:ext uri="{BB962C8B-B14F-4D97-AF65-F5344CB8AC3E}">
        <p14:creationId xmlns:p14="http://schemas.microsoft.com/office/powerpoint/2010/main" val="3294084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Account Settings –</a:t>
            </a:r>
            <a:br>
              <a:rPr lang="en-US" dirty="0" smtClean="0"/>
            </a:br>
            <a:r>
              <a:rPr lang="en-US" sz="3600" i="1" dirty="0" smtClean="0"/>
              <a:t>Change Password</a:t>
            </a:r>
            <a:endParaRPr lang="en-US" dirty="0"/>
          </a:p>
        </p:txBody>
      </p:sp>
      <p:pic>
        <p:nvPicPr>
          <p:cNvPr id="4" name="Picture 3"/>
          <p:cNvPicPr>
            <a:picLocks noChangeAspect="1"/>
          </p:cNvPicPr>
          <p:nvPr/>
        </p:nvPicPr>
        <p:blipFill>
          <a:blip r:embed="rId2"/>
          <a:stretch>
            <a:fillRect/>
          </a:stretch>
        </p:blipFill>
        <p:spPr>
          <a:xfrm>
            <a:off x="628650" y="1924594"/>
            <a:ext cx="4063434" cy="2943589"/>
          </a:xfrm>
          <a:prstGeom prst="rect">
            <a:avLst/>
          </a:prstGeom>
          <a:ln>
            <a:solidFill>
              <a:schemeClr val="tx1"/>
            </a:solidFill>
          </a:ln>
        </p:spPr>
      </p:pic>
      <p:sp>
        <p:nvSpPr>
          <p:cNvPr id="3" name="TextBox 2"/>
          <p:cNvSpPr txBox="1"/>
          <p:nvPr/>
        </p:nvSpPr>
        <p:spPr>
          <a:xfrm>
            <a:off x="5425440" y="1924594"/>
            <a:ext cx="3053400" cy="3139321"/>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You may want to change your</a:t>
            </a:r>
          </a:p>
          <a:p>
            <a:r>
              <a:rPr lang="en-US" dirty="0" smtClean="0"/>
              <a:t>Password if you do not like the</a:t>
            </a:r>
          </a:p>
          <a:p>
            <a:r>
              <a:rPr lang="en-US" dirty="0" smtClean="0"/>
              <a:t>one that was assigned by your</a:t>
            </a:r>
          </a:p>
          <a:p>
            <a:r>
              <a:rPr lang="en-US" dirty="0" smtClean="0"/>
              <a:t>Local Admin or if you feel that</a:t>
            </a:r>
          </a:p>
          <a:p>
            <a:r>
              <a:rPr lang="en-US" dirty="0" smtClean="0"/>
              <a:t>it has become compromised</a:t>
            </a:r>
          </a:p>
          <a:p>
            <a:r>
              <a:rPr lang="en-US" dirty="0" smtClean="0"/>
              <a:t>somehow. If you do not</a:t>
            </a:r>
          </a:p>
          <a:p>
            <a:r>
              <a:rPr lang="en-US" dirty="0" smtClean="0"/>
              <a:t>remember your Password it</a:t>
            </a:r>
          </a:p>
          <a:p>
            <a:r>
              <a:rPr lang="en-US" dirty="0" smtClean="0"/>
              <a:t>cannot be changed here. Ask</a:t>
            </a:r>
          </a:p>
          <a:p>
            <a:r>
              <a:rPr lang="en-US" dirty="0" smtClean="0"/>
              <a:t>your Local Admin to do so or</a:t>
            </a:r>
          </a:p>
          <a:p>
            <a:r>
              <a:rPr lang="en-US" dirty="0" smtClean="0"/>
              <a:t>use the link on the Log In</a:t>
            </a:r>
          </a:p>
          <a:p>
            <a:r>
              <a:rPr lang="en-US" dirty="0" smtClean="0"/>
              <a:t>screen.</a:t>
            </a:r>
            <a:endParaRPr lang="en-US" dirty="0"/>
          </a:p>
        </p:txBody>
      </p:sp>
      <p:pic>
        <p:nvPicPr>
          <p:cNvPr id="5" name="Picture 4"/>
          <p:cNvPicPr>
            <a:picLocks noChangeAspect="1"/>
          </p:cNvPicPr>
          <p:nvPr/>
        </p:nvPicPr>
        <p:blipFill>
          <a:blip r:embed="rId3"/>
          <a:stretch>
            <a:fillRect/>
          </a:stretch>
        </p:blipFill>
        <p:spPr>
          <a:xfrm>
            <a:off x="2073596" y="4530016"/>
            <a:ext cx="3063505" cy="1699407"/>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20</a:t>
            </a:fld>
            <a:endParaRPr lang="en-US"/>
          </a:p>
        </p:txBody>
      </p:sp>
    </p:spTree>
    <p:extLst>
      <p:ext uri="{BB962C8B-B14F-4D97-AF65-F5344CB8AC3E}">
        <p14:creationId xmlns:p14="http://schemas.microsoft.com/office/powerpoint/2010/main" val="2488958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Settings – </a:t>
            </a:r>
            <a:br>
              <a:rPr lang="en-US" dirty="0" smtClean="0"/>
            </a:br>
            <a:r>
              <a:rPr lang="en-US" sz="3600" i="1" dirty="0" smtClean="0"/>
              <a:t>Change E-mail</a:t>
            </a:r>
            <a:endParaRPr lang="en-US" dirty="0"/>
          </a:p>
        </p:txBody>
      </p:sp>
      <p:pic>
        <p:nvPicPr>
          <p:cNvPr id="4" name="Picture 3"/>
          <p:cNvPicPr>
            <a:picLocks noChangeAspect="1"/>
          </p:cNvPicPr>
          <p:nvPr/>
        </p:nvPicPr>
        <p:blipFill>
          <a:blip r:embed="rId2"/>
          <a:stretch>
            <a:fillRect/>
          </a:stretch>
        </p:blipFill>
        <p:spPr>
          <a:xfrm>
            <a:off x="759164" y="1727069"/>
            <a:ext cx="3725750" cy="2233302"/>
          </a:xfrm>
          <a:prstGeom prst="rect">
            <a:avLst/>
          </a:prstGeom>
          <a:ln>
            <a:solidFill>
              <a:schemeClr val="tx1"/>
            </a:solidFill>
          </a:ln>
        </p:spPr>
      </p:pic>
      <p:sp>
        <p:nvSpPr>
          <p:cNvPr id="5" name="TextBox 4"/>
          <p:cNvSpPr txBox="1"/>
          <p:nvPr/>
        </p:nvSpPr>
        <p:spPr>
          <a:xfrm>
            <a:off x="4981302" y="2349067"/>
            <a:ext cx="3179140" cy="2585323"/>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To change your E-mail simply</a:t>
            </a:r>
          </a:p>
          <a:p>
            <a:r>
              <a:rPr lang="en-US" dirty="0" smtClean="0"/>
              <a:t>enter the New E-mail. It is</a:t>
            </a:r>
          </a:p>
          <a:p>
            <a:r>
              <a:rPr lang="en-US" dirty="0" smtClean="0"/>
              <a:t>important to remember that</a:t>
            </a:r>
          </a:p>
          <a:p>
            <a:r>
              <a:rPr lang="en-US" dirty="0" smtClean="0"/>
              <a:t>the email address must be </a:t>
            </a:r>
          </a:p>
          <a:p>
            <a:r>
              <a:rPr lang="en-US" dirty="0" smtClean="0"/>
              <a:t>unique within ZIMS. If it is,</a:t>
            </a:r>
          </a:p>
          <a:p>
            <a:r>
              <a:rPr lang="en-US" dirty="0" smtClean="0"/>
              <a:t>a green check will display (top). </a:t>
            </a:r>
          </a:p>
          <a:p>
            <a:r>
              <a:rPr lang="en-US" dirty="0" smtClean="0"/>
              <a:t>If it is not then a red “No” will</a:t>
            </a:r>
          </a:p>
          <a:p>
            <a:r>
              <a:rPr lang="en-US" dirty="0" smtClean="0"/>
              <a:t>display (bottom) letting you </a:t>
            </a:r>
          </a:p>
          <a:p>
            <a:r>
              <a:rPr lang="en-US" dirty="0" smtClean="0"/>
              <a:t>know that you cannot use it.</a:t>
            </a:r>
            <a:endParaRPr lang="en-US" dirty="0"/>
          </a:p>
        </p:txBody>
      </p:sp>
      <p:pic>
        <p:nvPicPr>
          <p:cNvPr id="6" name="Picture 5"/>
          <p:cNvPicPr>
            <a:picLocks noChangeAspect="1"/>
          </p:cNvPicPr>
          <p:nvPr/>
        </p:nvPicPr>
        <p:blipFill>
          <a:blip r:embed="rId3"/>
          <a:stretch>
            <a:fillRect/>
          </a:stretch>
        </p:blipFill>
        <p:spPr>
          <a:xfrm>
            <a:off x="759164" y="4068565"/>
            <a:ext cx="3725750" cy="2344166"/>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21</a:t>
            </a:fld>
            <a:endParaRPr lang="en-US"/>
          </a:p>
        </p:txBody>
      </p:sp>
    </p:spTree>
    <p:extLst>
      <p:ext uri="{BB962C8B-B14F-4D97-AF65-F5344CB8AC3E}">
        <p14:creationId xmlns:p14="http://schemas.microsoft.com/office/powerpoint/2010/main" val="3364508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Settings – </a:t>
            </a:r>
            <a:r>
              <a:rPr lang="en-US" sz="3600" dirty="0" smtClean="0"/>
              <a:t/>
            </a:r>
            <a:br>
              <a:rPr lang="en-US" sz="3600" dirty="0" smtClean="0"/>
            </a:br>
            <a:r>
              <a:rPr lang="en-US" sz="3600" i="1" dirty="0" smtClean="0"/>
              <a:t>Change User Name</a:t>
            </a:r>
            <a:endParaRPr lang="en-US" dirty="0"/>
          </a:p>
        </p:txBody>
      </p:sp>
      <p:pic>
        <p:nvPicPr>
          <p:cNvPr id="3" name="Picture 2"/>
          <p:cNvPicPr>
            <a:picLocks noChangeAspect="1"/>
          </p:cNvPicPr>
          <p:nvPr/>
        </p:nvPicPr>
        <p:blipFill>
          <a:blip r:embed="rId2"/>
          <a:stretch>
            <a:fillRect/>
          </a:stretch>
        </p:blipFill>
        <p:spPr>
          <a:xfrm>
            <a:off x="4814090" y="2428532"/>
            <a:ext cx="3629090" cy="2134759"/>
          </a:xfrm>
          <a:prstGeom prst="rect">
            <a:avLst/>
          </a:prstGeom>
          <a:ln>
            <a:solidFill>
              <a:schemeClr val="tx1"/>
            </a:solidFill>
          </a:ln>
        </p:spPr>
      </p:pic>
      <p:sp>
        <p:nvSpPr>
          <p:cNvPr id="4" name="TextBox 3"/>
          <p:cNvSpPr txBox="1"/>
          <p:nvPr/>
        </p:nvSpPr>
        <p:spPr>
          <a:xfrm>
            <a:off x="888274" y="2220686"/>
            <a:ext cx="3440494" cy="3693319"/>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You can also change your User </a:t>
            </a:r>
          </a:p>
          <a:p>
            <a:r>
              <a:rPr lang="en-US" dirty="0" smtClean="0"/>
              <a:t>Name. As for the E-mail, it must </a:t>
            </a:r>
          </a:p>
          <a:p>
            <a:r>
              <a:rPr lang="en-US" dirty="0" smtClean="0"/>
              <a:t>be unique within ZIMS. If it is, a</a:t>
            </a:r>
          </a:p>
          <a:p>
            <a:r>
              <a:rPr lang="en-US" dirty="0" smtClean="0"/>
              <a:t>green checkmark will display. If</a:t>
            </a:r>
          </a:p>
          <a:p>
            <a:r>
              <a:rPr lang="en-US" dirty="0" smtClean="0"/>
              <a:t>it is not the red “No” icon will</a:t>
            </a:r>
          </a:p>
          <a:p>
            <a:r>
              <a:rPr lang="en-US" dirty="0" smtClean="0"/>
              <a:t>display. If you are trying to use</a:t>
            </a:r>
          </a:p>
          <a:p>
            <a:r>
              <a:rPr lang="en-US" dirty="0" smtClean="0"/>
              <a:t>an E-mail or User Name that is</a:t>
            </a:r>
          </a:p>
          <a:p>
            <a:r>
              <a:rPr lang="en-US" dirty="0" smtClean="0"/>
              <a:t>NOT unique in ZIMS but was</a:t>
            </a:r>
          </a:p>
          <a:p>
            <a:r>
              <a:rPr lang="en-US" dirty="0" smtClean="0"/>
              <a:t>used by a User who is now marked</a:t>
            </a:r>
          </a:p>
          <a:p>
            <a:r>
              <a:rPr lang="en-US" dirty="0" smtClean="0"/>
              <a:t>as Obsolete, your Local Admin can</a:t>
            </a:r>
          </a:p>
          <a:p>
            <a:r>
              <a:rPr lang="en-US" dirty="0" smtClean="0"/>
              <a:t>free up the Password and User</a:t>
            </a:r>
          </a:p>
          <a:p>
            <a:r>
              <a:rPr lang="en-US" dirty="0" smtClean="0"/>
              <a:t>Name by selecting Delete Login</a:t>
            </a:r>
          </a:p>
          <a:p>
            <a:r>
              <a:rPr lang="en-US" dirty="0" smtClean="0"/>
              <a:t>Info in their ZIMS Login Details.</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22</a:t>
            </a:fld>
            <a:endParaRPr lang="en-US"/>
          </a:p>
        </p:txBody>
      </p:sp>
    </p:spTree>
    <p:extLst>
      <p:ext uri="{BB962C8B-B14F-4D97-AF65-F5344CB8AC3E}">
        <p14:creationId xmlns:p14="http://schemas.microsoft.com/office/powerpoint/2010/main" val="3382108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Personalization – </a:t>
            </a:r>
            <a:br>
              <a:rPr lang="en-US" dirty="0" smtClean="0"/>
            </a:br>
            <a:r>
              <a:rPr lang="en-US" sz="3600" i="1" dirty="0" smtClean="0"/>
              <a:t>Change the Theme</a:t>
            </a:r>
            <a:endParaRPr lang="en-US" dirty="0"/>
          </a:p>
        </p:txBody>
      </p:sp>
      <p:pic>
        <p:nvPicPr>
          <p:cNvPr id="3" name="Picture 2"/>
          <p:cNvPicPr>
            <a:picLocks noChangeAspect="1"/>
          </p:cNvPicPr>
          <p:nvPr/>
        </p:nvPicPr>
        <p:blipFill>
          <a:blip r:embed="rId2"/>
          <a:stretch>
            <a:fillRect/>
          </a:stretch>
        </p:blipFill>
        <p:spPr>
          <a:xfrm>
            <a:off x="490133" y="1765015"/>
            <a:ext cx="5022394" cy="192123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90133" y="3879454"/>
            <a:ext cx="5022394" cy="1941833"/>
          </a:xfrm>
          <a:prstGeom prst="rect">
            <a:avLst/>
          </a:prstGeom>
          <a:ln>
            <a:solidFill>
              <a:schemeClr val="tx1"/>
            </a:solidFill>
          </a:ln>
        </p:spPr>
      </p:pic>
      <p:sp>
        <p:nvSpPr>
          <p:cNvPr id="5" name="TextBox 4"/>
          <p:cNvSpPr txBox="1"/>
          <p:nvPr/>
        </p:nvSpPr>
        <p:spPr>
          <a:xfrm>
            <a:off x="5984336" y="2569028"/>
            <a:ext cx="2531014" cy="2031325"/>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Under Personalization</a:t>
            </a:r>
          </a:p>
          <a:p>
            <a:r>
              <a:rPr lang="en-US" dirty="0" smtClean="0"/>
              <a:t>you can change the color</a:t>
            </a:r>
          </a:p>
          <a:p>
            <a:r>
              <a:rPr lang="en-US" dirty="0" smtClean="0"/>
              <a:t>of the theme to blue or</a:t>
            </a:r>
          </a:p>
          <a:p>
            <a:r>
              <a:rPr lang="en-US" dirty="0" smtClean="0"/>
              <a:t>grey. One may be easier</a:t>
            </a:r>
          </a:p>
          <a:p>
            <a:r>
              <a:rPr lang="en-US" dirty="0" smtClean="0"/>
              <a:t>on your eyes then the </a:t>
            </a:r>
          </a:p>
          <a:p>
            <a:r>
              <a:rPr lang="en-US" dirty="0" smtClean="0"/>
              <a:t>other. It’s a small thing</a:t>
            </a:r>
          </a:p>
          <a:p>
            <a:r>
              <a:rPr lang="en-US" dirty="0" smtClean="0"/>
              <a:t>but worth a try!</a:t>
            </a:r>
          </a:p>
        </p:txBody>
      </p:sp>
      <p:sp>
        <p:nvSpPr>
          <p:cNvPr id="6" name="Slide Number Placeholder 5"/>
          <p:cNvSpPr>
            <a:spLocks noGrp="1"/>
          </p:cNvSpPr>
          <p:nvPr>
            <p:ph type="sldNum" sz="quarter" idx="12"/>
          </p:nvPr>
        </p:nvSpPr>
        <p:spPr/>
        <p:txBody>
          <a:bodyPr/>
          <a:lstStyle/>
          <a:p>
            <a:fld id="{D1A12E6A-C85A-496C-95D0-8B82A2649983}" type="slidenum">
              <a:rPr lang="en-US" smtClean="0"/>
              <a:t>23</a:t>
            </a:fld>
            <a:endParaRPr lang="en-US"/>
          </a:p>
        </p:txBody>
      </p:sp>
    </p:spTree>
    <p:extLst>
      <p:ext uri="{BB962C8B-B14F-4D97-AF65-F5344CB8AC3E}">
        <p14:creationId xmlns:p14="http://schemas.microsoft.com/office/powerpoint/2010/main" val="1588718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the Other Preferences</a:t>
            </a:r>
            <a:endParaRPr lang="en-US" dirty="0"/>
          </a:p>
        </p:txBody>
      </p:sp>
      <p:pic>
        <p:nvPicPr>
          <p:cNvPr id="1026" name="Picture 2" descr="Clocks, Clock, Time, Watch, Date, Alarm, Sched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593" y="1399012"/>
            <a:ext cx="5073333" cy="28537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1349" y="4374749"/>
            <a:ext cx="7824001" cy="1200329"/>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Take the Time to Save Time!!! The remaining Preferences are available as both</a:t>
            </a:r>
          </a:p>
          <a:p>
            <a:r>
              <a:rPr lang="en-US" dirty="0" smtClean="0"/>
              <a:t>My Preferences and Institution Preferences. They will help you to save data entry </a:t>
            </a:r>
          </a:p>
          <a:p>
            <a:r>
              <a:rPr lang="en-US" dirty="0" smtClean="0"/>
              <a:t>time as many of the fields will default to what you usually enter. These fields can </a:t>
            </a:r>
          </a:p>
          <a:p>
            <a:r>
              <a:rPr lang="en-US" dirty="0" smtClean="0"/>
              <a:t>all be edited at the time of data entry if needed.</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24</a:t>
            </a:fld>
            <a:endParaRPr lang="en-US"/>
          </a:p>
        </p:txBody>
      </p:sp>
    </p:spTree>
    <p:extLst>
      <p:ext uri="{BB962C8B-B14F-4D97-AF65-F5344CB8AC3E}">
        <p14:creationId xmlns:p14="http://schemas.microsoft.com/office/powerpoint/2010/main" val="3141132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068" y="173537"/>
            <a:ext cx="7886700" cy="1325563"/>
          </a:xfrm>
        </p:spPr>
        <p:txBody>
          <a:bodyPr>
            <a:normAutofit/>
          </a:bodyPr>
          <a:lstStyle/>
          <a:p>
            <a:r>
              <a:rPr lang="en-US" sz="4000" dirty="0" smtClean="0"/>
              <a:t>Language, Date/Time and Separator Formats</a:t>
            </a:r>
            <a:endParaRPr lang="en-US" sz="4000" dirty="0"/>
          </a:p>
        </p:txBody>
      </p:sp>
      <p:pic>
        <p:nvPicPr>
          <p:cNvPr id="4" name="Picture 3"/>
          <p:cNvPicPr>
            <a:picLocks noChangeAspect="1"/>
          </p:cNvPicPr>
          <p:nvPr/>
        </p:nvPicPr>
        <p:blipFill>
          <a:blip r:embed="rId2"/>
          <a:stretch>
            <a:fillRect/>
          </a:stretch>
        </p:blipFill>
        <p:spPr>
          <a:xfrm>
            <a:off x="646068" y="1499100"/>
            <a:ext cx="2827265" cy="5235394"/>
          </a:xfrm>
          <a:prstGeom prst="rect">
            <a:avLst/>
          </a:prstGeom>
          <a:ln>
            <a:solidFill>
              <a:schemeClr val="tx1"/>
            </a:solidFill>
          </a:ln>
        </p:spPr>
      </p:pic>
      <p:sp>
        <p:nvSpPr>
          <p:cNvPr id="5" name="TextBox 4"/>
          <p:cNvSpPr txBox="1"/>
          <p:nvPr/>
        </p:nvSpPr>
        <p:spPr>
          <a:xfrm>
            <a:off x="3875315" y="1359763"/>
            <a:ext cx="4047070" cy="4401205"/>
          </a:xfrm>
          <a:prstGeom prst="rect">
            <a:avLst/>
          </a:prstGeom>
          <a:solidFill>
            <a:schemeClr val="accent4">
              <a:lumMod val="40000"/>
              <a:lumOff val="60000"/>
            </a:schemeClr>
          </a:solidFill>
          <a:ln>
            <a:solidFill>
              <a:schemeClr val="tx1"/>
            </a:solidFill>
          </a:ln>
        </p:spPr>
        <p:txBody>
          <a:bodyPr wrap="none" rtlCol="0">
            <a:spAutoFit/>
          </a:bodyPr>
          <a:lstStyle/>
          <a:p>
            <a:r>
              <a:rPr lang="en-US" sz="1400" dirty="0" smtClean="0"/>
              <a:t>(1) ZIMS is available in three languages – English,</a:t>
            </a:r>
          </a:p>
          <a:p>
            <a:r>
              <a:rPr lang="en-US" sz="1400" dirty="0" smtClean="0"/>
              <a:t>Spanish and Russian. If you select Spanish or</a:t>
            </a:r>
          </a:p>
          <a:p>
            <a:r>
              <a:rPr lang="en-US" sz="1400" dirty="0" smtClean="0"/>
              <a:t>Russian remember to check the Support Extended</a:t>
            </a:r>
          </a:p>
          <a:p>
            <a:r>
              <a:rPr lang="en-US" sz="1400" dirty="0" smtClean="0"/>
              <a:t>Character Set box.</a:t>
            </a:r>
          </a:p>
          <a:p>
            <a:r>
              <a:rPr lang="en-US" sz="1400" dirty="0" smtClean="0"/>
              <a:t>(2) You can select how you want to enter dates and</a:t>
            </a:r>
          </a:p>
          <a:p>
            <a:r>
              <a:rPr lang="en-US" sz="1400" dirty="0" smtClean="0"/>
              <a:t>how you want to view them.</a:t>
            </a:r>
          </a:p>
          <a:p>
            <a:r>
              <a:rPr lang="en-US" sz="1400" dirty="0" smtClean="0"/>
              <a:t>(3) For screens that capture the time you can select</a:t>
            </a:r>
          </a:p>
          <a:p>
            <a:r>
              <a:rPr lang="en-US" sz="1400" dirty="0" smtClean="0"/>
              <a:t>a 24 hour (sometimes called military)  or a 12 hour</a:t>
            </a:r>
          </a:p>
          <a:p>
            <a:r>
              <a:rPr lang="en-US" sz="1400" dirty="0" smtClean="0"/>
              <a:t>day. If you select 12 hour you will need to indicate</a:t>
            </a:r>
          </a:p>
          <a:p>
            <a:r>
              <a:rPr lang="en-US" sz="1400" dirty="0" smtClean="0"/>
              <a:t>AM or PM on your entry which may slow you down.</a:t>
            </a:r>
          </a:p>
          <a:p>
            <a:r>
              <a:rPr lang="en-US" sz="1400" dirty="0" smtClean="0"/>
              <a:t>(4) Some regions use a “.” to separate decimals and</a:t>
            </a:r>
          </a:p>
          <a:p>
            <a:r>
              <a:rPr lang="en-US" sz="1400" dirty="0" smtClean="0"/>
              <a:t>others use a “,”.</a:t>
            </a:r>
          </a:p>
          <a:p>
            <a:r>
              <a:rPr lang="en-US" sz="1400" dirty="0" smtClean="0"/>
              <a:t>(5) There are screens that ask for price such as some</a:t>
            </a:r>
          </a:p>
          <a:p>
            <a:r>
              <a:rPr lang="en-US" sz="1400" dirty="0" smtClean="0"/>
              <a:t>accessions screens and enclosure maintenance grids.</a:t>
            </a:r>
          </a:p>
          <a:p>
            <a:r>
              <a:rPr lang="en-US" sz="1400" dirty="0" smtClean="0"/>
              <a:t>Defaulting to your currency will save you data entry </a:t>
            </a:r>
          </a:p>
          <a:p>
            <a:r>
              <a:rPr lang="en-US" sz="1400" dirty="0" smtClean="0"/>
              <a:t>time.</a:t>
            </a:r>
          </a:p>
          <a:p>
            <a:r>
              <a:rPr lang="en-US" sz="1400" dirty="0" smtClean="0"/>
              <a:t>(6) Having the correct Time Zone set can be very</a:t>
            </a:r>
          </a:p>
          <a:p>
            <a:r>
              <a:rPr lang="en-US" sz="1400" dirty="0" smtClean="0"/>
              <a:t>important for those scenes that capture time as that</a:t>
            </a:r>
          </a:p>
          <a:p>
            <a:r>
              <a:rPr lang="en-US" sz="1400" dirty="0" smtClean="0"/>
              <a:t>information may be useful for data such as Feed Logs</a:t>
            </a:r>
          </a:p>
          <a:p>
            <a:r>
              <a:rPr lang="en-US" sz="1400" dirty="0" smtClean="0"/>
              <a:t>and Enrichment.</a:t>
            </a:r>
          </a:p>
        </p:txBody>
      </p:sp>
      <p:sp>
        <p:nvSpPr>
          <p:cNvPr id="3" name="Slide Number Placeholder 2"/>
          <p:cNvSpPr>
            <a:spLocks noGrp="1"/>
          </p:cNvSpPr>
          <p:nvPr>
            <p:ph type="sldNum" sz="quarter" idx="12"/>
          </p:nvPr>
        </p:nvSpPr>
        <p:spPr/>
        <p:txBody>
          <a:bodyPr/>
          <a:lstStyle/>
          <a:p>
            <a:fld id="{D1A12E6A-C85A-496C-95D0-8B82A2649983}" type="slidenum">
              <a:rPr lang="en-US" smtClean="0"/>
              <a:t>25</a:t>
            </a:fld>
            <a:endParaRPr lang="en-US"/>
          </a:p>
        </p:txBody>
      </p:sp>
    </p:spTree>
    <p:extLst>
      <p:ext uri="{BB962C8B-B14F-4D97-AF65-F5344CB8AC3E}">
        <p14:creationId xmlns:p14="http://schemas.microsoft.com/office/powerpoint/2010/main" val="848294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Preferences</a:t>
            </a:r>
            <a:endParaRPr lang="en-US" dirty="0"/>
          </a:p>
        </p:txBody>
      </p:sp>
      <p:pic>
        <p:nvPicPr>
          <p:cNvPr id="3" name="Picture 2"/>
          <p:cNvPicPr>
            <a:picLocks noChangeAspect="1"/>
          </p:cNvPicPr>
          <p:nvPr/>
        </p:nvPicPr>
        <p:blipFill>
          <a:blip r:embed="rId2"/>
          <a:stretch>
            <a:fillRect/>
          </a:stretch>
        </p:blipFill>
        <p:spPr>
          <a:xfrm>
            <a:off x="916995" y="1690689"/>
            <a:ext cx="2903472" cy="2781541"/>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1240895" y="4860431"/>
            <a:ext cx="2377884" cy="1209441"/>
          </a:xfrm>
          <a:prstGeom prst="rect">
            <a:avLst/>
          </a:prstGeom>
          <a:ln>
            <a:solidFill>
              <a:schemeClr val="tx1"/>
            </a:solidFill>
          </a:ln>
        </p:spPr>
      </p:pic>
      <p:sp>
        <p:nvSpPr>
          <p:cNvPr id="5" name="TextBox 4"/>
          <p:cNvSpPr txBox="1"/>
          <p:nvPr/>
        </p:nvSpPr>
        <p:spPr>
          <a:xfrm>
            <a:off x="4219683" y="1494833"/>
            <a:ext cx="4630819" cy="3970318"/>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(1) The default unit of length will display in</a:t>
            </a:r>
          </a:p>
          <a:p>
            <a:r>
              <a:rPr lang="en-US" dirty="0" smtClean="0"/>
              <a:t>both animal and enclosure records.</a:t>
            </a:r>
          </a:p>
          <a:p>
            <a:r>
              <a:rPr lang="en-US" dirty="0" smtClean="0"/>
              <a:t>(2) The default unit of weight will display in</a:t>
            </a:r>
          </a:p>
          <a:p>
            <a:r>
              <a:rPr lang="en-US" dirty="0" smtClean="0"/>
              <a:t>any fields asking for weights, for example</a:t>
            </a:r>
          </a:p>
          <a:p>
            <a:r>
              <a:rPr lang="en-US" dirty="0" smtClean="0"/>
              <a:t>a Prescription.</a:t>
            </a:r>
          </a:p>
          <a:p>
            <a:r>
              <a:rPr lang="en-US" dirty="0" smtClean="0"/>
              <a:t>(3,4,5) These default units apply to enclosures,</a:t>
            </a:r>
          </a:p>
          <a:p>
            <a:r>
              <a:rPr lang="en-US" dirty="0" smtClean="0"/>
              <a:t>life supports and components.</a:t>
            </a:r>
          </a:p>
          <a:p>
            <a:r>
              <a:rPr lang="en-US" dirty="0" smtClean="0"/>
              <a:t>(6) Show Measurement Tips will display a pop</a:t>
            </a:r>
          </a:p>
          <a:p>
            <a:r>
              <a:rPr lang="en-US" dirty="0" smtClean="0"/>
              <a:t>up indicating what your current preferences</a:t>
            </a:r>
          </a:p>
          <a:p>
            <a:r>
              <a:rPr lang="en-US" dirty="0" smtClean="0"/>
              <a:t>are. Unchecking this box will stop the pop up</a:t>
            </a:r>
          </a:p>
          <a:p>
            <a:r>
              <a:rPr lang="en-US" dirty="0" smtClean="0"/>
              <a:t>from displaying. You can change these by</a:t>
            </a:r>
          </a:p>
          <a:p>
            <a:r>
              <a:rPr lang="en-US" dirty="0" smtClean="0"/>
              <a:t>selecting the “change” hyperlink in the pop up.</a:t>
            </a:r>
          </a:p>
          <a:p>
            <a:r>
              <a:rPr lang="en-US" dirty="0" smtClean="0"/>
              <a:t>You can also stop the pop up by selecting the</a:t>
            </a:r>
          </a:p>
          <a:p>
            <a:r>
              <a:rPr lang="en-US" dirty="0" smtClean="0"/>
              <a:t>“Do not show this again” option.</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26</a:t>
            </a:fld>
            <a:endParaRPr lang="en-US"/>
          </a:p>
        </p:txBody>
      </p:sp>
    </p:spTree>
    <p:extLst>
      <p:ext uri="{BB962C8B-B14F-4D97-AF65-F5344CB8AC3E}">
        <p14:creationId xmlns:p14="http://schemas.microsoft.com/office/powerpoint/2010/main" val="1741471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Preferences – </a:t>
            </a:r>
            <a:br>
              <a:rPr lang="en-US" dirty="0" smtClean="0"/>
            </a:br>
            <a:r>
              <a:rPr lang="en-US" sz="3600" dirty="0" smtClean="0"/>
              <a:t>Pagination </a:t>
            </a:r>
            <a:endParaRPr lang="en-US" dirty="0"/>
          </a:p>
        </p:txBody>
      </p:sp>
      <p:pic>
        <p:nvPicPr>
          <p:cNvPr id="3" name="Picture 2"/>
          <p:cNvPicPr>
            <a:picLocks noChangeAspect="1"/>
          </p:cNvPicPr>
          <p:nvPr/>
        </p:nvPicPr>
        <p:blipFill>
          <a:blip r:embed="rId2"/>
          <a:stretch>
            <a:fillRect/>
          </a:stretch>
        </p:blipFill>
        <p:spPr>
          <a:xfrm>
            <a:off x="1433571" y="1625064"/>
            <a:ext cx="1783235" cy="1447925"/>
          </a:xfrm>
          <a:prstGeom prst="rect">
            <a:avLst/>
          </a:prstGeom>
          <a:ln>
            <a:solidFill>
              <a:schemeClr val="tx1"/>
            </a:solidFill>
          </a:ln>
        </p:spPr>
      </p:pic>
      <p:sp>
        <p:nvSpPr>
          <p:cNvPr id="5" name="TextBox 4"/>
          <p:cNvSpPr txBox="1"/>
          <p:nvPr/>
        </p:nvSpPr>
        <p:spPr>
          <a:xfrm>
            <a:off x="4650378" y="1780328"/>
            <a:ext cx="3891643" cy="3139321"/>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The Pagination refers to how many</a:t>
            </a:r>
          </a:p>
          <a:p>
            <a:r>
              <a:rPr lang="en-US" dirty="0" smtClean="0"/>
              <a:t>lines will display on a results grid</a:t>
            </a:r>
          </a:p>
          <a:p>
            <a:r>
              <a:rPr lang="en-US" dirty="0" smtClean="0"/>
              <a:t>page. The default is 20 but it may</a:t>
            </a:r>
          </a:p>
          <a:p>
            <a:r>
              <a:rPr lang="en-US" dirty="0" smtClean="0"/>
              <a:t>save you time if you increase the</a:t>
            </a:r>
          </a:p>
          <a:p>
            <a:r>
              <a:rPr lang="en-US" dirty="0" smtClean="0"/>
              <a:t>number so you don’t have to go</a:t>
            </a:r>
          </a:p>
          <a:p>
            <a:r>
              <a:rPr lang="en-US" dirty="0" smtClean="0"/>
              <a:t>from page to page. In addition, </a:t>
            </a:r>
            <a:endParaRPr lang="en-US" dirty="0"/>
          </a:p>
          <a:p>
            <a:r>
              <a:rPr lang="en-US" dirty="0" smtClean="0"/>
              <a:t>actions, such as Batch Actions, taken </a:t>
            </a:r>
          </a:p>
          <a:p>
            <a:r>
              <a:rPr lang="en-US" dirty="0" smtClean="0"/>
              <a:t>on a results grid affect ONLY the open </a:t>
            </a:r>
          </a:p>
          <a:p>
            <a:r>
              <a:rPr lang="en-US" dirty="0" smtClean="0"/>
              <a:t>page. We selected all on page 1 (left), </a:t>
            </a:r>
          </a:p>
          <a:p>
            <a:r>
              <a:rPr lang="en-US" dirty="0" smtClean="0"/>
              <a:t>but note that nothing is selected on</a:t>
            </a:r>
          </a:p>
          <a:p>
            <a:r>
              <a:rPr lang="en-US" dirty="0" smtClean="0"/>
              <a:t>page 2 (right).</a:t>
            </a:r>
            <a:endParaRPr lang="en-US" dirty="0"/>
          </a:p>
        </p:txBody>
      </p:sp>
      <p:pic>
        <p:nvPicPr>
          <p:cNvPr id="6" name="Picture 5"/>
          <p:cNvPicPr>
            <a:picLocks noChangeAspect="1"/>
          </p:cNvPicPr>
          <p:nvPr/>
        </p:nvPicPr>
        <p:blipFill rotWithShape="1">
          <a:blip r:embed="rId3"/>
          <a:srcRect r="3626"/>
          <a:stretch/>
        </p:blipFill>
        <p:spPr>
          <a:xfrm>
            <a:off x="421170" y="3308231"/>
            <a:ext cx="1851767" cy="3066147"/>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2512320" y="3308231"/>
            <a:ext cx="1850674" cy="3036240"/>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27</a:t>
            </a:fld>
            <a:endParaRPr lang="en-US"/>
          </a:p>
        </p:txBody>
      </p:sp>
    </p:spTree>
    <p:extLst>
      <p:ext uri="{BB962C8B-B14F-4D97-AF65-F5344CB8AC3E}">
        <p14:creationId xmlns:p14="http://schemas.microsoft.com/office/powerpoint/2010/main" val="1343847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Preferences –</a:t>
            </a:r>
            <a:br>
              <a:rPr lang="en-US" dirty="0" smtClean="0"/>
            </a:br>
            <a:r>
              <a:rPr lang="en-US" sz="3600" i="1" dirty="0" smtClean="0"/>
              <a:t>Default Responsible Party</a:t>
            </a:r>
            <a:endParaRPr lang="en-US" dirty="0"/>
          </a:p>
        </p:txBody>
      </p:sp>
      <p:pic>
        <p:nvPicPr>
          <p:cNvPr id="3" name="Picture 2"/>
          <p:cNvPicPr>
            <a:picLocks noChangeAspect="1"/>
          </p:cNvPicPr>
          <p:nvPr/>
        </p:nvPicPr>
        <p:blipFill>
          <a:blip r:embed="rId2"/>
          <a:stretch>
            <a:fillRect/>
          </a:stretch>
        </p:blipFill>
        <p:spPr>
          <a:xfrm>
            <a:off x="884931" y="3930694"/>
            <a:ext cx="3457462" cy="2060803"/>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884931" y="1842888"/>
            <a:ext cx="3499244" cy="1910506"/>
          </a:xfrm>
          <a:prstGeom prst="rect">
            <a:avLst/>
          </a:prstGeom>
          <a:ln>
            <a:solidFill>
              <a:schemeClr val="tx1"/>
            </a:solidFill>
          </a:ln>
        </p:spPr>
      </p:pic>
      <p:sp>
        <p:nvSpPr>
          <p:cNvPr id="5" name="TextBox 4"/>
          <p:cNvSpPr txBox="1"/>
          <p:nvPr/>
        </p:nvSpPr>
        <p:spPr>
          <a:xfrm>
            <a:off x="4679300" y="1690689"/>
            <a:ext cx="3836050" cy="4031873"/>
          </a:xfrm>
          <a:prstGeom prst="rect">
            <a:avLst/>
          </a:prstGeom>
          <a:solidFill>
            <a:schemeClr val="accent4">
              <a:lumMod val="40000"/>
              <a:lumOff val="60000"/>
            </a:schemeClr>
          </a:solidFill>
          <a:ln>
            <a:solidFill>
              <a:schemeClr val="tx1"/>
            </a:solidFill>
          </a:ln>
        </p:spPr>
        <p:txBody>
          <a:bodyPr wrap="none" rtlCol="0">
            <a:spAutoFit/>
          </a:bodyPr>
          <a:lstStyle/>
          <a:p>
            <a:r>
              <a:rPr lang="en-US" sz="1600" dirty="0" smtClean="0"/>
              <a:t>You can select a default Responsible</a:t>
            </a:r>
          </a:p>
          <a:p>
            <a:r>
              <a:rPr lang="en-US" sz="1600" dirty="0" smtClean="0"/>
              <a:t>Party to help save data entry time.</a:t>
            </a:r>
          </a:p>
          <a:p>
            <a:r>
              <a:rPr lang="en-US" sz="1600" dirty="0" smtClean="0"/>
              <a:t>Use logged in user as default (top) means</a:t>
            </a:r>
          </a:p>
          <a:p>
            <a:r>
              <a:rPr lang="en-US" sz="1600" dirty="0" smtClean="0"/>
              <a:t>that whoever is logged in at the time</a:t>
            </a:r>
          </a:p>
          <a:p>
            <a:r>
              <a:rPr lang="en-US" sz="1600" dirty="0" smtClean="0"/>
              <a:t>of data entry will pre-fill in the</a:t>
            </a:r>
          </a:p>
          <a:p>
            <a:r>
              <a:rPr lang="en-US" sz="1600" dirty="0" smtClean="0"/>
              <a:t>Responsible Party field. This may be a</a:t>
            </a:r>
          </a:p>
          <a:p>
            <a:r>
              <a:rPr lang="en-US" sz="1600" dirty="0" smtClean="0"/>
              <a:t>good idea if other staff are allowed to </a:t>
            </a:r>
          </a:p>
          <a:p>
            <a:r>
              <a:rPr lang="en-US" sz="1600" dirty="0" smtClean="0"/>
              <a:t>record their own data but may not save</a:t>
            </a:r>
          </a:p>
          <a:p>
            <a:r>
              <a:rPr lang="en-US" sz="1600" dirty="0" smtClean="0"/>
              <a:t>time if one person is doing the data entry</a:t>
            </a:r>
          </a:p>
          <a:p>
            <a:r>
              <a:rPr lang="en-US" sz="1600" dirty="0" smtClean="0"/>
              <a:t>as there will probably be multiple parties</a:t>
            </a:r>
          </a:p>
          <a:p>
            <a:r>
              <a:rPr lang="en-US" sz="1600" dirty="0" smtClean="0"/>
              <a:t>they need to select from. If this is checked</a:t>
            </a:r>
          </a:p>
          <a:p>
            <a:r>
              <a:rPr lang="en-US" sz="1600" dirty="0" smtClean="0"/>
              <a:t>the Responsible Party field below is not</a:t>
            </a:r>
          </a:p>
          <a:p>
            <a:r>
              <a:rPr lang="en-US" sz="1600" dirty="0" smtClean="0"/>
              <a:t>editable. If you do not check to use logged</a:t>
            </a:r>
          </a:p>
          <a:p>
            <a:r>
              <a:rPr lang="en-US" sz="1600" dirty="0" smtClean="0"/>
              <a:t>in User you can assign a single person, team</a:t>
            </a:r>
          </a:p>
          <a:p>
            <a:r>
              <a:rPr lang="en-US" sz="1600" dirty="0" smtClean="0"/>
              <a:t>or Department as the default Responsible</a:t>
            </a:r>
          </a:p>
          <a:p>
            <a:r>
              <a:rPr lang="en-US" sz="1600" dirty="0" smtClean="0"/>
              <a:t>Party (bottom).</a:t>
            </a:r>
            <a:endParaRPr lang="en-US" sz="1600" dirty="0"/>
          </a:p>
        </p:txBody>
      </p:sp>
      <p:sp>
        <p:nvSpPr>
          <p:cNvPr id="6" name="Slide Number Placeholder 5"/>
          <p:cNvSpPr>
            <a:spLocks noGrp="1"/>
          </p:cNvSpPr>
          <p:nvPr>
            <p:ph type="sldNum" sz="quarter" idx="12"/>
          </p:nvPr>
        </p:nvSpPr>
        <p:spPr/>
        <p:txBody>
          <a:bodyPr/>
          <a:lstStyle/>
          <a:p>
            <a:fld id="{D1A12E6A-C85A-496C-95D0-8B82A2649983}" type="slidenum">
              <a:rPr lang="en-US" smtClean="0"/>
              <a:t>28</a:t>
            </a:fld>
            <a:endParaRPr lang="en-US"/>
          </a:p>
        </p:txBody>
      </p:sp>
    </p:spTree>
    <p:extLst>
      <p:ext uri="{BB962C8B-B14F-4D97-AF65-F5344CB8AC3E}">
        <p14:creationId xmlns:p14="http://schemas.microsoft.com/office/powerpoint/2010/main" val="1599731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Preferences – </a:t>
            </a:r>
            <a:br>
              <a:rPr lang="en-US" dirty="0" smtClean="0"/>
            </a:br>
            <a:r>
              <a:rPr lang="en-US" sz="3600" i="1" dirty="0" smtClean="0"/>
              <a:t>Reports</a:t>
            </a:r>
            <a:endParaRPr lang="en-US" dirty="0"/>
          </a:p>
        </p:txBody>
      </p:sp>
      <p:pic>
        <p:nvPicPr>
          <p:cNvPr id="3" name="Picture 2"/>
          <p:cNvPicPr>
            <a:picLocks noChangeAspect="1"/>
          </p:cNvPicPr>
          <p:nvPr/>
        </p:nvPicPr>
        <p:blipFill>
          <a:blip r:embed="rId2"/>
          <a:stretch>
            <a:fillRect/>
          </a:stretch>
        </p:blipFill>
        <p:spPr>
          <a:xfrm>
            <a:off x="876201" y="2362128"/>
            <a:ext cx="3000746" cy="2175038"/>
          </a:xfrm>
          <a:prstGeom prst="rect">
            <a:avLst/>
          </a:prstGeom>
          <a:ln>
            <a:solidFill>
              <a:schemeClr val="tx1"/>
            </a:solidFill>
          </a:ln>
        </p:spPr>
      </p:pic>
      <p:sp>
        <p:nvSpPr>
          <p:cNvPr id="4" name="TextBox 3"/>
          <p:cNvSpPr txBox="1"/>
          <p:nvPr/>
        </p:nvSpPr>
        <p:spPr>
          <a:xfrm>
            <a:off x="4423954" y="2572484"/>
            <a:ext cx="3762440" cy="1754326"/>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The Reports Preference allows you</a:t>
            </a:r>
          </a:p>
          <a:p>
            <a:r>
              <a:rPr lang="en-US" dirty="0" smtClean="0"/>
              <a:t>to select the page size for printed</a:t>
            </a:r>
          </a:p>
          <a:p>
            <a:r>
              <a:rPr lang="en-US" dirty="0" smtClean="0"/>
              <a:t>reports and exported pdf documents.</a:t>
            </a:r>
          </a:p>
          <a:p>
            <a:r>
              <a:rPr lang="en-US" dirty="0" smtClean="0"/>
              <a:t>This page size is usually regionally</a:t>
            </a:r>
          </a:p>
          <a:p>
            <a:r>
              <a:rPr lang="en-US" dirty="0" smtClean="0"/>
              <a:t>driven. </a:t>
            </a:r>
            <a:r>
              <a:rPr lang="en-US" dirty="0" smtClean="0"/>
              <a:t>Few countries </a:t>
            </a:r>
            <a:r>
              <a:rPr lang="en-US" dirty="0" smtClean="0"/>
              <a:t>use letter. Most </a:t>
            </a:r>
            <a:endParaRPr lang="en-US" dirty="0" smtClean="0"/>
          </a:p>
          <a:p>
            <a:r>
              <a:rPr lang="en-US" dirty="0" smtClean="0"/>
              <a:t>of the world </a:t>
            </a:r>
            <a:r>
              <a:rPr lang="en-US" dirty="0" smtClean="0"/>
              <a:t>uses A4.</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29</a:t>
            </a:fld>
            <a:endParaRPr lang="en-US"/>
          </a:p>
        </p:txBody>
      </p:sp>
    </p:spTree>
    <p:extLst>
      <p:ext uri="{BB962C8B-B14F-4D97-AF65-F5344CB8AC3E}">
        <p14:creationId xmlns:p14="http://schemas.microsoft.com/office/powerpoint/2010/main" val="556093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Truly Desire</a:t>
            </a:r>
            <a:endParaRPr lang="en-US" dirty="0"/>
          </a:p>
        </p:txBody>
      </p:sp>
      <p:sp>
        <p:nvSpPr>
          <p:cNvPr id="3" name="Content Placeholder 2"/>
          <p:cNvSpPr>
            <a:spLocks noGrp="1"/>
          </p:cNvSpPr>
          <p:nvPr>
            <p:ph idx="1"/>
          </p:nvPr>
        </p:nvSpPr>
        <p:spPr/>
        <p:txBody>
          <a:bodyPr/>
          <a:lstStyle/>
          <a:p>
            <a:r>
              <a:rPr lang="en-US" dirty="0" smtClean="0"/>
              <a:t>Some Preferences affect data entry</a:t>
            </a:r>
          </a:p>
          <a:p>
            <a:r>
              <a:rPr lang="en-US" dirty="0" smtClean="0"/>
              <a:t>Some Preferences affect reports and data viewing</a:t>
            </a:r>
          </a:p>
          <a:p>
            <a:r>
              <a:rPr lang="en-US" dirty="0" smtClean="0"/>
              <a:t>Some Preferences can help you limit what you see in data standard lists to simplify selection</a:t>
            </a:r>
          </a:p>
          <a:p>
            <a:r>
              <a:rPr lang="en-US" dirty="0" smtClean="0"/>
              <a:t>Some Preferences affect ZIMS functionality </a:t>
            </a:r>
          </a:p>
          <a:p>
            <a:r>
              <a:rPr lang="en-US" dirty="0" smtClean="0"/>
              <a:t>Some Preferences affect how ZIMS looks</a:t>
            </a:r>
          </a:p>
          <a:p>
            <a:r>
              <a:rPr lang="en-US" dirty="0" smtClean="0"/>
              <a:t>Make ZIMS truly work for </a:t>
            </a:r>
            <a:r>
              <a:rPr lang="en-US" smtClean="0"/>
              <a:t>your desires</a:t>
            </a:r>
            <a:r>
              <a:rPr lang="en-US" dirty="0" smtClean="0"/>
              <a:t>!</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26851067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Preferences – </a:t>
            </a:r>
            <a:br>
              <a:rPr lang="en-US" dirty="0" smtClean="0"/>
            </a:br>
            <a:r>
              <a:rPr lang="en-US" sz="3600" i="1" dirty="0" smtClean="0"/>
              <a:t>Module Boxes</a:t>
            </a:r>
            <a:endParaRPr lang="en-US" dirty="0"/>
          </a:p>
        </p:txBody>
      </p:sp>
      <p:pic>
        <p:nvPicPr>
          <p:cNvPr id="3" name="Picture 2"/>
          <p:cNvPicPr>
            <a:picLocks noChangeAspect="1"/>
          </p:cNvPicPr>
          <p:nvPr/>
        </p:nvPicPr>
        <p:blipFill>
          <a:blip r:embed="rId2"/>
          <a:stretch>
            <a:fillRect/>
          </a:stretch>
        </p:blipFill>
        <p:spPr>
          <a:xfrm>
            <a:off x="868544" y="2069790"/>
            <a:ext cx="3139712" cy="2979678"/>
          </a:xfrm>
          <a:prstGeom prst="rect">
            <a:avLst/>
          </a:prstGeom>
          <a:ln>
            <a:solidFill>
              <a:schemeClr val="tx1"/>
            </a:solidFill>
          </a:ln>
        </p:spPr>
      </p:pic>
      <p:sp>
        <p:nvSpPr>
          <p:cNvPr id="4" name="TextBox 3"/>
          <p:cNvSpPr txBox="1"/>
          <p:nvPr/>
        </p:nvSpPr>
        <p:spPr>
          <a:xfrm>
            <a:off x="4345578" y="2264229"/>
            <a:ext cx="4404796" cy="2308324"/>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By default, most of the grids in each </a:t>
            </a:r>
          </a:p>
          <a:p>
            <a:r>
              <a:rPr lang="en-US" dirty="0" smtClean="0"/>
              <a:t>module, except Basic Info, are collapsed </a:t>
            </a:r>
          </a:p>
          <a:p>
            <a:r>
              <a:rPr lang="en-US" dirty="0" smtClean="0"/>
              <a:t>when you open a record. The Module </a:t>
            </a:r>
          </a:p>
          <a:p>
            <a:r>
              <a:rPr lang="en-US" dirty="0" smtClean="0"/>
              <a:t>Boxes Preference allows you to select </a:t>
            </a:r>
          </a:p>
          <a:p>
            <a:r>
              <a:rPr lang="en-US" dirty="0" smtClean="0"/>
              <a:t>to have them expanded by default. You </a:t>
            </a:r>
          </a:p>
          <a:p>
            <a:r>
              <a:rPr lang="en-US" dirty="0" smtClean="0"/>
              <a:t>can still use the expand all/collapse all </a:t>
            </a:r>
          </a:p>
          <a:p>
            <a:r>
              <a:rPr lang="en-US" dirty="0" smtClean="0"/>
              <a:t>options within the record or expand/collapse</a:t>
            </a:r>
          </a:p>
          <a:p>
            <a:r>
              <a:rPr lang="en-US" dirty="0" smtClean="0"/>
              <a:t>each grid independently.</a:t>
            </a:r>
          </a:p>
        </p:txBody>
      </p:sp>
      <p:sp>
        <p:nvSpPr>
          <p:cNvPr id="5" name="Slide Number Placeholder 4"/>
          <p:cNvSpPr>
            <a:spLocks noGrp="1"/>
          </p:cNvSpPr>
          <p:nvPr>
            <p:ph type="sldNum" sz="quarter" idx="12"/>
          </p:nvPr>
        </p:nvSpPr>
        <p:spPr/>
        <p:txBody>
          <a:bodyPr/>
          <a:lstStyle/>
          <a:p>
            <a:fld id="{D1A12E6A-C85A-496C-95D0-8B82A2649983}" type="slidenum">
              <a:rPr lang="en-US" smtClean="0"/>
              <a:t>30</a:t>
            </a:fld>
            <a:endParaRPr lang="en-US"/>
          </a:p>
        </p:txBody>
      </p:sp>
    </p:spTree>
    <p:extLst>
      <p:ext uri="{BB962C8B-B14F-4D97-AF65-F5344CB8AC3E}">
        <p14:creationId xmlns:p14="http://schemas.microsoft.com/office/powerpoint/2010/main" val="1943854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Preferences – </a:t>
            </a:r>
            <a:br>
              <a:rPr lang="en-US" dirty="0" smtClean="0"/>
            </a:br>
            <a:r>
              <a:rPr lang="en-US" sz="3600" i="1" dirty="0" smtClean="0"/>
              <a:t>Identifier</a:t>
            </a:r>
            <a:endParaRPr lang="en-US" dirty="0"/>
          </a:p>
        </p:txBody>
      </p:sp>
      <p:pic>
        <p:nvPicPr>
          <p:cNvPr id="3" name="Picture 2"/>
          <p:cNvPicPr>
            <a:picLocks noChangeAspect="1"/>
          </p:cNvPicPr>
          <p:nvPr/>
        </p:nvPicPr>
        <p:blipFill>
          <a:blip r:embed="rId2"/>
          <a:stretch>
            <a:fillRect/>
          </a:stretch>
        </p:blipFill>
        <p:spPr>
          <a:xfrm>
            <a:off x="4453538" y="2433405"/>
            <a:ext cx="4061812" cy="2217612"/>
          </a:xfrm>
          <a:prstGeom prst="rect">
            <a:avLst/>
          </a:prstGeom>
          <a:ln>
            <a:solidFill>
              <a:schemeClr val="tx1"/>
            </a:solidFill>
          </a:ln>
        </p:spPr>
      </p:pic>
      <p:sp>
        <p:nvSpPr>
          <p:cNvPr id="4" name="TextBox 3"/>
          <p:cNvSpPr txBox="1"/>
          <p:nvPr/>
        </p:nvSpPr>
        <p:spPr>
          <a:xfrm>
            <a:off x="506730" y="2046515"/>
            <a:ext cx="3831883" cy="4247317"/>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The Identifier Preferences allow you</a:t>
            </a:r>
          </a:p>
          <a:p>
            <a:r>
              <a:rPr lang="en-US" dirty="0" smtClean="0"/>
              <a:t>to select what Identifiers you see in </a:t>
            </a:r>
          </a:p>
          <a:p>
            <a:r>
              <a:rPr lang="en-US" dirty="0" smtClean="0"/>
              <a:t>search results grids or on reports.</a:t>
            </a:r>
          </a:p>
          <a:p>
            <a:r>
              <a:rPr lang="en-US" dirty="0" smtClean="0"/>
              <a:t>(1) You can select to see only those</a:t>
            </a:r>
          </a:p>
          <a:p>
            <a:r>
              <a:rPr lang="en-US" dirty="0" smtClean="0"/>
              <a:t>identifiers recorded by your institution</a:t>
            </a:r>
          </a:p>
          <a:p>
            <a:r>
              <a:rPr lang="en-US" dirty="0" smtClean="0"/>
              <a:t>or those recorded by another that you </a:t>
            </a:r>
          </a:p>
          <a:p>
            <a:r>
              <a:rPr lang="en-US" dirty="0" smtClean="0"/>
              <a:t>have chosen to accept as local.</a:t>
            </a:r>
          </a:p>
          <a:p>
            <a:r>
              <a:rPr lang="en-US" dirty="0" smtClean="0"/>
              <a:t>(2) You can select to see only active</a:t>
            </a:r>
          </a:p>
          <a:p>
            <a:r>
              <a:rPr lang="en-US" dirty="0" smtClean="0"/>
              <a:t>Identifiers regardless of who they</a:t>
            </a:r>
          </a:p>
          <a:p>
            <a:r>
              <a:rPr lang="en-US" dirty="0" smtClean="0"/>
              <a:t>were entered by.</a:t>
            </a:r>
          </a:p>
          <a:p>
            <a:r>
              <a:rPr lang="en-US" dirty="0" smtClean="0"/>
              <a:t>(3)You can also select to have your</a:t>
            </a:r>
          </a:p>
          <a:p>
            <a:r>
              <a:rPr lang="en-US" dirty="0" smtClean="0"/>
              <a:t>Preferred ID display along with the</a:t>
            </a:r>
          </a:p>
          <a:p>
            <a:r>
              <a:rPr lang="en-US" dirty="0" smtClean="0"/>
              <a:t>GAN on the animal tab. If you often</a:t>
            </a:r>
          </a:p>
          <a:p>
            <a:r>
              <a:rPr lang="en-US" dirty="0" smtClean="0"/>
              <a:t>have many tabs open this can make it </a:t>
            </a:r>
          </a:p>
          <a:p>
            <a:r>
              <a:rPr lang="en-US" dirty="0" smtClean="0"/>
              <a:t>easier to find the correct animal.</a:t>
            </a:r>
          </a:p>
        </p:txBody>
      </p:sp>
      <p:sp>
        <p:nvSpPr>
          <p:cNvPr id="5" name="Slide Number Placeholder 4"/>
          <p:cNvSpPr>
            <a:spLocks noGrp="1"/>
          </p:cNvSpPr>
          <p:nvPr>
            <p:ph type="sldNum" sz="quarter" idx="12"/>
          </p:nvPr>
        </p:nvSpPr>
        <p:spPr/>
        <p:txBody>
          <a:bodyPr/>
          <a:lstStyle/>
          <a:p>
            <a:fld id="{D1A12E6A-C85A-496C-95D0-8B82A2649983}" type="slidenum">
              <a:rPr lang="en-US" smtClean="0"/>
              <a:t>31</a:t>
            </a:fld>
            <a:endParaRPr lang="en-US"/>
          </a:p>
        </p:txBody>
      </p:sp>
    </p:spTree>
    <p:extLst>
      <p:ext uri="{BB962C8B-B14F-4D97-AF65-F5344CB8AC3E}">
        <p14:creationId xmlns:p14="http://schemas.microsoft.com/office/powerpoint/2010/main" val="3015396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Enclosure Preferences</a:t>
            </a:r>
            <a:endParaRPr lang="en-US" dirty="0"/>
          </a:p>
        </p:txBody>
      </p:sp>
      <p:pic>
        <p:nvPicPr>
          <p:cNvPr id="3" name="Picture 2"/>
          <p:cNvPicPr>
            <a:picLocks noChangeAspect="1"/>
          </p:cNvPicPr>
          <p:nvPr/>
        </p:nvPicPr>
        <p:blipFill>
          <a:blip r:embed="rId2"/>
          <a:stretch>
            <a:fillRect/>
          </a:stretch>
        </p:blipFill>
        <p:spPr>
          <a:xfrm>
            <a:off x="5189650" y="1792219"/>
            <a:ext cx="3205229" cy="3223918"/>
          </a:xfrm>
          <a:prstGeom prst="rect">
            <a:avLst/>
          </a:prstGeom>
          <a:ln>
            <a:solidFill>
              <a:schemeClr val="tx1"/>
            </a:solidFill>
          </a:ln>
        </p:spPr>
      </p:pic>
      <p:sp>
        <p:nvSpPr>
          <p:cNvPr id="4" name="TextBox 3"/>
          <p:cNvSpPr txBox="1"/>
          <p:nvPr/>
        </p:nvSpPr>
        <p:spPr>
          <a:xfrm>
            <a:off x="1088571" y="1792219"/>
            <a:ext cx="3705117" cy="3416320"/>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If your Role gives you access to </a:t>
            </a:r>
          </a:p>
          <a:p>
            <a:r>
              <a:rPr lang="en-US" dirty="0" smtClean="0"/>
              <a:t>record new enclosures and/or </a:t>
            </a:r>
          </a:p>
          <a:p>
            <a:r>
              <a:rPr lang="en-US" dirty="0"/>
              <a:t>A</a:t>
            </a:r>
            <a:r>
              <a:rPr lang="en-US" dirty="0" smtClean="0"/>
              <a:t>ccessions or Visits, you may</a:t>
            </a:r>
          </a:p>
          <a:p>
            <a:r>
              <a:rPr lang="en-US" dirty="0" smtClean="0"/>
              <a:t>want to adjust the Enclosure</a:t>
            </a:r>
          </a:p>
          <a:p>
            <a:r>
              <a:rPr lang="en-US" dirty="0" smtClean="0"/>
              <a:t>Preferences to default to what</a:t>
            </a:r>
          </a:p>
          <a:p>
            <a:r>
              <a:rPr lang="en-US" dirty="0" smtClean="0"/>
              <a:t>is most often entered. For new </a:t>
            </a:r>
          </a:p>
          <a:p>
            <a:r>
              <a:rPr lang="en-US" dirty="0" smtClean="0"/>
              <a:t>enclosures you can select the default </a:t>
            </a:r>
          </a:p>
          <a:p>
            <a:r>
              <a:rPr lang="en-US" dirty="0" smtClean="0"/>
              <a:t>Category and Type. For Accessions </a:t>
            </a:r>
          </a:p>
          <a:p>
            <a:r>
              <a:rPr lang="en-US" dirty="0" smtClean="0"/>
              <a:t>or Visits you can select the default </a:t>
            </a:r>
          </a:p>
          <a:p>
            <a:r>
              <a:rPr lang="en-US" dirty="0" smtClean="0"/>
              <a:t>Enclosure and Collection to put the </a:t>
            </a:r>
          </a:p>
          <a:p>
            <a:r>
              <a:rPr lang="en-US" dirty="0" smtClean="0"/>
              <a:t>animal in. These are all editable </a:t>
            </a:r>
          </a:p>
          <a:p>
            <a:r>
              <a:rPr lang="en-US" dirty="0" smtClean="0"/>
              <a:t>within the record.</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32</a:t>
            </a:fld>
            <a:endParaRPr lang="en-US"/>
          </a:p>
        </p:txBody>
      </p:sp>
    </p:spTree>
    <p:extLst>
      <p:ext uri="{BB962C8B-B14F-4D97-AF65-F5344CB8AC3E}">
        <p14:creationId xmlns:p14="http://schemas.microsoft.com/office/powerpoint/2010/main" val="4255066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1" y="129995"/>
            <a:ext cx="9675223" cy="1325563"/>
          </a:xfrm>
        </p:spPr>
        <p:txBody>
          <a:bodyPr>
            <a:normAutofit/>
          </a:bodyPr>
          <a:lstStyle/>
          <a:p>
            <a:r>
              <a:rPr lang="en-US" sz="4000" dirty="0" smtClean="0"/>
              <a:t>Institution Measurement Preferences</a:t>
            </a:r>
            <a:endParaRPr lang="en-US" sz="4000" dirty="0"/>
          </a:p>
        </p:txBody>
      </p:sp>
      <p:pic>
        <p:nvPicPr>
          <p:cNvPr id="2" name="Picture 1"/>
          <p:cNvPicPr>
            <a:picLocks noChangeAspect="1"/>
          </p:cNvPicPr>
          <p:nvPr/>
        </p:nvPicPr>
        <p:blipFill>
          <a:blip r:embed="rId2"/>
          <a:stretch>
            <a:fillRect/>
          </a:stretch>
        </p:blipFill>
        <p:spPr>
          <a:xfrm>
            <a:off x="1828573" y="1386179"/>
            <a:ext cx="5243014" cy="2674852"/>
          </a:xfrm>
          <a:prstGeom prst="rect">
            <a:avLst/>
          </a:prstGeom>
          <a:ln>
            <a:solidFill>
              <a:schemeClr val="tx1"/>
            </a:solidFill>
          </a:ln>
        </p:spPr>
      </p:pic>
      <p:sp>
        <p:nvSpPr>
          <p:cNvPr id="3" name="TextBox 2"/>
          <p:cNvSpPr txBox="1"/>
          <p:nvPr/>
        </p:nvSpPr>
        <p:spPr>
          <a:xfrm>
            <a:off x="628650" y="4230209"/>
            <a:ext cx="7735131" cy="1477328"/>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Institution Measurement Preferences are not found under Preferences, they are </a:t>
            </a:r>
          </a:p>
          <a:p>
            <a:r>
              <a:rPr lang="en-US" dirty="0" smtClean="0"/>
              <a:t>at the top of the My Institution module. These Measurement Preferences allow </a:t>
            </a:r>
          </a:p>
          <a:p>
            <a:r>
              <a:rPr lang="en-US" dirty="0" smtClean="0"/>
              <a:t>you to shorten measurement data standard lists so only the measurements you </a:t>
            </a:r>
          </a:p>
          <a:p>
            <a:r>
              <a:rPr lang="en-US" dirty="0" smtClean="0"/>
              <a:t>actually use appear. These preferences function as Institution Preferences and </a:t>
            </a:r>
          </a:p>
          <a:p>
            <a:r>
              <a:rPr lang="en-US" dirty="0" smtClean="0"/>
              <a:t>will affect all Users.</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33</a:t>
            </a:fld>
            <a:endParaRPr lang="en-US"/>
          </a:p>
        </p:txBody>
      </p:sp>
    </p:spTree>
    <p:extLst>
      <p:ext uri="{BB962C8B-B14F-4D97-AF65-F5344CB8AC3E}">
        <p14:creationId xmlns:p14="http://schemas.microsoft.com/office/powerpoint/2010/main" val="2112258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the Measurement</a:t>
            </a:r>
            <a:endParaRPr lang="en-US" dirty="0"/>
          </a:p>
        </p:txBody>
      </p:sp>
      <p:pic>
        <p:nvPicPr>
          <p:cNvPr id="3" name="Picture 2"/>
          <p:cNvPicPr>
            <a:picLocks noChangeAspect="1"/>
          </p:cNvPicPr>
          <p:nvPr/>
        </p:nvPicPr>
        <p:blipFill>
          <a:blip r:embed="rId2"/>
          <a:stretch>
            <a:fillRect/>
          </a:stretch>
        </p:blipFill>
        <p:spPr>
          <a:xfrm>
            <a:off x="994410" y="1947869"/>
            <a:ext cx="5065577" cy="3312108"/>
          </a:xfrm>
          <a:prstGeom prst="rect">
            <a:avLst/>
          </a:prstGeom>
          <a:ln>
            <a:solidFill>
              <a:schemeClr val="tx1"/>
            </a:solidFill>
          </a:ln>
        </p:spPr>
      </p:pic>
      <p:sp>
        <p:nvSpPr>
          <p:cNvPr id="4" name="TextBox 3"/>
          <p:cNvSpPr txBox="1"/>
          <p:nvPr/>
        </p:nvSpPr>
        <p:spPr>
          <a:xfrm>
            <a:off x="5224347" y="2960914"/>
            <a:ext cx="3073598" cy="1477328"/>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There are over a dozen</a:t>
            </a:r>
          </a:p>
          <a:p>
            <a:r>
              <a:rPr lang="en-US" dirty="0"/>
              <a:t>m</a:t>
            </a:r>
            <a:r>
              <a:rPr lang="en-US" dirty="0" smtClean="0"/>
              <a:t>easurement types that you </a:t>
            </a:r>
          </a:p>
          <a:p>
            <a:r>
              <a:rPr lang="en-US" dirty="0" smtClean="0"/>
              <a:t>can select from. We will select </a:t>
            </a:r>
          </a:p>
          <a:p>
            <a:r>
              <a:rPr lang="en-US" dirty="0" smtClean="0"/>
              <a:t>Enclosure Water Quality  </a:t>
            </a:r>
          </a:p>
          <a:p>
            <a:r>
              <a:rPr lang="en-US" dirty="0" smtClean="0"/>
              <a:t>Measurements.</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34</a:t>
            </a:fld>
            <a:endParaRPr lang="en-US"/>
          </a:p>
        </p:txBody>
      </p:sp>
    </p:spTree>
    <p:extLst>
      <p:ext uri="{BB962C8B-B14F-4D97-AF65-F5344CB8AC3E}">
        <p14:creationId xmlns:p14="http://schemas.microsoft.com/office/powerpoint/2010/main" val="2346536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238" y="109588"/>
            <a:ext cx="7886700" cy="1325563"/>
          </a:xfrm>
        </p:spPr>
        <p:txBody>
          <a:bodyPr/>
          <a:lstStyle/>
          <a:p>
            <a:r>
              <a:rPr lang="en-US" dirty="0" smtClean="0"/>
              <a:t>Move to Not Used List</a:t>
            </a:r>
            <a:endParaRPr lang="en-US" dirty="0"/>
          </a:p>
        </p:txBody>
      </p:sp>
      <p:sp>
        <p:nvSpPr>
          <p:cNvPr id="5" name="TextBox 4"/>
          <p:cNvSpPr txBox="1"/>
          <p:nvPr/>
        </p:nvSpPr>
        <p:spPr>
          <a:xfrm>
            <a:off x="371927" y="4265920"/>
            <a:ext cx="8571321" cy="1477328"/>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There are over 100 measurements available for Environmental Water Quality. We</a:t>
            </a:r>
          </a:p>
          <a:p>
            <a:r>
              <a:rPr lang="en-US" dirty="0"/>
              <a:t>o</a:t>
            </a:r>
            <a:r>
              <a:rPr lang="en-US" dirty="0" smtClean="0"/>
              <a:t>nly record 5 of these – Ammonia, Dissolved Oxygen, pH, Salinity and Water Temperature.</a:t>
            </a:r>
          </a:p>
          <a:p>
            <a:r>
              <a:rPr lang="en-US" dirty="0" smtClean="0"/>
              <a:t>Using the arrows or double clicking on the term we have moved all measurements</a:t>
            </a:r>
          </a:p>
          <a:p>
            <a:r>
              <a:rPr lang="en-US" dirty="0" smtClean="0"/>
              <a:t>except those into the Not Used List. It is easy to move multiple terms by using the</a:t>
            </a:r>
          </a:p>
          <a:p>
            <a:r>
              <a:rPr lang="en-US" dirty="0" smtClean="0"/>
              <a:t>“shift” key.</a:t>
            </a:r>
            <a:endParaRPr lang="en-US" dirty="0"/>
          </a:p>
        </p:txBody>
      </p:sp>
      <p:pic>
        <p:nvPicPr>
          <p:cNvPr id="4" name="Picture 3"/>
          <p:cNvPicPr>
            <a:picLocks noChangeAspect="1"/>
          </p:cNvPicPr>
          <p:nvPr/>
        </p:nvPicPr>
        <p:blipFill>
          <a:blip r:embed="rId2"/>
          <a:stretch>
            <a:fillRect/>
          </a:stretch>
        </p:blipFill>
        <p:spPr>
          <a:xfrm>
            <a:off x="2067961" y="1155420"/>
            <a:ext cx="4541914" cy="2987299"/>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35</a:t>
            </a:fld>
            <a:endParaRPr lang="en-US"/>
          </a:p>
        </p:txBody>
      </p:sp>
    </p:spTree>
    <p:extLst>
      <p:ext uri="{BB962C8B-B14F-4D97-AF65-F5344CB8AC3E}">
        <p14:creationId xmlns:p14="http://schemas.microsoft.com/office/powerpoint/2010/main" val="2175818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13" y="57869"/>
            <a:ext cx="7886700" cy="1325563"/>
          </a:xfrm>
        </p:spPr>
        <p:txBody>
          <a:bodyPr/>
          <a:lstStyle/>
          <a:p>
            <a:r>
              <a:rPr lang="en-US" dirty="0" smtClean="0"/>
              <a:t>Easier/Quicker Selection</a:t>
            </a:r>
            <a:endParaRPr lang="en-US" dirty="0"/>
          </a:p>
        </p:txBody>
      </p:sp>
      <p:sp>
        <p:nvSpPr>
          <p:cNvPr id="6" name="TextBox 5"/>
          <p:cNvSpPr txBox="1"/>
          <p:nvPr/>
        </p:nvSpPr>
        <p:spPr>
          <a:xfrm>
            <a:off x="359050" y="4294349"/>
            <a:ext cx="8175350" cy="1323439"/>
          </a:xfrm>
          <a:prstGeom prst="rect">
            <a:avLst/>
          </a:prstGeom>
          <a:solidFill>
            <a:schemeClr val="accent4">
              <a:lumMod val="40000"/>
              <a:lumOff val="60000"/>
            </a:schemeClr>
          </a:solidFill>
          <a:ln>
            <a:solidFill>
              <a:schemeClr val="tx1"/>
            </a:solidFill>
          </a:ln>
        </p:spPr>
        <p:txBody>
          <a:bodyPr wrap="square" rtlCol="0">
            <a:spAutoFit/>
          </a:bodyPr>
          <a:lstStyle/>
          <a:p>
            <a:r>
              <a:rPr lang="en-US" sz="1600" dirty="0" smtClean="0"/>
              <a:t>Within the measurement entry screen you see all the measurements available on the</a:t>
            </a:r>
          </a:p>
          <a:p>
            <a:r>
              <a:rPr lang="en-US" sz="1600" dirty="0"/>
              <a:t>l</a:t>
            </a:r>
            <a:r>
              <a:rPr lang="en-US" sz="1600" dirty="0" smtClean="0"/>
              <a:t>eft. If you start typing “Am” for Ammonia 3 terms display and you have to select one. On the right, since we have removed the measurements we don’t use, when you start typing “Am” only the measurement you want will appear. This saves data entry time and helps protect against </a:t>
            </a:r>
          </a:p>
          <a:p>
            <a:r>
              <a:rPr lang="en-US" sz="1600" smtClean="0"/>
              <a:t>possible data </a:t>
            </a:r>
            <a:r>
              <a:rPr lang="en-US" sz="1600" dirty="0" smtClean="0"/>
              <a:t>entry errors should the wrong term be selected.</a:t>
            </a:r>
            <a:endParaRPr lang="en-US" sz="1600" dirty="0"/>
          </a:p>
        </p:txBody>
      </p:sp>
      <p:pic>
        <p:nvPicPr>
          <p:cNvPr id="4" name="Picture 3"/>
          <p:cNvPicPr>
            <a:picLocks noChangeAspect="1"/>
          </p:cNvPicPr>
          <p:nvPr/>
        </p:nvPicPr>
        <p:blipFill>
          <a:blip r:embed="rId2"/>
          <a:stretch>
            <a:fillRect/>
          </a:stretch>
        </p:blipFill>
        <p:spPr>
          <a:xfrm>
            <a:off x="788213" y="1118222"/>
            <a:ext cx="3415131" cy="2947583"/>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742328" y="1118222"/>
            <a:ext cx="3380255" cy="2947583"/>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36</a:t>
            </a:fld>
            <a:endParaRPr lang="en-US"/>
          </a:p>
        </p:txBody>
      </p:sp>
    </p:spTree>
    <p:extLst>
      <p:ext uri="{BB962C8B-B14F-4D97-AF65-F5344CB8AC3E}">
        <p14:creationId xmlns:p14="http://schemas.microsoft.com/office/powerpoint/2010/main" val="37804006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Preferences!</a:t>
            </a:r>
            <a:endParaRPr lang="en-US" dirty="0"/>
          </a:p>
        </p:txBody>
      </p:sp>
      <p:sp>
        <p:nvSpPr>
          <p:cNvPr id="3" name="Text Placeholder 2"/>
          <p:cNvSpPr>
            <a:spLocks noGrp="1"/>
          </p:cNvSpPr>
          <p:nvPr>
            <p:ph type="body" idx="1"/>
          </p:nvPr>
        </p:nvSpPr>
        <p:spPr/>
        <p:txBody>
          <a:bodyPr/>
          <a:lstStyle/>
          <a:p>
            <a:r>
              <a:rPr lang="en-US" dirty="0" smtClean="0"/>
              <a:t>Making ZIMS function as you truly desire!</a:t>
            </a:r>
            <a:endParaRPr lang="en-US" dirty="0"/>
          </a:p>
        </p:txBody>
      </p:sp>
      <p:pic>
        <p:nvPicPr>
          <p:cNvPr id="1026" name="Picture 2" descr="Image result for lucifer"/>
          <p:cNvPicPr>
            <a:picLocks noChangeAspect="1" noChangeArrowheads="1"/>
          </p:cNvPicPr>
          <p:nvPr/>
        </p:nvPicPr>
        <p:blipFill rotWithShape="1">
          <a:blip r:embed="rId2">
            <a:extLst>
              <a:ext uri="{28A0092B-C50C-407E-A947-70E740481C1C}">
                <a14:useLocalDpi xmlns:a14="http://schemas.microsoft.com/office/drawing/2010/main" val="0"/>
              </a:ext>
            </a:extLst>
          </a:blip>
          <a:srcRect r="25596"/>
          <a:stretch/>
        </p:blipFill>
        <p:spPr bwMode="auto">
          <a:xfrm>
            <a:off x="2245632" y="904081"/>
            <a:ext cx="4181294" cy="244792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37</a:t>
            </a:fld>
            <a:endParaRPr lang="en-US"/>
          </a:p>
        </p:txBody>
      </p:sp>
    </p:spTree>
    <p:extLst>
      <p:ext uri="{BB962C8B-B14F-4D97-AF65-F5344CB8AC3E}">
        <p14:creationId xmlns:p14="http://schemas.microsoft.com/office/powerpoint/2010/main" val="1652295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Terms to Understand</a:t>
            </a:r>
            <a:endParaRPr lang="en-US" dirty="0"/>
          </a:p>
        </p:txBody>
      </p:sp>
      <p:sp>
        <p:nvSpPr>
          <p:cNvPr id="3" name="Content Placeholder 2"/>
          <p:cNvSpPr>
            <a:spLocks noGrp="1"/>
          </p:cNvSpPr>
          <p:nvPr>
            <p:ph idx="1"/>
          </p:nvPr>
        </p:nvSpPr>
        <p:spPr>
          <a:xfrm>
            <a:off x="628650" y="1690689"/>
            <a:ext cx="7886700" cy="4351338"/>
          </a:xfrm>
        </p:spPr>
        <p:txBody>
          <a:bodyPr/>
          <a:lstStyle/>
          <a:p>
            <a:r>
              <a:rPr lang="en-US" dirty="0" smtClean="0"/>
              <a:t>Institution Only Preferences</a:t>
            </a:r>
          </a:p>
          <a:p>
            <a:pPr lvl="1"/>
            <a:r>
              <a:rPr lang="en-US" dirty="0" smtClean="0"/>
              <a:t>Cannot be changed using My Preferences</a:t>
            </a:r>
          </a:p>
          <a:p>
            <a:pPr lvl="1"/>
            <a:r>
              <a:rPr lang="en-US" dirty="0" smtClean="0"/>
              <a:t>These affect some functionality of ZIMS that must be consistent across ALL Users</a:t>
            </a:r>
          </a:p>
          <a:p>
            <a:pPr lvl="1"/>
            <a:r>
              <a:rPr lang="en-US" dirty="0" smtClean="0"/>
              <a:t>Two kinds of Save</a:t>
            </a:r>
          </a:p>
          <a:p>
            <a:pPr lvl="2"/>
            <a:r>
              <a:rPr lang="en-US" dirty="0" smtClean="0"/>
              <a:t>Save – Will apply to all new Users created</a:t>
            </a:r>
          </a:p>
          <a:p>
            <a:pPr lvl="2"/>
            <a:r>
              <a:rPr lang="en-US" dirty="0" smtClean="0"/>
              <a:t>Save &amp; Apply to All Users – Will apply to All Users, even current ones (their My Preferences will be over-ridden)</a:t>
            </a:r>
          </a:p>
          <a:p>
            <a:r>
              <a:rPr lang="en-US" dirty="0" smtClean="0"/>
              <a:t>My Preferences</a:t>
            </a:r>
          </a:p>
          <a:p>
            <a:pPr lvl="1"/>
            <a:r>
              <a:rPr lang="en-US" dirty="0" smtClean="0"/>
              <a:t>Set defaults as you want them</a:t>
            </a:r>
          </a:p>
          <a:p>
            <a:pPr lvl="1"/>
            <a:r>
              <a:rPr lang="en-US" dirty="0" smtClean="0"/>
              <a:t>Manage your account yourself</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a:t>
            </a:fld>
            <a:endParaRPr lang="en-US"/>
          </a:p>
        </p:txBody>
      </p:sp>
    </p:spTree>
    <p:extLst>
      <p:ext uri="{BB962C8B-B14F-4D97-AF65-F5344CB8AC3E}">
        <p14:creationId xmlns:p14="http://schemas.microsoft.com/office/powerpoint/2010/main" val="20669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Log Out!</a:t>
            </a:r>
            <a:endParaRPr lang="en-US" dirty="0"/>
          </a:p>
        </p:txBody>
      </p:sp>
      <p:pic>
        <p:nvPicPr>
          <p:cNvPr id="1026" name="Picture 2" descr="Image result for remember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689237"/>
            <a:ext cx="3653245" cy="36532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28754" y="2639422"/>
            <a:ext cx="3212033" cy="1754326"/>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Any changed Preferences will</a:t>
            </a:r>
          </a:p>
          <a:p>
            <a:r>
              <a:rPr lang="en-US" dirty="0" smtClean="0"/>
              <a:t>not take affect until you log</a:t>
            </a:r>
          </a:p>
          <a:p>
            <a:r>
              <a:rPr lang="en-US" dirty="0" smtClean="0"/>
              <a:t>out and log back in again. If</a:t>
            </a:r>
          </a:p>
          <a:p>
            <a:r>
              <a:rPr lang="en-US" dirty="0" smtClean="0"/>
              <a:t>you are not seeing your changes</a:t>
            </a:r>
          </a:p>
          <a:p>
            <a:r>
              <a:rPr lang="en-US" dirty="0" smtClean="0"/>
              <a:t>in the way ZIMS is behaving you</a:t>
            </a:r>
          </a:p>
          <a:p>
            <a:r>
              <a:rPr lang="en-US" dirty="0" smtClean="0"/>
              <a:t>may not have done so.</a:t>
            </a:r>
            <a:endParaRPr lang="en-US" dirty="0"/>
          </a:p>
        </p:txBody>
      </p:sp>
      <p:sp>
        <p:nvSpPr>
          <p:cNvPr id="2" name="Slide Number Placeholder 1"/>
          <p:cNvSpPr>
            <a:spLocks noGrp="1"/>
          </p:cNvSpPr>
          <p:nvPr>
            <p:ph type="sldNum" sz="quarter" idx="12"/>
          </p:nvPr>
        </p:nvSpPr>
        <p:spPr/>
        <p:txBody>
          <a:bodyPr/>
          <a:lstStyle/>
          <a:p>
            <a:fld id="{D1A12E6A-C85A-496C-95D0-8B82A2649983}" type="slidenum">
              <a:rPr lang="en-US" smtClean="0"/>
              <a:t>5</a:t>
            </a:fld>
            <a:endParaRPr lang="en-US"/>
          </a:p>
        </p:txBody>
      </p:sp>
    </p:spTree>
    <p:extLst>
      <p:ext uri="{BB962C8B-B14F-4D97-AF65-F5344CB8AC3E}">
        <p14:creationId xmlns:p14="http://schemas.microsoft.com/office/powerpoint/2010/main" val="3277438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58" y="164829"/>
            <a:ext cx="7886700" cy="1325563"/>
          </a:xfrm>
        </p:spPr>
        <p:txBody>
          <a:bodyPr/>
          <a:lstStyle/>
          <a:p>
            <a:r>
              <a:rPr lang="en-US" dirty="0" smtClean="0"/>
              <a:t>Institution Preferences Only</a:t>
            </a:r>
            <a:endParaRPr lang="en-US" dirty="0"/>
          </a:p>
        </p:txBody>
      </p:sp>
      <p:sp>
        <p:nvSpPr>
          <p:cNvPr id="3" name="Content Placeholder 2"/>
          <p:cNvSpPr>
            <a:spLocks noGrp="1"/>
          </p:cNvSpPr>
          <p:nvPr>
            <p:ph idx="1"/>
          </p:nvPr>
        </p:nvSpPr>
        <p:spPr>
          <a:xfrm>
            <a:off x="550273" y="1355362"/>
            <a:ext cx="7886700" cy="4351338"/>
          </a:xfrm>
        </p:spPr>
        <p:txBody>
          <a:bodyPr>
            <a:normAutofit fontScale="92500" lnSpcReduction="10000"/>
          </a:bodyPr>
          <a:lstStyle/>
          <a:p>
            <a:r>
              <a:rPr lang="en-US" dirty="0" smtClean="0"/>
              <a:t>Usually only Local Admin can select (or someone with a custom role with the access)</a:t>
            </a:r>
          </a:p>
          <a:p>
            <a:r>
              <a:rPr lang="en-US" dirty="0" smtClean="0"/>
              <a:t>Start &gt; Institution &gt; Institution Preferences</a:t>
            </a:r>
          </a:p>
          <a:p>
            <a:pPr lvl="1"/>
            <a:r>
              <a:rPr lang="en-US" dirty="0" smtClean="0"/>
              <a:t>Allow Multiple Enclosure Assignment</a:t>
            </a:r>
          </a:p>
          <a:p>
            <a:pPr lvl="1"/>
            <a:r>
              <a:rPr lang="en-US" dirty="0" smtClean="0"/>
              <a:t>Allow Re-use of Transponders</a:t>
            </a:r>
          </a:p>
          <a:p>
            <a:pPr lvl="1"/>
            <a:r>
              <a:rPr lang="en-US" dirty="0" smtClean="0"/>
              <a:t>Enable Auto-incrementing Local ID</a:t>
            </a:r>
          </a:p>
          <a:p>
            <a:pPr lvl="1"/>
            <a:r>
              <a:rPr lang="en-US" dirty="0" smtClean="0"/>
              <a:t>Default Colony Inventory Count</a:t>
            </a:r>
          </a:p>
          <a:p>
            <a:pPr lvl="1"/>
            <a:r>
              <a:rPr lang="en-US" dirty="0" smtClean="0"/>
              <a:t>Default Group Tracking</a:t>
            </a:r>
          </a:p>
          <a:p>
            <a:pPr lvl="1"/>
            <a:r>
              <a:rPr lang="en-US" dirty="0" smtClean="0"/>
              <a:t>Enable Auto-accept for Species360 Taxonomic Changes</a:t>
            </a:r>
          </a:p>
          <a:p>
            <a:pPr lvl="1"/>
            <a:r>
              <a:rPr lang="en-US" dirty="0" smtClean="0"/>
              <a:t>ZIMS Accessibility and Features</a:t>
            </a:r>
          </a:p>
          <a:p>
            <a:pPr lvl="2"/>
            <a:r>
              <a:rPr lang="en-US" dirty="0" smtClean="0"/>
              <a:t>Advanced Access Features</a:t>
            </a:r>
          </a:p>
          <a:p>
            <a:pPr lvl="2"/>
            <a:r>
              <a:rPr lang="en-US" dirty="0" smtClean="0"/>
              <a:t>Records Sharing</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6</a:t>
            </a:fld>
            <a:endParaRPr lang="en-US"/>
          </a:p>
        </p:txBody>
      </p:sp>
    </p:spTree>
    <p:extLst>
      <p:ext uri="{BB962C8B-B14F-4D97-AF65-F5344CB8AC3E}">
        <p14:creationId xmlns:p14="http://schemas.microsoft.com/office/powerpoint/2010/main" val="1492862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3538"/>
            <a:ext cx="7886700" cy="1325563"/>
          </a:xfrm>
        </p:spPr>
        <p:txBody>
          <a:bodyPr>
            <a:normAutofit/>
          </a:bodyPr>
          <a:lstStyle/>
          <a:p>
            <a:r>
              <a:rPr lang="en-US" dirty="0" smtClean="0"/>
              <a:t>Enclosure Preferences &gt;</a:t>
            </a:r>
            <a:br>
              <a:rPr lang="en-US" dirty="0" smtClean="0"/>
            </a:br>
            <a:r>
              <a:rPr lang="en-US" sz="3600" i="1" dirty="0" smtClean="0"/>
              <a:t>Allow Multiple Enclosure Assignment</a:t>
            </a:r>
            <a:endParaRPr lang="en-US" sz="3600" i="1" dirty="0"/>
          </a:p>
        </p:txBody>
      </p:sp>
      <p:pic>
        <p:nvPicPr>
          <p:cNvPr id="2050" name="Picture 2" descr="Image result for zoo exhib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463" y="4058195"/>
            <a:ext cx="3355759" cy="251309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8387" y="1839001"/>
            <a:ext cx="4613910" cy="2062103"/>
          </a:xfrm>
          <a:prstGeom prst="rect">
            <a:avLst/>
          </a:prstGeom>
          <a:solidFill>
            <a:schemeClr val="accent4">
              <a:lumMod val="40000"/>
              <a:lumOff val="60000"/>
            </a:schemeClr>
          </a:solidFill>
          <a:ln>
            <a:solidFill>
              <a:schemeClr val="tx1"/>
            </a:solidFill>
          </a:ln>
        </p:spPr>
        <p:txBody>
          <a:bodyPr wrap="square" rtlCol="0">
            <a:spAutoFit/>
          </a:bodyPr>
          <a:lstStyle/>
          <a:p>
            <a:r>
              <a:rPr lang="en-US" sz="1600" dirty="0" smtClean="0"/>
              <a:t>This preference allows you to put animals in more than one enclosure at the same time. For example, this tiger could be in the exhibit, an outdoor holding area and an indoor holding area all at the same time. When this option is activated ZIMS will not automatically create a Move Out Date if a new enclosure is added as the application has no way of knowing if the animal still has access. </a:t>
            </a:r>
            <a:endParaRPr lang="en-US" sz="1600" dirty="0"/>
          </a:p>
        </p:txBody>
      </p:sp>
      <p:pic>
        <p:nvPicPr>
          <p:cNvPr id="4" name="Picture 3"/>
          <p:cNvPicPr>
            <a:picLocks noChangeAspect="1"/>
          </p:cNvPicPr>
          <p:nvPr/>
        </p:nvPicPr>
        <p:blipFill>
          <a:blip r:embed="rId3"/>
          <a:stretch>
            <a:fillRect/>
          </a:stretch>
        </p:blipFill>
        <p:spPr>
          <a:xfrm>
            <a:off x="5313674" y="1999619"/>
            <a:ext cx="3130488" cy="2398210"/>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7</a:t>
            </a:fld>
            <a:endParaRPr lang="en-US"/>
          </a:p>
        </p:txBody>
      </p:sp>
    </p:spTree>
    <p:extLst>
      <p:ext uri="{BB962C8B-B14F-4D97-AF65-F5344CB8AC3E}">
        <p14:creationId xmlns:p14="http://schemas.microsoft.com/office/powerpoint/2010/main" val="4018437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Enclosures</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731519" y="2042159"/>
            <a:ext cx="2961940" cy="1721127"/>
          </a:xfrm>
          <a:prstGeom prst="rect">
            <a:avLst/>
          </a:prstGeom>
          <a:noFill/>
          <a:ln w="9525">
            <a:solidFill>
              <a:schemeClr val="tx1"/>
            </a:solid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731519" y="4114756"/>
            <a:ext cx="2925959" cy="1224450"/>
          </a:xfrm>
          <a:prstGeom prst="rect">
            <a:avLst/>
          </a:prstGeom>
          <a:noFill/>
          <a:ln w="9525">
            <a:solidFill>
              <a:schemeClr val="tx1"/>
            </a:solidFill>
            <a:miter lim="800000"/>
            <a:headEnd/>
            <a:tailEnd/>
          </a:ln>
        </p:spPr>
      </p:pic>
      <p:sp>
        <p:nvSpPr>
          <p:cNvPr id="5" name="TextBox 4"/>
          <p:cNvSpPr txBox="1"/>
          <p:nvPr/>
        </p:nvSpPr>
        <p:spPr>
          <a:xfrm>
            <a:off x="4294350" y="2042159"/>
            <a:ext cx="3696076" cy="2862322"/>
          </a:xfrm>
          <a:prstGeom prst="rect">
            <a:avLst/>
          </a:prstGeom>
          <a:solidFill>
            <a:schemeClr val="accent4">
              <a:lumMod val="40000"/>
              <a:lumOff val="60000"/>
            </a:schemeClr>
          </a:solidFill>
          <a:ln>
            <a:solidFill>
              <a:schemeClr val="tx1"/>
            </a:solidFill>
          </a:ln>
        </p:spPr>
        <p:txBody>
          <a:bodyPr wrap="none" rtlCol="0">
            <a:spAutoFit/>
          </a:bodyPr>
          <a:lstStyle/>
          <a:p>
            <a:r>
              <a:rPr lang="en-US" dirty="0"/>
              <a:t>This option may impact how you set </a:t>
            </a:r>
            <a:endParaRPr lang="en-US" dirty="0" smtClean="0"/>
          </a:p>
          <a:p>
            <a:r>
              <a:rPr lang="en-US" dirty="0" smtClean="0"/>
              <a:t>up </a:t>
            </a:r>
            <a:r>
              <a:rPr lang="en-US" dirty="0"/>
              <a:t>your enclosure tree because with </a:t>
            </a:r>
            <a:endParaRPr lang="en-US" dirty="0" smtClean="0"/>
          </a:p>
          <a:p>
            <a:r>
              <a:rPr lang="en-US" dirty="0" smtClean="0"/>
              <a:t>single </a:t>
            </a:r>
            <a:r>
              <a:rPr lang="en-US" dirty="0"/>
              <a:t>enclosure assignment, if you </a:t>
            </a:r>
            <a:endParaRPr lang="en-US" dirty="0" smtClean="0"/>
          </a:p>
          <a:p>
            <a:r>
              <a:rPr lang="en-US" dirty="0" smtClean="0"/>
              <a:t>want </a:t>
            </a:r>
            <a:r>
              <a:rPr lang="en-US" dirty="0"/>
              <a:t>to reflect the animal has access </a:t>
            </a:r>
            <a:endParaRPr lang="en-US" dirty="0" smtClean="0"/>
          </a:p>
          <a:p>
            <a:r>
              <a:rPr lang="en-US" dirty="0" smtClean="0"/>
              <a:t>to </a:t>
            </a:r>
            <a:r>
              <a:rPr lang="en-US" dirty="0"/>
              <a:t>all, you would need to create </a:t>
            </a:r>
            <a:r>
              <a:rPr lang="en-US" dirty="0" smtClean="0"/>
              <a:t>an</a:t>
            </a:r>
          </a:p>
          <a:p>
            <a:r>
              <a:rPr lang="en-US" dirty="0" smtClean="0"/>
              <a:t>Enclosure </a:t>
            </a:r>
            <a:r>
              <a:rPr lang="en-US" dirty="0"/>
              <a:t>for all of the possible </a:t>
            </a:r>
            <a:endParaRPr lang="en-US" dirty="0" smtClean="0"/>
          </a:p>
          <a:p>
            <a:r>
              <a:rPr lang="en-US" dirty="0" smtClean="0"/>
              <a:t>enclosure combinations (top). With</a:t>
            </a:r>
          </a:p>
          <a:p>
            <a:r>
              <a:rPr lang="en-US" dirty="0" smtClean="0"/>
              <a:t>multiple enclosure assignment you</a:t>
            </a:r>
          </a:p>
          <a:p>
            <a:r>
              <a:rPr lang="en-US" dirty="0" smtClean="0"/>
              <a:t>only need to create each enclosure</a:t>
            </a:r>
          </a:p>
          <a:p>
            <a:r>
              <a:rPr lang="en-US" dirty="0"/>
              <a:t>(</a:t>
            </a:r>
            <a:r>
              <a:rPr lang="en-US" dirty="0" smtClean="0"/>
              <a:t>bottom).</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567170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Improvement!!!</a:t>
            </a:r>
            <a:endParaRPr lang="en-US" dirty="0"/>
          </a:p>
        </p:txBody>
      </p:sp>
      <p:pic>
        <p:nvPicPr>
          <p:cNvPr id="3" name="Picture 2"/>
          <p:cNvPicPr>
            <a:picLocks noChangeAspect="1"/>
          </p:cNvPicPr>
          <p:nvPr/>
        </p:nvPicPr>
        <p:blipFill>
          <a:blip r:embed="rId2"/>
          <a:stretch>
            <a:fillRect/>
          </a:stretch>
        </p:blipFill>
        <p:spPr>
          <a:xfrm>
            <a:off x="4371703" y="2072641"/>
            <a:ext cx="3981191" cy="2638697"/>
          </a:xfrm>
          <a:prstGeom prst="rect">
            <a:avLst/>
          </a:prstGeom>
          <a:ln>
            <a:solidFill>
              <a:schemeClr val="tx1"/>
            </a:solidFill>
          </a:ln>
        </p:spPr>
      </p:pic>
      <p:sp>
        <p:nvSpPr>
          <p:cNvPr id="4" name="TextBox 3"/>
          <p:cNvSpPr txBox="1"/>
          <p:nvPr/>
        </p:nvSpPr>
        <p:spPr>
          <a:xfrm>
            <a:off x="628650" y="2159725"/>
            <a:ext cx="3438442" cy="2585323"/>
          </a:xfrm>
          <a:prstGeom prst="rect">
            <a:avLst/>
          </a:prstGeom>
          <a:solidFill>
            <a:schemeClr val="accent4">
              <a:lumMod val="40000"/>
              <a:lumOff val="60000"/>
            </a:schemeClr>
          </a:solidFill>
          <a:ln>
            <a:solidFill>
              <a:schemeClr val="tx1"/>
            </a:solidFill>
          </a:ln>
        </p:spPr>
        <p:txBody>
          <a:bodyPr wrap="none" rtlCol="0">
            <a:spAutoFit/>
          </a:bodyPr>
          <a:lstStyle/>
          <a:p>
            <a:r>
              <a:rPr lang="en-US" dirty="0" smtClean="0"/>
              <a:t>Users found that they could not</a:t>
            </a:r>
          </a:p>
          <a:p>
            <a:r>
              <a:rPr lang="en-US" dirty="0" smtClean="0"/>
              <a:t>enter multiple enclosures during</a:t>
            </a:r>
          </a:p>
          <a:p>
            <a:r>
              <a:rPr lang="en-US" dirty="0" smtClean="0"/>
              <a:t>accessions. They had to remember</a:t>
            </a:r>
          </a:p>
          <a:p>
            <a:r>
              <a:rPr lang="en-US" dirty="0" smtClean="0"/>
              <a:t>to add the remaining ones after</a:t>
            </a:r>
          </a:p>
          <a:p>
            <a:r>
              <a:rPr lang="en-US" dirty="0" smtClean="0"/>
              <a:t>the accession was saved. This was</a:t>
            </a:r>
          </a:p>
          <a:p>
            <a:r>
              <a:rPr lang="en-US" dirty="0" smtClean="0"/>
              <a:t>fixed in a recent release and now</a:t>
            </a:r>
          </a:p>
          <a:p>
            <a:r>
              <a:rPr lang="en-US" dirty="0" smtClean="0"/>
              <a:t>all accession screens have the </a:t>
            </a:r>
          </a:p>
          <a:p>
            <a:r>
              <a:rPr lang="en-US" dirty="0" smtClean="0"/>
              <a:t>option to enter all enclosures</a:t>
            </a:r>
          </a:p>
          <a:p>
            <a:r>
              <a:rPr lang="en-US" dirty="0" smtClean="0"/>
              <a:t>during the accession!</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3542340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1000</Module>
    <Review xmlns="00558959-21e2-49b6-8bc1-d46e8fb3ce16">None needed</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Permalink xmlns="00558959-21e2-49b6-8bc1-d46e8fb3ce16">
      <Url xsi:nil="true"/>
      <Description xsi:nil="true"/>
    </Permalink>
  </documentManagement>
</p:properties>
</file>

<file path=customXml/itemProps1.xml><?xml version="1.0" encoding="utf-8"?>
<ds:datastoreItem xmlns:ds="http://schemas.openxmlformats.org/officeDocument/2006/customXml" ds:itemID="{BA4B12A0-1BB4-4B71-AFC3-4E6D70010CC4}"/>
</file>

<file path=customXml/itemProps2.xml><?xml version="1.0" encoding="utf-8"?>
<ds:datastoreItem xmlns:ds="http://schemas.openxmlformats.org/officeDocument/2006/customXml" ds:itemID="{21A9EC7C-195C-4704-B9A9-E7BA1F41ECF9}"/>
</file>

<file path=customXml/itemProps3.xml><?xml version="1.0" encoding="utf-8"?>
<ds:datastoreItem xmlns:ds="http://schemas.openxmlformats.org/officeDocument/2006/customXml" ds:itemID="{2B049504-0C0D-4F68-87F5-B223AA48EDDA}"/>
</file>

<file path=docProps/app.xml><?xml version="1.0" encoding="utf-8"?>
<Properties xmlns="http://schemas.openxmlformats.org/officeDocument/2006/extended-properties" xmlns:vt="http://schemas.openxmlformats.org/officeDocument/2006/docPropsVTypes">
  <Template/>
  <TotalTime>924</TotalTime>
  <Words>2845</Words>
  <Application>Microsoft Office PowerPoint</Application>
  <PresentationFormat>On-screen Show (4:3)</PresentationFormat>
  <Paragraphs>388</Paragraphs>
  <Slides>37</Slides>
  <Notes>0</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37</vt:i4>
      </vt:variant>
    </vt:vector>
  </HeadingPairs>
  <TitlesOfParts>
    <vt:vector size="55"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Preferences in  ZIMS</vt:lpstr>
      <vt:lpstr>PowerPoint Presentation</vt:lpstr>
      <vt:lpstr>What You Truly Desire</vt:lpstr>
      <vt:lpstr>Some Terms to Understand</vt:lpstr>
      <vt:lpstr>Log Out!</vt:lpstr>
      <vt:lpstr>Institution Preferences Only</vt:lpstr>
      <vt:lpstr>Enclosure Preferences &gt; Allow Multiple Enclosure Assignment</vt:lpstr>
      <vt:lpstr>Multiple Enclosures</vt:lpstr>
      <vt:lpstr>Recent Improvement!!!</vt:lpstr>
      <vt:lpstr>Application Setting – Allow Re-use of Transponders</vt:lpstr>
      <vt:lpstr>Application Settings –  Enable Auto-incrementing Local ID</vt:lpstr>
      <vt:lpstr>Application Settings –  Enable Auto-incrementing Local ID</vt:lpstr>
      <vt:lpstr>Measurement &amp; Census Preferences –  Census Preferences</vt:lpstr>
      <vt:lpstr>Application Preferences- Enable Auto-accept for Taxonomy Changes</vt:lpstr>
      <vt:lpstr>ZIMS Accessibility &amp; Features –  Advanced Access Features</vt:lpstr>
      <vt:lpstr>ZIMS Accessibility &amp; Features –  Advanced Access Features</vt:lpstr>
      <vt:lpstr>ZIMS Accessibility &amp; Features –  Medical Records Sharing</vt:lpstr>
      <vt:lpstr>ZIMS Accessibility &amp; Features –  Sessions Settings</vt:lpstr>
      <vt:lpstr>My Preferences Only</vt:lpstr>
      <vt:lpstr>Account Settings – Change Password</vt:lpstr>
      <vt:lpstr>Account Settings –  Change E-mail</vt:lpstr>
      <vt:lpstr>Account Settings –  Change User Name</vt:lpstr>
      <vt:lpstr>Personalization –  Change the Theme</vt:lpstr>
      <vt:lpstr>All the Other Preferences</vt:lpstr>
      <vt:lpstr>Language, Date/Time and Separator Formats</vt:lpstr>
      <vt:lpstr>Measurement Preferences</vt:lpstr>
      <vt:lpstr>Application Preferences –  Pagination </vt:lpstr>
      <vt:lpstr>Application Preferences – Default Responsible Party</vt:lpstr>
      <vt:lpstr>Application Preferences –  Reports</vt:lpstr>
      <vt:lpstr>Application Preferences –  Module Boxes</vt:lpstr>
      <vt:lpstr>Application Preferences –  Identifier</vt:lpstr>
      <vt:lpstr>Enclosure Preferences</vt:lpstr>
      <vt:lpstr>Institution Measurement Preferences</vt:lpstr>
      <vt:lpstr>Select the Measurement</vt:lpstr>
      <vt:lpstr>Move to Not Used List</vt:lpstr>
      <vt:lpstr>Easier/Quicker Selection</vt:lpstr>
      <vt:lpstr>Preferences!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90</cp:revision>
  <dcterms:created xsi:type="dcterms:W3CDTF">2016-07-26T18:48:10Z</dcterms:created>
  <dcterms:modified xsi:type="dcterms:W3CDTF">2018-07-18T17:09:54Z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332700</vt:r8>
  </property>
  <property fmtid="{D5CDD505-2E9C-101B-9397-08002B2CF9AE}" pid="3" name="ContentTypeId">
    <vt:lpwstr>0x010100B8A61D1EAB4F114BB81E10F743FBEB16</vt:lpwstr>
  </property>
</Properties>
</file>