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98.xml" ContentType="application/vnd.openxmlformats-officedocument.presentationml.slideLayout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customXml/itemProps2.xml" ContentType="application/vnd.openxmlformats-officedocument.customXmlPropertie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Default Extension="jpeg" ContentType="image/jpeg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customXml/itemProps1.xml" ContentType="application/vnd.openxmlformats-officedocument.customXmlProperties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9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Default Extension="rels" ContentType="application/vnd.openxmlformats-package.relationships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4" r:id="rId2"/>
    <p:sldMasterId id="2147483704" r:id="rId3"/>
    <p:sldMasterId id="2147483714" r:id="rId4"/>
    <p:sldMasterId id="2147483724" r:id="rId5"/>
    <p:sldMasterId id="2147483734" r:id="rId6"/>
    <p:sldMasterId id="2147483744" r:id="rId7"/>
    <p:sldMasterId id="2147483764" r:id="rId8"/>
    <p:sldMasterId id="2147483754" r:id="rId9"/>
    <p:sldMasterId id="2147483774" r:id="rId10"/>
    <p:sldMasterId id="2147483784" r:id="rId11"/>
    <p:sldMasterId id="2147483794" r:id="rId12"/>
    <p:sldMasterId id="2147483814" r:id="rId13"/>
    <p:sldMasterId id="2147483804" r:id="rId14"/>
    <p:sldMasterId id="2147483834" r:id="rId15"/>
    <p:sldMasterId id="2147483824" r:id="rId16"/>
  </p:sld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91" r:id="rId46"/>
    <p:sldId id="292" r:id="rId47"/>
    <p:sldId id="285" r:id="rId48"/>
    <p:sldId id="286" r:id="rId49"/>
    <p:sldId id="287" r:id="rId50"/>
    <p:sldId id="288" r:id="rId51"/>
    <p:sldId id="289" r:id="rId52"/>
    <p:sldId id="290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D136"/>
    <a:srgbClr val="41C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272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customXml" Target="../customXml/item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customXml" Target="../customXml/item2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60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702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5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11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18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7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249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140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686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0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9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706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875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902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20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53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783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960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6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002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4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68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694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106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317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43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70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535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8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953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615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52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637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20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2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726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671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710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3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4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457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83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598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650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316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562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117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9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2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32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38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04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57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2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76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40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7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8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5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7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3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86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78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5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6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62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73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05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03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38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37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7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7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8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95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06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78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05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248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87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45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7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7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31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8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97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789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3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5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2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36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51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76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843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2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937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1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77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5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11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293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212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25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9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411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047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10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108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96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409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3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54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02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8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484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666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668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145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224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927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694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756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2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72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948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5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642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075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741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711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496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7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04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13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122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131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140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8" y="4884821"/>
            <a:ext cx="1482545" cy="189436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" y="5257799"/>
            <a:ext cx="1995186" cy="15731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8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" y="4843692"/>
            <a:ext cx="1471945" cy="19539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" y="5130081"/>
            <a:ext cx="1568449" cy="17084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" y="4692315"/>
            <a:ext cx="1330250" cy="214162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5685988"/>
            <a:ext cx="2198327" cy="10902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6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96" y="5554245"/>
            <a:ext cx="2259529" cy="13070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9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" r="4575"/>
          <a:stretch/>
        </p:blipFill>
        <p:spPr>
          <a:xfrm>
            <a:off x="48128" y="5486401"/>
            <a:ext cx="1973154" cy="124046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t="9069" r="8974" b="8111"/>
          <a:stretch/>
        </p:blipFill>
        <p:spPr>
          <a:xfrm>
            <a:off x="183160" y="5069192"/>
            <a:ext cx="1755332" cy="16210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1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4"/>
          <a:stretch/>
        </p:blipFill>
        <p:spPr>
          <a:xfrm>
            <a:off x="108358" y="4812632"/>
            <a:ext cx="1546375" cy="194911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60315" y="4250986"/>
            <a:ext cx="1410511" cy="250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0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t="7741" r="19843"/>
          <a:stretch/>
        </p:blipFill>
        <p:spPr>
          <a:xfrm>
            <a:off x="89233" y="4941460"/>
            <a:ext cx="1992230" cy="176873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7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728411"/>
            <a:ext cx="1425357" cy="202010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9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5102"/>
          <a:stretch/>
        </p:blipFill>
        <p:spPr>
          <a:xfrm>
            <a:off x="106645" y="5612725"/>
            <a:ext cx="2059039" cy="112085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7"/>
          <a:stretch/>
        </p:blipFill>
        <p:spPr>
          <a:xfrm>
            <a:off x="78521" y="5534879"/>
            <a:ext cx="2219512" cy="115371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239" y="248161"/>
            <a:ext cx="7772400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Husbandry Log Template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0710" y="5393921"/>
            <a:ext cx="6858000" cy="752944"/>
          </a:xfrm>
        </p:spPr>
        <p:txBody>
          <a:bodyPr/>
          <a:lstStyle/>
          <a:p>
            <a:r>
              <a:rPr lang="en-US" dirty="0" smtClean="0"/>
              <a:t>June 2018 Tips &amp; Tricks</a:t>
            </a:r>
            <a:endParaRPr lang="en-US" dirty="0"/>
          </a:p>
        </p:txBody>
      </p:sp>
      <p:pic>
        <p:nvPicPr>
          <p:cNvPr id="1026" name="Picture 2" descr="Image result for zookeepe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163" y="2635761"/>
            <a:ext cx="4100946" cy="27242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13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287" y="249217"/>
            <a:ext cx="7886700" cy="1325563"/>
          </a:xfrm>
        </p:spPr>
        <p:txBody>
          <a:bodyPr/>
          <a:lstStyle/>
          <a:p>
            <a:r>
              <a:rPr lang="en-US" dirty="0" smtClean="0"/>
              <a:t>Creating the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472" y="3673288"/>
            <a:ext cx="7886700" cy="43513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Name the Template so you can identify which one it is. The name must be unique (1)</a:t>
            </a:r>
          </a:p>
          <a:p>
            <a:r>
              <a:rPr lang="en-US" sz="2000" dirty="0" smtClean="0"/>
              <a:t>Decide if you want the share the Template with others and if you want others to be able to edit it (2 &amp; 3)</a:t>
            </a:r>
          </a:p>
          <a:p>
            <a:r>
              <a:rPr lang="en-US" sz="2000" dirty="0" smtClean="0"/>
              <a:t>Name the sheet (4)</a:t>
            </a:r>
          </a:p>
          <a:p>
            <a:r>
              <a:rPr lang="en-US" sz="2000" dirty="0" smtClean="0"/>
              <a:t>To add information select the Add New icon (5)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307" y="1311018"/>
            <a:ext cx="7159857" cy="22173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719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the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you select for the Entity (1) will drive what is available in the Type field (2)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832" y="2921689"/>
            <a:ext cx="6773643" cy="25131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992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Type ahead lookup</a:t>
            </a:r>
          </a:p>
          <a:p>
            <a:r>
              <a:rPr lang="en-US" dirty="0" smtClean="0"/>
              <a:t>What it looks for</a:t>
            </a:r>
          </a:p>
          <a:p>
            <a:pPr lvl="1"/>
            <a:r>
              <a:rPr lang="en-US" dirty="0" smtClean="0"/>
              <a:t>Animals</a:t>
            </a:r>
          </a:p>
          <a:p>
            <a:pPr lvl="2"/>
            <a:r>
              <a:rPr lang="en-US" dirty="0" smtClean="0"/>
              <a:t>Scientific name</a:t>
            </a:r>
          </a:p>
          <a:p>
            <a:pPr lvl="2"/>
            <a:r>
              <a:rPr lang="en-US" dirty="0" smtClean="0"/>
              <a:t>Common name</a:t>
            </a:r>
          </a:p>
          <a:p>
            <a:pPr lvl="2"/>
            <a:r>
              <a:rPr lang="en-US" dirty="0" smtClean="0"/>
              <a:t>GAN</a:t>
            </a:r>
          </a:p>
          <a:p>
            <a:pPr lvl="2"/>
            <a:r>
              <a:rPr lang="en-US" dirty="0" smtClean="0"/>
              <a:t>Local ID</a:t>
            </a:r>
          </a:p>
          <a:p>
            <a:pPr lvl="2"/>
            <a:r>
              <a:rPr lang="en-US" dirty="0" smtClean="0"/>
              <a:t>Preferred ID</a:t>
            </a:r>
          </a:p>
          <a:p>
            <a:pPr lvl="2"/>
            <a:r>
              <a:rPr lang="en-US" dirty="0" smtClean="0"/>
              <a:t>Local search for currently held animals</a:t>
            </a:r>
          </a:p>
          <a:p>
            <a:pPr lvl="2"/>
            <a:r>
              <a:rPr lang="en-US" dirty="0" smtClean="0"/>
              <a:t>Templates will not auto update for dispositions or deaths</a:t>
            </a:r>
          </a:p>
          <a:p>
            <a:pPr lvl="1"/>
            <a:r>
              <a:rPr lang="en-US" dirty="0" smtClean="0"/>
              <a:t>Enclosures/Life Supports/Components</a:t>
            </a:r>
          </a:p>
          <a:p>
            <a:pPr lvl="2"/>
            <a:r>
              <a:rPr lang="en-US" dirty="0" smtClean="0"/>
              <a:t>Name</a:t>
            </a:r>
          </a:p>
          <a:p>
            <a:pPr lvl="2"/>
            <a:r>
              <a:rPr lang="en-US" dirty="0" smtClean="0"/>
              <a:t>Templates will not auto update Inactive enclosures</a:t>
            </a:r>
            <a:endParaRPr lang="en-US" dirty="0"/>
          </a:p>
        </p:txBody>
      </p:sp>
      <p:pic>
        <p:nvPicPr>
          <p:cNvPr id="6146" name="Picture 2" descr="Image result for looking animal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730" y="791939"/>
            <a:ext cx="3463388" cy="346338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66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560" y="1604093"/>
            <a:ext cx="7886700" cy="4351338"/>
          </a:xfrm>
        </p:spPr>
        <p:txBody>
          <a:bodyPr/>
          <a:lstStyle/>
          <a:p>
            <a:r>
              <a:rPr lang="en-US" dirty="0" smtClean="0"/>
              <a:t>Start typing “</a:t>
            </a:r>
            <a:r>
              <a:rPr lang="en-US" dirty="0" err="1" smtClean="0"/>
              <a:t>pengu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All the penguins as well as the penguin enclosures are found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275653" y="3284112"/>
            <a:ext cx="5253935" cy="24616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637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Entity Drives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575327"/>
            <a:ext cx="7886700" cy="4351338"/>
          </a:xfrm>
        </p:spPr>
        <p:txBody>
          <a:bodyPr/>
          <a:lstStyle/>
          <a:p>
            <a:r>
              <a:rPr lang="en-US" dirty="0" smtClean="0"/>
              <a:t>A penguin was selected</a:t>
            </a:r>
          </a:p>
          <a:p>
            <a:r>
              <a:rPr lang="en-US" dirty="0" smtClean="0"/>
              <a:t>Therefore the options under Type are all animal related</a:t>
            </a:r>
          </a:p>
          <a:p>
            <a:r>
              <a:rPr lang="en-US" dirty="0" smtClean="0"/>
              <a:t>Animal Feeding Log selected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684" y="1438377"/>
            <a:ext cx="6531400" cy="29866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477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60" y="0"/>
            <a:ext cx="7886700" cy="1325563"/>
          </a:xfrm>
        </p:spPr>
        <p:txBody>
          <a:bodyPr/>
          <a:lstStyle/>
          <a:p>
            <a:r>
              <a:rPr lang="en-US" dirty="0" smtClean="0"/>
              <a:t>Selecting the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23144"/>
            <a:ext cx="7886700" cy="43513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Any fields that are “on” (green slider) will display in the Template</a:t>
            </a:r>
          </a:p>
          <a:p>
            <a:r>
              <a:rPr lang="en-US" sz="2000" dirty="0" smtClean="0"/>
              <a:t>Any mandatory fields are marked with a red asterisk and light green slide bar (1)</a:t>
            </a:r>
          </a:p>
          <a:p>
            <a:r>
              <a:rPr lang="en-US" sz="2000" dirty="0" smtClean="0"/>
              <a:t>We turned on two additional fields by sliding the bar to the right (2)</a:t>
            </a:r>
          </a:p>
          <a:p>
            <a:r>
              <a:rPr lang="en-US" sz="2000" dirty="0" smtClean="0"/>
              <a:t>We did not turn on the three remaining fields (3) so they will not be displayed in the template</a:t>
            </a:r>
          </a:p>
          <a:p>
            <a:r>
              <a:rPr lang="en-US" sz="2000" dirty="0" smtClean="0"/>
              <a:t>We chose to “lock” the UOM (4). Once locked the field cannot be edited in the Template</a:t>
            </a:r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3850783"/>
            <a:ext cx="4339536" cy="26867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9924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the Other Penguins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0568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Continue on and add the remaining penguins and Animal Feeding Log by selecting the Add New icon</a:t>
            </a:r>
          </a:p>
          <a:p>
            <a:r>
              <a:rPr lang="en-US" sz="2400" dirty="0" smtClean="0"/>
              <a:t>For each new penguin a column is added</a:t>
            </a:r>
          </a:p>
          <a:p>
            <a:r>
              <a:rPr lang="en-US" sz="2400" dirty="0" smtClean="0"/>
              <a:t>Because we locked the UOM it displays by default  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07074" y="3374266"/>
            <a:ext cx="7329851" cy="23043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6987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Hints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740" y="1555169"/>
            <a:ext cx="7886700" cy="4351338"/>
          </a:xfrm>
        </p:spPr>
        <p:txBody>
          <a:bodyPr/>
          <a:lstStyle/>
          <a:p>
            <a:r>
              <a:rPr lang="en-US" dirty="0" smtClean="0"/>
              <a:t>You can add multiple fields like Animal Feed Log, Notes and Weights</a:t>
            </a:r>
          </a:p>
          <a:p>
            <a:r>
              <a:rPr lang="en-US" dirty="0" smtClean="0"/>
              <a:t>The columns will be added to the right in the order they are entered</a:t>
            </a:r>
          </a:p>
          <a:p>
            <a:r>
              <a:rPr lang="en-US" dirty="0" smtClean="0"/>
              <a:t>If you want all of your tasks for an animal grouped together enter them before moving on to the next animal</a:t>
            </a:r>
          </a:p>
          <a:p>
            <a:r>
              <a:rPr lang="en-US" dirty="0" smtClean="0"/>
              <a:t>If you want like tasks grouped with multiple animals enter it and all the animals before moving on to the next task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27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Second 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39546"/>
            <a:ext cx="7886700" cy="4351338"/>
          </a:xfrm>
        </p:spPr>
        <p:txBody>
          <a:bodyPr/>
          <a:lstStyle/>
          <a:p>
            <a:r>
              <a:rPr lang="en-US" dirty="0" smtClean="0"/>
              <a:t>To create a sheet for the enclosure information select the Add New icon to the right of Sheet 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37" y="2718826"/>
            <a:ext cx="6980525" cy="29720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033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Enclosures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/>
          <a:lstStyle/>
          <a:p>
            <a:r>
              <a:rPr lang="en-US" dirty="0" smtClean="0"/>
              <a:t>Because we selected an Enclosure as the Entity the Type options are enclosure related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417320" y="2752571"/>
            <a:ext cx="6309360" cy="29095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2471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HLT?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you to create a template to capture your workload</a:t>
            </a:r>
          </a:p>
          <a:p>
            <a:r>
              <a:rPr lang="en-US" dirty="0" smtClean="0"/>
              <a:t>It saves data entry time</a:t>
            </a:r>
          </a:p>
          <a:p>
            <a:r>
              <a:rPr lang="en-US" dirty="0" smtClean="0"/>
              <a:t>It helps you remember all your tasks</a:t>
            </a:r>
          </a:p>
          <a:p>
            <a:r>
              <a:rPr lang="en-US" dirty="0" smtClean="0"/>
              <a:t>You can use </a:t>
            </a:r>
            <a:r>
              <a:rPr lang="en-US" dirty="0" smtClean="0"/>
              <a:t>on a </a:t>
            </a:r>
            <a:r>
              <a:rPr lang="en-US" dirty="0" smtClean="0"/>
              <a:t>tablet or phone</a:t>
            </a:r>
          </a:p>
          <a:p>
            <a:r>
              <a:rPr lang="en-US" dirty="0" smtClean="0"/>
              <a:t>Chrome is the recommended browser</a:t>
            </a:r>
          </a:p>
          <a:p>
            <a:r>
              <a:rPr lang="en-US" dirty="0" smtClean="0"/>
              <a:t>Can be designed to meet a variety of requirements for data entry such as…………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76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smtClean="0"/>
              <a:t>Select Fields to Display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 selected Enclosure Measurement</a:t>
            </a:r>
          </a:p>
          <a:p>
            <a:r>
              <a:rPr lang="en-US" sz="2400" dirty="0" smtClean="0"/>
              <a:t>For the mandatory fields we selected Water Temperature and Degree Fahrenheit (1)</a:t>
            </a:r>
          </a:p>
          <a:p>
            <a:r>
              <a:rPr lang="en-US" sz="2400" dirty="0" smtClean="0"/>
              <a:t>We also locked both of those fields (2)</a:t>
            </a:r>
          </a:p>
          <a:p>
            <a:r>
              <a:rPr lang="en-US" sz="2400" dirty="0" smtClean="0"/>
              <a:t>In addition we added Quality as a field (3)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71072" y="3562207"/>
            <a:ext cx="5356967" cy="28269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7927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Enclosure Checklist Item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the pool needs to be checked daily for the proper level we added a checklist item for “Pool Level”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17320" y="3276619"/>
            <a:ext cx="6309360" cy="19532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9571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Locked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3501"/>
            <a:ext cx="7886700" cy="43513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Because we locked the Water Temperature and the degrees for the pool these display in the template grid (1)</a:t>
            </a:r>
          </a:p>
          <a:p>
            <a:r>
              <a:rPr lang="en-US" sz="2000" dirty="0" smtClean="0"/>
              <a:t>For the Penguin Holding we did not lock the Measurement Type or the UOM (2 &amp; 3). When we use the template they will default to what we entered but will be editable</a:t>
            </a:r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66560" y="3277999"/>
            <a:ext cx="6941068" cy="18864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4345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the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37332"/>
            <a:ext cx="7886700" cy="4351338"/>
          </a:xfrm>
        </p:spPr>
        <p:txBody>
          <a:bodyPr/>
          <a:lstStyle/>
          <a:p>
            <a:r>
              <a:rPr lang="en-US" dirty="0" smtClean="0"/>
              <a:t>Once you are done remember to Save &amp; Close the Template</a:t>
            </a:r>
          </a:p>
          <a:p>
            <a:r>
              <a:rPr lang="en-US" dirty="0" smtClean="0"/>
              <a:t>If you select Cancel you will be asked if you really want to lose what you have entered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006" y="3581181"/>
            <a:ext cx="3918301" cy="27060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5074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 Templates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42290"/>
            <a:ext cx="7886700" cy="43513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Once you have created HLTs the number you have will display to the right (1)</a:t>
            </a:r>
          </a:p>
          <a:p>
            <a:r>
              <a:rPr lang="en-US" sz="2000" dirty="0" smtClean="0"/>
              <a:t>You can use the Template by selecting the name hyperlink (2)</a:t>
            </a:r>
          </a:p>
          <a:p>
            <a:r>
              <a:rPr lang="en-US" sz="2000" dirty="0" smtClean="0"/>
              <a:t>You can edit (3) and delete (4) the Template from here</a:t>
            </a:r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76407" y="3221784"/>
            <a:ext cx="7185767" cy="21487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1714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227" y="0"/>
            <a:ext cx="7886700" cy="1325563"/>
          </a:xfrm>
        </p:spPr>
        <p:txBody>
          <a:bodyPr/>
          <a:lstStyle/>
          <a:p>
            <a:r>
              <a:rPr lang="en-US" dirty="0" smtClean="0"/>
              <a:t>Using the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497" y="953897"/>
            <a:ext cx="8318119" cy="4351338"/>
          </a:xfrm>
        </p:spPr>
        <p:txBody>
          <a:bodyPr>
            <a:normAutofit/>
          </a:bodyPr>
          <a:lstStyle/>
          <a:p>
            <a:r>
              <a:rPr lang="en-US" sz="1600" dirty="0" smtClean="0"/>
              <a:t>To use the template select the name hyperlink</a:t>
            </a:r>
          </a:p>
          <a:p>
            <a:r>
              <a:rPr lang="en-US" sz="1600" dirty="0" smtClean="0"/>
              <a:t>Once all mandatory fields in a column are completed the column will turn green and will be saved (1</a:t>
            </a:r>
            <a:r>
              <a:rPr lang="en-US" sz="1600" dirty="0" smtClean="0"/>
              <a:t>) and a checkmark will display (2)</a:t>
            </a:r>
            <a:endParaRPr lang="en-US" sz="1600" dirty="0" smtClean="0"/>
          </a:p>
          <a:p>
            <a:r>
              <a:rPr lang="en-US" sz="1600" dirty="0" smtClean="0"/>
              <a:t>Columns without all mandatory field completed will be red </a:t>
            </a:r>
            <a:r>
              <a:rPr lang="en-US" sz="1600" dirty="0" smtClean="0"/>
              <a:t>(3) and an exclamation mark will display (4)</a:t>
            </a:r>
            <a:endParaRPr lang="en-US" sz="1600" dirty="0" smtClean="0"/>
          </a:p>
          <a:p>
            <a:r>
              <a:rPr lang="en-US" sz="1600" dirty="0" smtClean="0"/>
              <a:t>If you want to add a row for the single animal select the green “+” </a:t>
            </a:r>
            <a:r>
              <a:rPr lang="en-US" sz="1600" dirty="0" smtClean="0"/>
              <a:t>button (5)</a:t>
            </a:r>
            <a:endParaRPr lang="en-US" sz="1600" dirty="0" smtClean="0"/>
          </a:p>
          <a:p>
            <a:r>
              <a:rPr lang="en-US" sz="1600" dirty="0" smtClean="0"/>
              <a:t>If you want to add a row for the entire template select the “Add New </a:t>
            </a:r>
            <a:r>
              <a:rPr lang="en-US" sz="1600" dirty="0" smtClean="0"/>
              <a:t>Row” </a:t>
            </a:r>
            <a:r>
              <a:rPr lang="en-US" sz="1600" dirty="0" smtClean="0"/>
              <a:t>option </a:t>
            </a:r>
            <a:r>
              <a:rPr lang="en-US" sz="1600" dirty="0" smtClean="0"/>
              <a:t>(6)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939" y="3225693"/>
            <a:ext cx="6255890" cy="25003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2780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439" y="0"/>
            <a:ext cx="7886700" cy="1325563"/>
          </a:xfrm>
        </p:spPr>
        <p:txBody>
          <a:bodyPr/>
          <a:lstStyle/>
          <a:p>
            <a:r>
              <a:rPr lang="en-US" dirty="0" smtClean="0"/>
              <a:t>Saving a Draft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6928" y="1122655"/>
            <a:ext cx="7886700" cy="4351338"/>
          </a:xfrm>
        </p:spPr>
        <p:txBody>
          <a:bodyPr/>
          <a:lstStyle/>
          <a:p>
            <a:r>
              <a:rPr lang="en-US" dirty="0" smtClean="0"/>
              <a:t>The Template data will continually be saved (1)</a:t>
            </a:r>
          </a:p>
          <a:p>
            <a:r>
              <a:rPr lang="en-US" dirty="0" smtClean="0"/>
              <a:t>Because you will be taking your enclosure measurements later you want to save as a Draft</a:t>
            </a:r>
          </a:p>
          <a:p>
            <a:r>
              <a:rPr lang="en-US" dirty="0" smtClean="0"/>
              <a:t>Select Cancel instead of Save (2 &amp; 3)</a:t>
            </a:r>
          </a:p>
          <a:p>
            <a:r>
              <a:rPr lang="en-US" dirty="0" smtClean="0"/>
              <a:t>Or you can select to save directly as a Draft using the Save as Draft option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4284" y="4520485"/>
            <a:ext cx="4751660" cy="19070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489602" y="4520485"/>
            <a:ext cx="2752090" cy="11518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42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Drafts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90775"/>
            <a:ext cx="7886700" cy="4351338"/>
          </a:xfrm>
        </p:spPr>
        <p:txBody>
          <a:bodyPr/>
          <a:lstStyle/>
          <a:p>
            <a:r>
              <a:rPr lang="en-US" dirty="0" smtClean="0"/>
              <a:t>Your draft records will be found </a:t>
            </a:r>
            <a:r>
              <a:rPr lang="en-US" dirty="0" smtClean="0"/>
              <a:t>near </a:t>
            </a:r>
            <a:r>
              <a:rPr lang="en-US" dirty="0" smtClean="0"/>
              <a:t>the bottom of the Manage Templates grid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868558" y="2707093"/>
            <a:ext cx="3450416" cy="29724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6218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06" y="0"/>
            <a:ext cx="7886700" cy="1325563"/>
          </a:xfrm>
        </p:spPr>
        <p:txBody>
          <a:bodyPr/>
          <a:lstStyle/>
          <a:p>
            <a:r>
              <a:rPr lang="en-US" dirty="0" smtClean="0"/>
              <a:t>Complete Enclosure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008" y="1430625"/>
            <a:ext cx="7886700" cy="435133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Open the Draft and select Enclosure </a:t>
            </a:r>
            <a:r>
              <a:rPr lang="en-US" sz="1800" dirty="0" smtClean="0"/>
              <a:t>Info tab</a:t>
            </a:r>
            <a:endParaRPr lang="en-US" sz="1800" dirty="0" smtClean="0"/>
          </a:p>
          <a:p>
            <a:r>
              <a:rPr lang="en-US" sz="1800" dirty="0" smtClean="0"/>
              <a:t>Because we did not lock the measurement in the holding area we can add a new row and edit it to </a:t>
            </a:r>
            <a:r>
              <a:rPr lang="en-US" sz="1800" dirty="0" smtClean="0"/>
              <a:t>Humidity</a:t>
            </a:r>
          </a:p>
          <a:p>
            <a:r>
              <a:rPr lang="en-US" sz="1800" dirty="0" smtClean="0"/>
              <a:t>If you have a Measurement Range Template for the enclosure and measurement recorded ZIMS will reference that and you will receive a warning and email if the measurements are out of range.</a:t>
            </a:r>
            <a:endParaRPr lang="en-US" sz="1800" dirty="0" smtClean="0"/>
          </a:p>
          <a:p>
            <a:r>
              <a:rPr lang="en-US" sz="1800" dirty="0" smtClean="0"/>
              <a:t>Select Save &amp; Close to capture the data recorded in the Template into the actual records</a:t>
            </a:r>
            <a:endParaRPr lang="en-US" sz="18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t="35324"/>
          <a:stretch/>
        </p:blipFill>
        <p:spPr>
          <a:xfrm>
            <a:off x="699806" y="4036290"/>
            <a:ext cx="7517105" cy="17456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3878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696" y="14349"/>
            <a:ext cx="7886700" cy="1325563"/>
          </a:xfrm>
        </p:spPr>
        <p:txBody>
          <a:bodyPr/>
          <a:lstStyle/>
          <a:p>
            <a:r>
              <a:rPr lang="en-US" dirty="0" smtClean="0"/>
              <a:t>Latest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107" y="1042468"/>
            <a:ext cx="7886700" cy="4351338"/>
          </a:xfrm>
        </p:spPr>
        <p:txBody>
          <a:bodyPr/>
          <a:lstStyle/>
          <a:p>
            <a:r>
              <a:rPr lang="en-US" dirty="0" smtClean="0"/>
              <a:t>The next time you use the Template the last five records will display at the top (1)</a:t>
            </a:r>
          </a:p>
          <a:p>
            <a:r>
              <a:rPr lang="en-US" dirty="0" smtClean="0"/>
              <a:t>To use the Template again start entering data under New Records (2)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651" y="2803459"/>
            <a:ext cx="6908486" cy="28877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5350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60" y="146185"/>
            <a:ext cx="7886700" cy="1325563"/>
          </a:xfrm>
        </p:spPr>
        <p:txBody>
          <a:bodyPr/>
          <a:lstStyle/>
          <a:p>
            <a:r>
              <a:rPr lang="en-US" dirty="0" smtClean="0"/>
              <a:t>Aquarist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4865"/>
            <a:ext cx="7886700" cy="4351338"/>
          </a:xfrm>
        </p:spPr>
        <p:txBody>
          <a:bodyPr/>
          <a:lstStyle/>
          <a:p>
            <a:r>
              <a:rPr lang="en-US" dirty="0" smtClean="0"/>
              <a:t>Enter your tanks and the measurements you need to take on </a:t>
            </a:r>
            <a:r>
              <a:rPr lang="en-US" dirty="0" smtClean="0"/>
              <a:t>them</a:t>
            </a:r>
            <a:endParaRPr lang="en-US" dirty="0" smtClean="0"/>
          </a:p>
          <a:p>
            <a:r>
              <a:rPr lang="en-US" dirty="0" smtClean="0"/>
              <a:t>Record </a:t>
            </a:r>
            <a:r>
              <a:rPr lang="en-US" dirty="0" smtClean="0"/>
              <a:t>Animal/Enclosure </a:t>
            </a:r>
            <a:r>
              <a:rPr lang="en-US" dirty="0" smtClean="0"/>
              <a:t>Feed Logs</a:t>
            </a:r>
          </a:p>
          <a:p>
            <a:r>
              <a:rPr lang="en-US" dirty="0" smtClean="0"/>
              <a:t>Record tank maintenance</a:t>
            </a:r>
            <a:endParaRPr lang="en-US" dirty="0"/>
          </a:p>
        </p:txBody>
      </p:sp>
      <p:pic>
        <p:nvPicPr>
          <p:cNvPr id="1026" name="Picture 2" descr="Image result for aquarist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62"/>
          <a:stretch/>
        </p:blipFill>
        <p:spPr bwMode="auto">
          <a:xfrm>
            <a:off x="387395" y="3550534"/>
            <a:ext cx="5110228" cy="273032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quarist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8"/>
          <a:stretch/>
        </p:blipFill>
        <p:spPr bwMode="auto">
          <a:xfrm>
            <a:off x="5665675" y="2772291"/>
            <a:ext cx="3090930" cy="262660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27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Saved Records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534" y="1452769"/>
            <a:ext cx="6969976" cy="39919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135086" y="3370218"/>
            <a:ext cx="5394875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Saved Records are found in the Saved Records section</a:t>
            </a:r>
          </a:p>
          <a:p>
            <a:r>
              <a:rPr lang="en-US" dirty="0" smtClean="0"/>
              <a:t>of the Manage Templates screen (1). If you have lots of </a:t>
            </a:r>
          </a:p>
          <a:p>
            <a:r>
              <a:rPr lang="en-US" dirty="0" smtClean="0"/>
              <a:t>Templates you can shorten the list by filtering by Name,</a:t>
            </a:r>
          </a:p>
          <a:p>
            <a:r>
              <a:rPr lang="en-US" dirty="0" smtClean="0"/>
              <a:t>Created By and Created Date (2). To view the Saved </a:t>
            </a:r>
          </a:p>
          <a:p>
            <a:r>
              <a:rPr lang="en-US" dirty="0" smtClean="0"/>
              <a:t>Records select the Name hyperlink (3).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52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65" y="77744"/>
            <a:ext cx="7886700" cy="1325563"/>
          </a:xfrm>
        </p:spPr>
        <p:txBody>
          <a:bodyPr/>
          <a:lstStyle/>
          <a:p>
            <a:r>
              <a:rPr lang="en-US" dirty="0" smtClean="0"/>
              <a:t>Saved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154" y="1327332"/>
            <a:ext cx="7886700" cy="4351338"/>
          </a:xfrm>
        </p:spPr>
        <p:txBody>
          <a:bodyPr/>
          <a:lstStyle/>
          <a:p>
            <a:r>
              <a:rPr lang="en-US" dirty="0" smtClean="0"/>
              <a:t>To view Saved Records:</a:t>
            </a:r>
          </a:p>
          <a:p>
            <a:pPr lvl="1"/>
            <a:r>
              <a:rPr lang="en-US" dirty="0" smtClean="0"/>
              <a:t>Must be a template where records are entered</a:t>
            </a:r>
          </a:p>
          <a:p>
            <a:pPr lvl="1"/>
            <a:r>
              <a:rPr lang="en-US" dirty="0" smtClean="0"/>
              <a:t>Date Range elected must have records recorded</a:t>
            </a:r>
          </a:p>
          <a:p>
            <a:pPr lvl="1"/>
            <a:r>
              <a:rPr lang="en-US" dirty="0" smtClean="0"/>
              <a:t>Template must be shared if it is not yours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59" y="3098527"/>
            <a:ext cx="7789691" cy="25801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3213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Otter Keeper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411"/>
            <a:ext cx="78867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Sheet 1</a:t>
            </a:r>
          </a:p>
          <a:p>
            <a:pPr lvl="1"/>
            <a:r>
              <a:rPr lang="en-US" dirty="0" smtClean="0"/>
              <a:t>Enclosure and Life Support measurements</a:t>
            </a:r>
          </a:p>
          <a:p>
            <a:pPr lvl="2"/>
            <a:r>
              <a:rPr lang="en-US" dirty="0" smtClean="0"/>
              <a:t>Water Temperature</a:t>
            </a:r>
          </a:p>
          <a:p>
            <a:pPr lvl="2"/>
            <a:r>
              <a:rPr lang="en-US" dirty="0" smtClean="0"/>
              <a:t>Flow Rate</a:t>
            </a:r>
          </a:p>
          <a:p>
            <a:pPr lvl="2"/>
            <a:r>
              <a:rPr lang="en-US" dirty="0" smtClean="0"/>
              <a:t>pH</a:t>
            </a:r>
          </a:p>
          <a:p>
            <a:pPr lvl="2"/>
            <a:r>
              <a:rPr lang="en-US" dirty="0" smtClean="0"/>
              <a:t>Filter Pressure</a:t>
            </a:r>
          </a:p>
          <a:p>
            <a:pPr lvl="1"/>
            <a:r>
              <a:rPr lang="en-US" dirty="0" smtClean="0"/>
              <a:t>Enclosure maintenance</a:t>
            </a:r>
          </a:p>
          <a:p>
            <a:pPr lvl="2"/>
            <a:r>
              <a:rPr lang="en-US" dirty="0" smtClean="0"/>
              <a:t>Cleaning</a:t>
            </a:r>
          </a:p>
          <a:p>
            <a:pPr lvl="2"/>
            <a:r>
              <a:rPr lang="en-US" dirty="0" smtClean="0"/>
              <a:t>Window Washing</a:t>
            </a:r>
          </a:p>
          <a:p>
            <a:pPr lvl="1"/>
            <a:r>
              <a:rPr lang="en-US" dirty="0" smtClean="0"/>
              <a:t>Checklist</a:t>
            </a:r>
          </a:p>
          <a:p>
            <a:pPr lvl="2"/>
            <a:r>
              <a:rPr lang="en-US" dirty="0" smtClean="0"/>
              <a:t>Check Sump </a:t>
            </a:r>
            <a:r>
              <a:rPr lang="en-US" dirty="0"/>
              <a:t>L</a:t>
            </a:r>
            <a:r>
              <a:rPr lang="en-US" dirty="0" smtClean="0"/>
              <a:t>evel</a:t>
            </a:r>
          </a:p>
          <a:p>
            <a:r>
              <a:rPr lang="en-US" dirty="0" smtClean="0"/>
              <a:t>Sheets 2-4</a:t>
            </a:r>
          </a:p>
          <a:p>
            <a:pPr lvl="1"/>
            <a:r>
              <a:rPr lang="en-US" dirty="0" smtClean="0"/>
              <a:t>One sheet per otter</a:t>
            </a:r>
          </a:p>
          <a:p>
            <a:pPr lvl="2"/>
            <a:r>
              <a:rPr lang="en-US" dirty="0" smtClean="0"/>
              <a:t>Feed Log</a:t>
            </a:r>
          </a:p>
          <a:p>
            <a:pPr lvl="2"/>
            <a:r>
              <a:rPr lang="en-US" dirty="0" smtClean="0"/>
              <a:t>Enrichment</a:t>
            </a:r>
          </a:p>
          <a:p>
            <a:pPr lvl="2"/>
            <a:r>
              <a:rPr lang="en-US" dirty="0" smtClean="0"/>
              <a:t>Training</a:t>
            </a:r>
            <a:endParaRPr lang="en-US" dirty="0"/>
          </a:p>
        </p:txBody>
      </p:sp>
      <p:pic>
        <p:nvPicPr>
          <p:cNvPr id="1026" name="Picture 2" descr="Image result for zookeeper with otter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987" y="2424368"/>
            <a:ext cx="4210363" cy="272270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79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7701"/>
            <a:ext cx="7886700" cy="1325563"/>
          </a:xfrm>
        </p:spPr>
        <p:txBody>
          <a:bodyPr/>
          <a:lstStyle/>
          <a:p>
            <a:r>
              <a:rPr lang="en-US" dirty="0" smtClean="0"/>
              <a:t>Ocean Tank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952" y="1200746"/>
            <a:ext cx="7886700" cy="4351338"/>
          </a:xfrm>
        </p:spPr>
        <p:txBody>
          <a:bodyPr>
            <a:noAutofit/>
          </a:bodyPr>
          <a:lstStyle/>
          <a:p>
            <a:r>
              <a:rPr lang="en-US" sz="1400" dirty="0" smtClean="0"/>
              <a:t>Sheet 1</a:t>
            </a:r>
          </a:p>
          <a:p>
            <a:pPr lvl="1"/>
            <a:r>
              <a:rPr lang="en-US" sz="1400" dirty="0" smtClean="0"/>
              <a:t>Animal Feed Log for 3 sharks and 1 sea turtle</a:t>
            </a:r>
          </a:p>
          <a:p>
            <a:pPr lvl="1"/>
            <a:r>
              <a:rPr lang="en-US" sz="1400" dirty="0" smtClean="0"/>
              <a:t>Enclosure Feed Log for general broadcasting</a:t>
            </a:r>
          </a:p>
          <a:p>
            <a:r>
              <a:rPr lang="en-US" sz="1400" dirty="0" smtClean="0"/>
              <a:t>Sheet 2</a:t>
            </a:r>
          </a:p>
          <a:p>
            <a:pPr lvl="1"/>
            <a:r>
              <a:rPr lang="en-US" sz="1400" dirty="0" smtClean="0"/>
              <a:t>System Measurements</a:t>
            </a:r>
          </a:p>
          <a:p>
            <a:pPr lvl="2"/>
            <a:r>
              <a:rPr lang="en-US" sz="1400" dirty="0" smtClean="0"/>
              <a:t>Water Temperature</a:t>
            </a:r>
          </a:p>
          <a:p>
            <a:pPr lvl="2"/>
            <a:r>
              <a:rPr lang="en-US" sz="1400" dirty="0" smtClean="0"/>
              <a:t>Flow Rate</a:t>
            </a:r>
          </a:p>
          <a:p>
            <a:pPr lvl="2"/>
            <a:r>
              <a:rPr lang="en-US" sz="1400" dirty="0" smtClean="0"/>
              <a:t>Salinity</a:t>
            </a:r>
          </a:p>
          <a:p>
            <a:pPr lvl="2"/>
            <a:r>
              <a:rPr lang="en-US" sz="1400" dirty="0" smtClean="0"/>
              <a:t>pH</a:t>
            </a:r>
          </a:p>
          <a:p>
            <a:pPr lvl="1"/>
            <a:r>
              <a:rPr lang="en-US" sz="1400" dirty="0" smtClean="0"/>
              <a:t>Enclosure</a:t>
            </a:r>
          </a:p>
          <a:p>
            <a:pPr lvl="2"/>
            <a:r>
              <a:rPr lang="en-US" sz="1400" dirty="0" smtClean="0"/>
              <a:t>ORP</a:t>
            </a:r>
          </a:p>
          <a:p>
            <a:pPr lvl="1"/>
            <a:r>
              <a:rPr lang="en-US" sz="1400" dirty="0" smtClean="0"/>
              <a:t>Component</a:t>
            </a:r>
          </a:p>
          <a:p>
            <a:pPr lvl="2"/>
            <a:r>
              <a:rPr lang="en-US" sz="1400" dirty="0" smtClean="0"/>
              <a:t>Filter Pressure</a:t>
            </a:r>
          </a:p>
          <a:p>
            <a:r>
              <a:rPr lang="en-US" sz="1400" dirty="0" smtClean="0"/>
              <a:t>Sheet 3</a:t>
            </a:r>
          </a:p>
          <a:p>
            <a:pPr lvl="1"/>
            <a:r>
              <a:rPr lang="en-US" sz="1400" dirty="0" smtClean="0"/>
              <a:t>Maintenance</a:t>
            </a:r>
          </a:p>
          <a:p>
            <a:pPr lvl="2"/>
            <a:r>
              <a:rPr lang="en-US" sz="1400" dirty="0" smtClean="0"/>
              <a:t>Life Support</a:t>
            </a:r>
          </a:p>
          <a:p>
            <a:pPr lvl="3"/>
            <a:r>
              <a:rPr lang="en-US" sz="1400" dirty="0" smtClean="0"/>
              <a:t>Backwash</a:t>
            </a:r>
          </a:p>
          <a:p>
            <a:pPr lvl="2"/>
            <a:r>
              <a:rPr lang="en-US" sz="1400" dirty="0" smtClean="0"/>
              <a:t>Enclosure</a:t>
            </a:r>
          </a:p>
          <a:p>
            <a:pPr lvl="3"/>
            <a:r>
              <a:rPr lang="en-US" sz="1400" dirty="0" smtClean="0"/>
              <a:t>Clean windows</a:t>
            </a:r>
          </a:p>
          <a:p>
            <a:pPr lvl="3"/>
            <a:r>
              <a:rPr lang="en-US" sz="1400" dirty="0" smtClean="0"/>
              <a:t>Siphon Substrate</a:t>
            </a:r>
            <a:endParaRPr lang="en-US" sz="1400" dirty="0"/>
          </a:p>
        </p:txBody>
      </p:sp>
      <p:pic>
        <p:nvPicPr>
          <p:cNvPr id="2050" name="Picture 2" descr="Image result for aquar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933" y="2405157"/>
            <a:ext cx="4676417" cy="311761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02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Night Checks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Sheet 1</a:t>
            </a:r>
          </a:p>
          <a:p>
            <a:pPr lvl="1"/>
            <a:r>
              <a:rPr lang="en-US" dirty="0" smtClean="0"/>
              <a:t>Enclosure Checklist Items </a:t>
            </a:r>
          </a:p>
          <a:p>
            <a:pPr lvl="1"/>
            <a:r>
              <a:rPr lang="en-US" dirty="0" smtClean="0"/>
              <a:t>Life Support Checklist Items </a:t>
            </a:r>
          </a:p>
          <a:p>
            <a:r>
              <a:rPr lang="en-US" dirty="0" smtClean="0"/>
              <a:t>Sheet 2</a:t>
            </a:r>
          </a:p>
          <a:p>
            <a:pPr lvl="1"/>
            <a:r>
              <a:rPr lang="en-US" dirty="0" smtClean="0"/>
              <a:t>Animal Checklist Items</a:t>
            </a:r>
            <a:endParaRPr lang="en-US" dirty="0"/>
          </a:p>
        </p:txBody>
      </p:sp>
      <p:pic>
        <p:nvPicPr>
          <p:cNvPr id="1026" name="Picture 2" descr="Image result for night security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1" r="20406"/>
          <a:stretch/>
        </p:blipFill>
        <p:spPr bwMode="auto">
          <a:xfrm>
            <a:off x="5525037" y="1696002"/>
            <a:ext cx="3142445" cy="337960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17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Support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89" y="1580927"/>
            <a:ext cx="7886700" cy="4351338"/>
          </a:xfrm>
        </p:spPr>
        <p:txBody>
          <a:bodyPr/>
          <a:lstStyle/>
          <a:p>
            <a:r>
              <a:rPr lang="en-US" dirty="0" smtClean="0"/>
              <a:t>Ray Pool</a:t>
            </a:r>
          </a:p>
          <a:p>
            <a:pPr lvl="1"/>
            <a:r>
              <a:rPr lang="en-US" dirty="0" smtClean="0"/>
              <a:t>Life Support</a:t>
            </a:r>
          </a:p>
          <a:p>
            <a:pPr lvl="2"/>
            <a:r>
              <a:rPr lang="en-US" dirty="0" smtClean="0"/>
              <a:t>System Check? Checklist Item</a:t>
            </a:r>
          </a:p>
          <a:p>
            <a:pPr lvl="2"/>
            <a:r>
              <a:rPr lang="en-US" dirty="0" smtClean="0"/>
              <a:t>Maintenance – Backwash </a:t>
            </a:r>
            <a:r>
              <a:rPr lang="en-US" dirty="0"/>
              <a:t>F</a:t>
            </a:r>
            <a:r>
              <a:rPr lang="en-US" dirty="0" smtClean="0"/>
              <a:t>ilter</a:t>
            </a:r>
          </a:p>
          <a:p>
            <a:pPr lvl="1"/>
            <a:r>
              <a:rPr lang="en-US" dirty="0" smtClean="0"/>
              <a:t>Component </a:t>
            </a:r>
          </a:p>
          <a:p>
            <a:pPr lvl="2"/>
            <a:r>
              <a:rPr lang="en-US" dirty="0" smtClean="0"/>
              <a:t>Measurements</a:t>
            </a:r>
          </a:p>
          <a:p>
            <a:pPr lvl="3"/>
            <a:r>
              <a:rPr lang="en-US" dirty="0" smtClean="0"/>
              <a:t>Pressure</a:t>
            </a:r>
          </a:p>
          <a:p>
            <a:pPr lvl="3"/>
            <a:r>
              <a:rPr lang="en-US" dirty="0" smtClean="0"/>
              <a:t>Flow Rate</a:t>
            </a:r>
          </a:p>
          <a:p>
            <a:pPr lvl="3"/>
            <a:r>
              <a:rPr lang="en-US" dirty="0" smtClean="0"/>
              <a:t>ORP </a:t>
            </a:r>
          </a:p>
          <a:p>
            <a:pPr lvl="2"/>
            <a:r>
              <a:rPr lang="en-US" dirty="0" smtClean="0"/>
              <a:t>Clean </a:t>
            </a:r>
            <a:r>
              <a:rPr lang="en-US" dirty="0"/>
              <a:t>P</a:t>
            </a:r>
            <a:r>
              <a:rPr lang="en-US" dirty="0" smtClean="0"/>
              <a:t>rotein Skimmer? Checklist Item</a:t>
            </a:r>
          </a:p>
          <a:p>
            <a:pPr lvl="1"/>
            <a:endParaRPr lang="en-US" dirty="0"/>
          </a:p>
        </p:txBody>
      </p:sp>
      <p:pic>
        <p:nvPicPr>
          <p:cNvPr id="2050" name="Picture 2" descr="Image result for aquarium life support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1353915"/>
            <a:ext cx="3190875" cy="31051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04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Frog Quarantine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405" y="1825625"/>
            <a:ext cx="7886700" cy="4351338"/>
          </a:xfrm>
        </p:spPr>
        <p:txBody>
          <a:bodyPr/>
          <a:lstStyle/>
          <a:p>
            <a:r>
              <a:rPr lang="en-US" dirty="0" smtClean="0"/>
              <a:t>Sheet 1 – Daily Schedule</a:t>
            </a:r>
          </a:p>
          <a:p>
            <a:pPr lvl="1"/>
            <a:r>
              <a:rPr lang="en-US" dirty="0" smtClean="0"/>
              <a:t>Enclosure Maintenance</a:t>
            </a:r>
          </a:p>
          <a:p>
            <a:pPr lvl="1"/>
            <a:r>
              <a:rPr lang="en-US" dirty="0" smtClean="0"/>
              <a:t>Fecal Collection? Checklist Item</a:t>
            </a:r>
          </a:p>
          <a:p>
            <a:pPr lvl="1"/>
            <a:r>
              <a:rPr lang="en-US" dirty="0" smtClean="0"/>
              <a:t>Animal Feed Logs</a:t>
            </a:r>
          </a:p>
          <a:p>
            <a:r>
              <a:rPr lang="en-US" dirty="0" smtClean="0"/>
              <a:t>Sheet 2 - Weekly Weigh In</a:t>
            </a:r>
          </a:p>
          <a:p>
            <a:pPr lvl="1"/>
            <a:r>
              <a:rPr lang="en-US" dirty="0" smtClean="0"/>
              <a:t>Animal Weight</a:t>
            </a:r>
          </a:p>
          <a:p>
            <a:pPr lvl="1"/>
            <a:r>
              <a:rPr lang="en-US" dirty="0" smtClean="0"/>
              <a:t>Animal Note</a:t>
            </a:r>
            <a:endParaRPr lang="en-US" dirty="0"/>
          </a:p>
        </p:txBody>
      </p:sp>
      <p:pic>
        <p:nvPicPr>
          <p:cNvPr id="3074" name="Picture 2" descr="Image result for frog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405" y="2352250"/>
            <a:ext cx="3208440" cy="32980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49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On Husbandry Log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4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26380"/>
            <a:ext cx="7886700" cy="4351338"/>
          </a:xfrm>
        </p:spPr>
        <p:txBody>
          <a:bodyPr/>
          <a:lstStyle/>
          <a:p>
            <a:r>
              <a:rPr lang="en-US" dirty="0" smtClean="0"/>
              <a:t>Add Notes to your animals quickly</a:t>
            </a:r>
          </a:p>
          <a:p>
            <a:r>
              <a:rPr lang="en-US" dirty="0" smtClean="0"/>
              <a:t>Use the Animal Checklist to make sure you check all animals daily</a:t>
            </a:r>
          </a:p>
          <a:p>
            <a:r>
              <a:rPr lang="en-US" dirty="0" smtClean="0"/>
              <a:t>Record Feed Logs</a:t>
            </a:r>
            <a:endParaRPr lang="en-US" dirty="0"/>
          </a:p>
        </p:txBody>
      </p:sp>
      <p:pic>
        <p:nvPicPr>
          <p:cNvPr id="2050" name="Picture 2" descr="Image result for zookeepe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94" y="3602049"/>
            <a:ext cx="4622488" cy="302411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zookeepe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9" r="19217"/>
          <a:stretch/>
        </p:blipFill>
        <p:spPr bwMode="auto">
          <a:xfrm>
            <a:off x="5455410" y="2406678"/>
            <a:ext cx="2614412" cy="33710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65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Night Keeper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90774"/>
            <a:ext cx="7886700" cy="4351338"/>
          </a:xfrm>
        </p:spPr>
        <p:txBody>
          <a:bodyPr/>
          <a:lstStyle/>
          <a:p>
            <a:r>
              <a:rPr lang="en-US" dirty="0" smtClean="0"/>
              <a:t>Use the Enclosure Checklist Item to make sure you don’t miss checking an exhibit or a lock</a:t>
            </a:r>
            <a:endParaRPr lang="en-US" dirty="0"/>
          </a:p>
        </p:txBody>
      </p:sp>
      <p:pic>
        <p:nvPicPr>
          <p:cNvPr id="3074" name="Picture 2" descr="Image result for lock checking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549" y="2524260"/>
            <a:ext cx="4610233" cy="306868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35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up-to-date on exhibit maintenance</a:t>
            </a:r>
            <a:endParaRPr lang="en-US" dirty="0"/>
          </a:p>
        </p:txBody>
      </p:sp>
      <p:pic>
        <p:nvPicPr>
          <p:cNvPr id="4098" name="Picture 2" descr="Image result for enclosure repai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947" y="2698124"/>
            <a:ext cx="2143125" cy="28575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enclosure repai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13" y="2503331"/>
            <a:ext cx="5411810" cy="324708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30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Trainer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3805"/>
            <a:ext cx="7886700" cy="4351338"/>
          </a:xfrm>
        </p:spPr>
        <p:txBody>
          <a:bodyPr/>
          <a:lstStyle/>
          <a:p>
            <a:r>
              <a:rPr lang="en-US" dirty="0" smtClean="0"/>
              <a:t>Capture each animal you are training and their behaviors</a:t>
            </a:r>
            <a:endParaRPr lang="en-US" dirty="0"/>
          </a:p>
        </p:txBody>
      </p:sp>
      <p:pic>
        <p:nvPicPr>
          <p:cNvPr id="5124" name="Picture 4" descr="Image result for animal traine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814772"/>
            <a:ext cx="4736954" cy="336219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animal trainer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2" t="2502" r="10854" b="-2502"/>
          <a:stretch/>
        </p:blipFill>
        <p:spPr bwMode="auto">
          <a:xfrm>
            <a:off x="5679584" y="2421228"/>
            <a:ext cx="3068614" cy="288511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91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95671"/>
            <a:ext cx="7886700" cy="4351338"/>
          </a:xfrm>
        </p:spPr>
        <p:txBody>
          <a:bodyPr/>
          <a:lstStyle/>
          <a:p>
            <a:r>
              <a:rPr lang="en-US" dirty="0" smtClean="0"/>
              <a:t>Go to Start &gt; Tools &gt; Manage Templates</a:t>
            </a:r>
          </a:p>
          <a:p>
            <a:r>
              <a:rPr lang="en-US" dirty="0" smtClean="0"/>
              <a:t>Select Husbandry Log Templates</a:t>
            </a:r>
          </a:p>
          <a:p>
            <a:r>
              <a:rPr lang="en-US" dirty="0" smtClean="0"/>
              <a:t>Select the Add New icon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87423" y="3199718"/>
            <a:ext cx="4608826" cy="33813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200775" y="2789501"/>
            <a:ext cx="2314575" cy="18199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633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Organizing the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90775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Templates can be organized however YOU want them to be</a:t>
            </a:r>
          </a:p>
          <a:p>
            <a:r>
              <a:rPr lang="en-US" dirty="0" smtClean="0"/>
              <a:t>One suggestion is to have one sheet per animal/enclosure with all the tasks you want to record</a:t>
            </a:r>
          </a:p>
          <a:p>
            <a:r>
              <a:rPr lang="en-US" dirty="0" smtClean="0"/>
              <a:t>Another way is organize by task with all the animals or enclosures you need to perform them on</a:t>
            </a:r>
          </a:p>
          <a:p>
            <a:r>
              <a:rPr lang="en-US" dirty="0" smtClean="0"/>
              <a:t>We will be creating a HLT to record our penguin’s food consumption and information on their enclosures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02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(1) Blue -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42576353-DC84-4281-AAC2-71870E42330C}"/>
    </a:ext>
  </a:extLst>
</a:theme>
</file>

<file path=ppt/theme/theme10.xml><?xml version="1.0" encoding="utf-8"?>
<a:theme xmlns:a="http://schemas.openxmlformats.org/drawingml/2006/main" name="(10) Green - Rabbi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1.xml><?xml version="1.0" encoding="utf-8"?>
<a:theme xmlns:a="http://schemas.openxmlformats.org/drawingml/2006/main" name="(11) Blue - Blue Quaker Coup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2.xml><?xml version="1.0" encoding="utf-8"?>
<a:theme xmlns:a="http://schemas.openxmlformats.org/drawingml/2006/main" name="(12) Green - Maca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3.xml><?xml version="1.0" encoding="utf-8"?>
<a:theme xmlns:a="http://schemas.openxmlformats.org/drawingml/2006/main" name="(13) Blue - Koal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4.xml><?xml version="1.0" encoding="utf-8"?>
<a:theme xmlns:a="http://schemas.openxmlformats.org/drawingml/2006/main" name="(14) Green - Ow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5.xml><?xml version="1.0" encoding="utf-8"?>
<a:theme xmlns:a="http://schemas.openxmlformats.org/drawingml/2006/main" name="(15) Blue - Veiled Chamele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6.xml><?xml version="1.0" encoding="utf-8"?>
<a:theme xmlns:a="http://schemas.openxmlformats.org/drawingml/2006/main" name="(16) Green - Marmose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2.xml><?xml version="1.0" encoding="utf-8"?>
<a:theme xmlns:a="http://schemas.openxmlformats.org/drawingml/2006/main" name="(2) Blank - Gree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2FBA392-93F9-4672-979A-DDB0173D484F}"/>
    </a:ext>
  </a:extLst>
</a:theme>
</file>

<file path=ppt/theme/theme3.xml><?xml version="1.0" encoding="utf-8"?>
<a:theme xmlns:a="http://schemas.openxmlformats.org/drawingml/2006/main" name="(3) Blue - Ot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F58A149C-9E42-42D6-B2B5-449F2AB7BED4}"/>
    </a:ext>
  </a:extLst>
</a:theme>
</file>

<file path=ppt/theme/theme4.xml><?xml version="1.0" encoding="utf-8"?>
<a:theme xmlns:a="http://schemas.openxmlformats.org/drawingml/2006/main" name="(4) Green - Lionfis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985855A-7AA0-49A7-9E03-300763934C77}"/>
    </a:ext>
  </a:extLst>
</a:theme>
</file>

<file path=ppt/theme/theme5.xml><?xml version="1.0" encoding="utf-8"?>
<a:theme xmlns:a="http://schemas.openxmlformats.org/drawingml/2006/main" name="(5) Blue - Kangaro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F27538D-FF1A-4A67-AF76-8439D1E41204}"/>
    </a:ext>
  </a:extLst>
</a:theme>
</file>

<file path=ppt/theme/theme6.xml><?xml version="1.0" encoding="utf-8"?>
<a:theme xmlns:a="http://schemas.openxmlformats.org/drawingml/2006/main" name="(6) Green - Fennec Fox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5ABDF0A-A37B-4D42-ADAC-579AE600B6F5}"/>
    </a:ext>
  </a:extLst>
</a:theme>
</file>

<file path=ppt/theme/theme7.xml><?xml version="1.0" encoding="utf-8"?>
<a:theme xmlns:a="http://schemas.openxmlformats.org/drawingml/2006/main" name="(7) Blue - Red-Crowned Cra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8CCD2B64-7F49-4174-B75F-2CA96AEEF3D7}"/>
    </a:ext>
  </a:extLst>
</a:theme>
</file>

<file path=ppt/theme/theme8.xml><?xml version="1.0" encoding="utf-8"?>
<a:theme xmlns:a="http://schemas.openxmlformats.org/drawingml/2006/main" name="(8) Green - Bug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9.xml><?xml version="1.0" encoding="utf-8"?>
<a:theme xmlns:a="http://schemas.openxmlformats.org/drawingml/2006/main" name="(9) Blue - Iguan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CBE438E-A98C-4A42-B69A-80714B2D7C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Language xmlns="00558959-21e2-49b6-8bc1-d46e8fb3ce16">EN</Language>
    <Module xmlns="00558959-21e2-49b6-8bc1-d46e8fb3ce16">1000</Module>
    <Review xmlns="00558959-21e2-49b6-8bc1-d46e8fb3ce16">None needed</Review>
    <PublishingExpirationDate xmlns="http://schemas.microsoft.com/sharepoint/v3" xsi:nil="true"/>
    <Community_x0020_Author_x0020__x007c__x0020_Editor xmlns="00558959-21e2-49b6-8bc1-d46e8fb3ce16">
      <UserInfo>
        <DisplayName/>
        <AccountId xsi:nil="true"/>
        <AccountType/>
      </UserInfo>
    </Community_x0020_Author_x0020__x007c__x0020_Editor>
    <PublishingStartDate xmlns="http://schemas.microsoft.com/sharepoint/v3" xsi:nil="true"/>
    <Best_x0020_Practices xmlns="00558959-21e2-49b6-8bc1-d46e8fb3ce16">false</Best_x0020_Practices>
    <Content_x0020_Last_x0020_Updated_x0020_on_x003a_ xmlns="00558959-21e2-49b6-8bc1-d46e8fb3ce16" xsi:nil="true"/>
    <Permalink xmlns="00558959-21e2-49b6-8bc1-d46e8fb3ce16">
      <Url xsi:nil="true"/>
      <Description xsi:nil="true"/>
    </Permalink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61D1EAB4F114BB81E10F743FBEB16" ma:contentTypeVersion="17" ma:contentTypeDescription="Create a new document." ma:contentTypeScope="" ma:versionID="8d5c9d6b9e771f046f32cc35cd3e00d3">
  <xsd:schema xmlns:xsd="http://www.w3.org/2001/XMLSchema" xmlns:p="http://schemas.microsoft.com/office/2006/metadata/properties" xmlns:ns1="http://schemas.microsoft.com/sharepoint/v3" xmlns:ns2="00558959-21e2-49b6-8bc1-d46e8fb3ce16" targetNamespace="http://schemas.microsoft.com/office/2006/metadata/properties" ma:root="true" ma:fieldsID="fb2fb0cbec74215f123117318a3452cf" ns1:_="" ns2:_="">
    <xsd:import namespace="http://schemas.microsoft.com/sharepoint/v3"/>
    <xsd:import namespace="00558959-21e2-49b6-8bc1-d46e8fb3ce16"/>
    <xsd:element name="properties">
      <xsd:complexType>
        <xsd:sequence>
          <xsd:element name="documentManagement">
            <xsd:complexType>
              <xsd:all>
                <xsd:element ref="ns2:Permalink" minOccurs="0"/>
                <xsd:element ref="ns2:Module" minOccurs="0"/>
                <xsd:element ref="ns2:Community_x0020_Author_x0020__x007c__x0020_Editor" minOccurs="0"/>
                <xsd:element ref="ns2:Best_x0020_Practices" minOccurs="0"/>
                <xsd:element ref="ns2:Language" minOccurs="0"/>
                <xsd:element ref="ns2:Review" minOccurs="0"/>
                <xsd:element ref="ns2:Content_x0020_Last_x0020_Updated_x0020_on_x003a_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00558959-21e2-49b6-8bc1-d46e8fb3ce16" elementFormDefault="qualified">
    <xsd:import namespace="http://schemas.microsoft.com/office/2006/documentManagement/types"/>
    <xsd:element name="Permalink" ma:index="2" nillable="true" ma:displayName="Permalink" ma:description="WalkMe link - to be used for tracking help access to help files." ma:format="Hyperlink" ma:internalName="Perma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odule" ma:index="3" nillable="true" ma:displayName="Module" ma:format="RadioButtons" ma:internalName="Module">
      <xsd:simpleType>
        <xsd:restriction base="dms:Choice">
          <xsd:enumeration value="Self Directed"/>
          <xsd:enumeration value="1000"/>
          <xsd:enumeration value="1001"/>
          <xsd:enumeration value="1002"/>
          <xsd:enumeration value="1003"/>
          <xsd:enumeration value="1004"/>
          <xsd:enumeration value="1005"/>
          <xsd:enumeration value="1006"/>
          <xsd:enumeration value="1007"/>
          <xsd:enumeration value="5000"/>
          <xsd:enumeration value="5001"/>
          <xsd:enumeration value="2000"/>
          <xsd:enumeration value="TNT"/>
          <xsd:enumeration value="3000"/>
          <xsd:enumeration value="Legacy"/>
          <xsd:enumeration value="SharingIsCaring"/>
          <xsd:enumeration value="4000"/>
          <xsd:enumeration value="Help"/>
          <xsd:enumeration value="3001"/>
          <xsd:enumeration value="index"/>
          <xsd:enumeration value="onboarding"/>
          <xsd:enumeration value="biobank"/>
        </xsd:restriction>
      </xsd:simpleType>
    </xsd:element>
    <xsd:element name="Community_x0020_Author_x0020__x007c__x0020_Editor" ma:index="4" nillable="true" ma:displayName="Community Author | Editor" ma:description="The member of the community how owns the document." ma:list="UserInfo" ma:internalName="Community_x0020_Author_x0020__x007c__x0020_Edito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est_x0020_Practices" ma:index="5" nillable="true" ma:displayName="Best Practices" ma:default="0" ma:description="Is a best practices document" ma:internalName="Best_x0020_Practices">
      <xsd:simpleType>
        <xsd:restriction base="dms:Boolean"/>
      </xsd:simpleType>
    </xsd:element>
    <xsd:element name="Language" ma:index="6" nillable="true" ma:displayName="Language" ma:default="EN" ma:format="Dropdown" ma:internalName="Language">
      <xsd:simpleType>
        <xsd:restriction base="dms:Choice">
          <xsd:enumeration value="EN"/>
          <xsd:enumeration value="ES"/>
          <xsd:enumeration value="RU"/>
          <xsd:enumeration value="JP"/>
        </xsd:restriction>
      </xsd:simpleType>
    </xsd:element>
    <xsd:element name="Review" ma:index="7" nillable="true" ma:displayName="Review" ma:default="None needed" ma:description="Mark for review" ma:format="RadioButtons" ma:internalName="Review">
      <xsd:simpleType>
        <xsd:restriction base="dms:Choice">
          <xsd:enumeration value="None needed"/>
          <xsd:enumeration value="In Progress"/>
          <xsd:enumeration value="Done"/>
          <xsd:enumeration value="To Do"/>
        </xsd:restriction>
      </xsd:simpleType>
    </xsd:element>
    <xsd:element name="Content_x0020_Last_x0020_Updated_x0020_on_x003a_" ma:index="8" nillable="true" ma:displayName="Content Last Updated on:" ma:internalName="Content_x0020_Last_x0020_Updated_x0020_on_x003a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E3D12916-CCC2-456F-9D5A-E1393D99EE03}"/>
</file>

<file path=customXml/itemProps2.xml><?xml version="1.0" encoding="utf-8"?>
<ds:datastoreItem xmlns:ds="http://schemas.openxmlformats.org/officeDocument/2006/customXml" ds:itemID="{C9F7D90E-5B59-4E0F-95F5-83DF7D9360F7}"/>
</file>

<file path=customXml/itemProps3.xml><?xml version="1.0" encoding="utf-8"?>
<ds:datastoreItem xmlns:ds="http://schemas.openxmlformats.org/officeDocument/2006/customXml" ds:itemID="{07FAD46D-E633-46A2-A440-6BA31EA6117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</TotalTime>
  <Words>1383</Words>
  <Application>Microsoft Office PowerPoint</Application>
  <PresentationFormat>On-screen Show (4:3)</PresentationFormat>
  <Paragraphs>193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37</vt:i4>
      </vt:variant>
    </vt:vector>
  </HeadingPairs>
  <TitlesOfParts>
    <vt:vector size="55" baseType="lpstr">
      <vt:lpstr>Arial</vt:lpstr>
      <vt:lpstr>Calibri</vt:lpstr>
      <vt:lpstr>(1) Blue - Blank</vt:lpstr>
      <vt:lpstr>(2) Blank - Green</vt:lpstr>
      <vt:lpstr>(3) Blue - Otter</vt:lpstr>
      <vt:lpstr>(4) Green - Lionfish</vt:lpstr>
      <vt:lpstr>(5) Blue - Kangaroo</vt:lpstr>
      <vt:lpstr>(6) Green - Fennec Fox</vt:lpstr>
      <vt:lpstr>(7) Blue - Red-Crowned Crane</vt:lpstr>
      <vt:lpstr>(8) Green - Bug</vt:lpstr>
      <vt:lpstr>(9) Blue - Iguana</vt:lpstr>
      <vt:lpstr>(10) Green - Rabbit</vt:lpstr>
      <vt:lpstr>(11) Blue - Blue Quaker Couple</vt:lpstr>
      <vt:lpstr>(12) Green - Macaw</vt:lpstr>
      <vt:lpstr>(13) Blue - Koala</vt:lpstr>
      <vt:lpstr>(14) Green - Owl</vt:lpstr>
      <vt:lpstr>(15) Blue - Veiled Chameleon</vt:lpstr>
      <vt:lpstr>(16) Green - Marmoset</vt:lpstr>
      <vt:lpstr>Husbandry Log Template</vt:lpstr>
      <vt:lpstr>What is the HLT?</vt:lpstr>
      <vt:lpstr>Aquarist</vt:lpstr>
      <vt:lpstr>Keeper</vt:lpstr>
      <vt:lpstr>Night Keeper</vt:lpstr>
      <vt:lpstr>Curator</vt:lpstr>
      <vt:lpstr>Animal Trainer</vt:lpstr>
      <vt:lpstr>Creating a Template</vt:lpstr>
      <vt:lpstr>Organizing the Template</vt:lpstr>
      <vt:lpstr>Creating the Template</vt:lpstr>
      <vt:lpstr>Creating the Template</vt:lpstr>
      <vt:lpstr>Finding the Entity</vt:lpstr>
      <vt:lpstr>Finding the Entity</vt:lpstr>
      <vt:lpstr>Entity Drives Type</vt:lpstr>
      <vt:lpstr>Selecting the fields</vt:lpstr>
      <vt:lpstr>Adding the Other Penguins</vt:lpstr>
      <vt:lpstr>Some Hints</vt:lpstr>
      <vt:lpstr>Adding a Second Sheet</vt:lpstr>
      <vt:lpstr>Select Enclosures</vt:lpstr>
      <vt:lpstr>Select Fields to Display</vt:lpstr>
      <vt:lpstr>Enclosure Checklist Item</vt:lpstr>
      <vt:lpstr>Locked Fields</vt:lpstr>
      <vt:lpstr>Save the Template</vt:lpstr>
      <vt:lpstr>Manage Templates</vt:lpstr>
      <vt:lpstr>Using the Template</vt:lpstr>
      <vt:lpstr>Saving a Draft</vt:lpstr>
      <vt:lpstr>Finding Drafts</vt:lpstr>
      <vt:lpstr>Complete Enclosure Info</vt:lpstr>
      <vt:lpstr>Latest Records</vt:lpstr>
      <vt:lpstr>Saved Records</vt:lpstr>
      <vt:lpstr>Saved Records</vt:lpstr>
      <vt:lpstr>Otter Keeper</vt:lpstr>
      <vt:lpstr>Ocean Tank</vt:lpstr>
      <vt:lpstr>Night Checks</vt:lpstr>
      <vt:lpstr>Life Support Staff</vt:lpstr>
      <vt:lpstr>Frog Quarantine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Wright</dc:creator>
  <cp:lastModifiedBy>HP</cp:lastModifiedBy>
  <cp:revision>42</cp:revision>
  <dcterms:created xsi:type="dcterms:W3CDTF">2016-07-26T18:48:10Z</dcterms:created>
  <dcterms:modified xsi:type="dcterms:W3CDTF">2018-06-15T14:43:10Z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331500</vt:r8>
  </property>
  <property fmtid="{D5CDD505-2E9C-101B-9397-08002B2CF9AE}" pid="3" name="ContentTypeId">
    <vt:lpwstr>0x010100B8A61D1EAB4F114BB81E10F743FBEB16</vt:lpwstr>
  </property>
</Properties>
</file>