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9"/>
  </p:notesMasterIdLst>
  <p:sldIdLst>
    <p:sldId id="256" r:id="rId17"/>
    <p:sldId id="257" r:id="rId18"/>
    <p:sldId id="263" r:id="rId19"/>
    <p:sldId id="273" r:id="rId20"/>
    <p:sldId id="274" r:id="rId21"/>
    <p:sldId id="264" r:id="rId22"/>
    <p:sldId id="275" r:id="rId23"/>
    <p:sldId id="288" r:id="rId24"/>
    <p:sldId id="287" r:id="rId25"/>
    <p:sldId id="276" r:id="rId26"/>
    <p:sldId id="261" r:id="rId27"/>
    <p:sldId id="268" r:id="rId28"/>
    <p:sldId id="278" r:id="rId29"/>
    <p:sldId id="265" r:id="rId30"/>
    <p:sldId id="277" r:id="rId31"/>
    <p:sldId id="266" r:id="rId32"/>
    <p:sldId id="279" r:id="rId33"/>
    <p:sldId id="267" r:id="rId34"/>
    <p:sldId id="280" r:id="rId35"/>
    <p:sldId id="289" r:id="rId36"/>
    <p:sldId id="290" r:id="rId37"/>
    <p:sldId id="259" r:id="rId38"/>
    <p:sldId id="283" r:id="rId39"/>
    <p:sldId id="284" r:id="rId40"/>
    <p:sldId id="262" r:id="rId41"/>
    <p:sldId id="260" r:id="rId42"/>
    <p:sldId id="285" r:id="rId43"/>
    <p:sldId id="269" r:id="rId44"/>
    <p:sldId id="270" r:id="rId45"/>
    <p:sldId id="281" r:id="rId46"/>
    <p:sldId id="291" r:id="rId47"/>
    <p:sldId id="286"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94" autoAdjust="0"/>
    <p:restoredTop sz="94660"/>
  </p:normalViewPr>
  <p:slideViewPr>
    <p:cSldViewPr snapToGrid="0" showGuides="1">
      <p:cViewPr varScale="1">
        <p:scale>
          <a:sx n="88" d="100"/>
          <a:sy n="88" d="100"/>
        </p:scale>
        <p:origin x="1282"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tableStyles" Target="tableStyle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82B8D5-7C36-4996-9904-45A9F0990429}" type="datetimeFigureOut">
              <a:rPr lang="en-US" smtClean="0"/>
              <a:t>5/16/2018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AF20C-EEF3-4758-B0DC-3809E0EDB029}" type="slidenum">
              <a:rPr lang="en-US" smtClean="0"/>
              <a:t>‹#›</a:t>
            </a:fld>
            <a:endParaRPr lang="en-US"/>
          </a:p>
        </p:txBody>
      </p:sp>
    </p:spTree>
    <p:extLst>
      <p:ext uri="{BB962C8B-B14F-4D97-AF65-F5344CB8AC3E}">
        <p14:creationId xmlns:p14="http://schemas.microsoft.com/office/powerpoint/2010/main" val="272054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518203"/>
            <a:ext cx="5681980" cy="4399219"/>
          </a:xfrm>
        </p:spPr>
        <p:txBody>
          <a:bodyPr/>
          <a:lstStyle/>
          <a:p>
            <a:r>
              <a:rPr lang="en-US" sz="1600" b="1" dirty="0" smtClean="0"/>
              <a:t>ADRIENNE</a:t>
            </a:r>
          </a:p>
          <a:p>
            <a:r>
              <a:rPr lang="en-US" sz="1600" dirty="0" smtClean="0"/>
              <a:t>One </a:t>
            </a:r>
            <a:r>
              <a:rPr lang="en-US" sz="1600" dirty="0"/>
              <a:t>aspect of Best Practices is when to change your records, and when not to. And the </a:t>
            </a:r>
            <a:r>
              <a:rPr lang="en-US" sz="1600" dirty="0" smtClean="0"/>
              <a:t>procedures taken </a:t>
            </a:r>
            <a:r>
              <a:rPr lang="en-US" sz="1600" dirty="0"/>
              <a:t>for changing them should you decide to.  In ZIMS any data that was recorded by your institution should be editable by your institution by staff who have the access to do so. You cannot edit information that was entered by another institution. </a:t>
            </a:r>
            <a:endParaRPr lang="en-US" sz="1600" dirty="0" smtClean="0"/>
          </a:p>
          <a:p>
            <a:r>
              <a:rPr lang="en-US" sz="1600" dirty="0"/>
              <a:t>&gt;</a:t>
            </a:r>
            <a:r>
              <a:rPr lang="en-US" sz="1600" dirty="0" smtClean="0"/>
              <a:t>There </a:t>
            </a:r>
            <a:r>
              <a:rPr lang="en-US" sz="1600" dirty="0"/>
              <a:t>are several reason that you may want to edit your records – 1)to settle a discrepancy but ONLY if you agree, 2)the data was entered incorrectly in the initial entry and 3) new information has come to light. </a:t>
            </a:r>
            <a:endParaRPr lang="en-US" sz="1600" dirty="0" smtClean="0"/>
          </a:p>
          <a:p>
            <a:endParaRPr lang="en-US" sz="1600" dirty="0"/>
          </a:p>
          <a:p>
            <a:r>
              <a:rPr lang="en-US" sz="1600" b="1" dirty="0" smtClean="0"/>
              <a:t>Can </a:t>
            </a:r>
            <a:r>
              <a:rPr lang="en-US" sz="1600" b="1" dirty="0"/>
              <a:t>you think of any other </a:t>
            </a:r>
            <a:r>
              <a:rPr lang="en-US" sz="1600" b="1" dirty="0" smtClean="0"/>
              <a:t>reasons you would change your records?</a:t>
            </a:r>
            <a:endParaRPr lang="en-US" sz="1600" b="1" dirty="0"/>
          </a:p>
          <a:p>
            <a:r>
              <a:rPr lang="en-US" sz="1600" dirty="0" smtClean="0"/>
              <a:t>&gt;If </a:t>
            </a:r>
            <a:r>
              <a:rPr lang="en-US" sz="1600" dirty="0"/>
              <a:t>you do decide to change a record you should document the change. We recommend using a Keyword of DATA CHANGE using the appropriate note type.</a:t>
            </a:r>
          </a:p>
        </p:txBody>
      </p:sp>
      <p:sp>
        <p:nvSpPr>
          <p:cNvPr id="4" name="Slide Number Placeholder 3"/>
          <p:cNvSpPr>
            <a:spLocks noGrp="1"/>
          </p:cNvSpPr>
          <p:nvPr>
            <p:ph type="sldNum" sz="quarter" idx="10"/>
          </p:nvPr>
        </p:nvSpPr>
        <p:spPr/>
        <p:txBody>
          <a:bodyPr/>
          <a:lstStyle/>
          <a:p>
            <a:fld id="{C847F576-3025-4CA4-817A-6C576A4E5FD1}" type="slidenum">
              <a:rPr lang="en-GB" smtClean="0"/>
              <a:t>30</a:t>
            </a:fld>
            <a:endParaRPr lang="en-GB"/>
          </a:p>
        </p:txBody>
      </p:sp>
    </p:spTree>
    <p:extLst>
      <p:ext uri="{BB962C8B-B14F-4D97-AF65-F5344CB8AC3E}">
        <p14:creationId xmlns:p14="http://schemas.microsoft.com/office/powerpoint/2010/main" val="26567791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920AAB-EA2E-47CE-AF09-7BD836629A47}"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617FBA-91B7-4B6A-B907-DF02008CF57A}"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4F401A6-1FF4-4BD1-B964-C313C5C53E12}"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510810-2875-4626-BFC0-E536070225DD}"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BCA1B5-B80D-4879-B5D2-F217F38B0BE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5CF9F75-B845-41F0-9014-A84E811B8D0F}"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A5734B-6792-48F4-8947-2EEAD349AF7A}"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909FE2C-CE27-473D-A1A8-0AFBCE798D68}"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AB6DE2-C685-42CE-8A9A-DB3AF155F1A8}"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BCF1DC-69CB-45A6-8BB2-CE13C4ED01A0}"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B2C24-7F27-4A39-B4B2-F6CA898FFD16}"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7A04AF-DFA5-45C3-B648-19FE9337C67B}"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223126B-E4A3-422E-B84B-D9EE7C083527}"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5A2432-1FBC-4B9D-A19E-0A447CD9ECB2}"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CFD2F-3943-47A2-98B5-2027EA4C890E}"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8DABC19-AE5D-448A-970F-240E7A0ACA0C}"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BEC4D2D-45CE-46A8-A6EB-C1F381A7118F}"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D94543B-2ADB-4B67-9907-742BC399549E}"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0AEBB-3E37-40AD-92DC-B2628FC4ECE9}"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FC2C90-1C49-49C1-8674-FB8881ED4734}"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0DAD37-4387-4BF5-9766-043F9911B8D5}"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A87C9A-1DEE-42EF-AF54-C27BC0137722}"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CE2DE9-9805-4E44-883E-E13AECD2E71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40F414-44D6-475D-819D-E10452E97AE9}"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56AA2A-01DF-4DE3-9E90-80077F6FC738}"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61F887-0709-43D5-B770-685A31922B9F}"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4C96FA2-1110-487F-B9A9-F38D7DCEA4D7}"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8C6B51-8662-4141-9D49-CC78665A94C8}"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5C4A2-1753-4F44-A5FB-9005A7A5FDCF}"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4EC342-9B23-4FE6-A9D5-04DBA2894CF3}"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3783EB-2D40-4501-92D6-0F310D4566DE}"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2C17AD-0C62-49DE-926F-91C98D7BB0EF}"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E5B138-712F-4CC7-85DB-2CF0E5C26FCD}"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8DCA8E1-9953-4FBD-9E25-656D5FDBD1A3}"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4B8ABB-0F8D-418C-981C-18941A0D28F2}"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49E53A-E34E-4E20-9D11-3EEAE0B9A19F}"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F4C2C35-63AD-4235-BABC-FE696DD8FC68}"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7A5644-04C4-48FC-83E2-3304CF73D99A}"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BF31B5-188B-4C8A-A7B8-BAF21D614CCD}"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BC5A8C-FE9B-4E1D-96F8-ECE6E7FC4514}"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64115-65B2-4D40-A76E-3B16751956FE}"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AD1E0E-242F-4649-89CD-E3E52BB95DB2}"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C1F16D9-8367-410F-88D6-F8EDC6B1993E}"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84DC3E-8B3A-4156-B991-AC071D8EA61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8BFC3BB-1F01-43BB-B6EF-06C71CAFC4BC}"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CC324A-C22D-4212-8F76-1B21A31A06DE}"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E240EC-D18E-4826-B231-971B2E529372}"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CA253E7-C335-4AAE-BCEB-6E42B289CE4C}"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149FB1-7B7F-47BE-A3DC-D412B5CDA2CE}"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8D5E61-1AB6-4C37-8592-4EBDC115AE7A}"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3D2570-B32F-43F9-B078-518417C42268}"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3AF0D5-8E22-4E2E-A846-AB8AA78C0950}"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7037A-334D-4FE6-8618-A8602F0F3EBF}"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3C12A3-C11E-4672-A725-BA8B05440AFF}"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F2526-1EBF-4BAF-91F6-A8F8D646DF9C}"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62E2DD-7596-41B5-9E5E-C064E7A1E046}"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D93C40-1A6C-4E15-BA80-D566056434D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2C8F47-6B33-47E1-BDFA-37D14638D4CF}"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E652D-875C-4967-A37D-B3FB2F156F0E}"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386C8A0-4D8F-4A18-B156-0E0B4A96FBB6}"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0441F8-83E1-498C-9BA8-BDC1FCDECFD7}"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FE2D93-A525-46F8-8572-AE61382BF646}"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78062-3CAD-4C27-9564-18C202DDC096}"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BBAE7A-67ED-4A68-B568-09D5D12C2533}"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120165-53E0-42C5-BF1B-50343B1A702A}"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BD3DE6-0BB6-465B-8869-64ED2D2BB662}"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0023E0-2181-48EF-ADB9-51B66813F94A}"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065FDA-3E46-4C1D-9082-4B723F99CE54}"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F52145-8EA5-43AA-BDC0-2128CF61D59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805EC86-E6AF-4D12-933B-2995C9B8F6CF}"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46D182C-EBF9-498D-8551-AF24511D0D32}"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24E757-EA1F-421D-8E3C-3E60C5F0828E}"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D3B960-BE10-40B1-BA61-49FA2AE94830}"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2BCBE0-AA03-4F34-AA0B-F88F709D053A}"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51228F-A61E-45DF-8E37-A5F52CE90183}"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C62F81F-4E98-49E2-A211-D4FF0335943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84CC5B-8998-4FFB-8732-002DB1079798}"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70331-9667-4154-88BD-EB0B7D92EF58}"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180576-64BC-4058-A430-988CD5317701}"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7E94C6-2CDB-401D-B143-59001803025E}"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7339C3-553A-4FF1-A657-0B7FA100F4F2}"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C7B9F33-75BE-4F18-BC06-F41F87E93449}"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9FA857-6D2A-482E-AC52-78DC5EB3C3DB}"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989119-0BA3-4DA4-A5BB-2328310AC802}"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347719-C664-4099-A2F5-4F273979691F}"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1271AFA-669F-40A3-A2AE-41EFB87FA7C6}"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6CD1C-2F57-4B35-A6C5-D5803AF7D1FD}"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FD7390-2EBA-4B47-99B5-7DB0D0852331}"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8F85E1-C831-4DD6-8883-BF233B5AEEB7}"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A4FDC43-05EC-4E74-BB30-5AED16AF06DF}"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C127494-3170-47A3-8290-7B7EB85AF509}"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446BE94-2193-4ED7-A46F-577F8559389A}"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80AE4-1393-433F-9B98-AAAD7C71BA65}"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7669F-E96F-4ECE-BB0D-DC5F53D2A901}"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6EA3F-1A96-4A38-BADF-6549ECE29C6A}"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34571D9-FEF5-4D40-BD51-65E82A1D0653}"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DAF550-07FF-4C37-A83F-6D8FE48AFDFE}"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B20E7B-5724-4C73-80D9-C7BBA3E26741}"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3A9902-936A-4BE0-9A15-F94A0D0BADB8}"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7C3D78-3E81-4863-972C-EF743D00EC03}"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D79673-59C3-4727-9529-D4688EFB818D}"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3008F31-C2AA-4B14-845C-86C183831C8D}"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425E9-3256-445C-8B89-3A070A0966BC}"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E5D2C3-35A2-4E89-9E50-157376CF85A8}"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9F8983-CA95-4119-BDCC-0D911E770076}"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0A18E4-C6C6-409A-A63B-34F9D075F780}"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85B151C-A040-4242-94C3-24E73AB8D25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C6095F-8F5D-48E2-8A44-2058BCD26900}"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8BF1F4-5323-4717-893C-4D6EEC5DE182}"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7DC51E-6265-4203-986B-101C53A2983E}"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7C2919-816A-456B-83A5-8380045FEB7A}"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518B6-9CDB-4F6B-A7D9-D83B6E361E3D}"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625F09-F130-4A68-A521-B7FDD74BBC14}"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91BD1B-5A48-467B-B4C0-9D8D07759707}"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581F5-CA4D-4C2C-9CA3-0F79F2BA6D3B}"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5C62AB8-48B9-4360-832D-DA36418D4835}"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916599-03E4-412D-9E1A-1E286D7F87EE}"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E08D5F-A88F-4279-B022-85B718193336}"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E8BA05B-B264-4029-8425-FFF8902DBA34}"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FC277C-C839-4254-84D5-93C86DBF2250}"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FEB936-C081-4FCA-95F1-E88D0D77955D}"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08D6B-1411-4281-A3B8-F410B9890069}"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E88A74-4B81-4CC8-AB77-6FAED381992A}"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CA7B7-41AD-4A26-9A4B-58DBDE33E87F}"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DF219C-D454-4D8D-AC55-9446EB5BC08D}"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5F6F231-1398-408C-85E0-37884E5A0585}"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91C180-4729-44B2-A853-421C58E2818C}"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2E10D-4D69-4D4E-8A9A-DE84298FEFE1}"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40F449-8A3D-4457-81AF-49B0B60C1A44}"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8F555-292C-43CD-9E38-5A65CB705888}"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6E3C3C2-0E91-403A-BECD-F6393AADA59D}"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88FCB-429D-468C-A5F6-1CA0C501F153}"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94DCA8-03EC-4206-859A-12D97C3E70B5}"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5864F5-8AC6-40F0-94A1-E211103659C6}"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D6CB62D-AD67-4728-AD7C-CB1CC438BF54}"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13BD659-5FF3-4043-9300-37FEC9FE9FC5}"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DC855C-648F-4A1A-BCE8-E8DA86283BE3}"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D6B5FE-C7B7-4C77-873F-533723E4028B}" type="datetime1">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7ACD2F-41E1-447F-9DBF-F9E48BEC4F10}"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F97F57B-053C-49AB-AB56-5557D09AB795}" type="datetime1">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E243C5-1C77-40C1-BF48-500BC8F76EB6}" type="datetime1">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E632F-C3C6-4894-8800-5C2139C85A47}" type="datetime1">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4B9F99-40AD-4A70-8CA3-F457AA57FBA0}"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2A4C89-90BC-43A3-9306-39D7C2B23436}" type="datetime1">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0F940A-2178-4742-A9FC-C3634EC8D0A5}"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9B09DEF-7A99-48DD-BBB6-FD632BA76C38}"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EFB34CCA-3A89-43F3-B24D-0BA57B53704C}"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514587D-DB70-4204-9B77-BC7FF636A3CE}"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240249C-4FF6-4F7B-B9A3-56B3D5C0E9BC}"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5F9E019-83CB-4089-BF16-EAE3C78DCF63}"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898ED3-8ED9-462D-9F01-9B85E5B1FC1A}"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51B45A2-E30E-4A1F-9771-222A58C07A36}"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19EE10D-CDA4-4EFF-B19B-3FDC421E222A}"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A69FEA5-C2C6-455C-9469-3A20EB71053A}"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26606A9-26F6-49BC-BFB6-3861823BD84E}"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9CDE163-9862-4186-8908-87AC938CBD2F}"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8A218AF1-BDC9-45B7-BD39-6A8F087CBF2C}"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E9032AE-F9BE-4BB4-98A3-BA38D8B58DC1}"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91F91C7D-CF06-4090-BE22-BA600221AA9D}"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5B889A46-EE68-4D1B-992F-9272E6230540}" type="datetime1">
              <a:rPr lang="en-US" smtClean="0"/>
              <a:t>5/16/2018</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5.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hyperlink" Target="mailto:support@Species360.org" TargetMode="Externa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3954"/>
            <a:ext cx="7772400" cy="2387600"/>
          </a:xfrm>
        </p:spPr>
        <p:txBody>
          <a:bodyPr/>
          <a:lstStyle/>
          <a:p>
            <a:r>
              <a:rPr lang="en-US" dirty="0" smtClean="0"/>
              <a:t>Oops! I Did it Again!</a:t>
            </a:r>
            <a:endParaRPr lang="en-US" dirty="0"/>
          </a:p>
        </p:txBody>
      </p:sp>
      <p:sp>
        <p:nvSpPr>
          <p:cNvPr id="3" name="Subtitle 2"/>
          <p:cNvSpPr>
            <a:spLocks noGrp="1"/>
          </p:cNvSpPr>
          <p:nvPr>
            <p:ph type="subTitle" idx="1"/>
          </p:nvPr>
        </p:nvSpPr>
        <p:spPr>
          <a:xfrm>
            <a:off x="1143000" y="4751388"/>
            <a:ext cx="6858000" cy="1655762"/>
          </a:xfrm>
        </p:spPr>
        <p:txBody>
          <a:bodyPr/>
          <a:lstStyle/>
          <a:p>
            <a:r>
              <a:rPr lang="en-US" dirty="0" smtClean="0"/>
              <a:t>Tips and Tricks May 2018</a:t>
            </a:r>
          </a:p>
          <a:p>
            <a:r>
              <a:rPr lang="en-US" dirty="0" smtClean="0"/>
              <a:t>Correcting data entry errors and editing data</a:t>
            </a:r>
            <a:endParaRPr lang="en-US" dirty="0"/>
          </a:p>
        </p:txBody>
      </p:sp>
      <p:pic>
        <p:nvPicPr>
          <p:cNvPr id="3074" name="Picture 2" descr="Image result for mistak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596" y="461953"/>
            <a:ext cx="4686300" cy="297580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a:t>
            </a:fld>
            <a:endParaRPr lang="en-US"/>
          </a:p>
        </p:txBody>
      </p:sp>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585" y="-98118"/>
            <a:ext cx="7886700" cy="1325563"/>
          </a:xfrm>
        </p:spPr>
        <p:txBody>
          <a:bodyPr>
            <a:normAutofit/>
          </a:bodyPr>
          <a:lstStyle/>
          <a:p>
            <a:r>
              <a:rPr lang="en-US" dirty="0" smtClean="0"/>
              <a:t>Oops! </a:t>
            </a:r>
            <a:r>
              <a:rPr lang="en-US" dirty="0"/>
              <a:t>W</a:t>
            </a:r>
            <a:r>
              <a:rPr lang="en-US" dirty="0" smtClean="0"/>
              <a:t>e didn’t pay our bill! </a:t>
            </a:r>
            <a:endParaRPr lang="en-US" dirty="0"/>
          </a:p>
        </p:txBody>
      </p:sp>
      <p:sp>
        <p:nvSpPr>
          <p:cNvPr id="3" name="TextBox 2"/>
          <p:cNvSpPr txBox="1"/>
          <p:nvPr/>
        </p:nvSpPr>
        <p:spPr>
          <a:xfrm>
            <a:off x="1751527" y="3412901"/>
            <a:ext cx="184731" cy="369332"/>
          </a:xfrm>
          <a:prstGeom prst="rect">
            <a:avLst/>
          </a:prstGeom>
          <a:noFill/>
        </p:spPr>
        <p:txBody>
          <a:bodyPr wrap="none" rtlCol="0">
            <a:spAutoFit/>
          </a:bodyPr>
          <a:lstStyle/>
          <a:p>
            <a:endParaRPr lang="en-US" dirty="0"/>
          </a:p>
        </p:txBody>
      </p:sp>
      <p:sp>
        <p:nvSpPr>
          <p:cNvPr id="6" name="TextBox 5"/>
          <p:cNvSpPr txBox="1"/>
          <p:nvPr/>
        </p:nvSpPr>
        <p:spPr>
          <a:xfrm>
            <a:off x="5814342" y="876803"/>
            <a:ext cx="3139001" cy="4770537"/>
          </a:xfrm>
          <a:prstGeom prst="rect">
            <a:avLst/>
          </a:prstGeom>
          <a:solidFill>
            <a:schemeClr val="accent6">
              <a:lumMod val="40000"/>
              <a:lumOff val="60000"/>
            </a:schemeClr>
          </a:solidFill>
          <a:ln>
            <a:solidFill>
              <a:schemeClr val="tx1"/>
            </a:solidFill>
          </a:ln>
        </p:spPr>
        <p:txBody>
          <a:bodyPr wrap="none" rtlCol="0">
            <a:spAutoFit/>
          </a:bodyPr>
          <a:lstStyle/>
          <a:p>
            <a:r>
              <a:rPr lang="en-US" sz="1600" dirty="0" smtClean="0"/>
              <a:t>This is a major Oops! But easy to </a:t>
            </a:r>
          </a:p>
          <a:p>
            <a:r>
              <a:rPr lang="en-US" sz="1600" dirty="0" smtClean="0"/>
              <a:t>fix. First you should check that </a:t>
            </a:r>
          </a:p>
          <a:p>
            <a:r>
              <a:rPr lang="en-US" sz="1600" dirty="0" smtClean="0"/>
              <a:t>you have the correct person </a:t>
            </a:r>
          </a:p>
          <a:p>
            <a:r>
              <a:rPr lang="en-US" sz="1600" dirty="0" smtClean="0"/>
              <a:t>assigned as your Invoice Recipient. </a:t>
            </a:r>
          </a:p>
          <a:p>
            <a:r>
              <a:rPr lang="en-US" sz="1600" dirty="0" smtClean="0"/>
              <a:t>To find who is assigned open the </a:t>
            </a:r>
          </a:p>
          <a:p>
            <a:r>
              <a:rPr lang="en-US" sz="1600" dirty="0" smtClean="0"/>
              <a:t>Search Form in the Staff grid and </a:t>
            </a:r>
          </a:p>
          <a:p>
            <a:r>
              <a:rPr lang="en-US" sz="1600" dirty="0" smtClean="0"/>
              <a:t>type Invoice in the Search Job Type </a:t>
            </a:r>
          </a:p>
          <a:p>
            <a:r>
              <a:rPr lang="en-US" sz="1600" dirty="0" smtClean="0"/>
              <a:t>Field. You find that Daffy Duck has </a:t>
            </a:r>
          </a:p>
          <a:p>
            <a:r>
              <a:rPr lang="en-US" sz="1600" dirty="0" smtClean="0"/>
              <a:t>this Job Type assignment</a:t>
            </a:r>
          </a:p>
          <a:p>
            <a:r>
              <a:rPr lang="en-US" sz="1600" dirty="0" smtClean="0"/>
              <a:t>(probably not a good idea) AND</a:t>
            </a:r>
          </a:p>
          <a:p>
            <a:r>
              <a:rPr lang="en-US" sz="1600" dirty="0" smtClean="0"/>
              <a:t>Daffy has never confirmed his</a:t>
            </a:r>
          </a:p>
          <a:p>
            <a:r>
              <a:rPr lang="en-US" sz="1600" dirty="0" smtClean="0"/>
              <a:t>Email address so he probably</a:t>
            </a:r>
          </a:p>
          <a:p>
            <a:r>
              <a:rPr lang="en-US" sz="1600" dirty="0"/>
              <a:t>n</a:t>
            </a:r>
            <a:r>
              <a:rPr lang="en-US" sz="1600" dirty="0" smtClean="0"/>
              <a:t>ever got the communication</a:t>
            </a:r>
          </a:p>
          <a:p>
            <a:r>
              <a:rPr lang="en-US" sz="1600" dirty="0" smtClean="0"/>
              <a:t>from Species360 regarding the</a:t>
            </a:r>
          </a:p>
          <a:p>
            <a:r>
              <a:rPr lang="en-US" sz="1600" dirty="0"/>
              <a:t>i</a:t>
            </a:r>
            <a:r>
              <a:rPr lang="en-US" sz="1600" dirty="0" smtClean="0"/>
              <a:t>nvoice. Assign the correct User</a:t>
            </a:r>
          </a:p>
          <a:p>
            <a:r>
              <a:rPr lang="en-US" sz="1600" dirty="0"/>
              <a:t>a</a:t>
            </a:r>
            <a:r>
              <a:rPr lang="en-US" sz="1600" dirty="0" smtClean="0"/>
              <a:t>nd make sure they confirm their</a:t>
            </a:r>
          </a:p>
          <a:p>
            <a:r>
              <a:rPr lang="en-US" sz="1600" dirty="0" smtClean="0"/>
              <a:t>Email. ZIMS also tried to give you a</a:t>
            </a:r>
          </a:p>
          <a:p>
            <a:r>
              <a:rPr lang="en-US" sz="1600" dirty="0"/>
              <a:t>w</a:t>
            </a:r>
            <a:r>
              <a:rPr lang="en-US" sz="1600" dirty="0" smtClean="0"/>
              <a:t>arning about Daffy so remember</a:t>
            </a:r>
          </a:p>
          <a:p>
            <a:r>
              <a:rPr lang="en-US" sz="1600" dirty="0"/>
              <a:t>t</a:t>
            </a:r>
            <a:r>
              <a:rPr lang="en-US" sz="1600" dirty="0" smtClean="0"/>
              <a:t>o read any popups!</a:t>
            </a:r>
            <a:endParaRPr lang="en-US" sz="1600" dirty="0"/>
          </a:p>
        </p:txBody>
      </p:sp>
      <p:pic>
        <p:nvPicPr>
          <p:cNvPr id="7" name="Picture 6"/>
          <p:cNvPicPr>
            <a:picLocks noChangeAspect="1"/>
          </p:cNvPicPr>
          <p:nvPr/>
        </p:nvPicPr>
        <p:blipFill>
          <a:blip r:embed="rId2"/>
          <a:stretch>
            <a:fillRect/>
          </a:stretch>
        </p:blipFill>
        <p:spPr>
          <a:xfrm>
            <a:off x="435192" y="1200648"/>
            <a:ext cx="5132789" cy="1654088"/>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406620" y="3108270"/>
            <a:ext cx="5161361" cy="1347926"/>
          </a:xfrm>
          <a:prstGeom prst="rect">
            <a:avLst/>
          </a:prstGeom>
          <a:ln>
            <a:solidFill>
              <a:schemeClr val="tx1"/>
            </a:solidFill>
          </a:ln>
        </p:spPr>
      </p:pic>
      <p:pic>
        <p:nvPicPr>
          <p:cNvPr id="4" name="Picture 3"/>
          <p:cNvPicPr>
            <a:picLocks noChangeAspect="1"/>
          </p:cNvPicPr>
          <p:nvPr/>
        </p:nvPicPr>
        <p:blipFill>
          <a:blip r:embed="rId4"/>
          <a:stretch>
            <a:fillRect/>
          </a:stretch>
        </p:blipFill>
        <p:spPr>
          <a:xfrm>
            <a:off x="901585" y="4760827"/>
            <a:ext cx="4171429" cy="1180952"/>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10</a:t>
            </a:fld>
            <a:endParaRPr lang="en-US"/>
          </a:p>
        </p:txBody>
      </p:sp>
    </p:spTree>
    <p:extLst>
      <p:ext uri="{BB962C8B-B14F-4D97-AF65-F5344CB8AC3E}">
        <p14:creationId xmlns:p14="http://schemas.microsoft.com/office/powerpoint/2010/main" val="21260815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771" y="416641"/>
            <a:ext cx="7886700" cy="1325563"/>
          </a:xfrm>
        </p:spPr>
        <p:txBody>
          <a:bodyPr>
            <a:normAutofit/>
          </a:bodyPr>
          <a:lstStyle/>
          <a:p>
            <a:r>
              <a:rPr lang="en-US" dirty="0" smtClean="0"/>
              <a:t>Oops! </a:t>
            </a:r>
            <a:r>
              <a:rPr lang="en-US" dirty="0"/>
              <a:t>W</a:t>
            </a:r>
            <a:r>
              <a:rPr lang="en-US" smtClean="0"/>
              <a:t>e </a:t>
            </a:r>
            <a:r>
              <a:rPr lang="en-US" dirty="0" smtClean="0"/>
              <a:t>didn’t pay our bill! </a:t>
            </a:r>
            <a:endParaRPr lang="en-US" dirty="0"/>
          </a:p>
        </p:txBody>
      </p:sp>
      <p:sp>
        <p:nvSpPr>
          <p:cNvPr id="3" name="TextBox 2"/>
          <p:cNvSpPr txBox="1"/>
          <p:nvPr/>
        </p:nvSpPr>
        <p:spPr>
          <a:xfrm>
            <a:off x="1751527" y="3412901"/>
            <a:ext cx="184731" cy="369332"/>
          </a:xfrm>
          <a:prstGeom prst="rect">
            <a:avLst/>
          </a:prstGeom>
          <a:noFill/>
        </p:spPr>
        <p:txBody>
          <a:bodyPr wrap="none" rtlCol="0">
            <a:spAutoFit/>
          </a:bodyPr>
          <a:lstStyle/>
          <a:p>
            <a:endParaRPr lang="en-US" dirty="0"/>
          </a:p>
        </p:txBody>
      </p:sp>
      <p:sp>
        <p:nvSpPr>
          <p:cNvPr id="4" name="TextBox 3"/>
          <p:cNvSpPr txBox="1"/>
          <p:nvPr/>
        </p:nvSpPr>
        <p:spPr>
          <a:xfrm>
            <a:off x="4928129" y="2304904"/>
            <a:ext cx="3915752" cy="2585323"/>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Then go to the Help Menu and type in</a:t>
            </a:r>
          </a:p>
          <a:p>
            <a:r>
              <a:rPr lang="en-US" dirty="0" smtClean="0"/>
              <a:t>Invoice. Species360 Finance and Invoice</a:t>
            </a:r>
          </a:p>
          <a:p>
            <a:r>
              <a:rPr lang="en-US" dirty="0" smtClean="0"/>
              <a:t>Documents will display. Three</a:t>
            </a:r>
          </a:p>
          <a:p>
            <a:r>
              <a:rPr lang="en-US" dirty="0"/>
              <a:t>d</a:t>
            </a:r>
            <a:r>
              <a:rPr lang="en-US" dirty="0" smtClean="0"/>
              <a:t>ocuments are found here:</a:t>
            </a:r>
          </a:p>
          <a:p>
            <a:pPr marL="285750" indent="-285750">
              <a:buFont typeface="Arial" panose="020B0604020202020204" pitchFamily="34" charset="0"/>
              <a:buChar char="•"/>
            </a:pPr>
            <a:r>
              <a:rPr lang="en-US" dirty="0" smtClean="0"/>
              <a:t>Bank Letter for International Wires</a:t>
            </a:r>
          </a:p>
          <a:p>
            <a:pPr marL="285750" indent="-285750">
              <a:buFont typeface="Arial" panose="020B0604020202020204" pitchFamily="34" charset="0"/>
              <a:buChar char="•"/>
            </a:pPr>
            <a:r>
              <a:rPr lang="en-US" dirty="0" smtClean="0"/>
              <a:t>Species360 W-9</a:t>
            </a:r>
          </a:p>
          <a:p>
            <a:pPr marL="285750" indent="-285750">
              <a:buFont typeface="Arial" panose="020B0604020202020204" pitchFamily="34" charset="0"/>
              <a:buChar char="•"/>
            </a:pPr>
            <a:r>
              <a:rPr lang="en-US" dirty="0" smtClean="0"/>
              <a:t>Wire Transfer Instructions</a:t>
            </a:r>
          </a:p>
          <a:p>
            <a:r>
              <a:rPr lang="en-US" dirty="0" smtClean="0"/>
              <a:t>These documents should be what you</a:t>
            </a:r>
          </a:p>
          <a:p>
            <a:r>
              <a:rPr lang="en-US" dirty="0"/>
              <a:t>n</a:t>
            </a:r>
            <a:r>
              <a:rPr lang="en-US" dirty="0" smtClean="0"/>
              <a:t>eed to pay your bill.</a:t>
            </a:r>
            <a:endParaRPr lang="en-US" dirty="0"/>
          </a:p>
        </p:txBody>
      </p:sp>
      <p:pic>
        <p:nvPicPr>
          <p:cNvPr id="5" name="Picture 4"/>
          <p:cNvPicPr>
            <a:picLocks noChangeAspect="1"/>
          </p:cNvPicPr>
          <p:nvPr/>
        </p:nvPicPr>
        <p:blipFill>
          <a:blip r:embed="rId2"/>
          <a:stretch>
            <a:fillRect/>
          </a:stretch>
        </p:blipFill>
        <p:spPr>
          <a:xfrm>
            <a:off x="430241" y="1973757"/>
            <a:ext cx="4266667" cy="3247619"/>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11</a:t>
            </a:fld>
            <a:endParaRPr lang="en-US"/>
          </a:p>
        </p:txBody>
      </p:sp>
    </p:spTree>
    <p:extLst>
      <p:ext uri="{BB962C8B-B14F-4D97-AF65-F5344CB8AC3E}">
        <p14:creationId xmlns:p14="http://schemas.microsoft.com/office/powerpoint/2010/main" val="379551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Need to Reuse a User Name or Email </a:t>
            </a:r>
            <a:endParaRPr lang="en-US" dirty="0"/>
          </a:p>
        </p:txBody>
      </p:sp>
      <p:pic>
        <p:nvPicPr>
          <p:cNvPr id="5" name="Picture 4"/>
          <p:cNvPicPr>
            <a:picLocks noChangeAspect="1"/>
          </p:cNvPicPr>
          <p:nvPr/>
        </p:nvPicPr>
        <p:blipFill>
          <a:blip r:embed="rId2"/>
          <a:stretch>
            <a:fillRect/>
          </a:stretch>
        </p:blipFill>
        <p:spPr>
          <a:xfrm>
            <a:off x="628650" y="4690702"/>
            <a:ext cx="5723809" cy="1028571"/>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28650" y="1690689"/>
            <a:ext cx="5095238" cy="2695238"/>
          </a:xfrm>
          <a:prstGeom prst="rect">
            <a:avLst/>
          </a:prstGeom>
          <a:ln>
            <a:solidFill>
              <a:schemeClr val="tx1"/>
            </a:solidFill>
          </a:ln>
        </p:spPr>
      </p:pic>
      <p:sp>
        <p:nvSpPr>
          <p:cNvPr id="7" name="TextBox 6"/>
          <p:cNvSpPr txBox="1"/>
          <p:nvPr/>
        </p:nvSpPr>
        <p:spPr>
          <a:xfrm>
            <a:off x="4572000" y="1385914"/>
            <a:ext cx="4368953" cy="2585323"/>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This can easily be done by going to View/</a:t>
            </a:r>
          </a:p>
          <a:p>
            <a:r>
              <a:rPr lang="en-US" dirty="0" smtClean="0"/>
              <a:t>Edit ZIMS Login Details. In the lower left </a:t>
            </a:r>
          </a:p>
          <a:p>
            <a:r>
              <a:rPr lang="en-US" dirty="0"/>
              <a:t>s</a:t>
            </a:r>
            <a:r>
              <a:rPr lang="en-US" dirty="0" smtClean="0"/>
              <a:t>elect Delete Login Info. You will receive a</a:t>
            </a:r>
          </a:p>
          <a:p>
            <a:r>
              <a:rPr lang="en-US" dirty="0"/>
              <a:t>m</a:t>
            </a:r>
            <a:r>
              <a:rPr lang="en-US" dirty="0" smtClean="0"/>
              <a:t>essage that the User will no longer be able</a:t>
            </a:r>
          </a:p>
          <a:p>
            <a:r>
              <a:rPr lang="en-US" dirty="0"/>
              <a:t>t</a:t>
            </a:r>
            <a:r>
              <a:rPr lang="en-US" dirty="0" smtClean="0"/>
              <a:t>o log into ZIMS. You will also get a message</a:t>
            </a:r>
          </a:p>
          <a:p>
            <a:r>
              <a:rPr lang="en-US" dirty="0"/>
              <a:t>a</a:t>
            </a:r>
            <a:r>
              <a:rPr lang="en-US" dirty="0" smtClean="0"/>
              <a:t>sking if you want to mark that Staff as</a:t>
            </a:r>
          </a:p>
          <a:p>
            <a:r>
              <a:rPr lang="en-US" dirty="0" smtClean="0"/>
              <a:t>Obsolete if you have not already done so.</a:t>
            </a:r>
          </a:p>
          <a:p>
            <a:r>
              <a:rPr lang="en-US" dirty="0" smtClean="0"/>
              <a:t>This frees up both the email and the User</a:t>
            </a:r>
          </a:p>
          <a:p>
            <a:r>
              <a:rPr lang="en-US" dirty="0" smtClean="0"/>
              <a:t>Name for re-use. </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12</a:t>
            </a:fld>
            <a:endParaRPr lang="en-US"/>
          </a:p>
        </p:txBody>
      </p:sp>
    </p:spTree>
    <p:extLst>
      <p:ext uri="{BB962C8B-B14F-4D97-AF65-F5344CB8AC3E}">
        <p14:creationId xmlns:p14="http://schemas.microsoft.com/office/powerpoint/2010/main" val="2188823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and Where?</a:t>
            </a:r>
            <a:endParaRPr lang="en-US" dirty="0"/>
          </a:p>
        </p:txBody>
      </p:sp>
      <p:sp>
        <p:nvSpPr>
          <p:cNvPr id="3" name="TextBox 2"/>
          <p:cNvSpPr txBox="1"/>
          <p:nvPr/>
        </p:nvSpPr>
        <p:spPr>
          <a:xfrm>
            <a:off x="2318197" y="1468190"/>
            <a:ext cx="5091137"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Regarding correcting ZIMS data you need to know</a:t>
            </a:r>
          </a:p>
          <a:p>
            <a:r>
              <a:rPr lang="en-US" dirty="0"/>
              <a:t>t</a:t>
            </a:r>
            <a:r>
              <a:rPr lang="en-US" dirty="0" smtClean="0"/>
              <a:t>wo things. First is who entered the data? If your</a:t>
            </a:r>
          </a:p>
          <a:p>
            <a:r>
              <a:rPr lang="en-US" dirty="0"/>
              <a:t>i</a:t>
            </a:r>
            <a:r>
              <a:rPr lang="en-US" dirty="0" smtClean="0"/>
              <a:t>nstitution recorded it you should be able to</a:t>
            </a:r>
          </a:p>
          <a:p>
            <a:r>
              <a:rPr lang="en-US" dirty="0"/>
              <a:t>c</a:t>
            </a:r>
            <a:r>
              <a:rPr lang="en-US" dirty="0" smtClean="0"/>
              <a:t>orrect it. If another facility recorded it then you </a:t>
            </a:r>
          </a:p>
          <a:p>
            <a:r>
              <a:rPr lang="en-US" dirty="0" smtClean="0"/>
              <a:t>cannot edit it. On many screens you can create your</a:t>
            </a:r>
          </a:p>
          <a:p>
            <a:r>
              <a:rPr lang="en-US" dirty="0"/>
              <a:t>o</a:t>
            </a:r>
            <a:r>
              <a:rPr lang="en-US" dirty="0" smtClean="0"/>
              <a:t>wn version of the data that will display locally. This </a:t>
            </a:r>
          </a:p>
          <a:p>
            <a:r>
              <a:rPr lang="en-US" dirty="0" smtClean="0"/>
              <a:t>will create a conflict and display in red. Second, you </a:t>
            </a:r>
          </a:p>
          <a:p>
            <a:r>
              <a:rPr lang="en-US" dirty="0" smtClean="0"/>
              <a:t>need to know where to go to edit it.</a:t>
            </a:r>
            <a:endParaRPr lang="en-US" dirty="0"/>
          </a:p>
        </p:txBody>
      </p:sp>
      <p:pic>
        <p:nvPicPr>
          <p:cNvPr id="1026" name="Picture 2" descr="Image result for erasing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577" y="4061858"/>
            <a:ext cx="4130094" cy="238627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13</a:t>
            </a:fld>
            <a:endParaRPr lang="en-US"/>
          </a:p>
        </p:txBody>
      </p:sp>
    </p:spTree>
    <p:extLst>
      <p:ext uri="{BB962C8B-B14F-4D97-AF65-F5344CB8AC3E}">
        <p14:creationId xmlns:p14="http://schemas.microsoft.com/office/powerpoint/2010/main" val="365677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Graphs - Animals</a:t>
            </a:r>
            <a:endParaRPr lang="en-US" dirty="0"/>
          </a:p>
        </p:txBody>
      </p:sp>
      <p:pic>
        <p:nvPicPr>
          <p:cNvPr id="3" name="Picture 2"/>
          <p:cNvPicPr>
            <a:picLocks noChangeAspect="1"/>
          </p:cNvPicPr>
          <p:nvPr/>
        </p:nvPicPr>
        <p:blipFill>
          <a:blip r:embed="rId2"/>
          <a:stretch>
            <a:fillRect/>
          </a:stretch>
        </p:blipFill>
        <p:spPr>
          <a:xfrm>
            <a:off x="306634" y="1690689"/>
            <a:ext cx="5253978" cy="3004671"/>
          </a:xfrm>
          <a:prstGeom prst="rect">
            <a:avLst/>
          </a:prstGeom>
          <a:ln>
            <a:solidFill>
              <a:schemeClr val="tx1"/>
            </a:solidFill>
          </a:ln>
        </p:spPr>
      </p:pic>
      <p:sp>
        <p:nvSpPr>
          <p:cNvPr id="4" name="TextBox 3"/>
          <p:cNvSpPr txBox="1"/>
          <p:nvPr/>
        </p:nvSpPr>
        <p:spPr>
          <a:xfrm>
            <a:off x="4379521" y="2163651"/>
            <a:ext cx="4308424" cy="3416320"/>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Every once in a while when recording</a:t>
            </a:r>
          </a:p>
          <a:p>
            <a:r>
              <a:rPr lang="en-US" dirty="0"/>
              <a:t>a</a:t>
            </a:r>
            <a:r>
              <a:rPr lang="en-US" dirty="0" smtClean="0"/>
              <a:t>nimal measurements it is recommended</a:t>
            </a:r>
          </a:p>
          <a:p>
            <a:r>
              <a:rPr lang="en-US" dirty="0"/>
              <a:t>t</a:t>
            </a:r>
            <a:r>
              <a:rPr lang="en-US" dirty="0" smtClean="0"/>
              <a:t>hat you view the measurement graphs</a:t>
            </a:r>
          </a:p>
          <a:p>
            <a:r>
              <a:rPr lang="en-US" dirty="0"/>
              <a:t>t</a:t>
            </a:r>
            <a:r>
              <a:rPr lang="en-US" dirty="0" smtClean="0"/>
              <a:t>o help you catch any Unit of Measure</a:t>
            </a:r>
          </a:p>
          <a:p>
            <a:r>
              <a:rPr lang="en-US" dirty="0"/>
              <a:t>e</a:t>
            </a:r>
            <a:r>
              <a:rPr lang="en-US" dirty="0" smtClean="0"/>
              <a:t>rrors. We caught one in our giraffe</a:t>
            </a:r>
          </a:p>
          <a:p>
            <a:r>
              <a:rPr lang="en-US" dirty="0" smtClean="0"/>
              <a:t>mentioned earlier. This orangutan showed </a:t>
            </a:r>
          </a:p>
          <a:p>
            <a:r>
              <a:rPr lang="en-US" dirty="0"/>
              <a:t>t</a:t>
            </a:r>
            <a:r>
              <a:rPr lang="en-US" dirty="0" smtClean="0"/>
              <a:t>ypical weight gain as he matured except </a:t>
            </a:r>
          </a:p>
          <a:p>
            <a:r>
              <a:rPr lang="en-US" dirty="0" smtClean="0"/>
              <a:t>for a couple questionable weights. Hovering</a:t>
            </a:r>
          </a:p>
          <a:p>
            <a:r>
              <a:rPr lang="en-US" dirty="0"/>
              <a:t>o</a:t>
            </a:r>
            <a:r>
              <a:rPr lang="en-US" dirty="0" smtClean="0"/>
              <a:t>ver the point on the graph showed these</a:t>
            </a:r>
          </a:p>
          <a:p>
            <a:r>
              <a:rPr lang="en-US" dirty="0"/>
              <a:t>w</a:t>
            </a:r>
            <a:r>
              <a:rPr lang="en-US" dirty="0" smtClean="0"/>
              <a:t>eights were recorded in kilograms</a:t>
            </a:r>
          </a:p>
          <a:p>
            <a:r>
              <a:rPr lang="en-US" dirty="0"/>
              <a:t>w</a:t>
            </a:r>
            <a:r>
              <a:rPr lang="en-US" dirty="0" smtClean="0"/>
              <a:t>hereas the rest of the weights were </a:t>
            </a:r>
          </a:p>
          <a:p>
            <a:r>
              <a:rPr lang="en-US" dirty="0" smtClean="0"/>
              <a:t>recorded in pounds.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14</a:t>
            </a:fld>
            <a:endParaRPr lang="en-US"/>
          </a:p>
        </p:txBody>
      </p:sp>
    </p:spTree>
    <p:extLst>
      <p:ext uri="{BB962C8B-B14F-4D97-AF65-F5344CB8AC3E}">
        <p14:creationId xmlns:p14="http://schemas.microsoft.com/office/powerpoint/2010/main" val="18522712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Measurements - Animals</a:t>
            </a:r>
            <a:endParaRPr lang="en-US" dirty="0"/>
          </a:p>
        </p:txBody>
      </p:sp>
      <p:pic>
        <p:nvPicPr>
          <p:cNvPr id="3" name="Picture 2"/>
          <p:cNvPicPr>
            <a:picLocks noChangeAspect="1"/>
          </p:cNvPicPr>
          <p:nvPr/>
        </p:nvPicPr>
        <p:blipFill>
          <a:blip r:embed="rId2"/>
          <a:stretch>
            <a:fillRect/>
          </a:stretch>
        </p:blipFill>
        <p:spPr>
          <a:xfrm>
            <a:off x="628650" y="1497506"/>
            <a:ext cx="5676190" cy="3142857"/>
          </a:xfrm>
          <a:prstGeom prst="rect">
            <a:avLst/>
          </a:prstGeom>
          <a:ln>
            <a:solidFill>
              <a:schemeClr val="tx1"/>
            </a:solidFill>
          </a:ln>
        </p:spPr>
      </p:pic>
      <p:sp>
        <p:nvSpPr>
          <p:cNvPr id="4" name="TextBox 3"/>
          <p:cNvSpPr txBox="1"/>
          <p:nvPr/>
        </p:nvSpPr>
        <p:spPr>
          <a:xfrm>
            <a:off x="4172755" y="3624700"/>
            <a:ext cx="4516173" cy="2031325"/>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Using the dates displayed in the hover over</a:t>
            </a:r>
          </a:p>
          <a:p>
            <a:r>
              <a:rPr lang="en-US" dirty="0"/>
              <a:t>y</a:t>
            </a:r>
            <a:r>
              <a:rPr lang="en-US" dirty="0" smtClean="0"/>
              <a:t>ou find the questionable weights in the grid.</a:t>
            </a:r>
          </a:p>
          <a:p>
            <a:r>
              <a:rPr lang="en-US" dirty="0" smtClean="0"/>
              <a:t>If you are the recorder of the data, in this case</a:t>
            </a:r>
          </a:p>
          <a:p>
            <a:r>
              <a:rPr lang="en-US" dirty="0" smtClean="0"/>
              <a:t>GREENVISC, you can simply edit the UOM. If</a:t>
            </a:r>
          </a:p>
          <a:p>
            <a:r>
              <a:rPr lang="en-US" dirty="0"/>
              <a:t>y</a:t>
            </a:r>
            <a:r>
              <a:rPr lang="en-US" dirty="0" smtClean="0"/>
              <a:t>ou are NOT the recorder of the data you will</a:t>
            </a:r>
          </a:p>
          <a:p>
            <a:r>
              <a:rPr lang="en-US" dirty="0"/>
              <a:t>n</a:t>
            </a:r>
            <a:r>
              <a:rPr lang="en-US" dirty="0" smtClean="0"/>
              <a:t>eed to contact whatever institution was to</a:t>
            </a:r>
          </a:p>
          <a:p>
            <a:r>
              <a:rPr lang="en-US" dirty="0"/>
              <a:t>g</a:t>
            </a:r>
            <a:r>
              <a:rPr lang="en-US" dirty="0" smtClean="0"/>
              <a:t>et this corrected.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15</a:t>
            </a:fld>
            <a:endParaRPr lang="en-US"/>
          </a:p>
        </p:txBody>
      </p:sp>
    </p:spTree>
    <p:extLst>
      <p:ext uri="{BB962C8B-B14F-4D97-AF65-F5344CB8AC3E}">
        <p14:creationId xmlns:p14="http://schemas.microsoft.com/office/powerpoint/2010/main" val="2310247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Measurement Graphs – Enclosures</a:t>
            </a:r>
            <a:endParaRPr lang="en-US" dirty="0"/>
          </a:p>
        </p:txBody>
      </p:sp>
      <p:pic>
        <p:nvPicPr>
          <p:cNvPr id="4" name="Picture 3"/>
          <p:cNvPicPr>
            <a:picLocks noChangeAspect="1"/>
          </p:cNvPicPr>
          <p:nvPr/>
        </p:nvPicPr>
        <p:blipFill>
          <a:blip r:embed="rId2"/>
          <a:stretch>
            <a:fillRect/>
          </a:stretch>
        </p:blipFill>
        <p:spPr>
          <a:xfrm>
            <a:off x="293213" y="1678892"/>
            <a:ext cx="5347734" cy="3067336"/>
          </a:xfrm>
          <a:prstGeom prst="rect">
            <a:avLst/>
          </a:prstGeom>
          <a:ln>
            <a:solidFill>
              <a:schemeClr val="tx1"/>
            </a:solidFill>
          </a:ln>
        </p:spPr>
      </p:pic>
      <p:sp>
        <p:nvSpPr>
          <p:cNvPr id="3" name="TextBox 2"/>
          <p:cNvSpPr txBox="1"/>
          <p:nvPr/>
        </p:nvSpPr>
        <p:spPr>
          <a:xfrm>
            <a:off x="5203066" y="1506828"/>
            <a:ext cx="3647722" cy="2862322"/>
          </a:xfrm>
          <a:prstGeom prst="rect">
            <a:avLst/>
          </a:prstGeom>
          <a:solidFill>
            <a:schemeClr val="accent6">
              <a:lumMod val="40000"/>
              <a:lumOff val="60000"/>
            </a:schemeClr>
          </a:solidFill>
          <a:ln>
            <a:solidFill>
              <a:schemeClr val="tx1"/>
            </a:solidFill>
          </a:ln>
        </p:spPr>
        <p:txBody>
          <a:bodyPr wrap="square" rtlCol="0">
            <a:spAutoFit/>
          </a:bodyPr>
          <a:lstStyle/>
          <a:p>
            <a:r>
              <a:rPr lang="en-US" dirty="0" smtClean="0"/>
              <a:t>Just as for animal measurements, enclosure measurements can be graphed and these graphs should be reviewed from time to time. This tank has had stable water temps</a:t>
            </a:r>
          </a:p>
          <a:p>
            <a:r>
              <a:rPr lang="en-US" dirty="0"/>
              <a:t>e</a:t>
            </a:r>
            <a:r>
              <a:rPr lang="en-US" dirty="0" smtClean="0"/>
              <a:t>xcept for one recording. Looking at the grid shows that was also a UOM error and can easily be corrected. This type of error can easily be prevented by ……………</a:t>
            </a:r>
            <a:endParaRPr lang="en-US" dirty="0"/>
          </a:p>
        </p:txBody>
      </p:sp>
      <p:pic>
        <p:nvPicPr>
          <p:cNvPr id="5" name="Picture 4"/>
          <p:cNvPicPr>
            <a:picLocks noChangeAspect="1"/>
          </p:cNvPicPr>
          <p:nvPr/>
        </p:nvPicPr>
        <p:blipFill>
          <a:blip r:embed="rId3"/>
          <a:stretch>
            <a:fillRect/>
          </a:stretch>
        </p:blipFill>
        <p:spPr>
          <a:xfrm>
            <a:off x="698898" y="4436059"/>
            <a:ext cx="4375378" cy="1937357"/>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16</a:t>
            </a:fld>
            <a:endParaRPr lang="en-US"/>
          </a:p>
        </p:txBody>
      </p:sp>
    </p:spTree>
    <p:extLst>
      <p:ext uri="{BB962C8B-B14F-4D97-AF65-F5344CB8AC3E}">
        <p14:creationId xmlns:p14="http://schemas.microsoft.com/office/powerpoint/2010/main" val="2429377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Templates Save the Day!!!</a:t>
            </a:r>
            <a:endParaRPr lang="en-US" dirty="0"/>
          </a:p>
        </p:txBody>
      </p:sp>
      <p:sp>
        <p:nvSpPr>
          <p:cNvPr id="4" name="Content Placeholder 3"/>
          <p:cNvSpPr>
            <a:spLocks noGrp="1"/>
          </p:cNvSpPr>
          <p:nvPr>
            <p:ph idx="1"/>
          </p:nvPr>
        </p:nvSpPr>
        <p:spPr>
          <a:xfrm>
            <a:off x="628650" y="1426380"/>
            <a:ext cx="7886700" cy="4351338"/>
          </a:xfrm>
        </p:spPr>
        <p:txBody>
          <a:bodyPr>
            <a:normAutofit fontScale="85000" lnSpcReduction="10000"/>
          </a:bodyPr>
          <a:lstStyle/>
          <a:p>
            <a:r>
              <a:rPr lang="en-US" dirty="0" smtClean="0"/>
              <a:t>Create Measurement Range Templates</a:t>
            </a:r>
          </a:p>
          <a:p>
            <a:pPr lvl="1"/>
            <a:r>
              <a:rPr lang="en-US" dirty="0" smtClean="0"/>
              <a:t>These templates allow you to assign Min and Max measurements to your Enclosures and Life Supports</a:t>
            </a:r>
          </a:p>
          <a:p>
            <a:pPr lvl="1"/>
            <a:r>
              <a:rPr lang="en-US" dirty="0" smtClean="0"/>
              <a:t>If you record an incorrect UOM you will receive a warning because it will probably be outside of your desired range</a:t>
            </a:r>
          </a:p>
          <a:p>
            <a:pPr lvl="1"/>
            <a:r>
              <a:rPr lang="en-US" dirty="0" smtClean="0"/>
              <a:t>Start &gt; Tools &gt; Measurement Range Template</a:t>
            </a:r>
          </a:p>
          <a:p>
            <a:r>
              <a:rPr lang="en-US" dirty="0" smtClean="0"/>
              <a:t>Create Batch Templates</a:t>
            </a:r>
          </a:p>
          <a:p>
            <a:pPr lvl="1"/>
            <a:r>
              <a:rPr lang="en-US" dirty="0" smtClean="0"/>
              <a:t>These templates allow you to quickly record specific measurements on specified enclosures/tanks using a grid</a:t>
            </a:r>
          </a:p>
          <a:p>
            <a:pPr lvl="1"/>
            <a:r>
              <a:rPr lang="en-US" dirty="0" smtClean="0"/>
              <a:t>When you create a batch template you record the desired default UOM</a:t>
            </a:r>
          </a:p>
          <a:p>
            <a:pPr lvl="1"/>
            <a:r>
              <a:rPr lang="en-US" dirty="0" smtClean="0"/>
              <a:t>Because it defaults you will be unlikely to record a UOM in error</a:t>
            </a:r>
          </a:p>
          <a:p>
            <a:pPr lvl="1"/>
            <a:r>
              <a:rPr lang="en-US" dirty="0" smtClean="0"/>
              <a:t>Start &gt; Tools &gt; Manage Templates</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17</a:t>
            </a:fld>
            <a:endParaRPr lang="en-US"/>
          </a:p>
        </p:txBody>
      </p:sp>
    </p:spTree>
    <p:extLst>
      <p:ext uri="{BB962C8B-B14F-4D97-AF65-F5344CB8AC3E}">
        <p14:creationId xmlns:p14="http://schemas.microsoft.com/office/powerpoint/2010/main" val="266335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anim calcmode="lin" valueType="num">
                                      <p:cBhvr additive="base">
                                        <p:cTn id="1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anim calcmode="lin" valueType="num">
                                      <p:cBhvr additive="base">
                                        <p:cTn id="1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 calcmode="lin" valueType="num">
                                      <p:cBhvr additive="base">
                                        <p:cTn id="1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 calcmode="lin" valueType="num">
                                      <p:cBhvr additive="base">
                                        <p:cTn id="2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8792" y="94670"/>
            <a:ext cx="7886700" cy="1325563"/>
          </a:xfrm>
        </p:spPr>
        <p:txBody>
          <a:bodyPr/>
          <a:lstStyle/>
          <a:p>
            <a:r>
              <a:rPr lang="en-US" dirty="0" smtClean="0"/>
              <a:t>Editing Birth/Hatch Date</a:t>
            </a:r>
            <a:endParaRPr lang="en-US" dirty="0"/>
          </a:p>
        </p:txBody>
      </p:sp>
      <p:sp>
        <p:nvSpPr>
          <p:cNvPr id="3" name="TextBox 2"/>
          <p:cNvSpPr txBox="1"/>
          <p:nvPr/>
        </p:nvSpPr>
        <p:spPr>
          <a:xfrm>
            <a:off x="821595" y="3490176"/>
            <a:ext cx="7243229" cy="2308324"/>
          </a:xfrm>
          <a:prstGeom prst="rect">
            <a:avLst/>
          </a:prstGeom>
          <a:solidFill>
            <a:schemeClr val="accent6">
              <a:lumMod val="40000"/>
              <a:lumOff val="60000"/>
            </a:schemeClr>
          </a:solidFill>
          <a:ln>
            <a:solidFill>
              <a:schemeClr val="tx1"/>
            </a:solidFill>
          </a:ln>
        </p:spPr>
        <p:txBody>
          <a:bodyPr wrap="square" rtlCol="0">
            <a:spAutoFit/>
          </a:bodyPr>
          <a:lstStyle/>
          <a:p>
            <a:r>
              <a:rPr lang="en-US" dirty="0" smtClean="0"/>
              <a:t>I received an animal from a non-ZIMS Institution but I recorded the Hatch</a:t>
            </a:r>
          </a:p>
          <a:p>
            <a:r>
              <a:rPr lang="en-US" dirty="0"/>
              <a:t>d</a:t>
            </a:r>
            <a:r>
              <a:rPr lang="en-US" dirty="0" smtClean="0"/>
              <a:t>ate incorrectly. I cannot change it from My Transactions even though I</a:t>
            </a:r>
          </a:p>
          <a:p>
            <a:r>
              <a:rPr lang="en-US" dirty="0"/>
              <a:t>r</a:t>
            </a:r>
            <a:r>
              <a:rPr lang="en-US" dirty="0" smtClean="0"/>
              <a:t>ecorded it during the accession! This is because the Birth/Hatch dates are</a:t>
            </a:r>
          </a:p>
          <a:p>
            <a:r>
              <a:rPr lang="en-US" dirty="0"/>
              <a:t>o</a:t>
            </a:r>
            <a:r>
              <a:rPr lang="en-US" dirty="0" smtClean="0"/>
              <a:t>nly stored with the accessions for an initial transaction of Birth or Hatch.</a:t>
            </a:r>
          </a:p>
          <a:p>
            <a:r>
              <a:rPr lang="en-US" dirty="0" smtClean="0"/>
              <a:t>For all other transactions you will need to go to More Details &gt; Event</a:t>
            </a:r>
          </a:p>
          <a:p>
            <a:r>
              <a:rPr lang="en-US" dirty="0" smtClean="0"/>
              <a:t>Locations. If you recorded the data you can change it here. If you try to change the Birth/Hatch date under Event Locations for a Birth/Hatch you will be redirected back to the My Transaction screen.</a:t>
            </a:r>
            <a:endParaRPr lang="en-US" dirty="0"/>
          </a:p>
        </p:txBody>
      </p:sp>
      <p:pic>
        <p:nvPicPr>
          <p:cNvPr id="4" name="Picture 3"/>
          <p:cNvPicPr>
            <a:picLocks noChangeAspect="1"/>
          </p:cNvPicPr>
          <p:nvPr/>
        </p:nvPicPr>
        <p:blipFill>
          <a:blip r:embed="rId2"/>
          <a:stretch>
            <a:fillRect/>
          </a:stretch>
        </p:blipFill>
        <p:spPr>
          <a:xfrm>
            <a:off x="914399" y="1252808"/>
            <a:ext cx="7057622" cy="2106585"/>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18</a:t>
            </a:fld>
            <a:endParaRPr lang="en-US"/>
          </a:p>
        </p:txBody>
      </p:sp>
    </p:spTree>
    <p:extLst>
      <p:ext uri="{BB962C8B-B14F-4D97-AF65-F5344CB8AC3E}">
        <p14:creationId xmlns:p14="http://schemas.microsoft.com/office/powerpoint/2010/main" val="34778109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6185"/>
            <a:ext cx="7886700" cy="1325563"/>
          </a:xfrm>
        </p:spPr>
        <p:txBody>
          <a:bodyPr/>
          <a:lstStyle/>
          <a:p>
            <a:r>
              <a:rPr lang="en-US" dirty="0" smtClean="0"/>
              <a:t>Birth Date Conflicts</a:t>
            </a:r>
            <a:endParaRPr lang="en-US" dirty="0"/>
          </a:p>
        </p:txBody>
      </p:sp>
      <p:pic>
        <p:nvPicPr>
          <p:cNvPr id="4" name="Picture 3"/>
          <p:cNvPicPr>
            <a:picLocks noChangeAspect="1"/>
          </p:cNvPicPr>
          <p:nvPr/>
        </p:nvPicPr>
        <p:blipFill>
          <a:blip r:embed="rId2"/>
          <a:stretch>
            <a:fillRect/>
          </a:stretch>
        </p:blipFill>
        <p:spPr>
          <a:xfrm>
            <a:off x="430338" y="1339403"/>
            <a:ext cx="4141662" cy="297811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262912" y="4699759"/>
            <a:ext cx="5390913" cy="1691267"/>
          </a:xfrm>
          <a:prstGeom prst="rect">
            <a:avLst/>
          </a:prstGeom>
          <a:ln>
            <a:solidFill>
              <a:schemeClr val="tx1"/>
            </a:solidFill>
          </a:ln>
        </p:spPr>
      </p:pic>
      <p:sp>
        <p:nvSpPr>
          <p:cNvPr id="7" name="TextBox 6"/>
          <p:cNvSpPr txBox="1"/>
          <p:nvPr/>
        </p:nvSpPr>
        <p:spPr>
          <a:xfrm>
            <a:off x="4770312" y="1178200"/>
            <a:ext cx="4215065" cy="3139321"/>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I can’t get rid of the annoying red conflict</a:t>
            </a:r>
          </a:p>
          <a:p>
            <a:r>
              <a:rPr lang="en-US" dirty="0"/>
              <a:t>f</a:t>
            </a:r>
            <a:r>
              <a:rPr lang="en-US" dirty="0" smtClean="0"/>
              <a:t>or Birth/Age in my record! This is also</a:t>
            </a:r>
          </a:p>
          <a:p>
            <a:r>
              <a:rPr lang="en-US" dirty="0"/>
              <a:t>h</a:t>
            </a:r>
            <a:r>
              <a:rPr lang="en-US" dirty="0" smtClean="0"/>
              <a:t>andled by going to Event Locations. In the</a:t>
            </a:r>
          </a:p>
          <a:p>
            <a:r>
              <a:rPr lang="en-US" dirty="0"/>
              <a:t>s</a:t>
            </a:r>
            <a:r>
              <a:rPr lang="en-US" dirty="0" smtClean="0"/>
              <a:t>oftware that proceeded ZIMS (ARKS)</a:t>
            </a:r>
          </a:p>
          <a:p>
            <a:r>
              <a:rPr lang="en-US" dirty="0"/>
              <a:t>y</a:t>
            </a:r>
            <a:r>
              <a:rPr lang="en-US" dirty="0" smtClean="0"/>
              <a:t>ou had to re-enter a Birth/Hatch date</a:t>
            </a:r>
          </a:p>
          <a:p>
            <a:r>
              <a:rPr lang="en-US" dirty="0"/>
              <a:t>d</a:t>
            </a:r>
            <a:r>
              <a:rPr lang="en-US" dirty="0" smtClean="0"/>
              <a:t>uring an accession. If you entered it </a:t>
            </a:r>
            <a:endParaRPr lang="en-US" dirty="0"/>
          </a:p>
          <a:p>
            <a:r>
              <a:rPr lang="en-US" dirty="0"/>
              <a:t>i</a:t>
            </a:r>
            <a:r>
              <a:rPr lang="en-US" dirty="0" smtClean="0"/>
              <a:t>ncorrectly it created a conflict in ZIMS.</a:t>
            </a:r>
          </a:p>
          <a:p>
            <a:r>
              <a:rPr lang="en-US" dirty="0" smtClean="0"/>
              <a:t>You can correct this from Event Locations</a:t>
            </a:r>
          </a:p>
          <a:p>
            <a:r>
              <a:rPr lang="en-US" dirty="0"/>
              <a:t>e</a:t>
            </a:r>
            <a:r>
              <a:rPr lang="en-US" dirty="0" smtClean="0"/>
              <a:t>ither by editing your data to match (only</a:t>
            </a:r>
          </a:p>
          <a:p>
            <a:r>
              <a:rPr lang="en-US" dirty="0"/>
              <a:t>i</a:t>
            </a:r>
            <a:r>
              <a:rPr lang="en-US" dirty="0" smtClean="0"/>
              <a:t>f you believe the other date is correct!) </a:t>
            </a:r>
          </a:p>
          <a:p>
            <a:r>
              <a:rPr lang="en-US" dirty="0" smtClean="0"/>
              <a:t>or by simply deleting your record.</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2821448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4751" y="2466552"/>
            <a:ext cx="4867672" cy="29480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8034" y="2370920"/>
            <a:ext cx="2993897" cy="3139321"/>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No matter how careful we are</a:t>
            </a:r>
          </a:p>
          <a:p>
            <a:r>
              <a:rPr lang="en-US" dirty="0"/>
              <a:t>w</a:t>
            </a:r>
            <a:r>
              <a:rPr lang="en-US" dirty="0" smtClean="0"/>
              <a:t>e will make mistakes in our</a:t>
            </a:r>
          </a:p>
          <a:p>
            <a:r>
              <a:rPr lang="en-US" dirty="0"/>
              <a:t>d</a:t>
            </a:r>
            <a:r>
              <a:rPr lang="en-US" dirty="0" smtClean="0"/>
              <a:t>ata entry. Or, we may need</a:t>
            </a:r>
          </a:p>
          <a:p>
            <a:r>
              <a:rPr lang="en-US" dirty="0"/>
              <a:t>t</a:t>
            </a:r>
            <a:r>
              <a:rPr lang="en-US" dirty="0" smtClean="0"/>
              <a:t>o add data that we did not </a:t>
            </a:r>
          </a:p>
          <a:p>
            <a:r>
              <a:rPr lang="en-US" dirty="0" smtClean="0"/>
              <a:t>record at the appropriate</a:t>
            </a:r>
          </a:p>
          <a:p>
            <a:r>
              <a:rPr lang="en-US" dirty="0"/>
              <a:t>t</a:t>
            </a:r>
            <a:r>
              <a:rPr lang="en-US" dirty="0" smtClean="0"/>
              <a:t>ime or edit data that was</a:t>
            </a:r>
          </a:p>
          <a:p>
            <a:r>
              <a:rPr lang="en-US" dirty="0"/>
              <a:t>b</a:t>
            </a:r>
            <a:r>
              <a:rPr lang="en-US" dirty="0" smtClean="0"/>
              <a:t>elieved to be correct at the</a:t>
            </a:r>
          </a:p>
          <a:p>
            <a:r>
              <a:rPr lang="en-US" dirty="0"/>
              <a:t>t</a:t>
            </a:r>
            <a:r>
              <a:rPr lang="en-US" dirty="0" smtClean="0"/>
              <a:t>ime it was recorded. But </a:t>
            </a:r>
          </a:p>
          <a:p>
            <a:r>
              <a:rPr lang="en-US" dirty="0"/>
              <a:t>h</a:t>
            </a:r>
            <a:r>
              <a:rPr lang="en-US" dirty="0" smtClean="0"/>
              <a:t>opefully we won’t make the </a:t>
            </a:r>
          </a:p>
          <a:p>
            <a:r>
              <a:rPr lang="en-US" dirty="0" smtClean="0"/>
              <a:t>same mistakes over and over </a:t>
            </a:r>
          </a:p>
          <a:p>
            <a:r>
              <a:rPr lang="en-US" dirty="0"/>
              <a:t>j</a:t>
            </a:r>
            <a:r>
              <a:rPr lang="en-US" dirty="0" smtClean="0"/>
              <a:t>ust to be sure.</a:t>
            </a:r>
            <a:endParaRPr lang="en-US" dirty="0"/>
          </a:p>
        </p:txBody>
      </p:sp>
      <p:sp>
        <p:nvSpPr>
          <p:cNvPr id="7" name="Title 6"/>
          <p:cNvSpPr>
            <a:spLocks noGrp="1"/>
          </p:cNvSpPr>
          <p:nvPr>
            <p:ph type="title"/>
          </p:nvPr>
        </p:nvSpPr>
        <p:spPr/>
        <p:txBody>
          <a:bodyPr/>
          <a:lstStyle/>
          <a:p>
            <a:r>
              <a:rPr lang="en-US" dirty="0" smtClean="0"/>
              <a:t>Mistakes Do Happen!</a:t>
            </a:r>
            <a:endParaRPr lang="en-US" dirty="0"/>
          </a:p>
        </p:txBody>
      </p:sp>
      <p:sp>
        <p:nvSpPr>
          <p:cNvPr id="2" name="Slide Number Placeholder 1"/>
          <p:cNvSpPr>
            <a:spLocks noGrp="1"/>
          </p:cNvSpPr>
          <p:nvPr>
            <p:ph type="sldNum" sz="quarter" idx="12"/>
          </p:nvPr>
        </p:nvSpPr>
        <p:spPr/>
        <p:txBody>
          <a:bodyPr/>
          <a:lstStyle/>
          <a:p>
            <a:fld id="{D1A12E6A-C85A-496C-95D0-8B82A2649983}" type="slidenum">
              <a:rPr lang="en-US" smtClean="0"/>
              <a:t>2</a:t>
            </a:fld>
            <a:endParaRPr lang="en-US"/>
          </a:p>
        </p:txBody>
      </p:sp>
    </p:spTree>
    <p:extLst>
      <p:ext uri="{BB962C8B-B14F-4D97-AF65-F5344CB8AC3E}">
        <p14:creationId xmlns:p14="http://schemas.microsoft.com/office/powerpoint/2010/main" val="29667038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767" y="-113457"/>
            <a:ext cx="8425198" cy="1325563"/>
          </a:xfrm>
        </p:spPr>
        <p:txBody>
          <a:bodyPr/>
          <a:lstStyle/>
          <a:p>
            <a:r>
              <a:rPr lang="en-US" dirty="0" smtClean="0"/>
              <a:t>Editing Group Established Date</a:t>
            </a:r>
            <a:endParaRPr lang="en-US" dirty="0"/>
          </a:p>
        </p:txBody>
      </p:sp>
      <p:pic>
        <p:nvPicPr>
          <p:cNvPr id="3" name="Picture 2"/>
          <p:cNvPicPr>
            <a:picLocks noChangeAspect="1"/>
          </p:cNvPicPr>
          <p:nvPr/>
        </p:nvPicPr>
        <p:blipFill>
          <a:blip r:embed="rId2"/>
          <a:stretch>
            <a:fillRect/>
          </a:stretch>
        </p:blipFill>
        <p:spPr>
          <a:xfrm>
            <a:off x="654767" y="1019432"/>
            <a:ext cx="3642383" cy="245988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420092" y="4896868"/>
            <a:ext cx="5117980" cy="1414726"/>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667796" y="1000990"/>
            <a:ext cx="3587564" cy="2466450"/>
          </a:xfrm>
          <a:prstGeom prst="rect">
            <a:avLst/>
          </a:prstGeom>
          <a:ln>
            <a:solidFill>
              <a:schemeClr val="tx1"/>
            </a:solidFill>
          </a:ln>
        </p:spPr>
      </p:pic>
      <p:sp>
        <p:nvSpPr>
          <p:cNvPr id="6" name="TextBox 5"/>
          <p:cNvSpPr txBox="1"/>
          <p:nvPr/>
        </p:nvSpPr>
        <p:spPr>
          <a:xfrm>
            <a:off x="420092" y="3541761"/>
            <a:ext cx="8789586" cy="1200329"/>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You recorded the incorrect Establish Date for a group! And going back in to My Transactions</a:t>
            </a:r>
          </a:p>
          <a:p>
            <a:r>
              <a:rPr lang="en-US" dirty="0"/>
              <a:t>d</a:t>
            </a:r>
            <a:r>
              <a:rPr lang="en-US" dirty="0" smtClean="0"/>
              <a:t>oesn’t offer the option to correct it there. Event Locations is also where you would go to</a:t>
            </a:r>
          </a:p>
          <a:p>
            <a:r>
              <a:rPr lang="en-US" dirty="0"/>
              <a:t>c</a:t>
            </a:r>
            <a:r>
              <a:rPr lang="en-US" dirty="0" smtClean="0"/>
              <a:t>orrect this. Select View/Edit from the Actions button and correct the date as needed. After</a:t>
            </a:r>
          </a:p>
          <a:p>
            <a:r>
              <a:rPr lang="en-US" dirty="0"/>
              <a:t>y</a:t>
            </a:r>
            <a:r>
              <a:rPr lang="en-US" smtClean="0"/>
              <a:t>ou </a:t>
            </a:r>
            <a:r>
              <a:rPr lang="en-US" dirty="0" smtClean="0"/>
              <a:t>Save remember to Refresh the Basic Info to have the correct date display.</a:t>
            </a:r>
            <a:endParaRPr lang="en-US" dirty="0"/>
          </a:p>
        </p:txBody>
      </p:sp>
      <p:sp>
        <p:nvSpPr>
          <p:cNvPr id="7" name="Slide Number Placeholder 6"/>
          <p:cNvSpPr>
            <a:spLocks noGrp="1"/>
          </p:cNvSpPr>
          <p:nvPr>
            <p:ph type="sldNum" sz="quarter" idx="12"/>
          </p:nvPr>
        </p:nvSpPr>
        <p:spPr/>
        <p:txBody>
          <a:bodyPr/>
          <a:lstStyle/>
          <a:p>
            <a:fld id="{D1A12E6A-C85A-496C-95D0-8B82A2649983}" type="slidenum">
              <a:rPr lang="en-US" smtClean="0"/>
              <a:t>20</a:t>
            </a:fld>
            <a:endParaRPr lang="en-US"/>
          </a:p>
        </p:txBody>
      </p:sp>
    </p:spTree>
    <p:extLst>
      <p:ext uri="{BB962C8B-B14F-4D97-AF65-F5344CB8AC3E}">
        <p14:creationId xmlns:p14="http://schemas.microsoft.com/office/powerpoint/2010/main" val="14701175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19" y="197701"/>
            <a:ext cx="8154742" cy="1325563"/>
          </a:xfrm>
        </p:spPr>
        <p:txBody>
          <a:bodyPr/>
          <a:lstStyle/>
          <a:p>
            <a:r>
              <a:rPr lang="en-US" dirty="0" smtClean="0"/>
              <a:t>Editing </a:t>
            </a:r>
            <a:r>
              <a:rPr lang="en-US" smtClean="0"/>
              <a:t>Data Entered </a:t>
            </a:r>
            <a:r>
              <a:rPr lang="en-US" dirty="0" smtClean="0"/>
              <a:t>in Medical</a:t>
            </a:r>
            <a:endParaRPr lang="en-US" dirty="0"/>
          </a:p>
        </p:txBody>
      </p:sp>
      <p:sp>
        <p:nvSpPr>
          <p:cNvPr id="3" name="TextBox 2"/>
          <p:cNvSpPr txBox="1"/>
          <p:nvPr/>
        </p:nvSpPr>
        <p:spPr>
          <a:xfrm>
            <a:off x="5267459" y="1549022"/>
            <a:ext cx="3765390" cy="3693319"/>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In short, you cannot. If something</a:t>
            </a:r>
          </a:p>
          <a:p>
            <a:r>
              <a:rPr lang="en-US" dirty="0"/>
              <a:t>w</a:t>
            </a:r>
            <a:r>
              <a:rPr lang="en-US" dirty="0" smtClean="0"/>
              <a:t>as entered in the Medical module</a:t>
            </a:r>
          </a:p>
          <a:p>
            <a:r>
              <a:rPr lang="en-US" dirty="0" smtClean="0"/>
              <a:t>and came over into the Husbandry</a:t>
            </a:r>
          </a:p>
          <a:p>
            <a:r>
              <a:rPr lang="en-US" dirty="0"/>
              <a:t>m</a:t>
            </a:r>
            <a:r>
              <a:rPr lang="en-US" dirty="0" smtClean="0"/>
              <a:t>odule, that data MUST be edited</a:t>
            </a:r>
          </a:p>
          <a:p>
            <a:r>
              <a:rPr lang="en-US" dirty="0"/>
              <a:t>f</a:t>
            </a:r>
            <a:r>
              <a:rPr lang="en-US" dirty="0" smtClean="0"/>
              <a:t>rom the Medical entry. For weights</a:t>
            </a:r>
          </a:p>
          <a:p>
            <a:r>
              <a:rPr lang="en-US" dirty="0"/>
              <a:t>t</a:t>
            </a:r>
            <a:r>
              <a:rPr lang="en-US" dirty="0" smtClean="0"/>
              <a:t>here is an icon that displays to let</a:t>
            </a:r>
          </a:p>
          <a:p>
            <a:r>
              <a:rPr lang="en-US" dirty="0"/>
              <a:t>y</a:t>
            </a:r>
            <a:r>
              <a:rPr lang="en-US" dirty="0" smtClean="0"/>
              <a:t>ou know right away that you cannot</a:t>
            </a:r>
          </a:p>
          <a:p>
            <a:r>
              <a:rPr lang="en-US" dirty="0"/>
              <a:t>e</a:t>
            </a:r>
            <a:r>
              <a:rPr lang="en-US" dirty="0" smtClean="0"/>
              <a:t>dit from Husbandry. For Notes the</a:t>
            </a:r>
          </a:p>
          <a:p>
            <a:r>
              <a:rPr lang="en-US" dirty="0" smtClean="0"/>
              <a:t>Title is Clinical Medical Summary Note</a:t>
            </a:r>
          </a:p>
          <a:p>
            <a:r>
              <a:rPr lang="en-US" dirty="0"/>
              <a:t>a</a:t>
            </a:r>
            <a:r>
              <a:rPr lang="en-US" dirty="0" smtClean="0"/>
              <a:t>nd there is no other indication that</a:t>
            </a:r>
          </a:p>
          <a:p>
            <a:r>
              <a:rPr lang="en-US" dirty="0"/>
              <a:t>i</a:t>
            </a:r>
            <a:r>
              <a:rPr lang="en-US" dirty="0" smtClean="0"/>
              <a:t>t cannot be edited from Husbandry</a:t>
            </a:r>
          </a:p>
          <a:p>
            <a:r>
              <a:rPr lang="en-US" dirty="0"/>
              <a:t>o</a:t>
            </a:r>
            <a:r>
              <a:rPr lang="en-US" dirty="0" smtClean="0"/>
              <a:t>ther than no Edit option once you</a:t>
            </a:r>
          </a:p>
          <a:p>
            <a:r>
              <a:rPr lang="en-US" dirty="0"/>
              <a:t>s</a:t>
            </a:r>
            <a:r>
              <a:rPr lang="en-US" dirty="0" smtClean="0"/>
              <a:t>elect to View/Edit the Note.</a:t>
            </a:r>
            <a:endParaRPr lang="en-US" dirty="0"/>
          </a:p>
        </p:txBody>
      </p:sp>
      <p:pic>
        <p:nvPicPr>
          <p:cNvPr id="4" name="Picture 3"/>
          <p:cNvPicPr>
            <a:picLocks noChangeAspect="1"/>
          </p:cNvPicPr>
          <p:nvPr/>
        </p:nvPicPr>
        <p:blipFill>
          <a:blip r:embed="rId2"/>
          <a:stretch>
            <a:fillRect/>
          </a:stretch>
        </p:blipFill>
        <p:spPr>
          <a:xfrm>
            <a:off x="358194" y="1523264"/>
            <a:ext cx="4722632" cy="158461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58194" y="4143742"/>
            <a:ext cx="4693625" cy="1962266"/>
          </a:xfrm>
          <a:prstGeom prst="rect">
            <a:avLst/>
          </a:prstGeom>
          <a:ln>
            <a:solidFill>
              <a:schemeClr val="tx1"/>
            </a:solidFill>
          </a:ln>
        </p:spPr>
      </p:pic>
      <p:pic>
        <p:nvPicPr>
          <p:cNvPr id="6" name="Picture 5"/>
          <p:cNvPicPr>
            <a:picLocks noChangeAspect="1"/>
          </p:cNvPicPr>
          <p:nvPr/>
        </p:nvPicPr>
        <p:blipFill>
          <a:blip r:embed="rId4"/>
          <a:stretch>
            <a:fillRect/>
          </a:stretch>
        </p:blipFill>
        <p:spPr>
          <a:xfrm>
            <a:off x="2299804" y="2809784"/>
            <a:ext cx="1942857" cy="1028571"/>
          </a:xfrm>
          <a:prstGeom prst="rect">
            <a:avLst/>
          </a:prstGeom>
          <a:ln>
            <a:solidFill>
              <a:schemeClr val="tx1"/>
            </a:solidFill>
          </a:ln>
        </p:spPr>
      </p:pic>
      <p:sp>
        <p:nvSpPr>
          <p:cNvPr id="7" name="Slide Number Placeholder 6"/>
          <p:cNvSpPr>
            <a:spLocks noGrp="1"/>
          </p:cNvSpPr>
          <p:nvPr>
            <p:ph type="sldNum" sz="quarter" idx="12"/>
          </p:nvPr>
        </p:nvSpPr>
        <p:spPr/>
        <p:txBody>
          <a:bodyPr/>
          <a:lstStyle/>
          <a:p>
            <a:fld id="{D1A12E6A-C85A-496C-95D0-8B82A2649983}" type="slidenum">
              <a:rPr lang="en-US" smtClean="0"/>
              <a:t>21</a:t>
            </a:fld>
            <a:endParaRPr lang="en-US"/>
          </a:p>
        </p:txBody>
      </p:sp>
    </p:spTree>
    <p:extLst>
      <p:ext uri="{BB962C8B-B14F-4D97-AF65-F5344CB8AC3E}">
        <p14:creationId xmlns:p14="http://schemas.microsoft.com/office/powerpoint/2010/main" val="8363098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Duplicate </a:t>
            </a:r>
            <a:r>
              <a:rPr lang="en-US" dirty="0"/>
              <a:t>E</a:t>
            </a:r>
            <a:r>
              <a:rPr lang="en-US" dirty="0" smtClean="0"/>
              <a:t>nclosures</a:t>
            </a:r>
            <a:endParaRPr lang="en-US" dirty="0"/>
          </a:p>
        </p:txBody>
      </p:sp>
      <p:pic>
        <p:nvPicPr>
          <p:cNvPr id="3" name="Picture 2"/>
          <p:cNvPicPr>
            <a:picLocks noChangeAspect="1"/>
          </p:cNvPicPr>
          <p:nvPr/>
        </p:nvPicPr>
        <p:blipFill>
          <a:blip r:embed="rId2"/>
          <a:stretch>
            <a:fillRect/>
          </a:stretch>
        </p:blipFill>
        <p:spPr>
          <a:xfrm>
            <a:off x="628650" y="1690689"/>
            <a:ext cx="2352381" cy="4123809"/>
          </a:xfrm>
          <a:prstGeom prst="rect">
            <a:avLst/>
          </a:prstGeom>
          <a:ln>
            <a:solidFill>
              <a:schemeClr val="tx1"/>
            </a:solidFill>
          </a:ln>
        </p:spPr>
      </p:pic>
      <p:sp>
        <p:nvSpPr>
          <p:cNvPr id="4" name="TextBox 3"/>
          <p:cNvSpPr txBox="1"/>
          <p:nvPr/>
        </p:nvSpPr>
        <p:spPr>
          <a:xfrm>
            <a:off x="3900417" y="1468192"/>
            <a:ext cx="4150495" cy="2031325"/>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You have several Users with the access to</a:t>
            </a:r>
          </a:p>
          <a:p>
            <a:r>
              <a:rPr lang="en-US" dirty="0"/>
              <a:t>c</a:t>
            </a:r>
            <a:r>
              <a:rPr lang="en-US" dirty="0" smtClean="0"/>
              <a:t>reate new enclosures and move animals.</a:t>
            </a:r>
          </a:p>
          <a:p>
            <a:r>
              <a:rPr lang="en-US" dirty="0" smtClean="0"/>
              <a:t>You discover that two enclosures were</a:t>
            </a:r>
          </a:p>
          <a:p>
            <a:r>
              <a:rPr lang="en-US" dirty="0"/>
              <a:t>c</a:t>
            </a:r>
            <a:r>
              <a:rPr lang="en-US" dirty="0" smtClean="0"/>
              <a:t>reated for the same exhibit. At the top of</a:t>
            </a:r>
          </a:p>
          <a:p>
            <a:r>
              <a:rPr lang="en-US" dirty="0"/>
              <a:t>t</a:t>
            </a:r>
            <a:r>
              <a:rPr lang="en-US" dirty="0" smtClean="0"/>
              <a:t>he Enclosure module select Merge</a:t>
            </a:r>
          </a:p>
          <a:p>
            <a:r>
              <a:rPr lang="en-US" dirty="0" smtClean="0"/>
              <a:t>Enclosures &gt; Merge Enclosures (cleanup</a:t>
            </a:r>
          </a:p>
          <a:p>
            <a:r>
              <a:rPr lang="en-US" dirty="0" smtClean="0"/>
              <a:t>Errors).</a:t>
            </a:r>
          </a:p>
        </p:txBody>
      </p:sp>
      <p:pic>
        <p:nvPicPr>
          <p:cNvPr id="5" name="Picture 4"/>
          <p:cNvPicPr>
            <a:picLocks noChangeAspect="1"/>
          </p:cNvPicPr>
          <p:nvPr/>
        </p:nvPicPr>
        <p:blipFill>
          <a:blip r:embed="rId3"/>
          <a:stretch>
            <a:fillRect/>
          </a:stretch>
        </p:blipFill>
        <p:spPr>
          <a:xfrm>
            <a:off x="4053569" y="3868503"/>
            <a:ext cx="3844192" cy="1398956"/>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22</a:t>
            </a:fld>
            <a:endParaRPr lang="en-US"/>
          </a:p>
        </p:txBody>
      </p:sp>
    </p:spTree>
    <p:extLst>
      <p:ext uri="{BB962C8B-B14F-4D97-AF65-F5344CB8AC3E}">
        <p14:creationId xmlns:p14="http://schemas.microsoft.com/office/powerpoint/2010/main" val="40761001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Duplicate Enclosures</a:t>
            </a:r>
            <a:endParaRPr lang="en-US" dirty="0"/>
          </a:p>
        </p:txBody>
      </p:sp>
      <p:pic>
        <p:nvPicPr>
          <p:cNvPr id="3" name="Picture 2"/>
          <p:cNvPicPr>
            <a:picLocks noChangeAspect="1"/>
          </p:cNvPicPr>
          <p:nvPr/>
        </p:nvPicPr>
        <p:blipFill>
          <a:blip r:embed="rId2"/>
          <a:stretch>
            <a:fillRect/>
          </a:stretch>
        </p:blipFill>
        <p:spPr>
          <a:xfrm>
            <a:off x="486982" y="1604379"/>
            <a:ext cx="4514286" cy="3685714"/>
          </a:xfrm>
          <a:prstGeom prst="rect">
            <a:avLst/>
          </a:prstGeom>
          <a:ln>
            <a:solidFill>
              <a:schemeClr val="tx1"/>
            </a:solidFill>
          </a:ln>
        </p:spPr>
      </p:pic>
      <p:sp>
        <p:nvSpPr>
          <p:cNvPr id="4" name="TextBox 3"/>
          <p:cNvSpPr txBox="1"/>
          <p:nvPr/>
        </p:nvSpPr>
        <p:spPr>
          <a:xfrm>
            <a:off x="5344732" y="1604379"/>
            <a:ext cx="3674467" cy="3970318"/>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The order that you record the</a:t>
            </a:r>
          </a:p>
          <a:p>
            <a:r>
              <a:rPr lang="en-US" dirty="0"/>
              <a:t>f</a:t>
            </a:r>
            <a:r>
              <a:rPr lang="en-US" dirty="0" smtClean="0"/>
              <a:t>irst and second enclosures </a:t>
            </a:r>
          </a:p>
          <a:p>
            <a:r>
              <a:rPr lang="en-US" dirty="0" smtClean="0"/>
              <a:t>(1 and 2) doesn’t matter. What</a:t>
            </a:r>
          </a:p>
          <a:p>
            <a:r>
              <a:rPr lang="en-US" dirty="0"/>
              <a:t>d</a:t>
            </a:r>
            <a:r>
              <a:rPr lang="en-US" dirty="0" smtClean="0"/>
              <a:t>oes matter is what you select</a:t>
            </a:r>
          </a:p>
          <a:p>
            <a:r>
              <a:rPr lang="en-US" dirty="0"/>
              <a:t>f</a:t>
            </a:r>
            <a:r>
              <a:rPr lang="en-US" dirty="0" smtClean="0"/>
              <a:t>or the Merge Into enclosure (3)</a:t>
            </a:r>
          </a:p>
          <a:p>
            <a:r>
              <a:rPr lang="en-US" dirty="0"/>
              <a:t>a</a:t>
            </a:r>
            <a:r>
              <a:rPr lang="en-US" dirty="0" smtClean="0"/>
              <a:t>s this is the enclosure that will</a:t>
            </a:r>
          </a:p>
          <a:p>
            <a:r>
              <a:rPr lang="en-US" dirty="0"/>
              <a:t>r</a:t>
            </a:r>
            <a:r>
              <a:rPr lang="en-US" dirty="0" smtClean="0"/>
              <a:t>emain. The other one will</a:t>
            </a:r>
          </a:p>
          <a:p>
            <a:r>
              <a:rPr lang="en-US" dirty="0"/>
              <a:t>d</a:t>
            </a:r>
            <a:r>
              <a:rPr lang="en-US" dirty="0" smtClean="0"/>
              <a:t>isappear. In this example all</a:t>
            </a:r>
          </a:p>
          <a:p>
            <a:r>
              <a:rPr lang="en-US" dirty="0"/>
              <a:t>r</a:t>
            </a:r>
            <a:r>
              <a:rPr lang="en-US" dirty="0" smtClean="0"/>
              <a:t>eferences in enclosure moves</a:t>
            </a:r>
          </a:p>
          <a:p>
            <a:r>
              <a:rPr lang="en-US" dirty="0"/>
              <a:t>f</a:t>
            </a:r>
            <a:r>
              <a:rPr lang="en-US" dirty="0" smtClean="0"/>
              <a:t>or North American Snakes will</a:t>
            </a:r>
          </a:p>
          <a:p>
            <a:r>
              <a:rPr lang="en-US" dirty="0"/>
              <a:t>b</a:t>
            </a:r>
            <a:r>
              <a:rPr lang="en-US" dirty="0" smtClean="0"/>
              <a:t>e replaced with American snakes.</a:t>
            </a:r>
          </a:p>
          <a:p>
            <a:r>
              <a:rPr lang="en-US" dirty="0" smtClean="0"/>
              <a:t>An automatic Note regarding this</a:t>
            </a:r>
          </a:p>
          <a:p>
            <a:r>
              <a:rPr lang="en-US" dirty="0"/>
              <a:t>c</a:t>
            </a:r>
            <a:r>
              <a:rPr lang="en-US" dirty="0" smtClean="0"/>
              <a:t>hange will be added to the</a:t>
            </a:r>
          </a:p>
          <a:p>
            <a:r>
              <a:rPr lang="en-US" dirty="0"/>
              <a:t>e</a:t>
            </a:r>
            <a:r>
              <a:rPr lang="en-US" dirty="0" smtClean="0"/>
              <a:t>nclosure move in the animal record.</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23</a:t>
            </a:fld>
            <a:endParaRPr lang="en-US"/>
          </a:p>
        </p:txBody>
      </p:sp>
    </p:spTree>
    <p:extLst>
      <p:ext uri="{BB962C8B-B14F-4D97-AF65-F5344CB8AC3E}">
        <p14:creationId xmlns:p14="http://schemas.microsoft.com/office/powerpoint/2010/main" val="34890482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Duplicate Enclosures</a:t>
            </a:r>
            <a:endParaRPr lang="en-US" dirty="0"/>
          </a:p>
        </p:txBody>
      </p:sp>
      <p:pic>
        <p:nvPicPr>
          <p:cNvPr id="3" name="Picture 2"/>
          <p:cNvPicPr>
            <a:picLocks noChangeAspect="1"/>
          </p:cNvPicPr>
          <p:nvPr/>
        </p:nvPicPr>
        <p:blipFill>
          <a:blip r:embed="rId2"/>
          <a:stretch>
            <a:fillRect/>
          </a:stretch>
        </p:blipFill>
        <p:spPr>
          <a:xfrm>
            <a:off x="502291" y="1690689"/>
            <a:ext cx="4533333" cy="914286"/>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1174158" y="2903846"/>
            <a:ext cx="2019803" cy="3363687"/>
          </a:xfrm>
          <a:prstGeom prst="rect">
            <a:avLst/>
          </a:prstGeom>
          <a:ln>
            <a:solidFill>
              <a:schemeClr val="tx1"/>
            </a:solidFill>
          </a:ln>
        </p:spPr>
      </p:pic>
      <p:sp>
        <p:nvSpPr>
          <p:cNvPr id="6" name="TextBox 5"/>
          <p:cNvSpPr txBox="1"/>
          <p:nvPr/>
        </p:nvSpPr>
        <p:spPr>
          <a:xfrm>
            <a:off x="4031087" y="3090930"/>
            <a:ext cx="4690900" cy="2308324"/>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You will be asked if you want the notes from the</a:t>
            </a:r>
          </a:p>
          <a:p>
            <a:r>
              <a:rPr lang="en-US" dirty="0"/>
              <a:t>m</a:t>
            </a:r>
            <a:r>
              <a:rPr lang="en-US" dirty="0" smtClean="0"/>
              <a:t>erged enclosure included in the retained</a:t>
            </a:r>
          </a:p>
          <a:p>
            <a:r>
              <a:rPr lang="en-US" dirty="0"/>
              <a:t>e</a:t>
            </a:r>
            <a:r>
              <a:rPr lang="en-US" dirty="0" smtClean="0"/>
              <a:t>nclosure. This includes information such as</a:t>
            </a:r>
          </a:p>
          <a:p>
            <a:r>
              <a:rPr lang="en-US" dirty="0"/>
              <a:t>m</a:t>
            </a:r>
            <a:r>
              <a:rPr lang="en-US" dirty="0" smtClean="0"/>
              <a:t>aintenance and measurements in addition to</a:t>
            </a:r>
          </a:p>
          <a:p>
            <a:r>
              <a:rPr lang="en-US" dirty="0"/>
              <a:t>n</a:t>
            </a:r>
            <a:r>
              <a:rPr lang="en-US" dirty="0" smtClean="0"/>
              <a:t>otes. You can search for either the merged </a:t>
            </a:r>
          </a:p>
          <a:p>
            <a:r>
              <a:rPr lang="en-US" dirty="0"/>
              <a:t>e</a:t>
            </a:r>
            <a:r>
              <a:rPr lang="en-US" dirty="0" smtClean="0"/>
              <a:t>nclosure or the retained enclosure using the</a:t>
            </a:r>
          </a:p>
          <a:p>
            <a:r>
              <a:rPr lang="en-US" dirty="0" smtClean="0"/>
              <a:t>Cleanup Error Search in the expandable</a:t>
            </a:r>
          </a:p>
          <a:p>
            <a:r>
              <a:rPr lang="en-US" dirty="0"/>
              <a:t>e</a:t>
            </a:r>
            <a:r>
              <a:rPr lang="en-US" smtClean="0"/>
              <a:t>nclosure </a:t>
            </a:r>
            <a:r>
              <a:rPr lang="en-US" dirty="0" smtClean="0"/>
              <a:t>search box.</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24</a:t>
            </a:fld>
            <a:endParaRPr lang="en-US"/>
          </a:p>
        </p:txBody>
      </p:sp>
    </p:spTree>
    <p:extLst>
      <p:ext uri="{BB962C8B-B14F-4D97-AF65-F5344CB8AC3E}">
        <p14:creationId xmlns:p14="http://schemas.microsoft.com/office/powerpoint/2010/main" val="7178276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Add/Edit Nest ID </a:t>
            </a:r>
            <a:endParaRPr lang="en-US" dirty="0"/>
          </a:p>
        </p:txBody>
      </p:sp>
      <p:pic>
        <p:nvPicPr>
          <p:cNvPr id="3" name="Picture 2"/>
          <p:cNvPicPr>
            <a:picLocks noChangeAspect="1"/>
          </p:cNvPicPr>
          <p:nvPr/>
        </p:nvPicPr>
        <p:blipFill>
          <a:blip r:embed="rId2"/>
          <a:stretch>
            <a:fillRect/>
          </a:stretch>
        </p:blipFill>
        <p:spPr>
          <a:xfrm>
            <a:off x="1567238" y="3497947"/>
            <a:ext cx="6009524" cy="2000000"/>
          </a:xfrm>
          <a:prstGeom prst="rect">
            <a:avLst/>
          </a:prstGeom>
          <a:ln>
            <a:solidFill>
              <a:schemeClr val="tx1"/>
            </a:solidFill>
          </a:ln>
        </p:spPr>
      </p:pic>
      <p:sp>
        <p:nvSpPr>
          <p:cNvPr id="4" name="TextBox 3"/>
          <p:cNvSpPr txBox="1"/>
          <p:nvPr/>
        </p:nvSpPr>
        <p:spPr>
          <a:xfrm>
            <a:off x="802346" y="1561900"/>
            <a:ext cx="7629076" cy="1477328"/>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You added a Nest ID during your accession but you recorded the wrong one.</a:t>
            </a:r>
          </a:p>
          <a:p>
            <a:r>
              <a:rPr lang="en-US" dirty="0" smtClean="0"/>
              <a:t>Going back into My Transactions to correct you can find no Nest ID field to edit!</a:t>
            </a:r>
          </a:p>
          <a:p>
            <a:r>
              <a:rPr lang="en-US" dirty="0" smtClean="0"/>
              <a:t>Nest ID is actually stored in with the Parents. If you recorded one it will display</a:t>
            </a:r>
          </a:p>
          <a:p>
            <a:r>
              <a:rPr lang="en-US" dirty="0"/>
              <a:t>h</a:t>
            </a:r>
            <a:r>
              <a:rPr lang="en-US" dirty="0" smtClean="0"/>
              <a:t>ere and it can be edited under the Actions menu. If you did not record one</a:t>
            </a:r>
          </a:p>
          <a:p>
            <a:r>
              <a:rPr lang="en-US" dirty="0"/>
              <a:t>b</a:t>
            </a:r>
            <a:r>
              <a:rPr lang="en-US" dirty="0" smtClean="0"/>
              <a:t>ut want to you can add it here.</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25</a:t>
            </a:fld>
            <a:endParaRPr lang="en-US"/>
          </a:p>
        </p:txBody>
      </p:sp>
    </p:spTree>
    <p:extLst>
      <p:ext uri="{BB962C8B-B14F-4D97-AF65-F5344CB8AC3E}">
        <p14:creationId xmlns:p14="http://schemas.microsoft.com/office/powerpoint/2010/main" val="23830353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Oops! You Found Duplicate Animals!</a:t>
            </a:r>
            <a:endParaRPr lang="en-US" dirty="0"/>
          </a:p>
        </p:txBody>
      </p:sp>
      <p:sp>
        <p:nvSpPr>
          <p:cNvPr id="3" name="Content Placeholder 2"/>
          <p:cNvSpPr>
            <a:spLocks noGrp="1"/>
          </p:cNvSpPr>
          <p:nvPr>
            <p:ph idx="1"/>
          </p:nvPr>
        </p:nvSpPr>
        <p:spPr/>
        <p:txBody>
          <a:bodyPr>
            <a:normAutofit/>
          </a:bodyPr>
          <a:lstStyle/>
          <a:p>
            <a:r>
              <a:rPr lang="en-US" sz="2400" dirty="0" smtClean="0"/>
              <a:t>Creating a new accession instead of accepting a Pending</a:t>
            </a:r>
          </a:p>
          <a:p>
            <a:r>
              <a:rPr lang="en-US" sz="2400" dirty="0" smtClean="0"/>
              <a:t>Accessioning an animal from a non-ZIMS institution that had previously been at a ZIMS facility</a:t>
            </a:r>
          </a:p>
          <a:p>
            <a:r>
              <a:rPr lang="en-US" sz="2400" dirty="0" smtClean="0"/>
              <a:t>Two Users accessioning the same animal at the same institution</a:t>
            </a:r>
          </a:p>
          <a:p>
            <a:r>
              <a:rPr lang="en-US" sz="2400" dirty="0" smtClean="0"/>
              <a:t>An institution not accessioning the entity as sent (</a:t>
            </a:r>
            <a:r>
              <a:rPr lang="en-US" sz="2400" dirty="0" err="1" smtClean="0"/>
              <a:t>ie</a:t>
            </a:r>
            <a:r>
              <a:rPr lang="en-US" sz="2400" dirty="0" smtClean="0"/>
              <a:t> group was sent but receiver accessioned as individuals and vice versa)</a:t>
            </a:r>
            <a:endParaRPr lang="en-US" sz="2400" dirty="0"/>
          </a:p>
        </p:txBody>
      </p:sp>
      <p:sp>
        <p:nvSpPr>
          <p:cNvPr id="4" name="Slide Number Placeholder 3"/>
          <p:cNvSpPr>
            <a:spLocks noGrp="1"/>
          </p:cNvSpPr>
          <p:nvPr>
            <p:ph type="sldNum" sz="quarter" idx="12"/>
          </p:nvPr>
        </p:nvSpPr>
        <p:spPr/>
        <p:txBody>
          <a:bodyPr/>
          <a:lstStyle/>
          <a:p>
            <a:fld id="{D1A12E6A-C85A-496C-95D0-8B82A2649983}" type="slidenum">
              <a:rPr lang="en-US" smtClean="0"/>
              <a:t>26</a:t>
            </a:fld>
            <a:endParaRPr lang="en-US"/>
          </a:p>
        </p:txBody>
      </p:sp>
    </p:spTree>
    <p:extLst>
      <p:ext uri="{BB962C8B-B14F-4D97-AF65-F5344CB8AC3E}">
        <p14:creationId xmlns:p14="http://schemas.microsoft.com/office/powerpoint/2010/main" val="3976808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an Animal Merge</a:t>
            </a:r>
            <a:endParaRPr lang="en-US" dirty="0"/>
          </a:p>
        </p:txBody>
      </p:sp>
      <p:sp>
        <p:nvSpPr>
          <p:cNvPr id="3" name="Content Placeholder 2"/>
          <p:cNvSpPr>
            <a:spLocks noGrp="1"/>
          </p:cNvSpPr>
          <p:nvPr>
            <p:ph idx="1"/>
          </p:nvPr>
        </p:nvSpPr>
        <p:spPr>
          <a:xfrm>
            <a:off x="538498" y="1452138"/>
            <a:ext cx="7886700" cy="4351338"/>
          </a:xfrm>
        </p:spPr>
        <p:txBody>
          <a:bodyPr>
            <a:normAutofit/>
          </a:bodyPr>
          <a:lstStyle/>
          <a:p>
            <a:r>
              <a:rPr lang="en-US" sz="2000" dirty="0" smtClean="0"/>
              <a:t>Criteria is a match in both records for:</a:t>
            </a:r>
          </a:p>
          <a:p>
            <a:pPr lvl="1"/>
            <a:r>
              <a:rPr lang="en-US" sz="2000" dirty="0" smtClean="0"/>
              <a:t>Taxonomy</a:t>
            </a:r>
          </a:p>
          <a:p>
            <a:pPr lvl="1"/>
            <a:r>
              <a:rPr lang="en-US" sz="2000" dirty="0" smtClean="0"/>
              <a:t>Date of Birth</a:t>
            </a:r>
          </a:p>
          <a:p>
            <a:pPr lvl="1"/>
            <a:r>
              <a:rPr lang="en-US" sz="2000" dirty="0" smtClean="0"/>
              <a:t>Gender</a:t>
            </a:r>
          </a:p>
          <a:p>
            <a:pPr lvl="1"/>
            <a:r>
              <a:rPr lang="en-US" sz="2000" dirty="0" smtClean="0"/>
              <a:t>Birth Location</a:t>
            </a:r>
          </a:p>
          <a:p>
            <a:pPr lvl="1"/>
            <a:r>
              <a:rPr lang="en-US" sz="2000" dirty="0" smtClean="0"/>
              <a:t>At least one of:</a:t>
            </a:r>
          </a:p>
          <a:p>
            <a:pPr lvl="2"/>
            <a:r>
              <a:rPr lang="en-US" dirty="0" smtClean="0"/>
              <a:t>House Name</a:t>
            </a:r>
          </a:p>
          <a:p>
            <a:pPr lvl="2"/>
            <a:r>
              <a:rPr lang="en-US" dirty="0" smtClean="0"/>
              <a:t>Studbook Number</a:t>
            </a:r>
          </a:p>
          <a:p>
            <a:pPr lvl="2"/>
            <a:r>
              <a:rPr lang="en-US" dirty="0" smtClean="0"/>
              <a:t>Transponder</a:t>
            </a:r>
          </a:p>
          <a:p>
            <a:r>
              <a:rPr lang="en-US" sz="2000" dirty="0" smtClean="0"/>
              <a:t>If all match can be merged without approval of other institution</a:t>
            </a:r>
          </a:p>
          <a:p>
            <a:r>
              <a:rPr lang="en-US" sz="2000" dirty="0" smtClean="0"/>
              <a:t>If all don’t match then approval must be obtained</a:t>
            </a:r>
          </a:p>
          <a:p>
            <a:r>
              <a:rPr lang="en-US" sz="2000" dirty="0" smtClean="0"/>
              <a:t>Send request to </a:t>
            </a:r>
            <a:r>
              <a:rPr lang="en-US" sz="2000" dirty="0" smtClean="0">
                <a:hlinkClick r:id="rId2"/>
              </a:rPr>
              <a:t>support@Species360.org</a:t>
            </a:r>
            <a:r>
              <a:rPr lang="en-US" sz="2000" dirty="0" smtClean="0"/>
              <a:t>, provide both GANs</a:t>
            </a:r>
          </a:p>
        </p:txBody>
      </p:sp>
      <p:pic>
        <p:nvPicPr>
          <p:cNvPr id="1026" name="Picture 2" descr="Image result for seeing doubl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8184" y="1810942"/>
            <a:ext cx="3141417" cy="2513133"/>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1A12E6A-C85A-496C-95D0-8B82A2649983}" type="slidenum">
              <a:rPr lang="en-US" smtClean="0"/>
              <a:t>27</a:t>
            </a:fld>
            <a:endParaRPr lang="en-US"/>
          </a:p>
        </p:txBody>
      </p:sp>
    </p:spTree>
    <p:extLst>
      <p:ext uri="{BB962C8B-B14F-4D97-AF65-F5344CB8AC3E}">
        <p14:creationId xmlns:p14="http://schemas.microsoft.com/office/powerpoint/2010/main" val="18718763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Have a Pending in Red!</a:t>
            </a:r>
            <a:endParaRPr lang="en-US" dirty="0"/>
          </a:p>
        </p:txBody>
      </p:sp>
      <p:pic>
        <p:nvPicPr>
          <p:cNvPr id="3" name="Picture 2"/>
          <p:cNvPicPr>
            <a:picLocks noChangeAspect="1"/>
          </p:cNvPicPr>
          <p:nvPr/>
        </p:nvPicPr>
        <p:blipFill>
          <a:blip r:embed="rId2"/>
          <a:stretch>
            <a:fillRect/>
          </a:stretch>
        </p:blipFill>
        <p:spPr>
          <a:xfrm>
            <a:off x="628650" y="2553593"/>
            <a:ext cx="7781299" cy="2875517"/>
          </a:xfrm>
          <a:prstGeom prst="rect">
            <a:avLst/>
          </a:prstGeom>
          <a:ln>
            <a:solidFill>
              <a:schemeClr val="tx1"/>
            </a:solidFill>
          </a:ln>
        </p:spPr>
      </p:pic>
      <p:sp>
        <p:nvSpPr>
          <p:cNvPr id="4" name="TextBox 3"/>
          <p:cNvSpPr txBox="1"/>
          <p:nvPr/>
        </p:nvSpPr>
        <p:spPr>
          <a:xfrm>
            <a:off x="1157411" y="1475809"/>
            <a:ext cx="6952288" cy="923330"/>
          </a:xfrm>
          <a:prstGeom prst="rect">
            <a:avLst/>
          </a:prstGeom>
          <a:solidFill>
            <a:schemeClr val="accent6">
              <a:lumMod val="40000"/>
              <a:lumOff val="60000"/>
            </a:schemeClr>
          </a:solidFill>
          <a:ln>
            <a:solidFill>
              <a:schemeClr val="tx1"/>
            </a:solidFill>
          </a:ln>
        </p:spPr>
        <p:txBody>
          <a:bodyPr wrap="none" rtlCol="0">
            <a:spAutoFit/>
          </a:bodyPr>
          <a:lstStyle/>
          <a:p>
            <a:r>
              <a:rPr lang="en-US" dirty="0" err="1" smtClean="0"/>
              <a:t>Pendings</a:t>
            </a:r>
            <a:r>
              <a:rPr lang="en-US" dirty="0" smtClean="0"/>
              <a:t> in red mean that the other institution has selected Deny for a</a:t>
            </a:r>
          </a:p>
          <a:p>
            <a:r>
              <a:rPr lang="en-US" dirty="0"/>
              <a:t>t</a:t>
            </a:r>
            <a:r>
              <a:rPr lang="en-US" dirty="0" smtClean="0"/>
              <a:t>ransaction that you recorded with them. How you fix these will depend</a:t>
            </a:r>
          </a:p>
          <a:p>
            <a:r>
              <a:rPr lang="en-US" dirty="0"/>
              <a:t>o</a:t>
            </a:r>
            <a:r>
              <a:rPr lang="en-US" dirty="0" smtClean="0"/>
              <a:t>n why they may have denied it.</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28</a:t>
            </a:fld>
            <a:endParaRPr lang="en-US"/>
          </a:p>
        </p:txBody>
      </p:sp>
    </p:spTree>
    <p:extLst>
      <p:ext uri="{BB962C8B-B14F-4D97-AF65-F5344CB8AC3E}">
        <p14:creationId xmlns:p14="http://schemas.microsoft.com/office/powerpoint/2010/main" val="14919574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Denied Transactions</a:t>
            </a:r>
            <a:endParaRPr lang="en-US" dirty="0"/>
          </a:p>
        </p:txBody>
      </p:sp>
      <p:pic>
        <p:nvPicPr>
          <p:cNvPr id="3" name="Picture 2"/>
          <p:cNvPicPr>
            <a:picLocks noChangeAspect="1"/>
          </p:cNvPicPr>
          <p:nvPr/>
        </p:nvPicPr>
        <p:blipFill>
          <a:blip r:embed="rId2"/>
          <a:stretch>
            <a:fillRect/>
          </a:stretch>
        </p:blipFill>
        <p:spPr>
          <a:xfrm>
            <a:off x="628650" y="1478429"/>
            <a:ext cx="7650051" cy="2223156"/>
          </a:xfrm>
          <a:prstGeom prst="rect">
            <a:avLst/>
          </a:prstGeom>
          <a:ln>
            <a:solidFill>
              <a:schemeClr val="tx1"/>
            </a:solidFill>
          </a:ln>
        </p:spPr>
      </p:pic>
      <p:sp>
        <p:nvSpPr>
          <p:cNvPr id="4" name="TextBox 3"/>
          <p:cNvSpPr txBox="1"/>
          <p:nvPr/>
        </p:nvSpPr>
        <p:spPr>
          <a:xfrm>
            <a:off x="527175" y="3940934"/>
            <a:ext cx="8077661"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The easiest ones to fix are those where you realize you either recorded sending the</a:t>
            </a:r>
          </a:p>
          <a:p>
            <a:r>
              <a:rPr lang="en-US" dirty="0"/>
              <a:t>w</a:t>
            </a:r>
            <a:r>
              <a:rPr lang="en-US" dirty="0" smtClean="0"/>
              <a:t>rong animal or sent the right animal to the wrong place. You will simply edit your</a:t>
            </a:r>
          </a:p>
          <a:p>
            <a:r>
              <a:rPr lang="en-US" dirty="0" smtClean="0"/>
              <a:t>My Transactions stream to reflect what was correct. Here we opened the record and</a:t>
            </a:r>
          </a:p>
          <a:p>
            <a:r>
              <a:rPr lang="en-US" dirty="0"/>
              <a:t>s</a:t>
            </a:r>
            <a:r>
              <a:rPr lang="en-US" dirty="0" smtClean="0"/>
              <a:t>aw in the hover over that it was Denied by JACKSON. Looking in the details, you</a:t>
            </a:r>
          </a:p>
          <a:p>
            <a:r>
              <a:rPr lang="en-US" dirty="0"/>
              <a:t>r</a:t>
            </a:r>
            <a:r>
              <a:rPr lang="en-US" dirty="0" smtClean="0"/>
              <a:t>ecorded sending the animal twice, on two different dates but with the same terms.</a:t>
            </a:r>
          </a:p>
          <a:p>
            <a:r>
              <a:rPr lang="en-US" dirty="0" smtClean="0"/>
              <a:t>To correct this delete that last transaction from your records.</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29</a:t>
            </a:fld>
            <a:endParaRPr lang="en-US"/>
          </a:p>
        </p:txBody>
      </p:sp>
    </p:spTree>
    <p:extLst>
      <p:ext uri="{BB962C8B-B14F-4D97-AF65-F5344CB8AC3E}">
        <p14:creationId xmlns:p14="http://schemas.microsoft.com/office/powerpoint/2010/main" val="3164318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Correction – </a:t>
            </a:r>
            <a:br>
              <a:rPr lang="en-US" dirty="0" smtClean="0"/>
            </a:br>
            <a:r>
              <a:rPr lang="en-US" dirty="0" smtClean="0"/>
              <a:t>10 Second Undo!</a:t>
            </a:r>
            <a:endParaRPr lang="en-US" dirty="0"/>
          </a:p>
        </p:txBody>
      </p:sp>
      <p:pic>
        <p:nvPicPr>
          <p:cNvPr id="4" name="Picture 3"/>
          <p:cNvPicPr>
            <a:picLocks noChangeAspect="1"/>
          </p:cNvPicPr>
          <p:nvPr/>
        </p:nvPicPr>
        <p:blipFill>
          <a:blip r:embed="rId2"/>
          <a:stretch>
            <a:fillRect/>
          </a:stretch>
        </p:blipFill>
        <p:spPr>
          <a:xfrm>
            <a:off x="4227445" y="2229857"/>
            <a:ext cx="4171995" cy="2650798"/>
          </a:xfrm>
          <a:prstGeom prst="rect">
            <a:avLst/>
          </a:prstGeom>
          <a:ln>
            <a:solidFill>
              <a:schemeClr val="tx1"/>
            </a:solidFill>
          </a:ln>
        </p:spPr>
      </p:pic>
      <p:sp>
        <p:nvSpPr>
          <p:cNvPr id="5" name="TextBox 4"/>
          <p:cNvSpPr txBox="1"/>
          <p:nvPr/>
        </p:nvSpPr>
        <p:spPr>
          <a:xfrm>
            <a:off x="888642" y="1985596"/>
            <a:ext cx="2883097" cy="3139321"/>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The first chance is to correct</a:t>
            </a:r>
          </a:p>
          <a:p>
            <a:r>
              <a:rPr lang="en-US" dirty="0"/>
              <a:t>y</a:t>
            </a:r>
            <a:r>
              <a:rPr lang="en-US" dirty="0" smtClean="0"/>
              <a:t>our data immediately! With</a:t>
            </a:r>
          </a:p>
          <a:p>
            <a:r>
              <a:rPr lang="en-US" dirty="0"/>
              <a:t>m</a:t>
            </a:r>
            <a:r>
              <a:rPr lang="en-US" dirty="0" smtClean="0"/>
              <a:t>ost data entry screens you</a:t>
            </a:r>
          </a:p>
          <a:p>
            <a:r>
              <a:rPr lang="en-US" dirty="0"/>
              <a:t>h</a:t>
            </a:r>
            <a:r>
              <a:rPr lang="en-US" dirty="0" smtClean="0"/>
              <a:t>ave 10 seconds to Undo an</a:t>
            </a:r>
          </a:p>
          <a:p>
            <a:r>
              <a:rPr lang="en-US" dirty="0"/>
              <a:t>e</a:t>
            </a:r>
            <a:r>
              <a:rPr lang="en-US" dirty="0" smtClean="0"/>
              <a:t>ntry that you realize was</a:t>
            </a:r>
          </a:p>
          <a:p>
            <a:r>
              <a:rPr lang="en-US" dirty="0"/>
              <a:t>i</a:t>
            </a:r>
            <a:r>
              <a:rPr lang="en-US" dirty="0" smtClean="0"/>
              <a:t>ncorrect the second you hit</a:t>
            </a:r>
          </a:p>
          <a:p>
            <a:r>
              <a:rPr lang="en-US" dirty="0"/>
              <a:t>t</a:t>
            </a:r>
            <a:r>
              <a:rPr lang="en-US" dirty="0" smtClean="0"/>
              <a:t>he Save button. Selecting</a:t>
            </a:r>
          </a:p>
          <a:p>
            <a:r>
              <a:rPr lang="en-US" dirty="0" smtClean="0"/>
              <a:t>Undo will take you back to</a:t>
            </a:r>
          </a:p>
          <a:p>
            <a:r>
              <a:rPr lang="en-US" dirty="0"/>
              <a:t>t</a:t>
            </a:r>
            <a:r>
              <a:rPr lang="en-US" dirty="0" smtClean="0"/>
              <a:t>he Details or More Details </a:t>
            </a:r>
          </a:p>
          <a:p>
            <a:r>
              <a:rPr lang="en-US" dirty="0" smtClean="0"/>
              <a:t>tab, whichever you were </a:t>
            </a:r>
          </a:p>
          <a:p>
            <a:r>
              <a:rPr lang="en-US" dirty="0" smtClean="0"/>
              <a:t>working in.</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3</a:t>
            </a:fld>
            <a:endParaRPr lang="en-US"/>
          </a:p>
        </p:txBody>
      </p:sp>
    </p:spTree>
    <p:extLst>
      <p:ext uri="{BB962C8B-B14F-4D97-AF65-F5344CB8AC3E}">
        <p14:creationId xmlns:p14="http://schemas.microsoft.com/office/powerpoint/2010/main" val="2387879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Your Records</a:t>
            </a:r>
            <a:endParaRPr lang="en-US" dirty="0"/>
          </a:p>
        </p:txBody>
      </p:sp>
      <p:sp>
        <p:nvSpPr>
          <p:cNvPr id="3" name="Content Placeholder 2"/>
          <p:cNvSpPr>
            <a:spLocks noGrp="1"/>
          </p:cNvSpPr>
          <p:nvPr>
            <p:ph idx="1"/>
          </p:nvPr>
        </p:nvSpPr>
        <p:spPr/>
        <p:txBody>
          <a:bodyPr>
            <a:normAutofit/>
          </a:bodyPr>
          <a:lstStyle/>
          <a:p>
            <a:r>
              <a:rPr lang="en-US" dirty="0" smtClean="0"/>
              <a:t>Reasons you may </a:t>
            </a:r>
            <a:r>
              <a:rPr lang="en-US" dirty="0" smtClean="0"/>
              <a:t>need to edit</a:t>
            </a:r>
            <a:r>
              <a:rPr lang="en-US" dirty="0" smtClean="0"/>
              <a:t>:</a:t>
            </a:r>
          </a:p>
          <a:p>
            <a:pPr lvl="1"/>
            <a:r>
              <a:rPr lang="en-US" dirty="0" smtClean="0"/>
              <a:t>Settle a discrepancy between institutions </a:t>
            </a:r>
            <a:r>
              <a:rPr lang="en-US" dirty="0" smtClean="0">
                <a:solidFill>
                  <a:srgbClr val="FF0000"/>
                </a:solidFill>
              </a:rPr>
              <a:t>ONLY IF YOU AGREE!</a:t>
            </a:r>
          </a:p>
          <a:p>
            <a:pPr lvl="1"/>
            <a:r>
              <a:rPr lang="en-US" dirty="0" smtClean="0"/>
              <a:t>User Error – you (or someone else at your facility) entered it incorrectly in the first place</a:t>
            </a:r>
          </a:p>
          <a:p>
            <a:pPr lvl="1"/>
            <a:r>
              <a:rPr lang="en-US" dirty="0" smtClean="0"/>
              <a:t>New information is available that makes the original entry </a:t>
            </a:r>
            <a:r>
              <a:rPr lang="en-US" dirty="0" smtClean="0"/>
              <a:t>incorrect</a:t>
            </a:r>
            <a:endParaRPr lang="en-US" dirty="0" smtClean="0"/>
          </a:p>
        </p:txBody>
      </p:sp>
      <p:sp>
        <p:nvSpPr>
          <p:cNvPr id="4" name="Slide Number Placeholder 3"/>
          <p:cNvSpPr>
            <a:spLocks noGrp="1"/>
          </p:cNvSpPr>
          <p:nvPr>
            <p:ph type="sldNum" sz="quarter" idx="12"/>
          </p:nvPr>
        </p:nvSpPr>
        <p:spPr/>
        <p:txBody>
          <a:bodyPr/>
          <a:lstStyle/>
          <a:p>
            <a:fld id="{D1A12E6A-C85A-496C-95D0-8B82A2649983}" type="slidenum">
              <a:rPr lang="en-US" smtClean="0"/>
              <a:t>30</a:t>
            </a:fld>
            <a:endParaRPr lang="en-US"/>
          </a:p>
        </p:txBody>
      </p:sp>
    </p:spTree>
    <p:extLst>
      <p:ext uri="{BB962C8B-B14F-4D97-AF65-F5344CB8AC3E}">
        <p14:creationId xmlns:p14="http://schemas.microsoft.com/office/powerpoint/2010/main" val="2962948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Why</a:t>
            </a:r>
            <a:endParaRPr lang="en-US" dirty="0"/>
          </a:p>
        </p:txBody>
      </p:sp>
      <p:sp>
        <p:nvSpPr>
          <p:cNvPr id="3" name="Content Placeholder 2"/>
          <p:cNvSpPr>
            <a:spLocks noGrp="1"/>
          </p:cNvSpPr>
          <p:nvPr>
            <p:ph idx="1"/>
          </p:nvPr>
        </p:nvSpPr>
        <p:spPr/>
        <p:txBody>
          <a:bodyPr>
            <a:normAutofit lnSpcReduction="10000"/>
          </a:bodyPr>
          <a:lstStyle/>
          <a:p>
            <a:r>
              <a:rPr lang="en-US" dirty="0"/>
              <a:t>Select the most appropriate Note Type</a:t>
            </a:r>
          </a:p>
          <a:p>
            <a:pPr lvl="1"/>
            <a:r>
              <a:rPr lang="en-US" dirty="0"/>
              <a:t>Use DATA CHANGE </a:t>
            </a:r>
            <a:r>
              <a:rPr lang="en-US"/>
              <a:t>as </a:t>
            </a:r>
            <a:r>
              <a:rPr lang="en-US" smtClean="0"/>
              <a:t>Keyword, or</a:t>
            </a:r>
            <a:endParaRPr lang="en-US" dirty="0" smtClean="0"/>
          </a:p>
          <a:p>
            <a:r>
              <a:rPr lang="en-US" dirty="0" smtClean="0"/>
              <a:t>Select General Note Type</a:t>
            </a:r>
          </a:p>
          <a:p>
            <a:pPr lvl="1"/>
            <a:r>
              <a:rPr lang="en-US" dirty="0" smtClean="0"/>
              <a:t>Select Data Change Note Sub-type</a:t>
            </a:r>
          </a:p>
          <a:p>
            <a:r>
              <a:rPr lang="en-US" dirty="0" smtClean="0"/>
              <a:t>The Note should include</a:t>
            </a:r>
            <a:endParaRPr lang="en-US" dirty="0"/>
          </a:p>
          <a:p>
            <a:pPr lvl="1"/>
            <a:r>
              <a:rPr lang="en-US" dirty="0"/>
              <a:t>what the information was prior to the change</a:t>
            </a:r>
          </a:p>
          <a:p>
            <a:pPr lvl="1"/>
            <a:r>
              <a:rPr lang="en-US" dirty="0"/>
              <a:t>what the information was changed to</a:t>
            </a:r>
          </a:p>
          <a:p>
            <a:pPr lvl="1"/>
            <a:r>
              <a:rPr lang="en-US" dirty="0"/>
              <a:t>the date the change was made</a:t>
            </a:r>
          </a:p>
          <a:p>
            <a:pPr lvl="1"/>
            <a:r>
              <a:rPr lang="en-US" dirty="0"/>
              <a:t>who made the change</a:t>
            </a:r>
          </a:p>
          <a:p>
            <a:pPr lvl="1"/>
            <a:r>
              <a:rPr lang="en-US" dirty="0"/>
              <a:t>the reason for the change, including the source of the information</a:t>
            </a:r>
          </a:p>
          <a:p>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31</a:t>
            </a:fld>
            <a:endParaRPr lang="en-US"/>
          </a:p>
        </p:txBody>
      </p:sp>
    </p:spTree>
    <p:extLst>
      <p:ext uri="{BB962C8B-B14F-4D97-AF65-F5344CB8AC3E}">
        <p14:creationId xmlns:p14="http://schemas.microsoft.com/office/powerpoint/2010/main" val="4157061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33528"/>
            <a:ext cx="7772400" cy="2387600"/>
          </a:xfrm>
        </p:spPr>
        <p:txBody>
          <a:bodyPr/>
          <a:lstStyle/>
          <a:p>
            <a:r>
              <a:rPr lang="en-US" dirty="0" smtClean="0"/>
              <a:t>Any Questions?</a:t>
            </a:r>
            <a:endParaRPr lang="en-US" dirty="0"/>
          </a:p>
        </p:txBody>
      </p:sp>
      <p:sp>
        <p:nvSpPr>
          <p:cNvPr id="5" name="Subtitle 4"/>
          <p:cNvSpPr>
            <a:spLocks noGrp="1"/>
          </p:cNvSpPr>
          <p:nvPr>
            <p:ph type="subTitle" idx="1"/>
          </p:nvPr>
        </p:nvSpPr>
        <p:spPr>
          <a:xfrm>
            <a:off x="1143000" y="5149090"/>
            <a:ext cx="6858000" cy="1655762"/>
          </a:xfrm>
        </p:spPr>
        <p:txBody>
          <a:bodyPr/>
          <a:lstStyle/>
          <a:p>
            <a:r>
              <a:rPr lang="en-US" dirty="0" smtClean="0"/>
              <a:t>On Oops! I Did it Again!</a:t>
            </a:r>
            <a:endParaRPr lang="en-US" dirty="0"/>
          </a:p>
        </p:txBody>
      </p:sp>
      <p:pic>
        <p:nvPicPr>
          <p:cNvPr id="2050" name="Picture 2" descr="Image result for mistake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440" y="426501"/>
            <a:ext cx="4371975" cy="31432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1A12E6A-C85A-496C-95D0-8B82A2649983}" type="slidenum">
              <a:rPr lang="en-US" smtClean="0"/>
              <a:t>32</a:t>
            </a:fld>
            <a:endParaRPr lang="en-US"/>
          </a:p>
        </p:txBody>
      </p:sp>
    </p:spTree>
    <p:extLst>
      <p:ext uri="{BB962C8B-B14F-4D97-AF65-F5344CB8AC3E}">
        <p14:creationId xmlns:p14="http://schemas.microsoft.com/office/powerpoint/2010/main" val="17443495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Corrections – </a:t>
            </a:r>
            <a:br>
              <a:rPr lang="en-US" dirty="0" smtClean="0"/>
            </a:br>
            <a:r>
              <a:rPr lang="en-US" dirty="0" smtClean="0"/>
              <a:t>Transactions</a:t>
            </a:r>
            <a:endParaRPr lang="en-US" dirty="0"/>
          </a:p>
        </p:txBody>
      </p:sp>
      <p:pic>
        <p:nvPicPr>
          <p:cNvPr id="3" name="Picture 2"/>
          <p:cNvPicPr>
            <a:picLocks noChangeAspect="1"/>
          </p:cNvPicPr>
          <p:nvPr/>
        </p:nvPicPr>
        <p:blipFill>
          <a:blip r:embed="rId2"/>
          <a:stretch>
            <a:fillRect/>
          </a:stretch>
        </p:blipFill>
        <p:spPr>
          <a:xfrm>
            <a:off x="1269412" y="1894109"/>
            <a:ext cx="6580952" cy="1114286"/>
          </a:xfrm>
          <a:prstGeom prst="rect">
            <a:avLst/>
          </a:prstGeom>
          <a:ln>
            <a:solidFill>
              <a:schemeClr val="tx1"/>
            </a:solidFill>
          </a:ln>
        </p:spPr>
      </p:pic>
      <p:sp>
        <p:nvSpPr>
          <p:cNvPr id="4" name="TextBox 3"/>
          <p:cNvSpPr txBox="1"/>
          <p:nvPr/>
        </p:nvSpPr>
        <p:spPr>
          <a:xfrm>
            <a:off x="409258" y="3211815"/>
            <a:ext cx="8325484" cy="1200329"/>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The Accession Transactions do not have this Undo popup. Instead, once you Save </a:t>
            </a:r>
          </a:p>
          <a:p>
            <a:r>
              <a:rPr lang="en-US" dirty="0"/>
              <a:t>y</a:t>
            </a:r>
            <a:r>
              <a:rPr lang="en-US" dirty="0" smtClean="0"/>
              <a:t>ou have the option to Undo Accession Transaction (above). Selecting this will take you</a:t>
            </a:r>
          </a:p>
          <a:p>
            <a:r>
              <a:rPr lang="en-US" dirty="0"/>
              <a:t>b</a:t>
            </a:r>
            <a:r>
              <a:rPr lang="en-US" dirty="0" smtClean="0"/>
              <a:t>ack to the Accession screen to correct or close. Dispositions do not have this Undo</a:t>
            </a:r>
          </a:p>
          <a:p>
            <a:r>
              <a:rPr lang="en-US" dirty="0" smtClean="0"/>
              <a:t>Option. If you recognize you made a mistake highlight the Disposition and select Delete.</a:t>
            </a:r>
            <a:endParaRPr lang="en-US" dirty="0"/>
          </a:p>
        </p:txBody>
      </p:sp>
      <p:pic>
        <p:nvPicPr>
          <p:cNvPr id="5" name="Picture 4"/>
          <p:cNvPicPr>
            <a:picLocks noChangeAspect="1"/>
          </p:cNvPicPr>
          <p:nvPr/>
        </p:nvPicPr>
        <p:blipFill>
          <a:blip r:embed="rId3"/>
          <a:stretch>
            <a:fillRect/>
          </a:stretch>
        </p:blipFill>
        <p:spPr>
          <a:xfrm>
            <a:off x="628650" y="4629804"/>
            <a:ext cx="7862476" cy="989318"/>
          </a:xfrm>
          <a:prstGeom prst="rect">
            <a:avLst/>
          </a:prstGeom>
          <a:ln>
            <a:solidFill>
              <a:schemeClr val="tx1"/>
            </a:solidFill>
          </a:ln>
        </p:spPr>
      </p:pic>
      <p:sp>
        <p:nvSpPr>
          <p:cNvPr id="6" name="Slide Number Placeholder 5"/>
          <p:cNvSpPr>
            <a:spLocks noGrp="1"/>
          </p:cNvSpPr>
          <p:nvPr>
            <p:ph type="sldNum" sz="quarter" idx="12"/>
          </p:nvPr>
        </p:nvSpPr>
        <p:spPr/>
        <p:txBody>
          <a:bodyPr/>
          <a:lstStyle/>
          <a:p>
            <a:fld id="{D1A12E6A-C85A-496C-95D0-8B82A2649983}" type="slidenum">
              <a:rPr lang="en-US" smtClean="0"/>
              <a:t>4</a:t>
            </a:fld>
            <a:endParaRPr lang="en-US"/>
          </a:p>
        </p:txBody>
      </p:sp>
    </p:spTree>
    <p:extLst>
      <p:ext uri="{BB962C8B-B14F-4D97-AF65-F5344CB8AC3E}">
        <p14:creationId xmlns:p14="http://schemas.microsoft.com/office/powerpoint/2010/main" val="9761730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Monitoring</a:t>
            </a:r>
            <a:endParaRPr lang="en-US" dirty="0"/>
          </a:p>
        </p:txBody>
      </p:sp>
      <p:pic>
        <p:nvPicPr>
          <p:cNvPr id="3" name="Picture 2"/>
          <p:cNvPicPr>
            <a:picLocks noChangeAspect="1"/>
          </p:cNvPicPr>
          <p:nvPr/>
        </p:nvPicPr>
        <p:blipFill>
          <a:blip r:embed="rId2"/>
          <a:stretch>
            <a:fillRect/>
          </a:stretch>
        </p:blipFill>
        <p:spPr>
          <a:xfrm>
            <a:off x="517570" y="1471585"/>
            <a:ext cx="7997780" cy="2585344"/>
          </a:xfrm>
          <a:prstGeom prst="rect">
            <a:avLst/>
          </a:prstGeom>
          <a:ln>
            <a:solidFill>
              <a:schemeClr val="tx1"/>
            </a:solidFill>
          </a:ln>
        </p:spPr>
      </p:pic>
      <p:sp>
        <p:nvSpPr>
          <p:cNvPr id="4" name="TextBox 3"/>
          <p:cNvSpPr txBox="1"/>
          <p:nvPr/>
        </p:nvSpPr>
        <p:spPr>
          <a:xfrm>
            <a:off x="602183" y="4456090"/>
            <a:ext cx="7996548" cy="923330"/>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Performing any of these options (Undo from pop-up, Undo Accession or Delete</a:t>
            </a:r>
          </a:p>
          <a:p>
            <a:r>
              <a:rPr lang="en-US" dirty="0" smtClean="0"/>
              <a:t>Disposition) will display in Data Entry Monitoring as Rolled Back Transactions.</a:t>
            </a:r>
          </a:p>
          <a:p>
            <a:r>
              <a:rPr lang="en-US" dirty="0" smtClean="0"/>
              <a:t>Data Entry Monitoring is find under Start &gt; Security Tools </a:t>
            </a:r>
            <a:r>
              <a:rPr lang="en-US" smtClean="0"/>
              <a:t>&gt; Data </a:t>
            </a:r>
            <a:r>
              <a:rPr lang="en-US" dirty="0" smtClean="0"/>
              <a:t>Entry Monitoring.</a:t>
            </a:r>
            <a:endParaRPr lang="en-US" dirty="0"/>
          </a:p>
        </p:txBody>
      </p:sp>
      <p:sp>
        <p:nvSpPr>
          <p:cNvPr id="5" name="Slide Number Placeholder 4"/>
          <p:cNvSpPr>
            <a:spLocks noGrp="1"/>
          </p:cNvSpPr>
          <p:nvPr>
            <p:ph type="sldNum" sz="quarter" idx="12"/>
          </p:nvPr>
        </p:nvSpPr>
        <p:spPr/>
        <p:txBody>
          <a:bodyPr/>
          <a:lstStyle/>
          <a:p>
            <a:fld id="{D1A12E6A-C85A-496C-95D0-8B82A2649983}" type="slidenum">
              <a:rPr lang="en-US" smtClean="0"/>
              <a:t>5</a:t>
            </a:fld>
            <a:endParaRPr lang="en-US"/>
          </a:p>
        </p:txBody>
      </p:sp>
    </p:spTree>
    <p:extLst>
      <p:ext uri="{BB962C8B-B14F-4D97-AF65-F5344CB8AC3E}">
        <p14:creationId xmlns:p14="http://schemas.microsoft.com/office/powerpoint/2010/main" val="14880523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4442" y="146185"/>
            <a:ext cx="7886700" cy="1325563"/>
          </a:xfrm>
        </p:spPr>
        <p:txBody>
          <a:bodyPr>
            <a:normAutofit/>
          </a:bodyPr>
          <a:lstStyle/>
          <a:p>
            <a:r>
              <a:rPr lang="en-US" dirty="0" smtClean="0"/>
              <a:t>Data Entry Monitoring</a:t>
            </a:r>
            <a:endParaRPr lang="en-US" dirty="0"/>
          </a:p>
        </p:txBody>
      </p:sp>
      <p:sp>
        <p:nvSpPr>
          <p:cNvPr id="4" name="TextBox 3"/>
          <p:cNvSpPr txBox="1"/>
          <p:nvPr/>
        </p:nvSpPr>
        <p:spPr>
          <a:xfrm>
            <a:off x="438614" y="1223690"/>
            <a:ext cx="8370625"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Data Entry Monitoring will display the past 3 months of data entry. To find entries</a:t>
            </a:r>
          </a:p>
          <a:p>
            <a:r>
              <a:rPr lang="en-US" dirty="0"/>
              <a:t>b</a:t>
            </a:r>
            <a:r>
              <a:rPr lang="en-US" dirty="0" smtClean="0"/>
              <a:t>y a specific User, Date Range or Record or Action Type use the filters in the left hand</a:t>
            </a:r>
          </a:p>
          <a:p>
            <a:r>
              <a:rPr lang="en-US" dirty="0"/>
              <a:t>s</a:t>
            </a:r>
            <a:r>
              <a:rPr lang="en-US" dirty="0" smtClean="0"/>
              <a:t>earch box (1). What is selected in the Record Type (2) will drive the last filter box (3).</a:t>
            </a:r>
          </a:p>
          <a:p>
            <a:r>
              <a:rPr lang="en-US" dirty="0" smtClean="0"/>
              <a:t>The Transaction Count (4) will bring up a list of the records meeting any of your</a:t>
            </a:r>
          </a:p>
          <a:p>
            <a:r>
              <a:rPr lang="en-US" dirty="0"/>
              <a:t>s</a:t>
            </a:r>
            <a:r>
              <a:rPr lang="en-US" dirty="0" smtClean="0"/>
              <a:t>elected filters. If you have Provisional data entry activated, the Provisional Records </a:t>
            </a:r>
          </a:p>
          <a:p>
            <a:r>
              <a:rPr lang="en-US" dirty="0" smtClean="0"/>
              <a:t>tab (5) is where you would go to Approve or Reject those records.</a:t>
            </a:r>
            <a:endParaRPr lang="en-US" dirty="0"/>
          </a:p>
        </p:txBody>
      </p:sp>
      <p:pic>
        <p:nvPicPr>
          <p:cNvPr id="3" name="Picture 2"/>
          <p:cNvPicPr>
            <a:picLocks noChangeAspect="1"/>
          </p:cNvPicPr>
          <p:nvPr/>
        </p:nvPicPr>
        <p:blipFill>
          <a:blip r:embed="rId2"/>
          <a:stretch>
            <a:fillRect/>
          </a:stretch>
        </p:blipFill>
        <p:spPr>
          <a:xfrm>
            <a:off x="1200798" y="3097285"/>
            <a:ext cx="6735651" cy="2664788"/>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6</a:t>
            </a:fld>
            <a:endParaRPr lang="en-US"/>
          </a:p>
        </p:txBody>
      </p:sp>
    </p:spTree>
    <p:extLst>
      <p:ext uri="{BB962C8B-B14F-4D97-AF65-F5344CB8AC3E}">
        <p14:creationId xmlns:p14="http://schemas.microsoft.com/office/powerpoint/2010/main" val="6084871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Entry Monitoring</a:t>
            </a:r>
            <a:endParaRPr lang="en-US" dirty="0"/>
          </a:p>
        </p:txBody>
      </p:sp>
      <p:sp>
        <p:nvSpPr>
          <p:cNvPr id="4" name="TextBox 3"/>
          <p:cNvSpPr txBox="1"/>
          <p:nvPr/>
        </p:nvSpPr>
        <p:spPr>
          <a:xfrm>
            <a:off x="887593" y="3829481"/>
            <a:ext cx="7168373" cy="1754326"/>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To Roll Back a piece of data entry, highlight the desired line in the grid and</a:t>
            </a:r>
          </a:p>
          <a:p>
            <a:r>
              <a:rPr lang="en-US" dirty="0"/>
              <a:t>s</a:t>
            </a:r>
            <a:r>
              <a:rPr lang="en-US" dirty="0" smtClean="0"/>
              <a:t>elect Undo Selected. It will then display as Rolled Back in the right hand</a:t>
            </a:r>
          </a:p>
          <a:p>
            <a:r>
              <a:rPr lang="en-US" dirty="0"/>
              <a:t>c</a:t>
            </a:r>
            <a:r>
              <a:rPr lang="en-US" dirty="0" smtClean="0"/>
              <a:t>olumn with the date, time and User who rolled it back. </a:t>
            </a:r>
            <a:r>
              <a:rPr lang="en-US" dirty="0" smtClean="0">
                <a:solidFill>
                  <a:srgbClr val="FF0000"/>
                </a:solidFill>
              </a:rPr>
              <a:t>IMPORTANT! </a:t>
            </a:r>
          </a:p>
          <a:p>
            <a:r>
              <a:rPr lang="en-US" dirty="0" smtClean="0">
                <a:solidFill>
                  <a:srgbClr val="FF0000"/>
                </a:solidFill>
              </a:rPr>
              <a:t>You CANNOT Undo a rolled back record! </a:t>
            </a:r>
            <a:r>
              <a:rPr lang="en-US" dirty="0" smtClean="0"/>
              <a:t>So if you make a mistake in</a:t>
            </a:r>
          </a:p>
          <a:p>
            <a:r>
              <a:rPr lang="en-US" dirty="0"/>
              <a:t>c</a:t>
            </a:r>
            <a:r>
              <a:rPr lang="en-US" dirty="0" smtClean="0"/>
              <a:t>orrecting a mistake you will need to re-enter the data. Hopefully correctly</a:t>
            </a:r>
          </a:p>
          <a:p>
            <a:r>
              <a:rPr lang="en-US" dirty="0"/>
              <a:t>t</a:t>
            </a:r>
            <a:r>
              <a:rPr lang="en-US" dirty="0" smtClean="0"/>
              <a:t>his time. </a:t>
            </a:r>
            <a:endParaRPr lang="en-US" dirty="0"/>
          </a:p>
        </p:txBody>
      </p:sp>
      <p:pic>
        <p:nvPicPr>
          <p:cNvPr id="5" name="Picture 4"/>
          <p:cNvPicPr>
            <a:picLocks noChangeAspect="1"/>
          </p:cNvPicPr>
          <p:nvPr/>
        </p:nvPicPr>
        <p:blipFill>
          <a:blip r:embed="rId2"/>
          <a:stretch>
            <a:fillRect/>
          </a:stretch>
        </p:blipFill>
        <p:spPr>
          <a:xfrm>
            <a:off x="628650" y="1445401"/>
            <a:ext cx="7686261" cy="2180968"/>
          </a:xfrm>
          <a:prstGeom prst="rect">
            <a:avLst/>
          </a:prstGeom>
          <a:ln>
            <a:solidFill>
              <a:schemeClr val="tx1"/>
            </a:solidFill>
          </a:ln>
        </p:spPr>
      </p:pic>
      <p:sp>
        <p:nvSpPr>
          <p:cNvPr id="3" name="Slide Number Placeholder 2"/>
          <p:cNvSpPr>
            <a:spLocks noGrp="1"/>
          </p:cNvSpPr>
          <p:nvPr>
            <p:ph type="sldNum" sz="quarter" idx="12"/>
          </p:nvPr>
        </p:nvSpPr>
        <p:spPr/>
        <p:txBody>
          <a:bodyPr/>
          <a:lstStyle/>
          <a:p>
            <a:fld id="{D1A12E6A-C85A-496C-95D0-8B82A2649983}" type="slidenum">
              <a:rPr lang="en-US" smtClean="0"/>
              <a:t>7</a:t>
            </a:fld>
            <a:endParaRPr lang="en-US"/>
          </a:p>
        </p:txBody>
      </p:sp>
    </p:spTree>
    <p:extLst>
      <p:ext uri="{BB962C8B-B14F-4D97-AF65-F5344CB8AC3E}">
        <p14:creationId xmlns:p14="http://schemas.microsoft.com/office/powerpoint/2010/main" val="34120992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 and Bad Batch Entry</a:t>
            </a:r>
            <a:endParaRPr lang="en-US" dirty="0"/>
          </a:p>
        </p:txBody>
      </p:sp>
      <p:sp>
        <p:nvSpPr>
          <p:cNvPr id="3" name="TextBox 2"/>
          <p:cNvSpPr txBox="1"/>
          <p:nvPr/>
        </p:nvSpPr>
        <p:spPr>
          <a:xfrm>
            <a:off x="1133341" y="3992450"/>
            <a:ext cx="7199290" cy="1477328"/>
          </a:xfrm>
          <a:prstGeom prst="rect">
            <a:avLst/>
          </a:prstGeom>
          <a:solidFill>
            <a:schemeClr val="accent6">
              <a:lumMod val="40000"/>
              <a:lumOff val="60000"/>
            </a:schemeClr>
          </a:solidFill>
          <a:ln>
            <a:solidFill>
              <a:schemeClr val="tx1"/>
            </a:solidFill>
          </a:ln>
        </p:spPr>
        <p:txBody>
          <a:bodyPr wrap="square" rtlCol="0">
            <a:spAutoFit/>
          </a:bodyPr>
          <a:lstStyle/>
          <a:p>
            <a:r>
              <a:rPr lang="en-US" dirty="0" smtClean="0"/>
              <a:t>DEM is especially helpful should you create an incorrect batch entry. Above we recorded moving eight ducks into a new enclosure only to discover later that we had used the incorrect Animal List. Instead of having to go into each record and correct, you can Roll Back the enclosure move for all the records with two mouse clicks.</a:t>
            </a:r>
            <a:endParaRPr lang="en-US" dirty="0"/>
          </a:p>
        </p:txBody>
      </p:sp>
      <p:pic>
        <p:nvPicPr>
          <p:cNvPr id="4" name="Picture 3"/>
          <p:cNvPicPr>
            <a:picLocks noChangeAspect="1"/>
          </p:cNvPicPr>
          <p:nvPr/>
        </p:nvPicPr>
        <p:blipFill>
          <a:blip r:embed="rId2"/>
          <a:stretch>
            <a:fillRect/>
          </a:stretch>
        </p:blipFill>
        <p:spPr>
          <a:xfrm>
            <a:off x="463639" y="1690689"/>
            <a:ext cx="8216721" cy="2028309"/>
          </a:xfrm>
          <a:prstGeom prst="rect">
            <a:avLst/>
          </a:prstGeom>
          <a:ln>
            <a:solidFill>
              <a:schemeClr val="tx1"/>
            </a:solidFill>
          </a:ln>
        </p:spPr>
      </p:pic>
      <p:sp>
        <p:nvSpPr>
          <p:cNvPr id="5" name="Slide Number Placeholder 4"/>
          <p:cNvSpPr>
            <a:spLocks noGrp="1"/>
          </p:cNvSpPr>
          <p:nvPr>
            <p:ph type="sldNum" sz="quarter" idx="12"/>
          </p:nvPr>
        </p:nvSpPr>
        <p:spPr/>
        <p:txBody>
          <a:bodyPr/>
          <a:lstStyle/>
          <a:p>
            <a:fld id="{D1A12E6A-C85A-496C-95D0-8B82A2649983}" type="slidenum">
              <a:rPr lang="en-US" smtClean="0"/>
              <a:t>8</a:t>
            </a:fld>
            <a:endParaRPr lang="en-US"/>
          </a:p>
        </p:txBody>
      </p:sp>
    </p:spTree>
    <p:extLst>
      <p:ext uri="{BB962C8B-B14F-4D97-AF65-F5344CB8AC3E}">
        <p14:creationId xmlns:p14="http://schemas.microsoft.com/office/powerpoint/2010/main" val="4117127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Provisional Data</a:t>
            </a:r>
            <a:endParaRPr lang="en-US" dirty="0"/>
          </a:p>
        </p:txBody>
      </p:sp>
      <p:pic>
        <p:nvPicPr>
          <p:cNvPr id="6" name="Picture 5"/>
          <p:cNvPicPr>
            <a:picLocks noChangeAspect="1"/>
          </p:cNvPicPr>
          <p:nvPr/>
        </p:nvPicPr>
        <p:blipFill>
          <a:blip r:embed="rId2"/>
          <a:stretch>
            <a:fillRect/>
          </a:stretch>
        </p:blipFill>
        <p:spPr>
          <a:xfrm>
            <a:off x="1112622" y="2817836"/>
            <a:ext cx="4250222" cy="3262966"/>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291616" y="1492273"/>
            <a:ext cx="3660015" cy="2108231"/>
          </a:xfrm>
          <a:prstGeom prst="rect">
            <a:avLst/>
          </a:prstGeom>
          <a:ln>
            <a:solidFill>
              <a:schemeClr val="tx1"/>
            </a:solidFill>
          </a:ln>
        </p:spPr>
      </p:pic>
      <p:sp>
        <p:nvSpPr>
          <p:cNvPr id="5" name="TextBox 4"/>
          <p:cNvSpPr txBox="1"/>
          <p:nvPr/>
        </p:nvSpPr>
        <p:spPr>
          <a:xfrm>
            <a:off x="5460644" y="1492273"/>
            <a:ext cx="3493842" cy="3970318"/>
          </a:xfrm>
          <a:prstGeom prst="rect">
            <a:avLst/>
          </a:prstGeom>
          <a:solidFill>
            <a:schemeClr val="accent6">
              <a:lumMod val="40000"/>
              <a:lumOff val="60000"/>
            </a:schemeClr>
          </a:solidFill>
          <a:ln>
            <a:solidFill>
              <a:schemeClr val="tx1"/>
            </a:solidFill>
          </a:ln>
        </p:spPr>
        <p:txBody>
          <a:bodyPr wrap="none" rtlCol="0">
            <a:spAutoFit/>
          </a:bodyPr>
          <a:lstStyle/>
          <a:p>
            <a:r>
              <a:rPr lang="en-US" dirty="0" smtClean="0"/>
              <a:t>You run a weight graph on one</a:t>
            </a:r>
          </a:p>
          <a:p>
            <a:r>
              <a:rPr lang="en-US" dirty="0"/>
              <a:t>o</a:t>
            </a:r>
            <a:r>
              <a:rPr lang="en-US" dirty="0" smtClean="0"/>
              <a:t>f your giraffes and spot an </a:t>
            </a:r>
          </a:p>
          <a:p>
            <a:r>
              <a:rPr lang="en-US" dirty="0" smtClean="0"/>
              <a:t>obviously incorrect weight. You </a:t>
            </a:r>
          </a:p>
          <a:p>
            <a:r>
              <a:rPr lang="en-US" dirty="0" smtClean="0"/>
              <a:t>check the record and find an </a:t>
            </a:r>
          </a:p>
          <a:p>
            <a:r>
              <a:rPr lang="en-US" dirty="0" smtClean="0"/>
              <a:t>incorrect Unit of Measure was </a:t>
            </a:r>
          </a:p>
          <a:p>
            <a:r>
              <a:rPr lang="en-US" dirty="0" smtClean="0"/>
              <a:t>recorded. You try to edit the</a:t>
            </a:r>
          </a:p>
          <a:p>
            <a:r>
              <a:rPr lang="en-US" dirty="0"/>
              <a:t>r</a:t>
            </a:r>
            <a:r>
              <a:rPr lang="en-US" dirty="0" smtClean="0"/>
              <a:t>ecord but get a warning that it</a:t>
            </a:r>
          </a:p>
          <a:p>
            <a:r>
              <a:rPr lang="en-US" dirty="0"/>
              <a:t>i</a:t>
            </a:r>
            <a:r>
              <a:rPr lang="en-US" dirty="0" smtClean="0"/>
              <a:t>s a Provisional entry! You can</a:t>
            </a:r>
          </a:p>
          <a:p>
            <a:r>
              <a:rPr lang="en-US" dirty="0"/>
              <a:t>e</a:t>
            </a:r>
            <a:r>
              <a:rPr lang="en-US" dirty="0" smtClean="0"/>
              <a:t>ither use DEM to Accept the entry</a:t>
            </a:r>
          </a:p>
          <a:p>
            <a:r>
              <a:rPr lang="en-US" dirty="0"/>
              <a:t>a</a:t>
            </a:r>
            <a:r>
              <a:rPr lang="en-US" dirty="0" smtClean="0"/>
              <a:t>nd then edit it yourself, or Reject</a:t>
            </a:r>
          </a:p>
          <a:p>
            <a:r>
              <a:rPr lang="en-US" dirty="0"/>
              <a:t>a</a:t>
            </a:r>
            <a:r>
              <a:rPr lang="en-US" dirty="0" smtClean="0"/>
              <a:t>nd ask the User with Provisional</a:t>
            </a:r>
          </a:p>
          <a:p>
            <a:r>
              <a:rPr lang="en-US" dirty="0"/>
              <a:t>r</a:t>
            </a:r>
            <a:r>
              <a:rPr lang="en-US" dirty="0" smtClean="0"/>
              <a:t>ights to correct it. And remind</a:t>
            </a:r>
          </a:p>
          <a:p>
            <a:r>
              <a:rPr lang="en-US" dirty="0"/>
              <a:t>y</a:t>
            </a:r>
            <a:r>
              <a:rPr lang="en-US" dirty="0" smtClean="0"/>
              <a:t>ourself to stay up-to-date on the</a:t>
            </a:r>
          </a:p>
          <a:p>
            <a:r>
              <a:rPr lang="en-US" dirty="0" smtClean="0"/>
              <a:t>Provisional entries in DEM.</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9</a:t>
            </a:fld>
            <a:endParaRPr lang="en-US"/>
          </a:p>
        </p:txBody>
      </p:sp>
    </p:spTree>
    <p:extLst>
      <p:ext uri="{BB962C8B-B14F-4D97-AF65-F5344CB8AC3E}">
        <p14:creationId xmlns:p14="http://schemas.microsoft.com/office/powerpoint/2010/main" val="404630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1000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71CEC628-492D-4CBF-9D90-8D78C8B8A716}"/>
</file>

<file path=customXml/itemProps2.xml><?xml version="1.0" encoding="utf-8"?>
<ds:datastoreItem xmlns:ds="http://schemas.openxmlformats.org/officeDocument/2006/customXml" ds:itemID="{913DEA95-089F-49DC-BCBA-6A4D63E2A3BD}"/>
</file>

<file path=customXml/itemProps3.xml><?xml version="1.0" encoding="utf-8"?>
<ds:datastoreItem xmlns:ds="http://schemas.openxmlformats.org/officeDocument/2006/customXml" ds:itemID="{B986071F-3BC7-4223-B453-A95DFA2B9B03}"/>
</file>

<file path=docProps/app.xml><?xml version="1.0" encoding="utf-8"?>
<Properties xmlns="http://schemas.openxmlformats.org/officeDocument/2006/extended-properties" xmlns:vt="http://schemas.openxmlformats.org/officeDocument/2006/docPropsVTypes">
  <Template/>
  <TotalTime>871</TotalTime>
  <Words>2474</Words>
  <Application>Microsoft Office PowerPoint</Application>
  <PresentationFormat>On-screen Show (4:3)</PresentationFormat>
  <Paragraphs>312</Paragraphs>
  <Slides>32</Slides>
  <Notes>1</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32</vt:i4>
      </vt:variant>
    </vt:vector>
  </HeadingPairs>
  <TitlesOfParts>
    <vt:vector size="50"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Oops! I Did it Again!</vt:lpstr>
      <vt:lpstr>Mistakes Do Happen!</vt:lpstr>
      <vt:lpstr>Immediate Correction –  10 Second Undo!</vt:lpstr>
      <vt:lpstr>Immediate Corrections –  Transactions</vt:lpstr>
      <vt:lpstr>Data Entry Monitoring</vt:lpstr>
      <vt:lpstr>Data Entry Monitoring</vt:lpstr>
      <vt:lpstr>Data Entry Monitoring</vt:lpstr>
      <vt:lpstr>DEM and Bad Batch Entry</vt:lpstr>
      <vt:lpstr>Editing Provisional Data</vt:lpstr>
      <vt:lpstr>Oops! We didn’t pay our bill! </vt:lpstr>
      <vt:lpstr>Oops! We didn’t pay our bill! </vt:lpstr>
      <vt:lpstr>You Need to Reuse a User Name or Email </vt:lpstr>
      <vt:lpstr>Who and Where?</vt:lpstr>
      <vt:lpstr>Measurement Graphs - Animals</vt:lpstr>
      <vt:lpstr>Measurements - Animals</vt:lpstr>
      <vt:lpstr>Measurement Graphs – Enclosures</vt:lpstr>
      <vt:lpstr>Templates Save the Day!!!</vt:lpstr>
      <vt:lpstr>Editing Birth/Hatch Date</vt:lpstr>
      <vt:lpstr>Birth Date Conflicts</vt:lpstr>
      <vt:lpstr>Editing Group Established Date</vt:lpstr>
      <vt:lpstr>Editing Data Entered in Medical</vt:lpstr>
      <vt:lpstr>Merging Duplicate Enclosures</vt:lpstr>
      <vt:lpstr>Merging Duplicate Enclosures</vt:lpstr>
      <vt:lpstr>Merging Duplicate Enclosures</vt:lpstr>
      <vt:lpstr>Add/Edit Nest ID </vt:lpstr>
      <vt:lpstr>Oops! You Found Duplicate Animals!</vt:lpstr>
      <vt:lpstr>Requesting an Animal Merge</vt:lpstr>
      <vt:lpstr>I Have a Pending in Red!</vt:lpstr>
      <vt:lpstr>Denied Transactions</vt:lpstr>
      <vt:lpstr>Changing Your Records</vt:lpstr>
      <vt:lpstr>Document Why</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48</cp:revision>
  <dcterms:created xsi:type="dcterms:W3CDTF">2016-07-26T18:48:10Z</dcterms:created>
  <dcterms:modified xsi:type="dcterms:W3CDTF">2018-05-16T16:01:17Z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330300</vt:r8>
  </property>
  <property fmtid="{D5CDD505-2E9C-101B-9397-08002B2CF9AE}" pid="3" name="ContentTypeId">
    <vt:lpwstr>0x010100B8A61D1EAB4F114BB81E10F743FBEB16</vt:lpwstr>
  </property>
</Properties>
</file>