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71"/>
  </p:notesMasterIdLst>
  <p:sldIdLst>
    <p:sldId id="256" r:id="rId17"/>
    <p:sldId id="257" r:id="rId18"/>
    <p:sldId id="298" r:id="rId19"/>
    <p:sldId id="294" r:id="rId20"/>
    <p:sldId id="322" r:id="rId21"/>
    <p:sldId id="320" r:id="rId22"/>
    <p:sldId id="323" r:id="rId23"/>
    <p:sldId id="299" r:id="rId24"/>
    <p:sldId id="301" r:id="rId25"/>
    <p:sldId id="297" r:id="rId26"/>
    <p:sldId id="300" r:id="rId27"/>
    <p:sldId id="321" r:id="rId28"/>
    <p:sldId id="295" r:id="rId29"/>
    <p:sldId id="303" r:id="rId30"/>
    <p:sldId id="304" r:id="rId31"/>
    <p:sldId id="305" r:id="rId32"/>
    <p:sldId id="306" r:id="rId33"/>
    <p:sldId id="307" r:id="rId34"/>
    <p:sldId id="308" r:id="rId35"/>
    <p:sldId id="309" r:id="rId36"/>
    <p:sldId id="296" r:id="rId37"/>
    <p:sldId id="310" r:id="rId38"/>
    <p:sldId id="260" r:id="rId39"/>
    <p:sldId id="270" r:id="rId40"/>
    <p:sldId id="282" r:id="rId41"/>
    <p:sldId id="266" r:id="rId42"/>
    <p:sldId id="267" r:id="rId43"/>
    <p:sldId id="269" r:id="rId44"/>
    <p:sldId id="268" r:id="rId45"/>
    <p:sldId id="283" r:id="rId46"/>
    <p:sldId id="271" r:id="rId47"/>
    <p:sldId id="272" r:id="rId48"/>
    <p:sldId id="280" r:id="rId49"/>
    <p:sldId id="281" r:id="rId50"/>
    <p:sldId id="284" r:id="rId51"/>
    <p:sldId id="285" r:id="rId52"/>
    <p:sldId id="273" r:id="rId53"/>
    <p:sldId id="274" r:id="rId54"/>
    <p:sldId id="275" r:id="rId55"/>
    <p:sldId id="311" r:id="rId56"/>
    <p:sldId id="313" r:id="rId57"/>
    <p:sldId id="314" r:id="rId58"/>
    <p:sldId id="317" r:id="rId59"/>
    <p:sldId id="312" r:id="rId60"/>
    <p:sldId id="318" r:id="rId61"/>
    <p:sldId id="316" r:id="rId62"/>
    <p:sldId id="319" r:id="rId63"/>
    <p:sldId id="264" r:id="rId64"/>
    <p:sldId id="289" r:id="rId65"/>
    <p:sldId id="290" r:id="rId66"/>
    <p:sldId id="291" r:id="rId67"/>
    <p:sldId id="292" r:id="rId68"/>
    <p:sldId id="293" r:id="rId69"/>
    <p:sldId id="265" r:id="rId7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customXml" Target="../customXml/item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45D3002-6E49-4F6C-8D7A-DACA6DDC02E4}" type="datetimeFigureOut">
              <a:rPr lang="en-US" smtClean="0"/>
              <a:t>4/17/2018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3EAD1232-5831-45FF-A9FB-4722DB82C54C}" type="slidenum">
              <a:rPr lang="en-US" smtClean="0"/>
              <a:t>‹#›</a:t>
            </a:fld>
            <a:endParaRPr lang="en-US"/>
          </a:p>
        </p:txBody>
      </p:sp>
    </p:spTree>
    <p:extLst>
      <p:ext uri="{BB962C8B-B14F-4D97-AF65-F5344CB8AC3E}">
        <p14:creationId xmlns:p14="http://schemas.microsoft.com/office/powerpoint/2010/main" val="264047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D1232-5831-45FF-A9FB-4722DB82C54C}" type="slidenum">
              <a:rPr lang="en-US" smtClean="0"/>
              <a:t>8</a:t>
            </a:fld>
            <a:endParaRPr lang="en-US"/>
          </a:p>
        </p:txBody>
      </p:sp>
    </p:spTree>
    <p:extLst>
      <p:ext uri="{BB962C8B-B14F-4D97-AF65-F5344CB8AC3E}">
        <p14:creationId xmlns:p14="http://schemas.microsoft.com/office/powerpoint/2010/main" val="116980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965097-DCA9-46C6-991B-A10D42743971}"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B318EA-28AE-4AB6-B43F-1ABEBFCFA55E}"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D2EF5B-350D-438D-9BA8-50463EF7AF4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BD59F-1F32-4CEE-AF82-3736C605A8F9}"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49284-A5EC-4DA5-AF64-67A2DFCA931B}"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46FEAD-106B-469E-95A0-185AE487ABF5}"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ACA784-72EC-4827-BE4C-759A9F9A414A}"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A64E21-424F-427B-B522-AF93E4D4A70B}"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127F3-98A8-4D7A-A8B7-5AEBF243601B}"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350FC-666C-4C36-996A-9C6D3631B68A}"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16F63-A433-452A-8C5D-86FBBE18E54A}"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4BB8C2-CB15-425C-BC08-FD2A1B296041}"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9098DD-40FB-409B-BE68-78C2F0877623}"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7EE8BF-B99F-4941-9C2C-5697EC6C4F76}"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5CDF4-3AA3-486B-B0F1-F2F98A07F483}"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B82041-AB5D-43B9-AD7E-78D9681B7C19}"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54E302-0002-403A-87BF-74CF911D74D5}"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09A0B8-4C7F-49FA-B62B-B8CE8B57D989}"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CB108-0E8C-4DCC-8A8F-AAAEC61B2B3A}"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556A7-2666-4951-9CD2-769BFA88FE9E}"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55F49-C42D-4A42-B3D1-0B7113C324F1}"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0C15BB-B7AB-4B6E-97AD-8CF43AC8FFC2}"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5A1EC-B1EC-4229-ADBC-A73BC85F95E3}"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9044A-6C5F-4F89-8CFE-A930562141B3}"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6792E-6F92-475C-B1B1-29EDC07F93BB}"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9D64B1-6F04-4746-958A-670A0367F69D}"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21577-1C0C-4FAE-8139-2C9FC474CD82}"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3D3209-018A-4D09-A664-5AC7D2FF3EDA}"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BF20C-16CD-4505-AAB9-DD6F5BF8ED37}"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4C19B-7FB5-4512-9DEC-1DD8FE4CE6A8}"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85794-F472-4B84-AACA-4B708D767893}"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4F613D-C1DA-49F3-95FB-780BBBB3344E}"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8A21A1-D055-44CA-A7B5-6949C8849C0C}"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72E58-0BC7-421E-AAEF-A4F7ED07B25C}"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B7AD4A-FAF3-4FC3-B494-8C3266E22B4F}"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373704-0BDE-4F25-930A-8A83D00DF5D8}"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734ABD-34C4-4C5E-81C7-E45E8216E809}"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24E459-AF8E-40AF-9726-33A1E4475787}"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FD8E5-53FF-4EEF-AB4C-EFAB92039E2C}"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6D8DA-E40A-472F-8AC8-2C9D2F23F807}"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C59BE-8260-4820-9D65-98B996C287B7}"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B5DD6-2D39-4609-81AE-8C3597A2844A}"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0B7AE4-56F2-4B1B-9CCB-2DF81E03505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BC098-F96C-4983-8675-FD6A526D966B}"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CFB00-74A5-47B0-9F41-DA327ACE4D5D}"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DF61A7-E2E7-4DE6-85C7-B6A29A93F08C}"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599150-6C97-4F69-8B40-5EB2B035FEF4}"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7B85A3-D644-4B6F-8A06-082F46ECAF69}"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52566-4096-4C9B-9959-95F0C9F8B556}"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A47B9-3AD7-41E2-95A7-8FDB332A74D2}"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8A437-7DCF-439B-B58A-F39918A2F5F5}"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7FFD8C-CE56-4AA4-86D6-BD99DF915770}"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17BCC-34F2-40E4-9E4F-5358F3C57571}"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D55BB-EC79-4598-A4BD-2FA401F8B86A}"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C4580-9A83-4BBE-9C0E-0859812493AB}"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B9171E-2ABA-41F5-B8BA-4C06208DFF0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8EFB2-F14C-43C6-9DA5-32B3BA99C492}"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B5B71-0EA0-4AFD-B55E-AB4DFA1CFD71}"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8451E-02E9-42FB-9BE3-C800A9A59B1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D2CB65-2372-46CB-85E0-4390F62800EC}"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974A02-97E3-4B2A-B077-321D813245E4}"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FA8FA5-2D56-43ED-8F23-7700DA45F04F}"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E11BE-F8ED-495F-BE3D-4571933F028A}"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5DA60-81DA-4DA5-A8CA-AF4329D09EBA}"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29730-8CFD-45EA-BCAD-E370B392E303}"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535CA1-3039-40B0-8155-25710068FED7}"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F0AF6-D1E1-47D8-B20A-BCF07BBECE72}"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5A9B19-675C-4996-8B36-33E1431FF63E}"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DF5A7-71C6-4AB9-BB1A-3E934E7841E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92AA72-BC5A-4874-8EC7-ADA675AE4BCA}"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300600-B37F-4A70-8480-537459AC2DD3}"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C061F6-72E1-47C0-BEFD-3AF35A514A87}"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FF72F-0B84-485C-85B6-72AEE0D6E33D}"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C4A2A-BCA8-4C2B-990A-A942D1D862C7}"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CFB47-EB4A-4EC8-8030-A2116630FC72}"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17FCA2-1D4D-4491-ABB7-0BFBCFAA69D0}"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1FF8D-5B31-4042-A0A4-A46892387D47}"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5AF9E-5669-494F-93F7-DFEFC1A8C8D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93AE02-A5E4-451C-A2FF-89147E46EB2D}"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E19859-0EA5-4813-95E8-00326E1761B1}"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E7C6DE-A2A6-4DBA-870F-CA4C4D7AB900}"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93CD2C-F4B2-441B-9118-FA7C74F4EA13}"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E23D9-6F78-4702-A4D1-24EDCC7AE645}"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46C0A-1F9D-4927-BB4B-DDB70FBA99FE}"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22C8D-139C-4895-A925-CEF17477B2D8}"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CDC4C1-D4D8-4C72-81EA-F3AA8ADD7C06}"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A446A5-2959-4EE3-9B9C-AD43F8877C53}"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D037C-DFF3-4FD3-B283-B275E06EB03B}"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1222E-A80D-4C0B-B7CA-28082E0B108D}"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47952C-B9B0-4D91-8807-3CC12460F262}"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5F6D3F-FDAF-4CED-981C-CEF374A0CD37}"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16871E-BA99-4785-8692-95B794CCDF57}"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5DC4E-586E-4568-819A-BF89566ECBA1}"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FC253-3144-46BA-B1A8-9037EADFBFC3}"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02545-F38E-4EC8-BD85-2135190DDBE6}"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9367A0-9CCE-4BC1-A42A-3476F0775E66}"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139B2-4226-40FD-A274-748CCCED0112}"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4D7C0-1DC4-4A9B-810F-C781C51D7255}"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E00606-955B-40F2-B5D0-B5F037E7DDD2}"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2DD8A6-8446-4438-BCF4-121BA7F71496}"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D97FF-E3D1-4503-A1A5-41ADDE50326C}"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8A3A25-1402-4C7E-B8A4-6BB7A66B25E9}"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4B939-73D9-462C-BD38-CBF72D845654}"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1543D-D416-418F-9D4C-856533F3ACE0}"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8144C-E066-491E-956E-E62B57914798}"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50600-6FDC-4E88-B0DC-CA775ED4C55C}"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1AED5-3127-4BE4-88D3-0BD15F097295}"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E4FBC-2F0B-4A83-B693-E69215E3F4A1}"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719F8-8292-4229-BEA2-84CAF23379E6}"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26FA28-1A07-448F-8FF8-11D5A924883A}"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A9CACC-E135-4B69-85CC-9D611CF085C3}"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7719A-8537-4B4F-B2CA-47D0D35F0371}"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699C5-0251-4A60-85F3-F9D31CDAD6EC}"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8F515-21A7-4AE8-93FF-5F52D21198D7}"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D53A3-0D23-4209-90DF-6B83018EB5EB}"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B58EED-D1BA-4831-92B0-D1C2A27E3A87}"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D7DAD-1276-4913-8E95-FC4BA9FF6AE3}"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FB92A-FF63-4609-A4C5-B1CC349FD40E}"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0C4C42-A96A-433E-B2D7-E40208170828}"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7142AB-0F15-4BE0-95F0-D5EBA1AB33A9}"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596F26-E488-4C7C-BACF-8DF513375A5E}"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2D0B1-DF18-4E62-99DA-CE3747012C56}"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EBFDE-E38B-499D-85CD-B6028D542608}"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EAC09-0929-4959-AC92-72590CCE84AE}"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49B6C-F79D-4F89-AD89-242043E061EB}"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F9DB16-C503-4005-BA1E-2AC711C27956}"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134AA4-A5DE-48D5-BB45-54B6E5A6E5AF}"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F9FF7-B620-465B-B77D-84F73B1AC9FA}"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850E56-E7A2-42D4-B824-31E209C4E049}"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1CDA61-73EA-4727-8E6E-C976BCEBABEF}"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209908-3B0E-4102-947A-24203254F4CB}"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69B7C-B1AA-4FBF-A505-8EF057464369}"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B4F88-7CA3-4842-B96D-F30814FB86C5}"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51B78-6BE2-4CC2-B3BA-7F31D6D02CD1}"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B7288-CC6E-49FA-9E06-A40A2930CA8B}"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245307-6721-4449-864F-6C0B339DCC1C}"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0AA14-403E-4A9B-B933-CA052D186839}"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6BF3C-8FE1-4EB9-A30D-FEB1B2F3F3B8}"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B51C44-2B41-48FA-92CC-70733E499D5B}"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409A62-349A-4B0C-9DD0-DDDD88C7ECE5}"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C4D822-8858-489A-8CDF-2D65C75EDA84}"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B6252-D1B7-4F24-890E-727D67C834B8}"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118CB-5713-4FF5-A5C7-1C90E86452E9}"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CD720-4A86-4894-8871-DCB72B75B03A}"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C074DA7-F702-417E-B236-22EA8F7016E7}"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544B515-B609-443D-A877-98470B939A23}"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4BC3715-1961-4494-92FE-15111A2F2284}"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2CDC1C1-8C1F-4EEA-947F-4C47E8FA3725}"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51E9F4F-A26F-4B9F-A8AB-C396A18AA49D}"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88189F-38FF-440F-B7FF-DB1429A9E922}"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A622148-E46C-41D2-8715-3C8C32C17BF5}"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01E791A-4F39-4790-B402-247358EA47E0}"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5868FF1-056A-4747-9547-BD8DDC6010C5}"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A0DBF5-EBD7-4094-AE75-0744D882BEC2}"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3DCC76A-FE5D-40DD-88F9-0A4F7E62FFCB}"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98F127C-740F-4840-B2D6-6A16AE06D9AD}"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D30E284-BAF8-4929-8412-99F93EC3CA67}"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7F0928-C8BF-4029-B2E0-0D580FDC17DD}"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649C6A9-ACD9-42A2-B5CD-792216C48C3D}"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0E5266-C425-4C16-BA2D-BDAE9B44C613}" type="datetime1">
              <a:rPr lang="en-US" smtClean="0"/>
              <a:t>4/17/2018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06437"/>
            <a:ext cx="7772400" cy="2387600"/>
          </a:xfrm>
        </p:spPr>
        <p:txBody>
          <a:bodyPr/>
          <a:lstStyle/>
          <a:p>
            <a:endParaRPr lang="en-US" dirty="0"/>
          </a:p>
        </p:txBody>
      </p:sp>
      <p:sp>
        <p:nvSpPr>
          <p:cNvPr id="5" name="Subtitle 4"/>
          <p:cNvSpPr>
            <a:spLocks noGrp="1"/>
          </p:cNvSpPr>
          <p:nvPr>
            <p:ph type="subTitle" idx="1"/>
          </p:nvPr>
        </p:nvSpPr>
        <p:spPr>
          <a:xfrm>
            <a:off x="1005066" y="5202238"/>
            <a:ext cx="6858000" cy="1655762"/>
          </a:xfrm>
        </p:spPr>
        <p:txBody>
          <a:bodyPr/>
          <a:lstStyle/>
          <a:p>
            <a:r>
              <a:rPr lang="en-US" dirty="0" smtClean="0"/>
              <a:t>Tips and Tricks </a:t>
            </a:r>
            <a:r>
              <a:rPr lang="en-US" smtClean="0"/>
              <a:t>April 2018 </a:t>
            </a:r>
            <a:endParaRPr lang="en-US" dirty="0"/>
          </a:p>
        </p:txBody>
      </p:sp>
      <p:pic>
        <p:nvPicPr>
          <p:cNvPr id="2" name="Picture 2" descr="Image result for Spring cleani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71" y="487363"/>
            <a:ext cx="8279858" cy="458349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39" y="236337"/>
            <a:ext cx="7886700" cy="1325563"/>
          </a:xfrm>
        </p:spPr>
        <p:txBody>
          <a:bodyPr/>
          <a:lstStyle/>
          <a:p>
            <a:r>
              <a:rPr lang="en-US" dirty="0" smtClean="0"/>
              <a:t>Husbandry - Institution</a:t>
            </a:r>
            <a:endParaRPr lang="en-US" dirty="0"/>
          </a:p>
        </p:txBody>
      </p:sp>
      <p:sp>
        <p:nvSpPr>
          <p:cNvPr id="5" name="TextBox 4"/>
          <p:cNvSpPr txBox="1"/>
          <p:nvPr/>
        </p:nvSpPr>
        <p:spPr>
          <a:xfrm>
            <a:off x="5383369" y="1935387"/>
            <a:ext cx="3349378" cy="2862322"/>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Review your </a:t>
            </a:r>
            <a:r>
              <a:rPr lang="en-US" b="1" u="sng" dirty="0" smtClean="0"/>
              <a:t>External Sharing</a:t>
            </a:r>
          </a:p>
          <a:p>
            <a:r>
              <a:rPr lang="en-US" dirty="0"/>
              <a:t>g</a:t>
            </a:r>
            <a:r>
              <a:rPr lang="en-US" dirty="0" smtClean="0"/>
              <a:t>rid and confirm that the</a:t>
            </a:r>
          </a:p>
          <a:p>
            <a:r>
              <a:rPr lang="en-US" dirty="0"/>
              <a:t>r</a:t>
            </a:r>
            <a:r>
              <a:rPr lang="en-US" dirty="0" smtClean="0"/>
              <a:t>ecords should continue to be </a:t>
            </a:r>
          </a:p>
          <a:p>
            <a:r>
              <a:rPr lang="en-US" dirty="0"/>
              <a:t>s</a:t>
            </a:r>
            <a:r>
              <a:rPr lang="en-US" dirty="0" smtClean="0"/>
              <a:t>hared. In this example Toledo’s</a:t>
            </a:r>
          </a:p>
          <a:p>
            <a:r>
              <a:rPr lang="en-US" dirty="0"/>
              <a:t>r</a:t>
            </a:r>
            <a:r>
              <a:rPr lang="en-US" dirty="0" smtClean="0"/>
              <a:t>esearch on giraffes is done</a:t>
            </a:r>
          </a:p>
          <a:p>
            <a:r>
              <a:rPr lang="en-US" dirty="0"/>
              <a:t>a</a:t>
            </a:r>
            <a:r>
              <a:rPr lang="en-US" dirty="0" smtClean="0"/>
              <a:t>nd the proposed transfer of</a:t>
            </a:r>
          </a:p>
          <a:p>
            <a:r>
              <a:rPr lang="en-US" dirty="0"/>
              <a:t>t</a:t>
            </a:r>
            <a:r>
              <a:rPr lang="en-US" dirty="0" smtClean="0"/>
              <a:t>he screech owl was cancelled.</a:t>
            </a:r>
          </a:p>
          <a:p>
            <a:r>
              <a:rPr lang="en-US" dirty="0" smtClean="0"/>
              <a:t>These records should be</a:t>
            </a:r>
          </a:p>
          <a:p>
            <a:r>
              <a:rPr lang="en-US" dirty="0"/>
              <a:t>d</a:t>
            </a:r>
            <a:r>
              <a:rPr lang="en-US" dirty="0" smtClean="0"/>
              <a:t>eleted from the External Sharing</a:t>
            </a:r>
          </a:p>
          <a:p>
            <a:r>
              <a:rPr lang="en-US" dirty="0"/>
              <a:t>g</a:t>
            </a:r>
            <a:r>
              <a:rPr lang="en-US" dirty="0" smtClean="0"/>
              <a:t>rid.</a:t>
            </a:r>
            <a:endParaRPr lang="en-US" dirty="0"/>
          </a:p>
        </p:txBody>
      </p:sp>
      <p:pic>
        <p:nvPicPr>
          <p:cNvPr id="6" name="Picture 5"/>
          <p:cNvPicPr>
            <a:picLocks noChangeAspect="1"/>
          </p:cNvPicPr>
          <p:nvPr/>
        </p:nvPicPr>
        <p:blipFill>
          <a:blip r:embed="rId2"/>
          <a:stretch>
            <a:fillRect/>
          </a:stretch>
        </p:blipFill>
        <p:spPr>
          <a:xfrm>
            <a:off x="412143" y="1690690"/>
            <a:ext cx="4868195" cy="357546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88314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Institution</a:t>
            </a:r>
            <a:endParaRPr lang="en-US" dirty="0"/>
          </a:p>
        </p:txBody>
      </p:sp>
      <p:sp>
        <p:nvSpPr>
          <p:cNvPr id="5" name="TextBox 4"/>
          <p:cNvSpPr txBox="1"/>
          <p:nvPr/>
        </p:nvSpPr>
        <p:spPr>
          <a:xfrm>
            <a:off x="5015161" y="1377011"/>
            <a:ext cx="3500189" cy="4247317"/>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If you have not already done so</a:t>
            </a:r>
          </a:p>
          <a:p>
            <a:r>
              <a:rPr lang="en-US" dirty="0"/>
              <a:t>y</a:t>
            </a:r>
            <a:r>
              <a:rPr lang="en-US" dirty="0" smtClean="0"/>
              <a:t>ou may want to address your</a:t>
            </a:r>
          </a:p>
          <a:p>
            <a:r>
              <a:rPr lang="en-US" b="1" u="sng" dirty="0" smtClean="0"/>
              <a:t>Measurement Preferences</a:t>
            </a:r>
            <a:r>
              <a:rPr lang="en-US" b="1" dirty="0" smtClean="0"/>
              <a:t>.</a:t>
            </a:r>
            <a:r>
              <a:rPr lang="en-US" dirty="0" smtClean="0"/>
              <a:t> This</a:t>
            </a:r>
          </a:p>
          <a:p>
            <a:r>
              <a:rPr lang="en-US" dirty="0"/>
              <a:t>f</a:t>
            </a:r>
            <a:r>
              <a:rPr lang="en-US" dirty="0" smtClean="0"/>
              <a:t>unctionality allows you to remove</a:t>
            </a:r>
          </a:p>
          <a:p>
            <a:r>
              <a:rPr lang="en-US" dirty="0"/>
              <a:t>t</a:t>
            </a:r>
            <a:r>
              <a:rPr lang="en-US" dirty="0" smtClean="0"/>
              <a:t>erms from various data standard</a:t>
            </a:r>
          </a:p>
          <a:p>
            <a:r>
              <a:rPr lang="en-US" dirty="0"/>
              <a:t>l</a:t>
            </a:r>
            <a:r>
              <a:rPr lang="en-US" dirty="0" smtClean="0"/>
              <a:t>ists making it much quicker and </a:t>
            </a:r>
          </a:p>
          <a:p>
            <a:r>
              <a:rPr lang="en-US" dirty="0"/>
              <a:t>e</a:t>
            </a:r>
            <a:r>
              <a:rPr lang="en-US" dirty="0" smtClean="0"/>
              <a:t>asier for your Staff to select from</a:t>
            </a:r>
          </a:p>
          <a:p>
            <a:r>
              <a:rPr lang="en-US" dirty="0" smtClean="0"/>
              <a:t>as only appropriate terms are</a:t>
            </a:r>
          </a:p>
          <a:p>
            <a:r>
              <a:rPr lang="en-US" dirty="0"/>
              <a:t>d</a:t>
            </a:r>
            <a:r>
              <a:rPr lang="en-US" dirty="0" smtClean="0"/>
              <a:t>isplayed. In this example our</a:t>
            </a:r>
          </a:p>
          <a:p>
            <a:r>
              <a:rPr lang="en-US" dirty="0"/>
              <a:t>i</a:t>
            </a:r>
            <a:r>
              <a:rPr lang="en-US" dirty="0" smtClean="0"/>
              <a:t>nstitution is an Aviary. We will</a:t>
            </a:r>
          </a:p>
          <a:p>
            <a:r>
              <a:rPr lang="en-US" dirty="0" smtClean="0"/>
              <a:t>never be measuring things such as</a:t>
            </a:r>
          </a:p>
          <a:p>
            <a:r>
              <a:rPr lang="en-US" dirty="0"/>
              <a:t>a</a:t>
            </a:r>
            <a:r>
              <a:rPr lang="en-US" dirty="0" smtClean="0"/>
              <a:t>ntler or arm length. Removing</a:t>
            </a:r>
          </a:p>
          <a:p>
            <a:r>
              <a:rPr lang="en-US" dirty="0"/>
              <a:t>t</a:t>
            </a:r>
            <a:r>
              <a:rPr lang="en-US" dirty="0" smtClean="0"/>
              <a:t>hese from the list greatly shortens</a:t>
            </a:r>
          </a:p>
          <a:p>
            <a:r>
              <a:rPr lang="en-US" dirty="0"/>
              <a:t>w</a:t>
            </a:r>
            <a:r>
              <a:rPr lang="en-US" dirty="0" smtClean="0"/>
              <a:t>hat your staff will need to select </a:t>
            </a:r>
          </a:p>
          <a:p>
            <a:r>
              <a:rPr lang="en-US" dirty="0"/>
              <a:t>f</a:t>
            </a:r>
            <a:r>
              <a:rPr lang="en-US" dirty="0" smtClean="0"/>
              <a:t>rom.</a:t>
            </a:r>
            <a:endParaRPr lang="en-US" dirty="0"/>
          </a:p>
        </p:txBody>
      </p:sp>
      <p:pic>
        <p:nvPicPr>
          <p:cNvPr id="6" name="Picture 5"/>
          <p:cNvPicPr>
            <a:picLocks noChangeAspect="1"/>
          </p:cNvPicPr>
          <p:nvPr/>
        </p:nvPicPr>
        <p:blipFill>
          <a:blip r:embed="rId2"/>
          <a:stretch>
            <a:fillRect/>
          </a:stretch>
        </p:blipFill>
        <p:spPr>
          <a:xfrm>
            <a:off x="536369" y="1377011"/>
            <a:ext cx="3829569" cy="2536054"/>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36368" y="4091487"/>
            <a:ext cx="3829569" cy="2553046"/>
          </a:xfrm>
          <a:prstGeom prst="rect">
            <a:avLst/>
          </a:prstGeom>
        </p:spPr>
      </p:pic>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407598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Institution</a:t>
            </a:r>
            <a:endParaRPr lang="en-US" dirty="0"/>
          </a:p>
        </p:txBody>
      </p:sp>
      <p:sp>
        <p:nvSpPr>
          <p:cNvPr id="4" name="Content Placeholder 3"/>
          <p:cNvSpPr>
            <a:spLocks noGrp="1"/>
          </p:cNvSpPr>
          <p:nvPr>
            <p:ph idx="1"/>
          </p:nvPr>
        </p:nvSpPr>
        <p:spPr>
          <a:xfrm>
            <a:off x="628650" y="1490774"/>
            <a:ext cx="7886700" cy="4351338"/>
          </a:xfrm>
        </p:spPr>
        <p:txBody>
          <a:bodyPr>
            <a:normAutofit fontScale="92500" lnSpcReduction="10000"/>
          </a:bodyPr>
          <a:lstStyle/>
          <a:p>
            <a:r>
              <a:rPr lang="en-US" dirty="0" smtClean="0"/>
              <a:t>Check your Institution Preferences as you may want to change some if you have staff buy-in</a:t>
            </a:r>
          </a:p>
          <a:p>
            <a:pPr lvl="1"/>
            <a:r>
              <a:rPr lang="en-US" dirty="0" smtClean="0"/>
              <a:t>Allow Multiple Enclosure Assignment</a:t>
            </a:r>
          </a:p>
          <a:p>
            <a:pPr lvl="1"/>
            <a:r>
              <a:rPr lang="en-US" dirty="0" smtClean="0"/>
              <a:t>Allow Re-use of Transponders</a:t>
            </a:r>
          </a:p>
          <a:p>
            <a:pPr lvl="1"/>
            <a:r>
              <a:rPr lang="en-US" dirty="0" smtClean="0"/>
              <a:t>Enable Auto-incrementing Local ID</a:t>
            </a:r>
          </a:p>
          <a:p>
            <a:pPr lvl="1"/>
            <a:r>
              <a:rPr lang="en-US" dirty="0" smtClean="0"/>
              <a:t>Display Medical Weights in Husbandry </a:t>
            </a:r>
          </a:p>
          <a:p>
            <a:pPr lvl="1"/>
            <a:r>
              <a:rPr lang="en-US" dirty="0" smtClean="0"/>
              <a:t>Default Group Tracking</a:t>
            </a:r>
          </a:p>
          <a:p>
            <a:r>
              <a:rPr lang="en-US" dirty="0" smtClean="0"/>
              <a:t>Session Settings</a:t>
            </a:r>
          </a:p>
          <a:p>
            <a:pPr lvl="1"/>
            <a:r>
              <a:rPr lang="en-US" dirty="0" smtClean="0"/>
              <a:t>Force Single Session</a:t>
            </a:r>
          </a:p>
          <a:p>
            <a:pPr lvl="2"/>
            <a:r>
              <a:rPr lang="en-US" dirty="0" smtClean="0"/>
              <a:t>Institution level or Staff level</a:t>
            </a:r>
          </a:p>
          <a:p>
            <a:pPr lvl="1"/>
            <a:r>
              <a:rPr lang="en-US" dirty="0" smtClean="0"/>
              <a:t>Limit Access by IP Number</a:t>
            </a:r>
          </a:p>
          <a:p>
            <a:pPr lvl="2"/>
            <a:r>
              <a:rPr lang="en-US" dirty="0" smtClean="0"/>
              <a:t>Recommended to assign at Staff level</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10799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29" y="141223"/>
            <a:ext cx="7886700" cy="1325563"/>
          </a:xfrm>
        </p:spPr>
        <p:txBody>
          <a:bodyPr/>
          <a:lstStyle/>
          <a:p>
            <a:r>
              <a:rPr lang="en-US" dirty="0" smtClean="0"/>
              <a:t>Husbandry - Animals</a:t>
            </a:r>
            <a:endParaRPr lang="en-US" dirty="0"/>
          </a:p>
        </p:txBody>
      </p:sp>
      <p:pic>
        <p:nvPicPr>
          <p:cNvPr id="5" name="Picture 4"/>
          <p:cNvPicPr>
            <a:picLocks noChangeAspect="1"/>
          </p:cNvPicPr>
          <p:nvPr/>
        </p:nvPicPr>
        <p:blipFill>
          <a:blip r:embed="rId2"/>
          <a:stretch>
            <a:fillRect/>
          </a:stretch>
        </p:blipFill>
        <p:spPr>
          <a:xfrm>
            <a:off x="6132759" y="2209244"/>
            <a:ext cx="2498501" cy="2920123"/>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02277" y="4047541"/>
            <a:ext cx="4993519" cy="2414776"/>
          </a:xfrm>
          <a:prstGeom prst="rect">
            <a:avLst/>
          </a:prstGeom>
          <a:ln>
            <a:solidFill>
              <a:schemeClr val="tx1"/>
            </a:solidFill>
          </a:ln>
        </p:spPr>
      </p:pic>
      <p:sp>
        <p:nvSpPr>
          <p:cNvPr id="7" name="TextBox 6"/>
          <p:cNvSpPr txBox="1"/>
          <p:nvPr/>
        </p:nvSpPr>
        <p:spPr>
          <a:xfrm>
            <a:off x="641529" y="1466786"/>
            <a:ext cx="5244321"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Start in the Husbandry module by reviewing and</a:t>
            </a:r>
          </a:p>
          <a:p>
            <a:r>
              <a:rPr lang="en-US" dirty="0" smtClean="0"/>
              <a:t>updating your </a:t>
            </a:r>
            <a:r>
              <a:rPr lang="en-US" b="1" u="sng" dirty="0" smtClean="0"/>
              <a:t>Animal Lists</a:t>
            </a:r>
            <a:r>
              <a:rPr lang="en-US" dirty="0" smtClean="0"/>
              <a:t>. Remember that ZIMS</a:t>
            </a:r>
          </a:p>
          <a:p>
            <a:r>
              <a:rPr lang="en-US" dirty="0"/>
              <a:t>d</a:t>
            </a:r>
            <a:r>
              <a:rPr lang="en-US" dirty="0" smtClean="0"/>
              <a:t>oes not automatically update these lists as animals</a:t>
            </a:r>
          </a:p>
          <a:p>
            <a:r>
              <a:rPr lang="en-US" dirty="0"/>
              <a:t>a</a:t>
            </a:r>
            <a:r>
              <a:rPr lang="en-US" dirty="0" smtClean="0"/>
              <a:t>re dispositioned or die. If you created Animal Lists by</a:t>
            </a:r>
          </a:p>
          <a:p>
            <a:r>
              <a:rPr lang="en-US" dirty="0" smtClean="0"/>
              <a:t>Enclosure you may not even need those lists anymore</a:t>
            </a:r>
          </a:p>
          <a:p>
            <a:r>
              <a:rPr lang="en-US" dirty="0"/>
              <a:t>w</a:t>
            </a:r>
            <a:r>
              <a:rPr lang="en-US" dirty="0" smtClean="0"/>
              <a:t>ith the increased functionality of the Enclosure</a:t>
            </a:r>
          </a:p>
          <a:p>
            <a:r>
              <a:rPr lang="en-US" dirty="0" smtClean="0"/>
              <a:t>Occupants tab (below) regarding search filters and</a:t>
            </a:r>
          </a:p>
          <a:p>
            <a:r>
              <a:rPr lang="en-US" dirty="0" smtClean="0"/>
              <a:t>Batch Actions using Enclosure Occupants.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527671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0" y="0"/>
            <a:ext cx="7886700" cy="1325563"/>
          </a:xfrm>
        </p:spPr>
        <p:txBody>
          <a:bodyPr/>
          <a:lstStyle/>
          <a:p>
            <a:r>
              <a:rPr lang="en-US" dirty="0" smtClean="0"/>
              <a:t>Husbandry - Animals</a:t>
            </a:r>
            <a:endParaRPr lang="en-US" dirty="0"/>
          </a:p>
        </p:txBody>
      </p:sp>
      <p:pic>
        <p:nvPicPr>
          <p:cNvPr id="409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73" y="3283021"/>
            <a:ext cx="2462224" cy="32829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38498" y="1015981"/>
            <a:ext cx="7992340" cy="1987143"/>
          </a:xfrm>
          <a:prstGeom prst="rect">
            <a:avLst/>
          </a:prstGeom>
          <a:ln>
            <a:solidFill>
              <a:schemeClr val="tx1"/>
            </a:solidFill>
          </a:ln>
        </p:spPr>
      </p:pic>
      <p:sp>
        <p:nvSpPr>
          <p:cNvPr id="6" name="TextBox 5"/>
          <p:cNvSpPr txBox="1"/>
          <p:nvPr/>
        </p:nvSpPr>
        <p:spPr>
          <a:xfrm>
            <a:off x="3039415" y="2704564"/>
            <a:ext cx="5916363"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Animal Statistics tab should be reviewed. Address as</a:t>
            </a:r>
          </a:p>
          <a:p>
            <a:r>
              <a:rPr lang="en-US" dirty="0"/>
              <a:t>m</a:t>
            </a:r>
            <a:r>
              <a:rPr lang="en-US" dirty="0" smtClean="0"/>
              <a:t>any </a:t>
            </a:r>
            <a:r>
              <a:rPr lang="en-US" b="1" u="sng" dirty="0" smtClean="0"/>
              <a:t>Pending Transactions – By My Institution </a:t>
            </a:r>
            <a:r>
              <a:rPr lang="en-US" dirty="0" smtClean="0"/>
              <a:t>as possible.</a:t>
            </a:r>
          </a:p>
          <a:p>
            <a:r>
              <a:rPr lang="en-US" dirty="0" smtClean="0"/>
              <a:t>You may need to nudge other facilities to address </a:t>
            </a:r>
            <a:r>
              <a:rPr lang="en-US" b="1" u="sng" dirty="0" smtClean="0"/>
              <a:t>Pending</a:t>
            </a:r>
          </a:p>
          <a:p>
            <a:r>
              <a:rPr lang="en-US" b="1" u="sng" dirty="0" smtClean="0"/>
              <a:t>Transactions – By Other Institution</a:t>
            </a:r>
            <a:r>
              <a:rPr lang="en-US" dirty="0" smtClean="0"/>
              <a:t>. </a:t>
            </a:r>
            <a:r>
              <a:rPr lang="en-US" b="1" u="sng" dirty="0" smtClean="0"/>
              <a:t>Incomplete Accessions</a:t>
            </a:r>
            <a:r>
              <a:rPr lang="en-US" dirty="0" smtClean="0"/>
              <a:t>,</a:t>
            </a:r>
          </a:p>
          <a:p>
            <a:r>
              <a:rPr lang="en-US" dirty="0"/>
              <a:t>e</a:t>
            </a:r>
            <a:r>
              <a:rPr lang="en-US" dirty="0" smtClean="0"/>
              <a:t>specially recent ones, should be made into Full</a:t>
            </a:r>
          </a:p>
          <a:p>
            <a:r>
              <a:rPr lang="en-US" dirty="0" smtClean="0"/>
              <a:t>Accessions. And deaths should be recorded for those animals</a:t>
            </a:r>
          </a:p>
          <a:p>
            <a:r>
              <a:rPr lang="en-US" dirty="0"/>
              <a:t>i</a:t>
            </a:r>
            <a:r>
              <a:rPr lang="en-US" dirty="0" smtClean="0"/>
              <a:t>n the </a:t>
            </a:r>
            <a:r>
              <a:rPr lang="en-US" b="1" u="sng" dirty="0" smtClean="0"/>
              <a:t>Incomplete Disposition </a:t>
            </a:r>
            <a:r>
              <a:rPr lang="en-US" dirty="0" smtClean="0"/>
              <a:t>list. Remember, if you do not</a:t>
            </a:r>
          </a:p>
          <a:p>
            <a:r>
              <a:rPr lang="en-US" dirty="0"/>
              <a:t>h</a:t>
            </a:r>
            <a:r>
              <a:rPr lang="en-US" dirty="0" smtClean="0"/>
              <a:t>ave enough information to complete any of these</a:t>
            </a:r>
          </a:p>
          <a:p>
            <a:r>
              <a:rPr lang="en-US" dirty="0"/>
              <a:t>t</a:t>
            </a:r>
            <a:r>
              <a:rPr lang="en-US" dirty="0" smtClean="0"/>
              <a:t>ransactions you can always archive them to be dealt with</a:t>
            </a:r>
          </a:p>
          <a:p>
            <a:r>
              <a:rPr lang="en-US" dirty="0"/>
              <a:t>a</a:t>
            </a:r>
            <a:r>
              <a:rPr lang="en-US" dirty="0" smtClean="0"/>
              <a:t>t a later date.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2574280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Husbandry - Animals</a:t>
            </a:r>
            <a:endParaRPr lang="en-US" dirty="0"/>
          </a:p>
        </p:txBody>
      </p:sp>
      <p:sp>
        <p:nvSpPr>
          <p:cNvPr id="3" name="TextBox 2"/>
          <p:cNvSpPr txBox="1"/>
          <p:nvPr/>
        </p:nvSpPr>
        <p:spPr>
          <a:xfrm>
            <a:off x="436674" y="2674793"/>
            <a:ext cx="8270651"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The last topic in Animal Statistics is </a:t>
            </a:r>
            <a:r>
              <a:rPr lang="en-US" sz="1600" b="1" u="sng" dirty="0" smtClean="0"/>
              <a:t>Pending Taxonomic Changes</a:t>
            </a:r>
            <a:r>
              <a:rPr lang="en-US" sz="1600" u="sng" dirty="0" smtClean="0"/>
              <a:t> </a:t>
            </a:r>
            <a:r>
              <a:rPr lang="en-US" sz="1600" dirty="0" smtClean="0"/>
              <a:t>to keep your records up-to-date with the current ZIMS taxonomy. When changes are made ZIMS will not automatically up date your local records, you will need to do so. This feature displays the species that need updating and the count of animals impacted which is a hyperlink into the records (top). You can chose to update all the records in a species, or just some. If you wish to automatically update your records when ZIMS updates taxonomy you can check the Enable Auto-accept for Species360 taxonomic Changes box in Institution Preferences &gt; Application Preferences &gt; Taxonomy (below). You will still receive a Post Office message regarding the change and you can also opt for email notification so you</a:t>
            </a:r>
          </a:p>
          <a:p>
            <a:r>
              <a:rPr lang="en-US" sz="1600" dirty="0"/>
              <a:t>w</a:t>
            </a:r>
            <a:r>
              <a:rPr lang="en-US" sz="1600" dirty="0" smtClean="0"/>
              <a:t>ill be kept informed regarding what was changed.</a:t>
            </a:r>
            <a:endParaRPr lang="en-US" sz="1600" dirty="0"/>
          </a:p>
        </p:txBody>
      </p:sp>
      <p:pic>
        <p:nvPicPr>
          <p:cNvPr id="4" name="Picture 3"/>
          <p:cNvPicPr>
            <a:picLocks noChangeAspect="1"/>
          </p:cNvPicPr>
          <p:nvPr/>
        </p:nvPicPr>
        <p:blipFill>
          <a:blip r:embed="rId2"/>
          <a:stretch>
            <a:fillRect/>
          </a:stretch>
        </p:blipFill>
        <p:spPr>
          <a:xfrm>
            <a:off x="1165713" y="5127294"/>
            <a:ext cx="3509318" cy="141407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8650" y="956336"/>
            <a:ext cx="7661493" cy="1574280"/>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252559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470" y="41589"/>
            <a:ext cx="7886700" cy="1325563"/>
          </a:xfrm>
        </p:spPr>
        <p:txBody>
          <a:bodyPr/>
          <a:lstStyle/>
          <a:p>
            <a:r>
              <a:rPr lang="en-US" dirty="0" smtClean="0"/>
              <a:t>Husbandry - Post Office</a:t>
            </a:r>
            <a:endParaRPr lang="en-US" dirty="0"/>
          </a:p>
        </p:txBody>
      </p:sp>
      <p:pic>
        <p:nvPicPr>
          <p:cNvPr id="3" name="Picture 2"/>
          <p:cNvPicPr>
            <a:picLocks noChangeAspect="1"/>
          </p:cNvPicPr>
          <p:nvPr/>
        </p:nvPicPr>
        <p:blipFill>
          <a:blip r:embed="rId2"/>
          <a:stretch>
            <a:fillRect/>
          </a:stretch>
        </p:blipFill>
        <p:spPr>
          <a:xfrm rot="20220623">
            <a:off x="750926" y="1995743"/>
            <a:ext cx="2114286" cy="1238095"/>
          </a:xfrm>
          <a:prstGeom prst="rect">
            <a:avLst/>
          </a:prstGeom>
        </p:spPr>
      </p:pic>
      <p:pic>
        <p:nvPicPr>
          <p:cNvPr id="1026" name="Picture 2" descr="Image result for shock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205" y="3055177"/>
            <a:ext cx="3412068" cy="25590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rot="1857919">
            <a:off x="3183109" y="1404120"/>
            <a:ext cx="2085714" cy="1200000"/>
          </a:xfrm>
          <a:prstGeom prst="rect">
            <a:avLst/>
          </a:prstGeom>
        </p:spPr>
      </p:pic>
      <p:pic>
        <p:nvPicPr>
          <p:cNvPr id="5" name="Picture 4"/>
          <p:cNvPicPr>
            <a:picLocks noChangeAspect="1"/>
          </p:cNvPicPr>
          <p:nvPr/>
        </p:nvPicPr>
        <p:blipFill>
          <a:blip r:embed="rId5"/>
          <a:stretch>
            <a:fillRect/>
          </a:stretch>
        </p:blipFill>
        <p:spPr>
          <a:xfrm rot="20168938">
            <a:off x="811681" y="3858752"/>
            <a:ext cx="2076190" cy="1190476"/>
          </a:xfrm>
          <a:prstGeom prst="rect">
            <a:avLst/>
          </a:prstGeom>
        </p:spPr>
      </p:pic>
      <p:sp>
        <p:nvSpPr>
          <p:cNvPr id="6" name="TextBox 5"/>
          <p:cNvSpPr txBox="1"/>
          <p:nvPr/>
        </p:nvSpPr>
        <p:spPr>
          <a:xfrm>
            <a:off x="5589511" y="2174403"/>
            <a:ext cx="3157659"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Speaking of the Species360 </a:t>
            </a:r>
          </a:p>
          <a:p>
            <a:r>
              <a:rPr lang="en-US" b="1" u="sng" dirty="0" smtClean="0"/>
              <a:t>Post Office</a:t>
            </a:r>
            <a:r>
              <a:rPr lang="en-US" dirty="0" smtClean="0"/>
              <a:t>, it does not have </a:t>
            </a:r>
          </a:p>
          <a:p>
            <a:r>
              <a:rPr lang="en-US" dirty="0" smtClean="0"/>
              <a:t>to be a scary thing! It is there </a:t>
            </a:r>
          </a:p>
          <a:p>
            <a:r>
              <a:rPr lang="en-US" dirty="0" smtClean="0"/>
              <a:t>to notify you of activity in ZIMS </a:t>
            </a:r>
          </a:p>
          <a:p>
            <a:r>
              <a:rPr lang="en-US" dirty="0"/>
              <a:t>t</a:t>
            </a:r>
            <a:r>
              <a:rPr lang="en-US" dirty="0" smtClean="0"/>
              <a:t>hat may warrant you taking an</a:t>
            </a:r>
          </a:p>
          <a:p>
            <a:r>
              <a:rPr lang="en-US" dirty="0"/>
              <a:t>a</a:t>
            </a:r>
            <a:r>
              <a:rPr lang="en-US" dirty="0" smtClean="0"/>
              <a:t>ction. Most of what is shown</a:t>
            </a:r>
          </a:p>
          <a:p>
            <a:r>
              <a:rPr lang="en-US" dirty="0"/>
              <a:t>i</a:t>
            </a:r>
            <a:r>
              <a:rPr lang="en-US" dirty="0" smtClean="0"/>
              <a:t>n the Post Office is not</a:t>
            </a:r>
          </a:p>
          <a:p>
            <a:r>
              <a:rPr lang="en-US" dirty="0"/>
              <a:t>d</a:t>
            </a:r>
            <a:r>
              <a:rPr lang="en-US" dirty="0" smtClean="0"/>
              <a:t>isplayed elsewhere in ZIMS.</a:t>
            </a:r>
          </a:p>
          <a:p>
            <a:r>
              <a:rPr lang="en-US" dirty="0" smtClean="0"/>
              <a:t>Addressing your Post Office</a:t>
            </a:r>
          </a:p>
          <a:p>
            <a:r>
              <a:rPr lang="en-US" dirty="0"/>
              <a:t>m</a:t>
            </a:r>
            <a:r>
              <a:rPr lang="en-US" dirty="0" smtClean="0"/>
              <a:t>essages will help you clean</a:t>
            </a:r>
          </a:p>
          <a:p>
            <a:r>
              <a:rPr lang="en-US" dirty="0"/>
              <a:t>u</a:t>
            </a:r>
            <a:r>
              <a:rPr lang="en-US" dirty="0" smtClean="0"/>
              <a:t>p your data.</a:t>
            </a:r>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1044460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69" y="113696"/>
            <a:ext cx="7886700" cy="1325563"/>
          </a:xfrm>
        </p:spPr>
        <p:txBody>
          <a:bodyPr/>
          <a:lstStyle/>
          <a:p>
            <a:r>
              <a:rPr lang="en-US" dirty="0" smtClean="0"/>
              <a:t>What’s in the Post Office?</a:t>
            </a:r>
            <a:endParaRPr lang="en-US" dirty="0"/>
          </a:p>
        </p:txBody>
      </p:sp>
      <p:sp>
        <p:nvSpPr>
          <p:cNvPr id="3" name="Content Placeholder 2"/>
          <p:cNvSpPr>
            <a:spLocks noGrp="1"/>
          </p:cNvSpPr>
          <p:nvPr>
            <p:ph idx="1"/>
          </p:nvPr>
        </p:nvSpPr>
        <p:spPr>
          <a:xfrm>
            <a:off x="474104" y="1246076"/>
            <a:ext cx="7886700" cy="4351338"/>
          </a:xfrm>
        </p:spPr>
        <p:txBody>
          <a:bodyPr>
            <a:normAutofit fontScale="85000" lnSpcReduction="20000"/>
          </a:bodyPr>
          <a:lstStyle/>
          <a:p>
            <a:r>
              <a:rPr lang="en-US" dirty="0" smtClean="0">
                <a:solidFill>
                  <a:srgbClr val="FF0000"/>
                </a:solidFill>
              </a:rPr>
              <a:t>Taxonomy Changes </a:t>
            </a:r>
          </a:p>
          <a:p>
            <a:pPr lvl="1"/>
            <a:r>
              <a:rPr lang="en-US" dirty="0" smtClean="0">
                <a:solidFill>
                  <a:srgbClr val="FF0000"/>
                </a:solidFill>
              </a:rPr>
              <a:t>As discussed these are also displayed in Pending Taxonomic Changes in Animal Statistics</a:t>
            </a:r>
          </a:p>
          <a:p>
            <a:r>
              <a:rPr lang="en-US" dirty="0" smtClean="0"/>
              <a:t>Modifications to medical terms you have used</a:t>
            </a:r>
          </a:p>
          <a:p>
            <a:pPr lvl="1"/>
            <a:r>
              <a:rPr lang="en-US" dirty="0" smtClean="0"/>
              <a:t>Definition edits &amp; formulation changes</a:t>
            </a:r>
          </a:p>
          <a:p>
            <a:pPr lvl="1"/>
            <a:r>
              <a:rPr lang="en-US" dirty="0" smtClean="0"/>
              <a:t>A local term made global</a:t>
            </a:r>
          </a:p>
          <a:p>
            <a:r>
              <a:rPr lang="en-US" dirty="0" smtClean="0">
                <a:solidFill>
                  <a:srgbClr val="FF0000"/>
                </a:solidFill>
              </a:rPr>
              <a:t>Sex Type changes to animals you have had</a:t>
            </a:r>
          </a:p>
          <a:p>
            <a:pPr lvl="1"/>
            <a:r>
              <a:rPr lang="en-US" dirty="0" smtClean="0">
                <a:solidFill>
                  <a:srgbClr val="FF0000"/>
                </a:solidFill>
              </a:rPr>
              <a:t>This may help you clean up those duplicate Parental GANs!</a:t>
            </a:r>
          </a:p>
          <a:p>
            <a:r>
              <a:rPr lang="en-US" dirty="0" smtClean="0"/>
              <a:t>Animal you own placed on Available Animal list</a:t>
            </a:r>
            <a:endParaRPr lang="en-US" dirty="0"/>
          </a:p>
          <a:p>
            <a:r>
              <a:rPr lang="en-US" dirty="0" smtClean="0">
                <a:solidFill>
                  <a:srgbClr val="FF0000"/>
                </a:solidFill>
              </a:rPr>
              <a:t>Animals merged by Species360</a:t>
            </a:r>
          </a:p>
          <a:p>
            <a:r>
              <a:rPr lang="en-US" dirty="0" err="1" smtClean="0">
                <a:solidFill>
                  <a:srgbClr val="FF0000"/>
                </a:solidFill>
              </a:rPr>
              <a:t>Pendings</a:t>
            </a:r>
            <a:endParaRPr lang="en-US" dirty="0" smtClean="0">
              <a:solidFill>
                <a:srgbClr val="FF0000"/>
              </a:solidFill>
            </a:endParaRPr>
          </a:p>
          <a:p>
            <a:pPr lvl="1"/>
            <a:r>
              <a:rPr lang="en-US" dirty="0" smtClean="0">
                <a:solidFill>
                  <a:srgbClr val="FF0000"/>
                </a:solidFill>
              </a:rPr>
              <a:t>No Information Available</a:t>
            </a:r>
          </a:p>
          <a:p>
            <a:pPr lvl="1"/>
            <a:r>
              <a:rPr lang="en-US" dirty="0" smtClean="0">
                <a:solidFill>
                  <a:srgbClr val="FF0000"/>
                </a:solidFill>
              </a:rPr>
              <a:t>Not recorded in ZIMS</a:t>
            </a:r>
            <a:endParaRPr lang="en-US" dirty="0">
              <a:solidFill>
                <a:srgbClr val="FF0000"/>
              </a:solidFill>
            </a:endParaRPr>
          </a:p>
        </p:txBody>
      </p:sp>
      <p:sp>
        <p:nvSpPr>
          <p:cNvPr id="4" name="TextBox 3"/>
          <p:cNvSpPr txBox="1"/>
          <p:nvPr/>
        </p:nvSpPr>
        <p:spPr>
          <a:xfrm>
            <a:off x="4314422" y="4494726"/>
            <a:ext cx="4387355"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These are some of the topics you will receive</a:t>
            </a:r>
          </a:p>
          <a:p>
            <a:r>
              <a:rPr lang="en-US" dirty="0"/>
              <a:t>a</a:t>
            </a:r>
            <a:r>
              <a:rPr lang="en-US" dirty="0" smtClean="0"/>
              <a:t>s Post Office messages. Those displayed in</a:t>
            </a:r>
          </a:p>
          <a:p>
            <a:r>
              <a:rPr lang="en-US" dirty="0">
                <a:solidFill>
                  <a:srgbClr val="FF0000"/>
                </a:solidFill>
              </a:rPr>
              <a:t>r</a:t>
            </a:r>
            <a:r>
              <a:rPr lang="en-US" dirty="0" smtClean="0">
                <a:solidFill>
                  <a:srgbClr val="FF0000"/>
                </a:solidFill>
              </a:rPr>
              <a:t>ed</a:t>
            </a:r>
            <a:r>
              <a:rPr lang="en-US" dirty="0" smtClean="0"/>
              <a:t> will have the greatest impact on your</a:t>
            </a:r>
          </a:p>
          <a:p>
            <a:r>
              <a:rPr lang="en-US" dirty="0"/>
              <a:t>d</a:t>
            </a:r>
            <a:r>
              <a:rPr lang="en-US" dirty="0" smtClean="0"/>
              <a:t>ata quality.</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209735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Post Office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Post Office messages are like Outlook. When </a:t>
            </a:r>
            <a:r>
              <a:rPr lang="en-US" dirty="0"/>
              <a:t>s</a:t>
            </a:r>
            <a:r>
              <a:rPr lang="en-US" dirty="0" smtClean="0"/>
              <a:t>omeone takes an action on a message it will only be reflected in THEIR Post Office</a:t>
            </a:r>
          </a:p>
          <a:p>
            <a:r>
              <a:rPr lang="en-US" dirty="0" smtClean="0"/>
              <a:t>It is recommended that you give Post Office access only to those staff members who may actually take action on the messages</a:t>
            </a:r>
            <a:endParaRPr lang="en-US" dirty="0"/>
          </a:p>
          <a:p>
            <a:r>
              <a:rPr lang="en-US" dirty="0" smtClean="0"/>
              <a:t>The only Species360 template role that has Post Office access is Local Admin</a:t>
            </a:r>
          </a:p>
          <a:p>
            <a:r>
              <a:rPr lang="en-US" dirty="0" smtClean="0"/>
              <a:t>It is highly recommended that you go through your Post Office messages and address any actions you need to take and move to trash</a:t>
            </a:r>
          </a:p>
          <a:p>
            <a:r>
              <a:rPr lang="en-US" dirty="0" smtClean="0"/>
              <a:t>However, that is the perfect world. You can…….</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5058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Spring Cleaning PO Resolution!</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Resolve that you are going to start reading your Post Office messages</a:t>
            </a:r>
          </a:p>
          <a:p>
            <a:pPr marL="514350" indent="-514350">
              <a:buFont typeface="+mj-lt"/>
              <a:buAutoNum type="arabicPeriod"/>
            </a:pPr>
            <a:r>
              <a:rPr lang="en-US" dirty="0" smtClean="0"/>
              <a:t>Export your current messages to Excel so you lose nothing should you find time later to read them</a:t>
            </a:r>
          </a:p>
          <a:p>
            <a:pPr marL="514350" indent="-514350">
              <a:buFont typeface="+mj-lt"/>
              <a:buAutoNum type="arabicPeriod"/>
            </a:pPr>
            <a:r>
              <a:rPr lang="en-US" dirty="0" smtClean="0"/>
              <a:t>Move all messages to Trash and delete</a:t>
            </a:r>
          </a:p>
          <a:p>
            <a:pPr marL="514350" indent="-514350">
              <a:buFont typeface="+mj-lt"/>
              <a:buAutoNum type="arabicPeriod"/>
            </a:pPr>
            <a:r>
              <a:rPr lang="en-US" dirty="0" smtClean="0"/>
              <a:t>Start reading and acting on your Post Office messages daily. Then move them to trash and delete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4942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82" y="258539"/>
            <a:ext cx="8978989" cy="1325563"/>
          </a:xfrm>
        </p:spPr>
        <p:txBody>
          <a:bodyPr/>
          <a:lstStyle/>
          <a:p>
            <a:r>
              <a:rPr lang="en-US" dirty="0" smtClean="0"/>
              <a:t>ZIMS Spring Cleaning </a:t>
            </a:r>
            <a:endParaRPr lang="en-US" dirty="0"/>
          </a:p>
        </p:txBody>
      </p:sp>
      <p:sp>
        <p:nvSpPr>
          <p:cNvPr id="5" name="Content Placeholder 4"/>
          <p:cNvSpPr>
            <a:spLocks noGrp="1"/>
          </p:cNvSpPr>
          <p:nvPr>
            <p:ph idx="1"/>
          </p:nvPr>
        </p:nvSpPr>
        <p:spPr>
          <a:xfrm>
            <a:off x="803514" y="1470991"/>
            <a:ext cx="7886700" cy="4351338"/>
          </a:xfrm>
        </p:spPr>
        <p:txBody>
          <a:bodyPr>
            <a:normAutofit fontScale="92500" lnSpcReduction="10000"/>
          </a:bodyPr>
          <a:lstStyle/>
          <a:p>
            <a:r>
              <a:rPr lang="en-US" dirty="0" smtClean="0"/>
              <a:t>Husbandry Module</a:t>
            </a:r>
          </a:p>
          <a:p>
            <a:pPr lvl="1"/>
            <a:r>
              <a:rPr lang="en-US" dirty="0" smtClean="0"/>
              <a:t>Institution/Animals/Enclosure</a:t>
            </a:r>
          </a:p>
          <a:p>
            <a:pPr lvl="1"/>
            <a:r>
              <a:rPr lang="en-US" dirty="0"/>
              <a:t>Post Office</a:t>
            </a:r>
          </a:p>
          <a:p>
            <a:pPr lvl="1"/>
            <a:r>
              <a:rPr lang="en-US" dirty="0" smtClean="0"/>
              <a:t>Data Quality Indicator</a:t>
            </a:r>
          </a:p>
          <a:p>
            <a:r>
              <a:rPr lang="en-US" dirty="0" smtClean="0"/>
              <a:t>Studbook </a:t>
            </a:r>
            <a:r>
              <a:rPr lang="en-US" dirty="0"/>
              <a:t>Module</a:t>
            </a:r>
          </a:p>
          <a:p>
            <a:pPr lvl="1"/>
            <a:r>
              <a:rPr lang="en-US" dirty="0"/>
              <a:t>Data Quality </a:t>
            </a:r>
            <a:endParaRPr lang="en-US" dirty="0" smtClean="0"/>
          </a:p>
          <a:p>
            <a:pPr lvl="1"/>
            <a:r>
              <a:rPr lang="en-US" dirty="0" smtClean="0"/>
              <a:t>Husbandry Data Fix Report</a:t>
            </a:r>
            <a:endParaRPr lang="en-US" dirty="0"/>
          </a:p>
          <a:p>
            <a:r>
              <a:rPr lang="en-US" dirty="0" smtClean="0"/>
              <a:t>Medical Module</a:t>
            </a:r>
          </a:p>
          <a:p>
            <a:pPr lvl="1"/>
            <a:r>
              <a:rPr lang="en-US" dirty="0"/>
              <a:t>Health Status</a:t>
            </a:r>
          </a:p>
          <a:p>
            <a:pPr lvl="1"/>
            <a:r>
              <a:rPr lang="en-US" dirty="0" smtClean="0"/>
              <a:t>Medical Apps</a:t>
            </a:r>
          </a:p>
          <a:p>
            <a:pPr lvl="1"/>
            <a:r>
              <a:rPr lang="en-US" dirty="0" smtClean="0"/>
              <a:t>Anesthesia Search</a:t>
            </a:r>
          </a:p>
          <a:p>
            <a:pPr lvl="1"/>
            <a:r>
              <a:rPr lang="en-US" dirty="0" smtClean="0"/>
              <a:t>Relevant Death Information Analysis </a:t>
            </a:r>
          </a:p>
        </p:txBody>
      </p:sp>
      <p:pic>
        <p:nvPicPr>
          <p:cNvPr id="2050" name="Picture 2" descr="Image result for cleaning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16" r="12795"/>
          <a:stretch/>
        </p:blipFill>
        <p:spPr bwMode="auto">
          <a:xfrm>
            <a:off x="5551469" y="1380839"/>
            <a:ext cx="2459189" cy="34940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38753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 calcmode="lin" valueType="num">
                                      <p:cBhvr additive="base">
                                        <p:cTn id="3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Husbandry - Enclosures</a:t>
            </a:r>
            <a:endParaRPr lang="en-US" dirty="0"/>
          </a:p>
        </p:txBody>
      </p:sp>
      <p:pic>
        <p:nvPicPr>
          <p:cNvPr id="5" name="Picture 4"/>
          <p:cNvPicPr>
            <a:picLocks noChangeAspect="1"/>
          </p:cNvPicPr>
          <p:nvPr/>
        </p:nvPicPr>
        <p:blipFill>
          <a:blip r:embed="rId2"/>
          <a:stretch>
            <a:fillRect/>
          </a:stretch>
        </p:blipFill>
        <p:spPr>
          <a:xfrm>
            <a:off x="5762214" y="1886899"/>
            <a:ext cx="3152381" cy="1361905"/>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1181524" y="3665555"/>
            <a:ext cx="6780952" cy="1838095"/>
          </a:xfrm>
          <a:prstGeom prst="rect">
            <a:avLst/>
          </a:prstGeom>
          <a:ln>
            <a:solidFill>
              <a:schemeClr val="tx1"/>
            </a:solidFill>
          </a:ln>
        </p:spPr>
      </p:pic>
      <p:sp>
        <p:nvSpPr>
          <p:cNvPr id="7" name="TextBox 6"/>
          <p:cNvSpPr txBox="1"/>
          <p:nvPr/>
        </p:nvSpPr>
        <p:spPr>
          <a:xfrm>
            <a:off x="628650" y="1690689"/>
            <a:ext cx="4895123"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Just like your Animal Lists, your </a:t>
            </a:r>
            <a:r>
              <a:rPr lang="en-US" b="1" u="sng" dirty="0" smtClean="0"/>
              <a:t>Enclosure Lists</a:t>
            </a:r>
          </a:p>
          <a:p>
            <a:r>
              <a:rPr lang="en-US" dirty="0"/>
              <a:t>s</a:t>
            </a:r>
            <a:r>
              <a:rPr lang="en-US" dirty="0" smtClean="0"/>
              <a:t>hould be reviewed. Below we opened up our</a:t>
            </a:r>
          </a:p>
          <a:p>
            <a:r>
              <a:rPr lang="en-US" dirty="0" smtClean="0"/>
              <a:t>Farm Yard list. Yard1 was renovated six months</a:t>
            </a:r>
          </a:p>
          <a:p>
            <a:r>
              <a:rPr lang="en-US" dirty="0"/>
              <a:t>a</a:t>
            </a:r>
            <a:r>
              <a:rPr lang="en-US" dirty="0" smtClean="0"/>
              <a:t>go into a primate exhibit. It should be removed</a:t>
            </a:r>
          </a:p>
          <a:p>
            <a:r>
              <a:rPr lang="en-US" dirty="0"/>
              <a:t>f</a:t>
            </a:r>
            <a:r>
              <a:rPr lang="en-US" dirty="0" smtClean="0"/>
              <a:t>rom the Farm Yard list and added to the Primates</a:t>
            </a:r>
          </a:p>
          <a:p>
            <a:r>
              <a:rPr lang="en-US" dirty="0"/>
              <a:t>l</a:t>
            </a:r>
            <a:r>
              <a:rPr lang="en-US" dirty="0" smtClean="0"/>
              <a:t>ist.</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2688687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85" y="145807"/>
            <a:ext cx="7886700" cy="1325563"/>
          </a:xfrm>
        </p:spPr>
        <p:txBody>
          <a:bodyPr/>
          <a:lstStyle/>
          <a:p>
            <a:r>
              <a:rPr lang="en-US" dirty="0" smtClean="0"/>
              <a:t>Husbandry - Enclosures</a:t>
            </a:r>
            <a:endParaRPr lang="en-US" dirty="0"/>
          </a:p>
        </p:txBody>
      </p:sp>
      <p:pic>
        <p:nvPicPr>
          <p:cNvPr id="3074" name="Picture 2" descr="Image result for cleaning zoo anim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286" y="1471370"/>
            <a:ext cx="2500953" cy="39464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633798" y="1471370"/>
            <a:ext cx="1929875" cy="4630111"/>
          </a:xfrm>
          <a:prstGeom prst="rect">
            <a:avLst/>
          </a:prstGeom>
          <a:ln>
            <a:solidFill>
              <a:schemeClr val="tx1"/>
            </a:solidFill>
          </a:ln>
        </p:spPr>
      </p:pic>
      <p:sp>
        <p:nvSpPr>
          <p:cNvPr id="6" name="TextBox 5"/>
          <p:cNvSpPr txBox="1"/>
          <p:nvPr/>
        </p:nvSpPr>
        <p:spPr>
          <a:xfrm>
            <a:off x="331172" y="2013438"/>
            <a:ext cx="2988319"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Open up all nodes of your</a:t>
            </a:r>
          </a:p>
          <a:p>
            <a:r>
              <a:rPr lang="en-US" b="1" u="sng" dirty="0" smtClean="0"/>
              <a:t>Enclosure Tree </a:t>
            </a:r>
            <a:r>
              <a:rPr lang="en-US" dirty="0" smtClean="0"/>
              <a:t>and check that</a:t>
            </a:r>
          </a:p>
          <a:p>
            <a:r>
              <a:rPr lang="en-US" dirty="0"/>
              <a:t>t</a:t>
            </a:r>
            <a:r>
              <a:rPr lang="en-US" dirty="0" smtClean="0"/>
              <a:t>he Parent/Child relationship</a:t>
            </a:r>
          </a:p>
          <a:p>
            <a:r>
              <a:rPr lang="en-US" dirty="0"/>
              <a:t>i</a:t>
            </a:r>
            <a:r>
              <a:rPr lang="en-US" dirty="0" smtClean="0"/>
              <a:t>s correct. In this tree the</a:t>
            </a:r>
          </a:p>
          <a:p>
            <a:r>
              <a:rPr lang="en-US" dirty="0" smtClean="0"/>
              <a:t>Pampas exhibit somehow is</a:t>
            </a:r>
          </a:p>
          <a:p>
            <a:r>
              <a:rPr lang="en-US" dirty="0"/>
              <a:t>a</a:t>
            </a:r>
            <a:r>
              <a:rPr lang="en-US" dirty="0" smtClean="0"/>
              <a:t> child of Reptiles. Use the</a:t>
            </a:r>
          </a:p>
          <a:p>
            <a:r>
              <a:rPr lang="en-US" dirty="0" smtClean="0"/>
              <a:t>“drag and drop” feature to</a:t>
            </a:r>
          </a:p>
          <a:p>
            <a:r>
              <a:rPr lang="en-US" dirty="0"/>
              <a:t>m</a:t>
            </a:r>
            <a:r>
              <a:rPr lang="en-US" dirty="0" smtClean="0"/>
              <a:t>ove Pampas back where it</a:t>
            </a:r>
          </a:p>
          <a:p>
            <a:r>
              <a:rPr lang="en-US" dirty="0"/>
              <a:t>s</a:t>
            </a:r>
            <a:r>
              <a:rPr lang="en-US" dirty="0" smtClean="0"/>
              <a:t>hould be, a child enclosure</a:t>
            </a:r>
          </a:p>
          <a:p>
            <a:r>
              <a:rPr lang="en-US" dirty="0"/>
              <a:t>o</a:t>
            </a:r>
            <a:r>
              <a:rPr lang="en-US" dirty="0" smtClean="0"/>
              <a:t>f South America.</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305338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47" y="80611"/>
            <a:ext cx="7886700" cy="1325563"/>
          </a:xfrm>
        </p:spPr>
        <p:txBody>
          <a:bodyPr/>
          <a:lstStyle/>
          <a:p>
            <a:r>
              <a:rPr lang="en-US" dirty="0" smtClean="0"/>
              <a:t>Husbandry - Enclosures</a:t>
            </a:r>
            <a:endParaRPr lang="en-US" dirty="0"/>
          </a:p>
        </p:txBody>
      </p:sp>
      <p:pic>
        <p:nvPicPr>
          <p:cNvPr id="4" name="Picture 3"/>
          <p:cNvPicPr>
            <a:picLocks noChangeAspect="1"/>
          </p:cNvPicPr>
          <p:nvPr/>
        </p:nvPicPr>
        <p:blipFill>
          <a:blip r:embed="rId2"/>
          <a:stretch>
            <a:fillRect/>
          </a:stretch>
        </p:blipFill>
        <p:spPr>
          <a:xfrm>
            <a:off x="834449" y="1422609"/>
            <a:ext cx="3819048" cy="4047619"/>
          </a:xfrm>
          <a:prstGeom prst="rect">
            <a:avLst/>
          </a:prstGeom>
          <a:ln>
            <a:solidFill>
              <a:schemeClr val="tx1"/>
            </a:solidFill>
          </a:ln>
        </p:spPr>
      </p:pic>
      <p:sp>
        <p:nvSpPr>
          <p:cNvPr id="5" name="TextBox 4"/>
          <p:cNvSpPr txBox="1"/>
          <p:nvPr/>
        </p:nvSpPr>
        <p:spPr>
          <a:xfrm>
            <a:off x="4898847" y="1406174"/>
            <a:ext cx="3672352"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While you are looking at your</a:t>
            </a:r>
          </a:p>
          <a:p>
            <a:r>
              <a:rPr lang="en-US" dirty="0" smtClean="0"/>
              <a:t>Enclosure Tree make sure that</a:t>
            </a:r>
          </a:p>
          <a:p>
            <a:r>
              <a:rPr lang="en-US" dirty="0"/>
              <a:t>a</a:t>
            </a:r>
            <a:r>
              <a:rPr lang="en-US" dirty="0" smtClean="0"/>
              <a:t>ll the Enclosures remain </a:t>
            </a:r>
            <a:r>
              <a:rPr lang="en-US" b="1" u="sng" dirty="0" smtClean="0"/>
              <a:t>Active</a:t>
            </a:r>
            <a:r>
              <a:rPr lang="en-US" dirty="0" smtClean="0"/>
              <a:t>.</a:t>
            </a:r>
          </a:p>
          <a:p>
            <a:r>
              <a:rPr lang="en-US" dirty="0" smtClean="0"/>
              <a:t>If they are not, choose to Edit</a:t>
            </a:r>
          </a:p>
          <a:p>
            <a:r>
              <a:rPr lang="en-US" dirty="0" smtClean="0"/>
              <a:t>Details in the Basic Detail screen.</a:t>
            </a:r>
          </a:p>
          <a:p>
            <a:r>
              <a:rPr lang="en-US" dirty="0" smtClean="0"/>
              <a:t>Uncheck the Active box and Save.</a:t>
            </a:r>
          </a:p>
          <a:p>
            <a:r>
              <a:rPr lang="en-US" dirty="0" smtClean="0"/>
              <a:t>The enclosure will be removed from </a:t>
            </a:r>
          </a:p>
          <a:p>
            <a:r>
              <a:rPr lang="en-US" dirty="0"/>
              <a:t>t</a:t>
            </a:r>
            <a:r>
              <a:rPr lang="en-US" dirty="0" smtClean="0"/>
              <a:t>he tree. To find it again in the tree</a:t>
            </a:r>
          </a:p>
          <a:p>
            <a:r>
              <a:rPr lang="en-US" dirty="0"/>
              <a:t>c</a:t>
            </a:r>
            <a:r>
              <a:rPr lang="en-US" dirty="0" smtClean="0"/>
              <a:t>heck the Include Inactive Enclosures</a:t>
            </a:r>
          </a:p>
          <a:p>
            <a:r>
              <a:rPr lang="en-US" dirty="0"/>
              <a:t>b</a:t>
            </a:r>
            <a:r>
              <a:rPr lang="en-US" dirty="0" smtClean="0"/>
              <a:t>ox above the Tree. To find it in a</a:t>
            </a:r>
          </a:p>
          <a:p>
            <a:r>
              <a:rPr lang="en-US" dirty="0"/>
              <a:t>s</a:t>
            </a:r>
            <a:r>
              <a:rPr lang="en-US" dirty="0" smtClean="0"/>
              <a:t>earch remember to check the</a:t>
            </a:r>
          </a:p>
          <a:p>
            <a:r>
              <a:rPr lang="en-US" dirty="0" smtClean="0"/>
              <a:t>“Include Inactive Enclosures” box.</a:t>
            </a:r>
            <a:endParaRPr lang="en-US" dirty="0"/>
          </a:p>
        </p:txBody>
      </p:sp>
      <p:pic>
        <p:nvPicPr>
          <p:cNvPr id="7" name="Picture 6"/>
          <p:cNvPicPr>
            <a:picLocks noChangeAspect="1"/>
          </p:cNvPicPr>
          <p:nvPr/>
        </p:nvPicPr>
        <p:blipFill>
          <a:blip r:embed="rId3"/>
          <a:stretch>
            <a:fillRect/>
          </a:stretch>
        </p:blipFill>
        <p:spPr>
          <a:xfrm>
            <a:off x="2482119" y="5254507"/>
            <a:ext cx="2857143" cy="111428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3590938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a:t>
            </a:r>
            <a:endParaRPr lang="en-US" dirty="0"/>
          </a:p>
        </p:txBody>
      </p:sp>
      <p:sp>
        <p:nvSpPr>
          <p:cNvPr id="3" name="TextBox 2"/>
          <p:cNvSpPr txBox="1"/>
          <p:nvPr/>
        </p:nvSpPr>
        <p:spPr>
          <a:xfrm>
            <a:off x="4798157" y="2062993"/>
            <a:ext cx="3863943"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Your next stop for cleaning up your</a:t>
            </a:r>
          </a:p>
          <a:p>
            <a:r>
              <a:rPr lang="en-US" dirty="0"/>
              <a:t>d</a:t>
            </a:r>
            <a:r>
              <a:rPr lang="en-US" dirty="0" smtClean="0"/>
              <a:t>ata is to use the </a:t>
            </a:r>
            <a:r>
              <a:rPr lang="en-US" b="1" u="sng" dirty="0" smtClean="0"/>
              <a:t>Data Quality</a:t>
            </a:r>
          </a:p>
          <a:p>
            <a:r>
              <a:rPr lang="en-US" b="1" u="sng" dirty="0"/>
              <a:t>I</a:t>
            </a:r>
            <a:r>
              <a:rPr lang="en-US" b="1" u="sng" dirty="0" smtClean="0"/>
              <a:t>ndicator</a:t>
            </a:r>
            <a:r>
              <a:rPr lang="en-US" dirty="0" smtClean="0"/>
              <a:t>. This is found under Start&gt;</a:t>
            </a:r>
          </a:p>
          <a:p>
            <a:r>
              <a:rPr lang="en-US" dirty="0" smtClean="0"/>
              <a:t>Institution&gt;Data Management.</a:t>
            </a:r>
          </a:p>
          <a:p>
            <a:r>
              <a:rPr lang="en-US" dirty="0" smtClean="0"/>
              <a:t>Data Quality is the last tab on the right.</a:t>
            </a:r>
            <a:endParaRPr lang="en-US" dirty="0"/>
          </a:p>
        </p:txBody>
      </p:sp>
      <p:pic>
        <p:nvPicPr>
          <p:cNvPr id="5" name="Picture 4"/>
          <p:cNvPicPr>
            <a:picLocks noChangeAspect="1"/>
          </p:cNvPicPr>
          <p:nvPr/>
        </p:nvPicPr>
        <p:blipFill>
          <a:blip r:embed="rId2"/>
          <a:stretch>
            <a:fillRect/>
          </a:stretch>
        </p:blipFill>
        <p:spPr>
          <a:xfrm>
            <a:off x="728156" y="1810386"/>
            <a:ext cx="3695238" cy="375238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591541" y="3897938"/>
            <a:ext cx="3923809" cy="134285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4146442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smtClean="0"/>
              <a:t>Data Quality Indicator</a:t>
            </a:r>
            <a:endParaRPr lang="en-US" dirty="0"/>
          </a:p>
        </p:txBody>
      </p:sp>
      <p:sp>
        <p:nvSpPr>
          <p:cNvPr id="3" name="Content Placeholder 2"/>
          <p:cNvSpPr>
            <a:spLocks noGrp="1"/>
          </p:cNvSpPr>
          <p:nvPr>
            <p:ph idx="1"/>
          </p:nvPr>
        </p:nvSpPr>
        <p:spPr>
          <a:xfrm>
            <a:off x="587599" y="1583141"/>
            <a:ext cx="7886700" cy="4351338"/>
          </a:xfrm>
        </p:spPr>
        <p:txBody>
          <a:bodyPr>
            <a:normAutofit/>
          </a:bodyPr>
          <a:lstStyle/>
          <a:p>
            <a:r>
              <a:rPr lang="en-US" dirty="0" smtClean="0"/>
              <a:t>No Issues (green)</a:t>
            </a:r>
          </a:p>
          <a:p>
            <a:pPr lvl="1"/>
            <a:r>
              <a:rPr lang="en-US" dirty="0" smtClean="0"/>
              <a:t>Great! No data quality issues are found</a:t>
            </a:r>
          </a:p>
          <a:p>
            <a:r>
              <a:rPr lang="en-US" dirty="0" smtClean="0"/>
              <a:t>Warnings (yellow)</a:t>
            </a:r>
          </a:p>
          <a:p>
            <a:pPr lvl="1"/>
            <a:r>
              <a:rPr lang="en-US" dirty="0" smtClean="0"/>
              <a:t>Of possible concern. You will want to address</a:t>
            </a:r>
          </a:p>
          <a:p>
            <a:pPr lvl="2"/>
            <a:r>
              <a:rPr lang="en-US" dirty="0" smtClean="0"/>
              <a:t>Pending Transactions</a:t>
            </a:r>
          </a:p>
          <a:p>
            <a:pPr lvl="3"/>
            <a:r>
              <a:rPr lang="en-US" dirty="0" smtClean="0"/>
              <a:t>Really just a heads up</a:t>
            </a:r>
          </a:p>
          <a:p>
            <a:pPr lvl="2"/>
            <a:r>
              <a:rPr lang="en-US" dirty="0"/>
              <a:t>Parents not in </a:t>
            </a:r>
            <a:r>
              <a:rPr lang="en-US" dirty="0" smtClean="0"/>
              <a:t>ZIMS</a:t>
            </a:r>
          </a:p>
          <a:p>
            <a:pPr lvl="3"/>
            <a:r>
              <a:rPr lang="en-US" dirty="0" smtClean="0"/>
              <a:t>Also just a heads up</a:t>
            </a:r>
            <a:endParaRPr lang="en-US" dirty="0"/>
          </a:p>
          <a:p>
            <a:pPr lvl="2"/>
            <a:r>
              <a:rPr lang="en-US" dirty="0" smtClean="0"/>
              <a:t>No parents recorded</a:t>
            </a:r>
          </a:p>
          <a:p>
            <a:pPr lvl="3"/>
            <a:r>
              <a:rPr lang="en-US" dirty="0" smtClean="0"/>
              <a:t>These will need to be fixed</a:t>
            </a:r>
          </a:p>
        </p:txBody>
      </p:sp>
      <p:pic>
        <p:nvPicPr>
          <p:cNvPr id="4" name="Picture 3"/>
          <p:cNvPicPr>
            <a:picLocks noChangeAspect="1"/>
          </p:cNvPicPr>
          <p:nvPr/>
        </p:nvPicPr>
        <p:blipFill>
          <a:blip r:embed="rId2"/>
          <a:stretch>
            <a:fillRect/>
          </a:stretch>
        </p:blipFill>
        <p:spPr>
          <a:xfrm>
            <a:off x="6727910" y="762101"/>
            <a:ext cx="1869946" cy="1997806"/>
          </a:xfrm>
          <a:prstGeom prst="rect">
            <a:avLst/>
          </a:prstGeom>
        </p:spPr>
      </p:pic>
      <p:pic>
        <p:nvPicPr>
          <p:cNvPr id="5" name="Picture 4"/>
          <p:cNvPicPr>
            <a:picLocks noChangeAspect="1"/>
          </p:cNvPicPr>
          <p:nvPr/>
        </p:nvPicPr>
        <p:blipFill>
          <a:blip r:embed="rId3"/>
          <a:stretch>
            <a:fillRect/>
          </a:stretch>
        </p:blipFill>
        <p:spPr>
          <a:xfrm>
            <a:off x="5232620" y="3378184"/>
            <a:ext cx="1606334" cy="2005185"/>
          </a:xfrm>
          <a:prstGeom prst="rect">
            <a:avLst/>
          </a:prstGeom>
        </p:spPr>
      </p:pic>
      <p:sp>
        <p:nvSpPr>
          <p:cNvPr id="6" name="Slide Number Placeholder 5"/>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886079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2" y="257578"/>
            <a:ext cx="7886700" cy="1325563"/>
          </a:xfrm>
        </p:spPr>
        <p:txBody>
          <a:bodyPr/>
          <a:lstStyle/>
          <a:p>
            <a:r>
              <a:rPr lang="en-US" dirty="0" smtClean="0"/>
              <a:t>Data Quality Indicator</a:t>
            </a:r>
            <a:endParaRPr lang="en-US" dirty="0"/>
          </a:p>
        </p:txBody>
      </p:sp>
      <p:sp>
        <p:nvSpPr>
          <p:cNvPr id="3" name="Content Placeholder 2"/>
          <p:cNvSpPr>
            <a:spLocks noGrp="1"/>
          </p:cNvSpPr>
          <p:nvPr>
            <p:ph idx="1"/>
          </p:nvPr>
        </p:nvSpPr>
        <p:spPr>
          <a:xfrm>
            <a:off x="1100607" y="1543544"/>
            <a:ext cx="7886700" cy="4351338"/>
          </a:xfrm>
        </p:spPr>
        <p:txBody>
          <a:bodyPr>
            <a:normAutofit/>
          </a:bodyPr>
          <a:lstStyle/>
          <a:p>
            <a:r>
              <a:rPr lang="en-US" dirty="0" smtClean="0"/>
              <a:t>Errors (red)</a:t>
            </a:r>
          </a:p>
          <a:p>
            <a:pPr lvl="1"/>
            <a:r>
              <a:rPr lang="en-US" dirty="0" smtClean="0"/>
              <a:t>Bad! Need to Fix</a:t>
            </a:r>
          </a:p>
          <a:p>
            <a:pPr lvl="2"/>
            <a:r>
              <a:rPr lang="en-US" dirty="0" smtClean="0"/>
              <a:t>Obsolete taxonomic name</a:t>
            </a:r>
          </a:p>
          <a:p>
            <a:pPr lvl="2"/>
            <a:r>
              <a:rPr lang="en-US" dirty="0" smtClean="0"/>
              <a:t>Extra Physical transactions</a:t>
            </a:r>
          </a:p>
          <a:p>
            <a:pPr lvl="2"/>
            <a:r>
              <a:rPr lang="en-US" dirty="0" smtClean="0"/>
              <a:t>Extra Ownership transactions</a:t>
            </a:r>
          </a:p>
          <a:p>
            <a:pPr lvl="2"/>
            <a:r>
              <a:rPr lang="en-US" dirty="0" smtClean="0"/>
              <a:t>Parent GANS identical to each other</a:t>
            </a:r>
          </a:p>
          <a:p>
            <a:pPr lvl="2"/>
            <a:r>
              <a:rPr lang="en-US" dirty="0" smtClean="0"/>
              <a:t>Unrealistic dates</a:t>
            </a:r>
          </a:p>
          <a:p>
            <a:pPr lvl="2"/>
            <a:r>
              <a:rPr lang="en-US" dirty="0" smtClean="0"/>
              <a:t>Missing Term</a:t>
            </a:r>
          </a:p>
          <a:p>
            <a:pPr lvl="2"/>
            <a:r>
              <a:rPr lang="en-US" dirty="0" smtClean="0"/>
              <a:t>Gap Between Parent Death and Offspring Birth</a:t>
            </a:r>
          </a:p>
          <a:p>
            <a:r>
              <a:rPr lang="en-US" dirty="0" smtClean="0"/>
              <a:t>Congratulations? (blue)</a:t>
            </a:r>
          </a:p>
          <a:p>
            <a:pPr lvl="1"/>
            <a:r>
              <a:rPr lang="en-US" dirty="0" smtClean="0"/>
              <a:t>Possible oldest animal(s)</a:t>
            </a:r>
            <a:endParaRPr lang="en-US" dirty="0"/>
          </a:p>
        </p:txBody>
      </p:sp>
      <p:sp>
        <p:nvSpPr>
          <p:cNvPr id="4" name="AutoShape 2" descr="Image result for minion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inions images"/>
          <p:cNvSpPr>
            <a:spLocks noChangeAspect="1" noChangeArrowheads="1"/>
          </p:cNvSpPr>
          <p:nvPr/>
        </p:nvSpPr>
        <p:spPr bwMode="auto">
          <a:xfrm>
            <a:off x="48251" y="1051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6529589" y="1281726"/>
            <a:ext cx="2191823" cy="2397118"/>
          </a:xfrm>
          <a:prstGeom prst="rect">
            <a:avLst/>
          </a:prstGeom>
        </p:spPr>
      </p:pic>
      <p:pic>
        <p:nvPicPr>
          <p:cNvPr id="10" name="Picture 9"/>
          <p:cNvPicPr>
            <a:picLocks noChangeAspect="1"/>
          </p:cNvPicPr>
          <p:nvPr/>
        </p:nvPicPr>
        <p:blipFill>
          <a:blip r:embed="rId3"/>
          <a:stretch>
            <a:fillRect/>
          </a:stretch>
        </p:blipFill>
        <p:spPr>
          <a:xfrm>
            <a:off x="631564" y="3324386"/>
            <a:ext cx="938085" cy="1470961"/>
          </a:xfrm>
          <a:prstGeom prst="rect">
            <a:avLst/>
          </a:prstGeom>
        </p:spPr>
      </p:pic>
      <p:sp>
        <p:nvSpPr>
          <p:cNvPr id="6" name="Slide Number Placeholder 5"/>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38530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a:t>
            </a:r>
            <a:endParaRPr lang="en-US" dirty="0"/>
          </a:p>
        </p:txBody>
      </p:sp>
      <p:sp>
        <p:nvSpPr>
          <p:cNvPr id="4" name="TextBox 3"/>
          <p:cNvSpPr txBox="1"/>
          <p:nvPr/>
        </p:nvSpPr>
        <p:spPr>
          <a:xfrm>
            <a:off x="5580095" y="1490768"/>
            <a:ext cx="2996782"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Data Quality Indicator</a:t>
            </a:r>
          </a:p>
          <a:p>
            <a:r>
              <a:rPr lang="en-US" dirty="0"/>
              <a:t>i</a:t>
            </a:r>
            <a:r>
              <a:rPr lang="en-US" dirty="0" smtClean="0"/>
              <a:t>s a pie chart that displays the</a:t>
            </a:r>
          </a:p>
          <a:p>
            <a:r>
              <a:rPr lang="en-US" dirty="0"/>
              <a:t>r</a:t>
            </a:r>
            <a:r>
              <a:rPr lang="en-US" dirty="0" smtClean="0"/>
              <a:t>ecords with no issues and</a:t>
            </a:r>
          </a:p>
          <a:p>
            <a:r>
              <a:rPr lang="en-US" dirty="0"/>
              <a:t>t</a:t>
            </a:r>
            <a:r>
              <a:rPr lang="en-US" dirty="0" smtClean="0"/>
              <a:t>hose with the three types of </a:t>
            </a:r>
          </a:p>
          <a:p>
            <a:r>
              <a:rPr lang="en-US" dirty="0" smtClean="0"/>
              <a:t>possible data quality</a:t>
            </a:r>
          </a:p>
          <a:p>
            <a:r>
              <a:rPr lang="en-US" dirty="0"/>
              <a:t>i</a:t>
            </a:r>
            <a:r>
              <a:rPr lang="en-US" dirty="0" smtClean="0"/>
              <a:t>ssues. Obviously you want</a:t>
            </a:r>
          </a:p>
          <a:p>
            <a:r>
              <a:rPr lang="en-US" dirty="0"/>
              <a:t>y</a:t>
            </a:r>
            <a:r>
              <a:rPr lang="en-US" dirty="0" smtClean="0"/>
              <a:t>our biggest slice to be</a:t>
            </a:r>
          </a:p>
          <a:p>
            <a:r>
              <a:rPr lang="en-US" dirty="0"/>
              <a:t>g</a:t>
            </a:r>
            <a:r>
              <a:rPr lang="en-US" dirty="0" smtClean="0"/>
              <a:t>reen (No Issues) and your </a:t>
            </a:r>
          </a:p>
          <a:p>
            <a:r>
              <a:rPr lang="en-US" dirty="0" smtClean="0"/>
              <a:t>smallest slice to be red </a:t>
            </a:r>
          </a:p>
          <a:p>
            <a:r>
              <a:rPr lang="en-US" dirty="0" smtClean="0"/>
              <a:t>(Errors). A large </a:t>
            </a:r>
          </a:p>
          <a:p>
            <a:r>
              <a:rPr lang="en-US" dirty="0" smtClean="0"/>
              <a:t>Congratulations? slice may </a:t>
            </a:r>
          </a:p>
          <a:p>
            <a:r>
              <a:rPr lang="en-US" dirty="0" smtClean="0"/>
              <a:t>not actually be a good thing.</a:t>
            </a:r>
          </a:p>
          <a:p>
            <a:r>
              <a:rPr lang="en-US" dirty="0" smtClean="0"/>
              <a:t>Hovering over the slice will</a:t>
            </a:r>
          </a:p>
          <a:p>
            <a:r>
              <a:rPr lang="en-US" dirty="0"/>
              <a:t>d</a:t>
            </a:r>
            <a:r>
              <a:rPr lang="en-US" dirty="0" smtClean="0"/>
              <a:t>isplay the number of records</a:t>
            </a:r>
          </a:p>
          <a:p>
            <a:r>
              <a:rPr lang="en-US" dirty="0"/>
              <a:t>i</a:t>
            </a:r>
            <a:r>
              <a:rPr lang="en-US" dirty="0" smtClean="0"/>
              <a:t>n each category.</a:t>
            </a:r>
            <a:endParaRPr lang="en-US" dirty="0"/>
          </a:p>
        </p:txBody>
      </p:sp>
      <p:pic>
        <p:nvPicPr>
          <p:cNvPr id="5" name="Picture 4"/>
          <p:cNvPicPr>
            <a:picLocks noChangeAspect="1"/>
          </p:cNvPicPr>
          <p:nvPr/>
        </p:nvPicPr>
        <p:blipFill>
          <a:blip r:embed="rId2"/>
          <a:stretch>
            <a:fillRect/>
          </a:stretch>
        </p:blipFill>
        <p:spPr>
          <a:xfrm>
            <a:off x="384226" y="1618363"/>
            <a:ext cx="4951445" cy="371512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3168759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Indicator </a:t>
            </a:r>
            <a:endParaRPr lang="en-US" dirty="0"/>
          </a:p>
        </p:txBody>
      </p:sp>
      <p:pic>
        <p:nvPicPr>
          <p:cNvPr id="3" name="Picture 2"/>
          <p:cNvPicPr>
            <a:picLocks noChangeAspect="1"/>
          </p:cNvPicPr>
          <p:nvPr/>
        </p:nvPicPr>
        <p:blipFill>
          <a:blip r:embed="rId2"/>
          <a:stretch>
            <a:fillRect/>
          </a:stretch>
        </p:blipFill>
        <p:spPr>
          <a:xfrm>
            <a:off x="487349" y="1520453"/>
            <a:ext cx="5543410" cy="3899119"/>
          </a:xfrm>
          <a:prstGeom prst="rect">
            <a:avLst/>
          </a:prstGeom>
          <a:ln>
            <a:solidFill>
              <a:schemeClr val="tx1"/>
            </a:solidFill>
          </a:ln>
        </p:spPr>
      </p:pic>
      <p:sp>
        <p:nvSpPr>
          <p:cNvPr id="4" name="TextBox 3"/>
          <p:cNvSpPr txBox="1"/>
          <p:nvPr/>
        </p:nvSpPr>
        <p:spPr>
          <a:xfrm>
            <a:off x="6271668" y="1449254"/>
            <a:ext cx="2527102"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don’t know</a:t>
            </a:r>
          </a:p>
          <a:p>
            <a:r>
              <a:rPr lang="en-US" dirty="0"/>
              <a:t>w</a:t>
            </a:r>
            <a:r>
              <a:rPr lang="en-US" dirty="0" smtClean="0"/>
              <a:t>here to get started</a:t>
            </a:r>
          </a:p>
          <a:p>
            <a:r>
              <a:rPr lang="en-US" dirty="0"/>
              <a:t>i</a:t>
            </a:r>
            <a:r>
              <a:rPr lang="en-US" dirty="0" smtClean="0"/>
              <a:t>t is recommended</a:t>
            </a:r>
          </a:p>
          <a:p>
            <a:r>
              <a:rPr lang="en-US" dirty="0"/>
              <a:t>t</a:t>
            </a:r>
            <a:r>
              <a:rPr lang="en-US" dirty="0" smtClean="0"/>
              <a:t>o apply the IUCN High</a:t>
            </a:r>
          </a:p>
          <a:p>
            <a:r>
              <a:rPr lang="en-US" dirty="0" smtClean="0"/>
              <a:t>Priority Filter. This</a:t>
            </a:r>
          </a:p>
          <a:p>
            <a:r>
              <a:rPr lang="en-US" dirty="0"/>
              <a:t>w</a:t>
            </a:r>
            <a:r>
              <a:rPr lang="en-US" dirty="0" smtClean="0"/>
              <a:t>ill ensure that you</a:t>
            </a:r>
          </a:p>
          <a:p>
            <a:r>
              <a:rPr lang="en-US" dirty="0"/>
              <a:t>a</a:t>
            </a:r>
            <a:r>
              <a:rPr lang="en-US" dirty="0" smtClean="0"/>
              <a:t>re cleaning up the</a:t>
            </a:r>
          </a:p>
          <a:p>
            <a:r>
              <a:rPr lang="en-US" dirty="0"/>
              <a:t>d</a:t>
            </a:r>
            <a:r>
              <a:rPr lang="en-US" dirty="0" smtClean="0"/>
              <a:t>ata for high priority</a:t>
            </a:r>
          </a:p>
          <a:p>
            <a:r>
              <a:rPr lang="en-US" dirty="0"/>
              <a:t>a</a:t>
            </a:r>
            <a:r>
              <a:rPr lang="en-US" dirty="0" smtClean="0"/>
              <a:t>nimals first. Note that</a:t>
            </a:r>
          </a:p>
          <a:p>
            <a:r>
              <a:rPr lang="en-US" dirty="0"/>
              <a:t>u</a:t>
            </a:r>
            <a:r>
              <a:rPr lang="en-US" dirty="0" smtClean="0"/>
              <a:t>sing this filter greatly</a:t>
            </a:r>
          </a:p>
          <a:p>
            <a:r>
              <a:rPr lang="en-US" dirty="0"/>
              <a:t>r</a:t>
            </a:r>
            <a:r>
              <a:rPr lang="en-US" dirty="0" smtClean="0"/>
              <a:t>educed the size of the</a:t>
            </a:r>
          </a:p>
          <a:p>
            <a:r>
              <a:rPr lang="en-US" dirty="0" smtClean="0"/>
              <a:t>Error slice and increased</a:t>
            </a:r>
          </a:p>
          <a:p>
            <a:r>
              <a:rPr lang="en-US" dirty="0"/>
              <a:t>t</a:t>
            </a:r>
            <a:r>
              <a:rPr lang="en-US" dirty="0" smtClean="0"/>
              <a:t>he size of the No Issues</a:t>
            </a:r>
          </a:p>
          <a:p>
            <a:r>
              <a:rPr lang="en-US" dirty="0"/>
              <a:t>s</a:t>
            </a:r>
            <a:r>
              <a:rPr lang="en-US" dirty="0" smtClean="0"/>
              <a:t>lice.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1183704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Charts</a:t>
            </a:r>
            <a:endParaRPr lang="en-US" dirty="0"/>
          </a:p>
        </p:txBody>
      </p:sp>
      <p:pic>
        <p:nvPicPr>
          <p:cNvPr id="3" name="Picture 2"/>
          <p:cNvPicPr>
            <a:picLocks noChangeAspect="1"/>
          </p:cNvPicPr>
          <p:nvPr/>
        </p:nvPicPr>
        <p:blipFill>
          <a:blip r:embed="rId2"/>
          <a:stretch>
            <a:fillRect/>
          </a:stretch>
        </p:blipFill>
        <p:spPr>
          <a:xfrm>
            <a:off x="1122097" y="2076511"/>
            <a:ext cx="3628571" cy="3142857"/>
          </a:xfrm>
          <a:prstGeom prst="rect">
            <a:avLst/>
          </a:prstGeom>
          <a:ln>
            <a:solidFill>
              <a:schemeClr val="tx1"/>
            </a:solidFill>
          </a:ln>
        </p:spPr>
      </p:pic>
      <p:sp>
        <p:nvSpPr>
          <p:cNvPr id="4" name="TextBox 3"/>
          <p:cNvSpPr txBox="1"/>
          <p:nvPr/>
        </p:nvSpPr>
        <p:spPr>
          <a:xfrm>
            <a:off x="5280339" y="2537137"/>
            <a:ext cx="305602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Using the “hamburger” icon</a:t>
            </a:r>
          </a:p>
          <a:p>
            <a:r>
              <a:rPr lang="en-US" dirty="0"/>
              <a:t>o</a:t>
            </a:r>
            <a:r>
              <a:rPr lang="en-US" dirty="0" smtClean="0"/>
              <a:t>n the right you can download</a:t>
            </a:r>
          </a:p>
          <a:p>
            <a:r>
              <a:rPr lang="en-US" dirty="0"/>
              <a:t>a</a:t>
            </a:r>
            <a:r>
              <a:rPr lang="en-US" dirty="0" smtClean="0"/>
              <a:t>ny of the charts to various</a:t>
            </a:r>
          </a:p>
          <a:p>
            <a:r>
              <a:rPr lang="en-US" dirty="0"/>
              <a:t>f</a:t>
            </a:r>
            <a:r>
              <a:rPr lang="en-US" dirty="0" smtClean="0"/>
              <a:t>ormats to include in</a:t>
            </a:r>
          </a:p>
          <a:p>
            <a:r>
              <a:rPr lang="en-US" dirty="0"/>
              <a:t>p</a:t>
            </a:r>
            <a:r>
              <a:rPr lang="en-US" dirty="0" smtClean="0"/>
              <a:t>resentations or documents.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94064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Issue Details</a:t>
            </a:r>
            <a:endParaRPr lang="en-US" dirty="0"/>
          </a:p>
        </p:txBody>
      </p:sp>
      <p:pic>
        <p:nvPicPr>
          <p:cNvPr id="4" name="Picture 3"/>
          <p:cNvPicPr>
            <a:picLocks noChangeAspect="1"/>
          </p:cNvPicPr>
          <p:nvPr/>
        </p:nvPicPr>
        <p:blipFill>
          <a:blip r:embed="rId2"/>
          <a:stretch>
            <a:fillRect/>
          </a:stretch>
        </p:blipFill>
        <p:spPr>
          <a:xfrm>
            <a:off x="508144" y="1461395"/>
            <a:ext cx="5557806" cy="3834810"/>
          </a:xfrm>
          <a:prstGeom prst="rect">
            <a:avLst/>
          </a:prstGeom>
          <a:ln>
            <a:solidFill>
              <a:schemeClr val="tx1"/>
            </a:solidFill>
          </a:ln>
        </p:spPr>
      </p:pic>
      <p:sp>
        <p:nvSpPr>
          <p:cNvPr id="5" name="TextBox 4"/>
          <p:cNvSpPr txBox="1"/>
          <p:nvPr/>
        </p:nvSpPr>
        <p:spPr>
          <a:xfrm>
            <a:off x="6186456" y="1116642"/>
            <a:ext cx="2515882" cy="452431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Left clicking on the pie </a:t>
            </a:r>
          </a:p>
          <a:p>
            <a:r>
              <a:rPr lang="en-US" dirty="0" smtClean="0"/>
              <a:t>slice will drill down in</a:t>
            </a:r>
          </a:p>
          <a:p>
            <a:r>
              <a:rPr lang="en-US" dirty="0"/>
              <a:t>t</a:t>
            </a:r>
            <a:r>
              <a:rPr lang="en-US" dirty="0" smtClean="0"/>
              <a:t>he chart for more</a:t>
            </a:r>
          </a:p>
          <a:p>
            <a:r>
              <a:rPr lang="en-US" dirty="0"/>
              <a:t>d</a:t>
            </a:r>
            <a:r>
              <a:rPr lang="en-US" dirty="0" smtClean="0"/>
              <a:t>etails. Here we have </a:t>
            </a:r>
          </a:p>
          <a:p>
            <a:r>
              <a:rPr lang="en-US" dirty="0" smtClean="0"/>
              <a:t>selected our Errors.</a:t>
            </a:r>
          </a:p>
          <a:p>
            <a:r>
              <a:rPr lang="en-US" dirty="0" smtClean="0"/>
              <a:t>We have current and</a:t>
            </a:r>
          </a:p>
          <a:p>
            <a:r>
              <a:rPr lang="en-US" dirty="0"/>
              <a:t>h</a:t>
            </a:r>
            <a:r>
              <a:rPr lang="en-US" dirty="0" smtClean="0"/>
              <a:t>istoric </a:t>
            </a:r>
            <a:r>
              <a:rPr lang="en-US" dirty="0"/>
              <a:t>O</a:t>
            </a:r>
            <a:r>
              <a:rPr lang="en-US" dirty="0" smtClean="0"/>
              <a:t>bsolete</a:t>
            </a:r>
          </a:p>
          <a:p>
            <a:r>
              <a:rPr lang="en-US" dirty="0" smtClean="0"/>
              <a:t>Taxonomic names,</a:t>
            </a:r>
          </a:p>
          <a:p>
            <a:r>
              <a:rPr lang="en-US" dirty="0" smtClean="0"/>
              <a:t>Extra Physical Accessions</a:t>
            </a:r>
          </a:p>
          <a:p>
            <a:r>
              <a:rPr lang="en-US" dirty="0"/>
              <a:t>a</a:t>
            </a:r>
            <a:r>
              <a:rPr lang="en-US" dirty="0" smtClean="0"/>
              <a:t>nd Dispositions and</a:t>
            </a:r>
          </a:p>
          <a:p>
            <a:r>
              <a:rPr lang="en-US" dirty="0" smtClean="0"/>
              <a:t>Extra Ownership </a:t>
            </a:r>
          </a:p>
          <a:p>
            <a:r>
              <a:rPr lang="en-US" dirty="0" smtClean="0"/>
              <a:t>Dispositions. You can go </a:t>
            </a:r>
          </a:p>
          <a:p>
            <a:r>
              <a:rPr lang="en-US" dirty="0"/>
              <a:t>b</a:t>
            </a:r>
            <a:r>
              <a:rPr lang="en-US" dirty="0" smtClean="0"/>
              <a:t>ack to the previous</a:t>
            </a:r>
          </a:p>
          <a:p>
            <a:r>
              <a:rPr lang="en-US" dirty="0"/>
              <a:t>c</a:t>
            </a:r>
            <a:r>
              <a:rPr lang="en-US" dirty="0" smtClean="0"/>
              <a:t>hart using the “Back</a:t>
            </a:r>
          </a:p>
          <a:p>
            <a:r>
              <a:rPr lang="en-US" dirty="0"/>
              <a:t>t</a:t>
            </a:r>
            <a:r>
              <a:rPr lang="en-US" dirty="0" smtClean="0"/>
              <a:t>o Quality Indicator”</a:t>
            </a:r>
          </a:p>
          <a:p>
            <a:r>
              <a:rPr lang="en-US" dirty="0"/>
              <a:t>b</a:t>
            </a:r>
            <a:r>
              <a:rPr lang="en-US" dirty="0" smtClean="0"/>
              <a:t>utton.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129073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Institution</a:t>
            </a:r>
            <a:endParaRPr lang="en-US" dirty="0"/>
          </a:p>
        </p:txBody>
      </p:sp>
      <p:pic>
        <p:nvPicPr>
          <p:cNvPr id="5" name="Picture 4"/>
          <p:cNvPicPr>
            <a:picLocks noChangeAspect="1"/>
          </p:cNvPicPr>
          <p:nvPr/>
        </p:nvPicPr>
        <p:blipFill>
          <a:blip r:embed="rId2"/>
          <a:stretch>
            <a:fillRect/>
          </a:stretch>
        </p:blipFill>
        <p:spPr>
          <a:xfrm>
            <a:off x="628650" y="1690689"/>
            <a:ext cx="4787567" cy="4113939"/>
          </a:xfrm>
          <a:prstGeom prst="rect">
            <a:avLst/>
          </a:prstGeom>
          <a:ln>
            <a:solidFill>
              <a:schemeClr val="tx1"/>
            </a:solidFill>
          </a:ln>
        </p:spPr>
      </p:pic>
      <p:sp>
        <p:nvSpPr>
          <p:cNvPr id="7" name="TextBox 6"/>
          <p:cNvSpPr txBox="1"/>
          <p:nvPr/>
        </p:nvSpPr>
        <p:spPr>
          <a:xfrm>
            <a:off x="4803819" y="1442434"/>
            <a:ext cx="3809889" cy="2031325"/>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Start by reviewing your </a:t>
            </a:r>
            <a:r>
              <a:rPr lang="en-US" b="1" u="sng" dirty="0" smtClean="0"/>
              <a:t>Institution</a:t>
            </a:r>
          </a:p>
          <a:p>
            <a:r>
              <a:rPr lang="en-US" b="1" u="sng" dirty="0" smtClean="0"/>
              <a:t>Profile.</a:t>
            </a:r>
            <a:r>
              <a:rPr lang="en-US" b="1" dirty="0" smtClean="0"/>
              <a:t> </a:t>
            </a:r>
            <a:r>
              <a:rPr lang="en-US" dirty="0" smtClean="0"/>
              <a:t>Does it need to be updated?</a:t>
            </a:r>
          </a:p>
          <a:p>
            <a:r>
              <a:rPr lang="en-US" dirty="0" smtClean="0"/>
              <a:t>Is the address, phone and fax numbers</a:t>
            </a:r>
          </a:p>
          <a:p>
            <a:r>
              <a:rPr lang="en-US" dirty="0"/>
              <a:t>a</a:t>
            </a:r>
            <a:r>
              <a:rPr lang="en-US" dirty="0" smtClean="0"/>
              <a:t>nd Website still correct? Remember,</a:t>
            </a:r>
          </a:p>
          <a:p>
            <a:r>
              <a:rPr lang="en-US" dirty="0"/>
              <a:t>t</a:t>
            </a:r>
            <a:r>
              <a:rPr lang="en-US" dirty="0" smtClean="0"/>
              <a:t>his is what your colleagues will see</a:t>
            </a:r>
          </a:p>
          <a:p>
            <a:r>
              <a:rPr lang="en-US" dirty="0"/>
              <a:t>a</a:t>
            </a:r>
            <a:r>
              <a:rPr lang="en-US" dirty="0" smtClean="0"/>
              <a:t>bout your institution so you want to</a:t>
            </a:r>
          </a:p>
          <a:p>
            <a:r>
              <a:rPr lang="en-US" dirty="0"/>
              <a:t>m</a:t>
            </a:r>
            <a:r>
              <a:rPr lang="en-US" dirty="0" smtClean="0"/>
              <a:t>ake it as complete as possible.</a:t>
            </a:r>
            <a:endParaRPr lang="en-US" dirty="0"/>
          </a:p>
        </p:txBody>
      </p:sp>
      <p:pic>
        <p:nvPicPr>
          <p:cNvPr id="1026" name="Picture 2" descr="Image result for zoo entranc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514" y="3580338"/>
            <a:ext cx="2838835" cy="21374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2840711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Pie Slices</a:t>
            </a:r>
            <a:endParaRPr lang="en-US" dirty="0"/>
          </a:p>
        </p:txBody>
      </p:sp>
      <p:pic>
        <p:nvPicPr>
          <p:cNvPr id="3" name="Picture 2"/>
          <p:cNvPicPr>
            <a:picLocks noChangeAspect="1"/>
          </p:cNvPicPr>
          <p:nvPr/>
        </p:nvPicPr>
        <p:blipFill>
          <a:blip r:embed="rId2"/>
          <a:stretch>
            <a:fillRect/>
          </a:stretch>
        </p:blipFill>
        <p:spPr>
          <a:xfrm>
            <a:off x="888642" y="1681368"/>
            <a:ext cx="3360569" cy="2737472"/>
          </a:xfrm>
          <a:prstGeom prst="rect">
            <a:avLst/>
          </a:prstGeom>
          <a:ln>
            <a:solidFill>
              <a:schemeClr val="tx1"/>
            </a:solidFill>
          </a:ln>
        </p:spPr>
      </p:pic>
      <p:sp>
        <p:nvSpPr>
          <p:cNvPr id="5" name="TextBox 4"/>
          <p:cNvSpPr txBox="1"/>
          <p:nvPr/>
        </p:nvSpPr>
        <p:spPr>
          <a:xfrm>
            <a:off x="397780" y="4696351"/>
            <a:ext cx="8348439"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some of your pie slices are too small to read (as on the left) removing other slices </a:t>
            </a:r>
          </a:p>
          <a:p>
            <a:r>
              <a:rPr lang="en-US" dirty="0" smtClean="0"/>
              <a:t>by clicking on the topic below the chart will expand the others. Here we have removed </a:t>
            </a:r>
          </a:p>
          <a:p>
            <a:r>
              <a:rPr lang="en-US" dirty="0" smtClean="0"/>
              <a:t>Obsolete Scientific Name (historical) (now greyed out) to better view the other slices.</a:t>
            </a:r>
            <a:endParaRPr lang="en-US" dirty="0"/>
          </a:p>
        </p:txBody>
      </p:sp>
      <p:pic>
        <p:nvPicPr>
          <p:cNvPr id="6" name="Picture 5"/>
          <p:cNvPicPr>
            <a:picLocks noChangeAspect="1"/>
          </p:cNvPicPr>
          <p:nvPr/>
        </p:nvPicPr>
        <p:blipFill>
          <a:blip r:embed="rId3"/>
          <a:stretch>
            <a:fillRect/>
          </a:stretch>
        </p:blipFill>
        <p:spPr>
          <a:xfrm>
            <a:off x="4659983" y="1681369"/>
            <a:ext cx="3329132" cy="2737472"/>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3092472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Records</a:t>
            </a:r>
            <a:endParaRPr lang="en-US" dirty="0"/>
          </a:p>
        </p:txBody>
      </p:sp>
      <p:pic>
        <p:nvPicPr>
          <p:cNvPr id="3" name="Picture 2"/>
          <p:cNvPicPr>
            <a:picLocks noChangeAspect="1"/>
          </p:cNvPicPr>
          <p:nvPr/>
        </p:nvPicPr>
        <p:blipFill>
          <a:blip r:embed="rId2"/>
          <a:stretch>
            <a:fillRect/>
          </a:stretch>
        </p:blipFill>
        <p:spPr>
          <a:xfrm>
            <a:off x="371072" y="1320405"/>
            <a:ext cx="3580952" cy="3580952"/>
          </a:xfrm>
          <a:prstGeom prst="rect">
            <a:avLst/>
          </a:prstGeom>
        </p:spPr>
      </p:pic>
      <p:pic>
        <p:nvPicPr>
          <p:cNvPr id="4" name="Picture 3"/>
          <p:cNvPicPr>
            <a:picLocks noChangeAspect="1"/>
          </p:cNvPicPr>
          <p:nvPr/>
        </p:nvPicPr>
        <p:blipFill>
          <a:blip r:embed="rId3"/>
          <a:stretch>
            <a:fillRect/>
          </a:stretch>
        </p:blipFill>
        <p:spPr>
          <a:xfrm>
            <a:off x="3254082" y="1562142"/>
            <a:ext cx="5261268" cy="3097479"/>
          </a:xfrm>
          <a:prstGeom prst="rect">
            <a:avLst/>
          </a:prstGeom>
          <a:ln>
            <a:solidFill>
              <a:schemeClr val="tx1"/>
            </a:solidFill>
          </a:ln>
        </p:spPr>
      </p:pic>
      <p:sp>
        <p:nvSpPr>
          <p:cNvPr id="5" name="TextBox 4"/>
          <p:cNvSpPr txBox="1"/>
          <p:nvPr/>
        </p:nvSpPr>
        <p:spPr>
          <a:xfrm>
            <a:off x="585740" y="4901357"/>
            <a:ext cx="813825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Clicking on the pie slice will bring up a list of the animal records that contain the data</a:t>
            </a:r>
          </a:p>
          <a:p>
            <a:r>
              <a:rPr lang="en-US" dirty="0"/>
              <a:t>t</a:t>
            </a:r>
            <a:r>
              <a:rPr lang="en-US" dirty="0" smtClean="0"/>
              <a:t>hat created the Error or Warning. Here we opened the slice for Obsolete Taxonomy </a:t>
            </a:r>
          </a:p>
          <a:p>
            <a:r>
              <a:rPr lang="en-US" dirty="0" smtClean="0"/>
              <a:t>(historical). </a:t>
            </a:r>
          </a:p>
        </p:txBody>
      </p:sp>
      <p:sp>
        <p:nvSpPr>
          <p:cNvPr id="6" name="Slide Number Placeholder 5"/>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3821439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4" y="138520"/>
            <a:ext cx="7886700" cy="1325563"/>
          </a:xfrm>
        </p:spPr>
        <p:txBody>
          <a:bodyPr/>
          <a:lstStyle/>
          <a:p>
            <a:r>
              <a:rPr lang="en-US" dirty="0" smtClean="0"/>
              <a:t>Fixing Extra Transactions</a:t>
            </a:r>
            <a:endParaRPr lang="en-US" dirty="0"/>
          </a:p>
        </p:txBody>
      </p:sp>
      <p:pic>
        <p:nvPicPr>
          <p:cNvPr id="4" name="Picture 3"/>
          <p:cNvPicPr>
            <a:picLocks noChangeAspect="1"/>
          </p:cNvPicPr>
          <p:nvPr/>
        </p:nvPicPr>
        <p:blipFill>
          <a:blip r:embed="rId2"/>
          <a:stretch>
            <a:fillRect/>
          </a:stretch>
        </p:blipFill>
        <p:spPr>
          <a:xfrm>
            <a:off x="358578" y="2710336"/>
            <a:ext cx="8478047" cy="12346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32975" y="1235223"/>
            <a:ext cx="8478047" cy="1313789"/>
          </a:xfrm>
          <a:prstGeom prst="rect">
            <a:avLst/>
          </a:prstGeom>
          <a:ln>
            <a:solidFill>
              <a:schemeClr val="tx1"/>
            </a:solidFill>
          </a:ln>
        </p:spPr>
      </p:pic>
      <p:sp>
        <p:nvSpPr>
          <p:cNvPr id="6" name="TextBox 5"/>
          <p:cNvSpPr txBox="1"/>
          <p:nvPr/>
        </p:nvSpPr>
        <p:spPr>
          <a:xfrm>
            <a:off x="403100" y="4106327"/>
            <a:ext cx="8337795"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Extra Transactions are usually found only in records migrated from ARKS. ZIMS should </a:t>
            </a:r>
          </a:p>
          <a:p>
            <a:r>
              <a:rPr lang="en-US" dirty="0" smtClean="0"/>
              <a:t>not allow you to create these. At the top you have recorded receiving the animal twice </a:t>
            </a:r>
          </a:p>
          <a:p>
            <a:r>
              <a:rPr lang="en-US" dirty="0" smtClean="0"/>
              <a:t>with two slightly different Loan terms. At the bottom you have recorded sending out </a:t>
            </a:r>
          </a:p>
          <a:p>
            <a:r>
              <a:rPr lang="en-US" dirty="0" smtClean="0"/>
              <a:t>the animal twice. These should be researched and the incorrect transaction removed. </a:t>
            </a:r>
          </a:p>
          <a:p>
            <a:r>
              <a:rPr lang="en-US" dirty="0" smtClean="0"/>
              <a:t>Always add a Note should you have to do this!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2585296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23" y="52476"/>
            <a:ext cx="7886700" cy="1325563"/>
          </a:xfrm>
        </p:spPr>
        <p:txBody>
          <a:bodyPr/>
          <a:lstStyle/>
          <a:p>
            <a:r>
              <a:rPr lang="en-US" dirty="0" smtClean="0"/>
              <a:t>Fixing Identical Parent GANs</a:t>
            </a:r>
            <a:endParaRPr lang="en-US" dirty="0"/>
          </a:p>
        </p:txBody>
      </p:sp>
      <p:pic>
        <p:nvPicPr>
          <p:cNvPr id="3" name="Picture 2"/>
          <p:cNvPicPr>
            <a:picLocks noChangeAspect="1"/>
          </p:cNvPicPr>
          <p:nvPr/>
        </p:nvPicPr>
        <p:blipFill>
          <a:blip r:embed="rId2"/>
          <a:stretch>
            <a:fillRect/>
          </a:stretch>
        </p:blipFill>
        <p:spPr>
          <a:xfrm>
            <a:off x="468635" y="1690689"/>
            <a:ext cx="4780952" cy="3561905"/>
          </a:xfrm>
          <a:prstGeom prst="rect">
            <a:avLst/>
          </a:prstGeom>
          <a:ln>
            <a:solidFill>
              <a:schemeClr val="tx1"/>
            </a:solidFill>
          </a:ln>
        </p:spPr>
      </p:pic>
      <p:sp>
        <p:nvSpPr>
          <p:cNvPr id="4" name="TextBox 3"/>
          <p:cNvSpPr txBox="1"/>
          <p:nvPr/>
        </p:nvSpPr>
        <p:spPr>
          <a:xfrm>
            <a:off x="5511010" y="1209483"/>
            <a:ext cx="3204339" cy="452431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Identical Parent GANs means</a:t>
            </a:r>
          </a:p>
          <a:p>
            <a:r>
              <a:rPr lang="en-US" dirty="0"/>
              <a:t>t</a:t>
            </a:r>
            <a:r>
              <a:rPr lang="en-US" dirty="0" smtClean="0"/>
              <a:t>hat the same animal has been</a:t>
            </a:r>
          </a:p>
          <a:p>
            <a:r>
              <a:rPr lang="en-US" dirty="0"/>
              <a:t>e</a:t>
            </a:r>
            <a:r>
              <a:rPr lang="en-US" dirty="0" smtClean="0"/>
              <a:t>ntered as both a Sire and a</a:t>
            </a:r>
          </a:p>
          <a:p>
            <a:r>
              <a:rPr lang="en-US" dirty="0" smtClean="0"/>
              <a:t>Dam. This is not always an</a:t>
            </a:r>
          </a:p>
          <a:p>
            <a:r>
              <a:rPr lang="en-US" dirty="0" smtClean="0"/>
              <a:t>Error because that is what is</a:t>
            </a:r>
          </a:p>
          <a:p>
            <a:r>
              <a:rPr lang="en-US" dirty="0"/>
              <a:t>r</a:t>
            </a:r>
            <a:r>
              <a:rPr lang="en-US" dirty="0" smtClean="0"/>
              <a:t>ecommended to enter when </a:t>
            </a:r>
          </a:p>
          <a:p>
            <a:r>
              <a:rPr lang="en-US" dirty="0" smtClean="0"/>
              <a:t>an animal who is a possible</a:t>
            </a:r>
          </a:p>
          <a:p>
            <a:r>
              <a:rPr lang="en-US" dirty="0" smtClean="0"/>
              <a:t>Parent is unsexed. However,</a:t>
            </a:r>
          </a:p>
          <a:p>
            <a:r>
              <a:rPr lang="en-US" dirty="0"/>
              <a:t>t</a:t>
            </a:r>
            <a:r>
              <a:rPr lang="en-US" dirty="0" smtClean="0"/>
              <a:t>here is a possibility that since</a:t>
            </a:r>
          </a:p>
          <a:p>
            <a:r>
              <a:rPr lang="en-US" dirty="0"/>
              <a:t>t</a:t>
            </a:r>
            <a:r>
              <a:rPr lang="en-US" dirty="0" smtClean="0"/>
              <a:t>he record was created the</a:t>
            </a:r>
          </a:p>
          <a:p>
            <a:r>
              <a:rPr lang="en-US" dirty="0"/>
              <a:t>a</a:t>
            </a:r>
            <a:r>
              <a:rPr lang="en-US" dirty="0" smtClean="0"/>
              <a:t>nimal has been sexed. In this</a:t>
            </a:r>
          </a:p>
          <a:p>
            <a:r>
              <a:rPr lang="en-US" dirty="0"/>
              <a:t>r</a:t>
            </a:r>
            <a:r>
              <a:rPr lang="en-US" dirty="0" smtClean="0"/>
              <a:t>ecord we checked the sex for</a:t>
            </a:r>
          </a:p>
          <a:p>
            <a:r>
              <a:rPr lang="en-US" dirty="0" smtClean="0"/>
              <a:t>GAN 26046561 and it has since</a:t>
            </a:r>
          </a:p>
          <a:p>
            <a:r>
              <a:rPr lang="en-US" dirty="0"/>
              <a:t>b</a:t>
            </a:r>
            <a:r>
              <a:rPr lang="en-US" dirty="0" smtClean="0"/>
              <a:t>een sexed as a female. It can</a:t>
            </a:r>
          </a:p>
          <a:p>
            <a:r>
              <a:rPr lang="en-US" dirty="0"/>
              <a:t>b</a:t>
            </a:r>
            <a:r>
              <a:rPr lang="en-US" dirty="0" smtClean="0"/>
              <a:t>e deleted as a Sire record (and </a:t>
            </a:r>
          </a:p>
          <a:p>
            <a:r>
              <a:rPr lang="en-US" dirty="0" smtClean="0"/>
              <a:t>add a Note!).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2501145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Unrealistic Dates</a:t>
            </a:r>
            <a:endParaRPr lang="en-US" dirty="0"/>
          </a:p>
        </p:txBody>
      </p:sp>
      <p:pic>
        <p:nvPicPr>
          <p:cNvPr id="3" name="Picture 2"/>
          <p:cNvPicPr>
            <a:picLocks noChangeAspect="1"/>
          </p:cNvPicPr>
          <p:nvPr/>
        </p:nvPicPr>
        <p:blipFill>
          <a:blip r:embed="rId2"/>
          <a:stretch>
            <a:fillRect/>
          </a:stretch>
        </p:blipFill>
        <p:spPr>
          <a:xfrm>
            <a:off x="451320" y="1400536"/>
            <a:ext cx="5742857" cy="361904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3006" y="1621803"/>
            <a:ext cx="5790476" cy="1733333"/>
          </a:xfrm>
          <a:prstGeom prst="rect">
            <a:avLst/>
          </a:prstGeom>
          <a:ln>
            <a:solidFill>
              <a:schemeClr val="tx1"/>
            </a:solidFill>
          </a:ln>
        </p:spPr>
      </p:pic>
      <p:sp>
        <p:nvSpPr>
          <p:cNvPr id="5" name="TextBox 4"/>
          <p:cNvSpPr txBox="1"/>
          <p:nvPr/>
        </p:nvSpPr>
        <p:spPr>
          <a:xfrm>
            <a:off x="5074277" y="2498223"/>
            <a:ext cx="3890296"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Finding the Unrealistic Dates may</a:t>
            </a:r>
          </a:p>
          <a:p>
            <a:r>
              <a:rPr lang="en-US" dirty="0"/>
              <a:t>r</a:t>
            </a:r>
            <a:r>
              <a:rPr lang="en-US" dirty="0" smtClean="0"/>
              <a:t>equire a bit of detective work as</a:t>
            </a:r>
          </a:p>
          <a:p>
            <a:r>
              <a:rPr lang="en-US" dirty="0"/>
              <a:t>t</a:t>
            </a:r>
            <a:r>
              <a:rPr lang="en-US" dirty="0" smtClean="0"/>
              <a:t>hey are not always obvious. But</a:t>
            </a:r>
          </a:p>
          <a:p>
            <a:r>
              <a:rPr lang="en-US" dirty="0"/>
              <a:t>h</a:t>
            </a:r>
            <a:r>
              <a:rPr lang="en-US" dirty="0" smtClean="0"/>
              <a:t>ere we have a 258 year old wood</a:t>
            </a:r>
          </a:p>
          <a:p>
            <a:r>
              <a:rPr lang="en-US" dirty="0"/>
              <a:t>p</a:t>
            </a:r>
            <a:r>
              <a:rPr lang="en-US" dirty="0" smtClean="0"/>
              <a:t>artridge (fairly unrealistic). Although</a:t>
            </a:r>
          </a:p>
          <a:p>
            <a:r>
              <a:rPr lang="en-US" dirty="0" smtClean="0"/>
              <a:t>My Transaction stream has the Hatch</a:t>
            </a:r>
          </a:p>
          <a:p>
            <a:r>
              <a:rPr lang="en-US" dirty="0" smtClean="0"/>
              <a:t>Date correctly recorded as 9 July 2008,</a:t>
            </a:r>
          </a:p>
          <a:p>
            <a:r>
              <a:rPr lang="en-US" dirty="0"/>
              <a:t>s</a:t>
            </a:r>
            <a:r>
              <a:rPr lang="en-US" dirty="0" smtClean="0"/>
              <a:t>omeone recorded 01 January 1753 in</a:t>
            </a:r>
          </a:p>
          <a:p>
            <a:r>
              <a:rPr lang="en-US" dirty="0" smtClean="0"/>
              <a:t>Event Locations. These dates can only</a:t>
            </a:r>
          </a:p>
          <a:p>
            <a:r>
              <a:rPr lang="en-US" dirty="0"/>
              <a:t>b</a:t>
            </a:r>
            <a:r>
              <a:rPr lang="en-US" dirty="0" smtClean="0"/>
              <a:t>e corrected by the originating</a:t>
            </a:r>
          </a:p>
          <a:p>
            <a:r>
              <a:rPr lang="en-US" dirty="0" smtClean="0"/>
              <a:t>Institution.</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3362442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Missing Terms</a:t>
            </a:r>
            <a:endParaRPr lang="en-US" dirty="0"/>
          </a:p>
        </p:txBody>
      </p:sp>
      <p:pic>
        <p:nvPicPr>
          <p:cNvPr id="3" name="Picture 2"/>
          <p:cNvPicPr>
            <a:picLocks noChangeAspect="1"/>
          </p:cNvPicPr>
          <p:nvPr/>
        </p:nvPicPr>
        <p:blipFill>
          <a:blip r:embed="rId2"/>
          <a:stretch>
            <a:fillRect/>
          </a:stretch>
        </p:blipFill>
        <p:spPr>
          <a:xfrm>
            <a:off x="2550620" y="1543968"/>
            <a:ext cx="5964730" cy="3687408"/>
          </a:xfrm>
          <a:prstGeom prst="rect">
            <a:avLst/>
          </a:prstGeom>
          <a:ln>
            <a:solidFill>
              <a:schemeClr val="tx1"/>
            </a:solidFill>
          </a:ln>
        </p:spPr>
      </p:pic>
      <p:sp>
        <p:nvSpPr>
          <p:cNvPr id="4" name="TextBox 3"/>
          <p:cNvSpPr txBox="1"/>
          <p:nvPr/>
        </p:nvSpPr>
        <p:spPr>
          <a:xfrm>
            <a:off x="436740" y="2975020"/>
            <a:ext cx="4227760"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Missing Terms are caused by migration</a:t>
            </a:r>
          </a:p>
          <a:p>
            <a:r>
              <a:rPr lang="en-US" dirty="0"/>
              <a:t>f</a:t>
            </a:r>
            <a:r>
              <a:rPr lang="en-US" dirty="0" smtClean="0"/>
              <a:t>rom ARKS. Most are typically found</a:t>
            </a:r>
          </a:p>
          <a:p>
            <a:r>
              <a:rPr lang="en-US" dirty="0"/>
              <a:t>i</a:t>
            </a:r>
            <a:r>
              <a:rPr lang="en-US" dirty="0" smtClean="0"/>
              <a:t>n a transaction of Missing because</a:t>
            </a:r>
          </a:p>
          <a:p>
            <a:r>
              <a:rPr lang="en-US" dirty="0"/>
              <a:t>t</a:t>
            </a:r>
            <a:r>
              <a:rPr lang="en-US" dirty="0" smtClean="0"/>
              <a:t>here were no Terms required in the</a:t>
            </a:r>
          </a:p>
          <a:p>
            <a:r>
              <a:rPr lang="en-US" dirty="0" smtClean="0"/>
              <a:t>ARKS application for a Missing transaction. </a:t>
            </a:r>
          </a:p>
          <a:p>
            <a:r>
              <a:rPr lang="en-US" dirty="0" smtClean="0"/>
              <a:t>However, other transactions can still </a:t>
            </a:r>
          </a:p>
          <a:p>
            <a:r>
              <a:rPr lang="en-US" dirty="0" smtClean="0"/>
              <a:t>contain blank Terms although these are </a:t>
            </a:r>
          </a:p>
          <a:p>
            <a:r>
              <a:rPr lang="en-US" dirty="0" smtClean="0"/>
              <a:t>far fewer. Simply find the blank field by </a:t>
            </a:r>
          </a:p>
          <a:p>
            <a:r>
              <a:rPr lang="en-US" dirty="0"/>
              <a:t>o</a:t>
            </a:r>
            <a:r>
              <a:rPr lang="en-US" dirty="0" smtClean="0"/>
              <a:t>pening My Transactions records and </a:t>
            </a:r>
          </a:p>
          <a:p>
            <a:r>
              <a:rPr lang="en-US" dirty="0"/>
              <a:t>s</a:t>
            </a:r>
            <a:r>
              <a:rPr lang="en-US" dirty="0" smtClean="0"/>
              <a:t>elect the proper Term.</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3388753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Gap Between Parent Death and Birth/Hatch</a:t>
            </a:r>
            <a:endParaRPr lang="en-US" dirty="0"/>
          </a:p>
        </p:txBody>
      </p:sp>
      <p:pic>
        <p:nvPicPr>
          <p:cNvPr id="3" name="Picture 2"/>
          <p:cNvPicPr>
            <a:picLocks noChangeAspect="1"/>
          </p:cNvPicPr>
          <p:nvPr/>
        </p:nvPicPr>
        <p:blipFill>
          <a:blip r:embed="rId2"/>
          <a:stretch>
            <a:fillRect/>
          </a:stretch>
        </p:blipFill>
        <p:spPr>
          <a:xfrm>
            <a:off x="528034" y="1684582"/>
            <a:ext cx="5269874" cy="144663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033051" y="2105365"/>
            <a:ext cx="5170792" cy="1287086"/>
          </a:xfrm>
          <a:prstGeom prst="rect">
            <a:avLst/>
          </a:prstGeom>
          <a:ln>
            <a:solidFill>
              <a:schemeClr val="tx1"/>
            </a:solidFill>
          </a:ln>
        </p:spPr>
      </p:pic>
      <p:sp>
        <p:nvSpPr>
          <p:cNvPr id="5" name="TextBox 4"/>
          <p:cNvSpPr txBox="1"/>
          <p:nvPr/>
        </p:nvSpPr>
        <p:spPr>
          <a:xfrm>
            <a:off x="628650" y="3414297"/>
            <a:ext cx="7791718"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Fixing Errors for  Gap Between Parent Death and Offspring Birth will also require a bit of detective work. The record that will open will be that of the offspring. This penguin (top) was hatched on 14 April 2011. However, when you open the dam’s record you note that she died on 24 June 2008 (bottom). There are several possibilities here: </a:t>
            </a:r>
            <a:br>
              <a:rPr lang="en-US" sz="1600" dirty="0" smtClean="0"/>
            </a:br>
            <a:r>
              <a:rPr lang="en-US" sz="1600" dirty="0" smtClean="0"/>
              <a:t>1) the incorrect dam was recorded</a:t>
            </a:r>
            <a:br>
              <a:rPr lang="en-US" sz="1600" dirty="0" smtClean="0"/>
            </a:br>
            <a:r>
              <a:rPr lang="en-US" sz="1600" dirty="0" smtClean="0"/>
              <a:t>2) the incorrect hatch date for the chick was recorded, or </a:t>
            </a:r>
            <a:br>
              <a:rPr lang="en-US" sz="1600" dirty="0" smtClean="0"/>
            </a:br>
            <a:r>
              <a:rPr lang="en-US" sz="1600" dirty="0" smtClean="0"/>
              <a:t>3) the incorrect death date for the dam was recorded. </a:t>
            </a:r>
          </a:p>
          <a:p>
            <a:r>
              <a:rPr lang="en-US" sz="1600" dirty="0" smtClean="0"/>
              <a:t>You will need to look at both records, don’t forget to look in the Notes, to determine which record needs to be corrected.</a:t>
            </a:r>
            <a:endParaRPr lang="en-US" sz="1600" dirty="0"/>
          </a:p>
        </p:txBody>
      </p:sp>
      <p:sp>
        <p:nvSpPr>
          <p:cNvPr id="6" name="Slide Number Placeholder 5"/>
          <p:cNvSpPr>
            <a:spLocks noGrp="1"/>
          </p:cNvSpPr>
          <p:nvPr>
            <p:ph type="sldNum" sz="quarter" idx="12"/>
          </p:nvPr>
        </p:nvSpPr>
        <p:spPr/>
        <p:txBody>
          <a:bodyPr/>
          <a:lstStyle/>
          <a:p>
            <a:fld id="{D1A12E6A-C85A-496C-95D0-8B82A2649983}" type="slidenum">
              <a:rPr lang="en-US" smtClean="0"/>
              <a:t>36</a:t>
            </a:fld>
            <a:endParaRPr lang="en-US"/>
          </a:p>
        </p:txBody>
      </p:sp>
    </p:spTree>
    <p:extLst>
      <p:ext uri="{BB962C8B-B14F-4D97-AF65-F5344CB8AC3E}">
        <p14:creationId xmlns:p14="http://schemas.microsoft.com/office/powerpoint/2010/main" val="2006727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Congratulations?</a:t>
            </a:r>
            <a:endParaRPr lang="en-US" dirty="0"/>
          </a:p>
        </p:txBody>
      </p:sp>
      <p:pic>
        <p:nvPicPr>
          <p:cNvPr id="4" name="Picture 3"/>
          <p:cNvPicPr>
            <a:picLocks noChangeAspect="1"/>
          </p:cNvPicPr>
          <p:nvPr/>
        </p:nvPicPr>
        <p:blipFill>
          <a:blip r:embed="rId2"/>
          <a:stretch>
            <a:fillRect/>
          </a:stretch>
        </p:blipFill>
        <p:spPr>
          <a:xfrm>
            <a:off x="4005331" y="1527621"/>
            <a:ext cx="4121240" cy="3958107"/>
          </a:xfrm>
          <a:prstGeom prst="rect">
            <a:avLst/>
          </a:prstGeom>
          <a:ln>
            <a:solidFill>
              <a:schemeClr val="tx1"/>
            </a:solidFill>
          </a:ln>
        </p:spPr>
      </p:pic>
      <p:sp>
        <p:nvSpPr>
          <p:cNvPr id="2" name="TextBox 1"/>
          <p:cNvSpPr txBox="1"/>
          <p:nvPr/>
        </p:nvSpPr>
        <p:spPr>
          <a:xfrm>
            <a:off x="1030310" y="2434107"/>
            <a:ext cx="2498826"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Congratulations? Is an</a:t>
            </a:r>
          </a:p>
          <a:p>
            <a:r>
              <a:rPr lang="en-US" dirty="0"/>
              <a:t>i</a:t>
            </a:r>
            <a:r>
              <a:rPr lang="en-US" dirty="0" smtClean="0"/>
              <a:t>ndicator that you may</a:t>
            </a:r>
          </a:p>
          <a:p>
            <a:r>
              <a:rPr lang="en-US" dirty="0"/>
              <a:t>p</a:t>
            </a:r>
            <a:r>
              <a:rPr lang="en-US" dirty="0" smtClean="0"/>
              <a:t>ossibly have the oldest</a:t>
            </a:r>
          </a:p>
          <a:p>
            <a:r>
              <a:rPr lang="en-US" dirty="0"/>
              <a:t>i</a:t>
            </a:r>
            <a:r>
              <a:rPr lang="en-US" dirty="0" smtClean="0"/>
              <a:t>ndividual of a species.</a:t>
            </a:r>
          </a:p>
          <a:p>
            <a:r>
              <a:rPr lang="en-US" dirty="0" smtClean="0"/>
              <a:t>To open this (usually</a:t>
            </a:r>
          </a:p>
          <a:p>
            <a:r>
              <a:rPr lang="en-US" dirty="0"/>
              <a:t>v</a:t>
            </a:r>
            <a:r>
              <a:rPr lang="en-US" dirty="0" smtClean="0"/>
              <a:t>ery small) pie piece you</a:t>
            </a:r>
          </a:p>
          <a:p>
            <a:r>
              <a:rPr lang="en-US" dirty="0"/>
              <a:t>c</a:t>
            </a:r>
            <a:r>
              <a:rPr lang="en-US" dirty="0" smtClean="0"/>
              <a:t>lick on the hyperlink</a:t>
            </a:r>
          </a:p>
          <a:p>
            <a:r>
              <a:rPr lang="en-US" dirty="0"/>
              <a:t>i</a:t>
            </a:r>
            <a:r>
              <a:rPr lang="en-US" dirty="0" smtClean="0"/>
              <a:t>nstead of the pie slice.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140662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Congratulations?</a:t>
            </a:r>
            <a:endParaRPr lang="en-US"/>
          </a:p>
        </p:txBody>
      </p:sp>
      <p:pic>
        <p:nvPicPr>
          <p:cNvPr id="3" name="Picture 2"/>
          <p:cNvPicPr>
            <a:picLocks noChangeAspect="1"/>
          </p:cNvPicPr>
          <p:nvPr/>
        </p:nvPicPr>
        <p:blipFill>
          <a:blip r:embed="rId2"/>
          <a:stretch>
            <a:fillRect/>
          </a:stretch>
        </p:blipFill>
        <p:spPr>
          <a:xfrm>
            <a:off x="3316497" y="1506339"/>
            <a:ext cx="5402501" cy="4073090"/>
          </a:xfrm>
          <a:prstGeom prst="rect">
            <a:avLst/>
          </a:prstGeom>
          <a:ln>
            <a:solidFill>
              <a:schemeClr val="tx1"/>
            </a:solidFill>
          </a:ln>
        </p:spPr>
      </p:pic>
      <p:sp>
        <p:nvSpPr>
          <p:cNvPr id="4" name="TextBox 3"/>
          <p:cNvSpPr txBox="1"/>
          <p:nvPr/>
        </p:nvSpPr>
        <p:spPr>
          <a:xfrm>
            <a:off x="628650" y="2906887"/>
            <a:ext cx="243573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chart is divided into</a:t>
            </a:r>
          </a:p>
          <a:p>
            <a:r>
              <a:rPr lang="en-US" dirty="0" smtClean="0"/>
              <a:t>Current and Historical</a:t>
            </a:r>
          </a:p>
          <a:p>
            <a:r>
              <a:rPr lang="en-US" dirty="0"/>
              <a:t>r</a:t>
            </a:r>
            <a:r>
              <a:rPr lang="en-US" dirty="0" smtClean="0"/>
              <a:t>ecords.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38</a:t>
            </a:fld>
            <a:endParaRPr lang="en-US"/>
          </a:p>
        </p:txBody>
      </p:sp>
    </p:spTree>
    <p:extLst>
      <p:ext uri="{BB962C8B-B14F-4D97-AF65-F5344CB8AC3E}">
        <p14:creationId xmlns:p14="http://schemas.microsoft.com/office/powerpoint/2010/main" val="2504067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pic>
        <p:nvPicPr>
          <p:cNvPr id="5" name="Picture 4"/>
          <p:cNvPicPr>
            <a:picLocks noChangeAspect="1"/>
          </p:cNvPicPr>
          <p:nvPr/>
        </p:nvPicPr>
        <p:blipFill>
          <a:blip r:embed="rId2"/>
          <a:stretch>
            <a:fillRect/>
          </a:stretch>
        </p:blipFill>
        <p:spPr>
          <a:xfrm>
            <a:off x="319664" y="1722264"/>
            <a:ext cx="8504671" cy="1621539"/>
          </a:xfrm>
          <a:prstGeom prst="rect">
            <a:avLst/>
          </a:prstGeom>
          <a:ln>
            <a:solidFill>
              <a:schemeClr val="tx1"/>
            </a:solidFill>
          </a:ln>
        </p:spPr>
      </p:pic>
      <p:sp>
        <p:nvSpPr>
          <p:cNvPr id="3" name="TextBox 2"/>
          <p:cNvSpPr txBox="1"/>
          <p:nvPr/>
        </p:nvSpPr>
        <p:spPr>
          <a:xfrm>
            <a:off x="778460" y="3696236"/>
            <a:ext cx="7721729"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It will display the animals that you may be deserving of a Congratulations! </a:t>
            </a:r>
          </a:p>
          <a:p>
            <a:r>
              <a:rPr lang="en-US" dirty="0" smtClean="0"/>
              <a:t>In many cases though, this longevity is due to an error such as not recording </a:t>
            </a:r>
          </a:p>
          <a:p>
            <a:r>
              <a:rPr lang="en-US" dirty="0" smtClean="0"/>
              <a:t>a death on the right date, or even not recording it at all! You may need to review</a:t>
            </a:r>
          </a:p>
          <a:p>
            <a:r>
              <a:rPr lang="en-US" dirty="0"/>
              <a:t>a</a:t>
            </a:r>
            <a:r>
              <a:rPr lang="en-US" dirty="0" smtClean="0"/>
              <a:t>ny Notes in the record to determine if the dates are accurate or if they need</a:t>
            </a:r>
          </a:p>
          <a:p>
            <a:r>
              <a:rPr lang="en-US" dirty="0"/>
              <a:t>t</a:t>
            </a:r>
            <a:r>
              <a:rPr lang="en-US" dirty="0" smtClean="0"/>
              <a:t>o be corrected. If the record is </a:t>
            </a:r>
            <a:r>
              <a:rPr lang="en-US" smtClean="0"/>
              <a:t>indeed correct </a:t>
            </a:r>
            <a:r>
              <a:rPr lang="en-US" dirty="0" smtClean="0"/>
              <a:t>then congratulate yourself </a:t>
            </a:r>
            <a:r>
              <a:rPr lang="en-US" smtClean="0"/>
              <a:t>and </a:t>
            </a:r>
          </a:p>
          <a:p>
            <a:r>
              <a:rPr lang="en-US" smtClean="0"/>
              <a:t>maybe </a:t>
            </a:r>
            <a:r>
              <a:rPr lang="en-US" dirty="0" smtClean="0"/>
              <a:t>use it for a Public Relations spot!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289084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80" y="0"/>
            <a:ext cx="7886700" cy="1325563"/>
          </a:xfrm>
        </p:spPr>
        <p:txBody>
          <a:bodyPr/>
          <a:lstStyle/>
          <a:p>
            <a:r>
              <a:rPr lang="en-US" dirty="0" smtClean="0"/>
              <a:t>Husbandry - Institution</a:t>
            </a:r>
            <a:endParaRPr lang="en-US" dirty="0"/>
          </a:p>
        </p:txBody>
      </p:sp>
      <p:pic>
        <p:nvPicPr>
          <p:cNvPr id="6" name="Picture 5"/>
          <p:cNvPicPr>
            <a:picLocks noChangeAspect="1"/>
          </p:cNvPicPr>
          <p:nvPr/>
        </p:nvPicPr>
        <p:blipFill>
          <a:blip r:embed="rId2"/>
          <a:stretch>
            <a:fillRect/>
          </a:stretch>
        </p:blipFill>
        <p:spPr>
          <a:xfrm>
            <a:off x="885134" y="986665"/>
            <a:ext cx="5142179" cy="2876134"/>
          </a:xfrm>
          <a:prstGeom prst="rect">
            <a:avLst/>
          </a:prstGeom>
          <a:ln>
            <a:solidFill>
              <a:schemeClr val="tx1"/>
            </a:solidFill>
          </a:ln>
        </p:spPr>
      </p:pic>
      <p:pic>
        <p:nvPicPr>
          <p:cNvPr id="5122" name="Picture 2" descr="Image result for aquarium sta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296" y="1427987"/>
            <a:ext cx="3304101" cy="22027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847" y="3733146"/>
            <a:ext cx="8298366" cy="2062103"/>
          </a:xfrm>
          <a:prstGeom prst="rect">
            <a:avLst/>
          </a:prstGeom>
          <a:solidFill>
            <a:schemeClr val="accent5">
              <a:lumMod val="20000"/>
              <a:lumOff val="80000"/>
            </a:schemeClr>
          </a:solidFill>
          <a:ln>
            <a:solidFill>
              <a:schemeClr val="tx1"/>
            </a:solidFill>
          </a:ln>
        </p:spPr>
        <p:txBody>
          <a:bodyPr wrap="square" rtlCol="0">
            <a:spAutoFit/>
          </a:bodyPr>
          <a:lstStyle/>
          <a:p>
            <a:r>
              <a:rPr lang="en-US" sz="1600" dirty="0" smtClean="0"/>
              <a:t>Review your </a:t>
            </a:r>
            <a:r>
              <a:rPr lang="en-US" sz="1600" b="1" u="sng" dirty="0" smtClean="0"/>
              <a:t>Staff list</a:t>
            </a:r>
            <a:r>
              <a:rPr lang="en-US" sz="1600" dirty="0" smtClean="0"/>
              <a:t>. 1)If you are getting the warning that you do not have anyone identified for a required Job Type then you should assign one. This is important to make sure that the right person is receiving the right communications from Species360. 2)Make sure that everyone who is assigned a ZIMS Role has confirmed their email address. If they have not they will not be able to log into ZIMS. 3)Check that you have the correct Staff marked as a Public Contact. Your colleagues can only see those Staff members marked as Public Contact when they are looking to contact someone at your facility. Then review the list to make sure that no one needs to be marked as Obsolete.</a:t>
            </a:r>
            <a:endParaRPr lang="en-US" sz="1600" dirty="0"/>
          </a:p>
        </p:txBody>
      </p: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1136116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06" y="0"/>
            <a:ext cx="7886700" cy="1325563"/>
          </a:xfrm>
        </p:spPr>
        <p:txBody>
          <a:bodyPr/>
          <a:lstStyle/>
          <a:p>
            <a:r>
              <a:rPr lang="en-US" dirty="0" smtClean="0"/>
              <a:t>Studbook – Data Quality</a:t>
            </a:r>
            <a:endParaRPr lang="en-US" dirty="0"/>
          </a:p>
        </p:txBody>
      </p:sp>
      <p:pic>
        <p:nvPicPr>
          <p:cNvPr id="3" name="Picture 2"/>
          <p:cNvPicPr>
            <a:picLocks noChangeAspect="1"/>
          </p:cNvPicPr>
          <p:nvPr/>
        </p:nvPicPr>
        <p:blipFill>
          <a:blip r:embed="rId2"/>
          <a:stretch>
            <a:fillRect/>
          </a:stretch>
        </p:blipFill>
        <p:spPr>
          <a:xfrm>
            <a:off x="508257" y="1131713"/>
            <a:ext cx="5761795" cy="2871514"/>
          </a:xfrm>
          <a:prstGeom prst="rect">
            <a:avLst/>
          </a:prstGeom>
          <a:ln>
            <a:solidFill>
              <a:schemeClr val="tx1"/>
            </a:solidFill>
          </a:ln>
        </p:spPr>
      </p:pic>
      <p:sp>
        <p:nvSpPr>
          <p:cNvPr id="5" name="TextBox 4"/>
          <p:cNvSpPr txBox="1"/>
          <p:nvPr/>
        </p:nvSpPr>
        <p:spPr>
          <a:xfrm>
            <a:off x="899106" y="4353059"/>
            <a:ext cx="7759240"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t>
            </a:r>
            <a:r>
              <a:rPr lang="en-US" b="1" u="sng" dirty="0" smtClean="0"/>
              <a:t>Data Quality </a:t>
            </a:r>
            <a:r>
              <a:rPr lang="en-US" dirty="0"/>
              <a:t>t</a:t>
            </a:r>
            <a:r>
              <a:rPr lang="en-US" dirty="0" smtClean="0"/>
              <a:t>ools in the Studbook Module are found in the main Dashboard</a:t>
            </a:r>
          </a:p>
          <a:p>
            <a:r>
              <a:rPr lang="en-US" dirty="0" smtClean="0"/>
              <a:t>(left) and also in the left hand dashboard (right). Once open you can filter by</a:t>
            </a:r>
          </a:p>
          <a:p>
            <a:r>
              <a:rPr lang="en-US" dirty="0" smtClean="0"/>
              <a:t>High, Medium or Low Priority.</a:t>
            </a:r>
            <a:endParaRPr lang="en-US" dirty="0"/>
          </a:p>
        </p:txBody>
      </p:sp>
      <p:pic>
        <p:nvPicPr>
          <p:cNvPr id="6" name="Picture 5"/>
          <p:cNvPicPr>
            <a:picLocks noChangeAspect="1"/>
          </p:cNvPicPr>
          <p:nvPr/>
        </p:nvPicPr>
        <p:blipFill>
          <a:blip r:embed="rId3"/>
          <a:stretch>
            <a:fillRect/>
          </a:stretch>
        </p:blipFill>
        <p:spPr>
          <a:xfrm>
            <a:off x="6488043" y="1131713"/>
            <a:ext cx="1931660" cy="287151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40</a:t>
            </a:fld>
            <a:endParaRPr lang="en-US"/>
          </a:p>
        </p:txBody>
      </p:sp>
    </p:spTree>
    <p:extLst>
      <p:ext uri="{BB962C8B-B14F-4D97-AF65-F5344CB8AC3E}">
        <p14:creationId xmlns:p14="http://schemas.microsoft.com/office/powerpoint/2010/main" val="2328053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72" y="0"/>
            <a:ext cx="7886700" cy="1325563"/>
          </a:xfrm>
        </p:spPr>
        <p:txBody>
          <a:bodyPr/>
          <a:lstStyle/>
          <a:p>
            <a:r>
              <a:rPr lang="en-US" dirty="0" smtClean="0"/>
              <a:t>Studbook – Data Quality</a:t>
            </a:r>
            <a:endParaRPr lang="en-US" dirty="0"/>
          </a:p>
        </p:txBody>
      </p:sp>
      <p:pic>
        <p:nvPicPr>
          <p:cNvPr id="3" name="Picture 2"/>
          <p:cNvPicPr>
            <a:picLocks noChangeAspect="1"/>
          </p:cNvPicPr>
          <p:nvPr/>
        </p:nvPicPr>
        <p:blipFill>
          <a:blip r:embed="rId2"/>
          <a:stretch>
            <a:fillRect/>
          </a:stretch>
        </p:blipFill>
        <p:spPr>
          <a:xfrm>
            <a:off x="360204" y="1134380"/>
            <a:ext cx="4879056" cy="3727207"/>
          </a:xfrm>
          <a:prstGeom prst="rect">
            <a:avLst/>
          </a:prstGeom>
          <a:ln>
            <a:solidFill>
              <a:schemeClr val="tx1"/>
            </a:solidFill>
          </a:ln>
        </p:spPr>
      </p:pic>
      <p:sp>
        <p:nvSpPr>
          <p:cNvPr id="4" name="TextBox 3"/>
          <p:cNvSpPr txBox="1"/>
          <p:nvPr/>
        </p:nvSpPr>
        <p:spPr>
          <a:xfrm>
            <a:off x="5381782" y="1325563"/>
            <a:ext cx="3276090"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High Priority is red and needs</a:t>
            </a:r>
          </a:p>
          <a:p>
            <a:r>
              <a:rPr lang="en-US" dirty="0"/>
              <a:t>t</a:t>
            </a:r>
            <a:r>
              <a:rPr lang="en-US" dirty="0" smtClean="0"/>
              <a:t>o be fixed. These are problems</a:t>
            </a:r>
          </a:p>
          <a:p>
            <a:r>
              <a:rPr lang="en-US" dirty="0"/>
              <a:t>s</a:t>
            </a:r>
            <a:r>
              <a:rPr lang="en-US" dirty="0" smtClean="0"/>
              <a:t>uch as a blank Studbook ID or</a:t>
            </a:r>
          </a:p>
          <a:p>
            <a:r>
              <a:rPr lang="en-US" dirty="0" smtClean="0"/>
              <a:t>Blank Parents. Medium Priority </a:t>
            </a:r>
          </a:p>
          <a:p>
            <a:r>
              <a:rPr lang="en-US" dirty="0" smtClean="0"/>
              <a:t>are yellow and are problems</a:t>
            </a:r>
          </a:p>
          <a:p>
            <a:r>
              <a:rPr lang="en-US" dirty="0"/>
              <a:t>s</a:t>
            </a:r>
            <a:r>
              <a:rPr lang="en-US" dirty="0" smtClean="0"/>
              <a:t>uch as incompatible origins.</a:t>
            </a:r>
          </a:p>
          <a:p>
            <a:r>
              <a:rPr lang="en-US" dirty="0" smtClean="0"/>
              <a:t>Low Priority are green and may</a:t>
            </a:r>
          </a:p>
          <a:p>
            <a:r>
              <a:rPr lang="en-US" dirty="0"/>
              <a:t>n</a:t>
            </a:r>
            <a:r>
              <a:rPr lang="en-US" dirty="0" smtClean="0"/>
              <a:t>ot actually be an issue such as</a:t>
            </a:r>
          </a:p>
          <a:p>
            <a:r>
              <a:rPr lang="en-US" dirty="0"/>
              <a:t>a</a:t>
            </a:r>
            <a:r>
              <a:rPr lang="en-US" dirty="0" smtClean="0"/>
              <a:t> Temporary Studbook ID.</a:t>
            </a:r>
          </a:p>
          <a:p>
            <a:r>
              <a:rPr lang="en-US" dirty="0" smtClean="0"/>
              <a:t>Hovering over the “?” will tell</a:t>
            </a:r>
          </a:p>
          <a:p>
            <a:r>
              <a:rPr lang="en-US" dirty="0"/>
              <a:t>y</a:t>
            </a:r>
            <a:r>
              <a:rPr lang="en-US" dirty="0" smtClean="0"/>
              <a:t>ou what you need to do to</a:t>
            </a:r>
          </a:p>
          <a:p>
            <a:r>
              <a:rPr lang="en-US" dirty="0"/>
              <a:t>f</a:t>
            </a:r>
            <a:r>
              <a:rPr lang="en-US" dirty="0" smtClean="0"/>
              <a:t>ix things. There is also a Help</a:t>
            </a:r>
          </a:p>
          <a:p>
            <a:r>
              <a:rPr lang="en-US" dirty="0" smtClean="0"/>
              <a:t>Doc with definitions of the codes</a:t>
            </a:r>
          </a:p>
          <a:p>
            <a:r>
              <a:rPr lang="en-US" dirty="0"/>
              <a:t>a</a:t>
            </a:r>
            <a:r>
              <a:rPr lang="en-US" smtClean="0"/>
              <a:t>nd </a:t>
            </a:r>
            <a:r>
              <a:rPr lang="en-US" dirty="0" smtClean="0"/>
              <a:t>how to fix them.</a:t>
            </a:r>
            <a:endParaRPr lang="en-US" dirty="0"/>
          </a:p>
        </p:txBody>
      </p:sp>
      <p:pic>
        <p:nvPicPr>
          <p:cNvPr id="5" name="Picture 4"/>
          <p:cNvPicPr>
            <a:picLocks noChangeAspect="1"/>
          </p:cNvPicPr>
          <p:nvPr/>
        </p:nvPicPr>
        <p:blipFill>
          <a:blip r:embed="rId3"/>
          <a:stretch>
            <a:fillRect/>
          </a:stretch>
        </p:blipFill>
        <p:spPr>
          <a:xfrm>
            <a:off x="1047351" y="5080006"/>
            <a:ext cx="3504762" cy="1561905"/>
          </a:xfrm>
          <a:prstGeom prst="rect">
            <a:avLst/>
          </a:prstGeom>
        </p:spPr>
      </p:pic>
      <p:sp>
        <p:nvSpPr>
          <p:cNvPr id="6" name="Slide Number Placeholder 5"/>
          <p:cNvSpPr>
            <a:spLocks noGrp="1"/>
          </p:cNvSpPr>
          <p:nvPr>
            <p:ph type="sldNum" sz="quarter" idx="12"/>
          </p:nvPr>
        </p:nvSpPr>
        <p:spPr/>
        <p:txBody>
          <a:bodyPr/>
          <a:lstStyle/>
          <a:p>
            <a:fld id="{D1A12E6A-C85A-496C-95D0-8B82A2649983}" type="slidenum">
              <a:rPr lang="en-US" smtClean="0"/>
              <a:t>41</a:t>
            </a:fld>
            <a:endParaRPr lang="en-US"/>
          </a:p>
        </p:txBody>
      </p:sp>
    </p:spTree>
    <p:extLst>
      <p:ext uri="{BB962C8B-B14F-4D97-AF65-F5344CB8AC3E}">
        <p14:creationId xmlns:p14="http://schemas.microsoft.com/office/powerpoint/2010/main" val="2816013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oming attraction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76037" y="1103491"/>
            <a:ext cx="6641019" cy="2026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76037" y="3915177"/>
            <a:ext cx="6874382" cy="1200329"/>
          </a:xfrm>
          <a:prstGeom prst="rect">
            <a:avLst/>
          </a:prstGeom>
          <a:solidFill>
            <a:schemeClr val="accent1">
              <a:lumMod val="40000"/>
              <a:lumOff val="60000"/>
            </a:schemeClr>
          </a:solidFill>
          <a:ln>
            <a:solidFill>
              <a:schemeClr val="accent1"/>
            </a:solidFill>
          </a:ln>
        </p:spPr>
        <p:txBody>
          <a:bodyPr wrap="none" rtlCol="0">
            <a:spAutoFit/>
          </a:bodyPr>
          <a:lstStyle/>
          <a:p>
            <a:r>
              <a:rPr lang="en-US" dirty="0" smtClean="0"/>
              <a:t>Coming soon is the </a:t>
            </a:r>
            <a:r>
              <a:rPr lang="en-US" b="1" u="sng" dirty="0" smtClean="0"/>
              <a:t>Husbandry Data Fix Report</a:t>
            </a:r>
            <a:r>
              <a:rPr lang="en-US" dirty="0" smtClean="0"/>
              <a:t>! Sometimes records are</a:t>
            </a:r>
          </a:p>
          <a:p>
            <a:r>
              <a:rPr lang="en-US" dirty="0" smtClean="0"/>
              <a:t>Split (one made into two), Merged (two made into one) or Deleted in</a:t>
            </a:r>
          </a:p>
          <a:p>
            <a:r>
              <a:rPr lang="en-US" dirty="0"/>
              <a:t>t</a:t>
            </a:r>
            <a:r>
              <a:rPr lang="en-US" dirty="0" smtClean="0"/>
              <a:t>he Husbandry module that may affect your Studbook data. This report</a:t>
            </a:r>
          </a:p>
          <a:p>
            <a:r>
              <a:rPr lang="en-US" dirty="0"/>
              <a:t>w</a:t>
            </a:r>
            <a:r>
              <a:rPr lang="en-US" dirty="0" smtClean="0"/>
              <a:t>ill identify these records so you can easily address them if needed.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42</a:t>
            </a:fld>
            <a:endParaRPr lang="en-US"/>
          </a:p>
        </p:txBody>
      </p:sp>
    </p:spTree>
    <p:extLst>
      <p:ext uri="{BB962C8B-B14F-4D97-AF65-F5344CB8AC3E}">
        <p14:creationId xmlns:p14="http://schemas.microsoft.com/office/powerpoint/2010/main" val="1966815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Health Status</a:t>
            </a:r>
            <a:endParaRPr lang="en-US" dirty="0"/>
          </a:p>
        </p:txBody>
      </p:sp>
      <p:pic>
        <p:nvPicPr>
          <p:cNvPr id="3" name="Picture 2"/>
          <p:cNvPicPr>
            <a:picLocks noChangeAspect="1"/>
          </p:cNvPicPr>
          <p:nvPr/>
        </p:nvPicPr>
        <p:blipFill>
          <a:blip r:embed="rId2"/>
          <a:stretch>
            <a:fillRect/>
          </a:stretch>
        </p:blipFill>
        <p:spPr>
          <a:xfrm>
            <a:off x="1657190" y="1426766"/>
            <a:ext cx="5828571" cy="1257143"/>
          </a:xfrm>
          <a:prstGeom prst="rect">
            <a:avLst/>
          </a:prstGeom>
          <a:ln>
            <a:solidFill>
              <a:schemeClr val="tx1"/>
            </a:solidFill>
          </a:ln>
        </p:spPr>
      </p:pic>
      <p:sp>
        <p:nvSpPr>
          <p:cNvPr id="4" name="TextBox 3"/>
          <p:cNvSpPr txBox="1"/>
          <p:nvPr/>
        </p:nvSpPr>
        <p:spPr>
          <a:xfrm>
            <a:off x="628650" y="2996404"/>
            <a:ext cx="7887748" cy="2585323"/>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When we first came out with this </a:t>
            </a:r>
            <a:r>
              <a:rPr lang="en-US" b="1" u="sng" dirty="0" smtClean="0"/>
              <a:t>Health Status </a:t>
            </a:r>
            <a:r>
              <a:rPr lang="en-US" dirty="0" smtClean="0"/>
              <a:t>warning of possible data conflict we were asked if there was a way to turn it off and why did it even matter? The truth is it matters A LOT! Many of the ZIMS Global Medical Resources, for example the Expected Test Results (formerly the Physiological Reference Intervals), are based off of “results obtained from </a:t>
            </a:r>
            <a:r>
              <a:rPr lang="en-US" b="1" dirty="0" smtClean="0"/>
              <a:t>healthy </a:t>
            </a:r>
            <a:r>
              <a:rPr lang="en-US" dirty="0" smtClean="0"/>
              <a:t>animals”. If you are recording data on an animal who has a Health Status of Normal that data may become part of the Global Resources when in reality it should not because the animal has an active medical problem. To maintain the accuracy of our Global Resources these possible conflicts should be addressed.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43</a:t>
            </a:fld>
            <a:endParaRPr lang="en-US"/>
          </a:p>
        </p:txBody>
      </p:sp>
    </p:spTree>
    <p:extLst>
      <p:ext uri="{BB962C8B-B14F-4D97-AF65-F5344CB8AC3E}">
        <p14:creationId xmlns:p14="http://schemas.microsoft.com/office/powerpoint/2010/main" val="2015193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Medical Apps </a:t>
            </a:r>
            <a:endParaRPr lang="en-US" dirty="0"/>
          </a:p>
        </p:txBody>
      </p:sp>
      <p:pic>
        <p:nvPicPr>
          <p:cNvPr id="3" name="Picture 2"/>
          <p:cNvPicPr>
            <a:picLocks noChangeAspect="1"/>
          </p:cNvPicPr>
          <p:nvPr/>
        </p:nvPicPr>
        <p:blipFill>
          <a:blip r:embed="rId2"/>
          <a:stretch>
            <a:fillRect/>
          </a:stretch>
        </p:blipFill>
        <p:spPr>
          <a:xfrm>
            <a:off x="1223493" y="1497506"/>
            <a:ext cx="6488233" cy="1451756"/>
          </a:xfrm>
          <a:prstGeom prst="rect">
            <a:avLst/>
          </a:prstGeom>
          <a:ln>
            <a:solidFill>
              <a:schemeClr val="tx1"/>
            </a:solidFill>
          </a:ln>
        </p:spPr>
      </p:pic>
      <p:sp>
        <p:nvSpPr>
          <p:cNvPr id="4" name="TextBox 3"/>
          <p:cNvSpPr txBox="1"/>
          <p:nvPr/>
        </p:nvSpPr>
        <p:spPr>
          <a:xfrm>
            <a:off x="840048" y="3087878"/>
            <a:ext cx="7463903"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At the top of the Medical Records main dashboard is a drop down for </a:t>
            </a:r>
            <a:r>
              <a:rPr lang="en-US" b="1" u="sng" dirty="0" smtClean="0"/>
              <a:t>Medical</a:t>
            </a:r>
          </a:p>
          <a:p>
            <a:r>
              <a:rPr lang="en-US" b="1" u="sng" dirty="0" smtClean="0"/>
              <a:t>Apps</a:t>
            </a:r>
            <a:r>
              <a:rPr lang="en-US" dirty="0" smtClean="0"/>
              <a:t>. The first two of these – Data Clean-up for Animal in Focus and Batch</a:t>
            </a:r>
          </a:p>
          <a:p>
            <a:r>
              <a:rPr lang="en-US" smtClean="0"/>
              <a:t>Data Clean-up </a:t>
            </a:r>
            <a:r>
              <a:rPr lang="en-US" dirty="0" smtClean="0"/>
              <a:t>for Removed Animals can help you with Spring cleaning your</a:t>
            </a:r>
          </a:p>
          <a:p>
            <a:r>
              <a:rPr lang="en-US" dirty="0" smtClean="0"/>
              <a:t>Medical records. </a:t>
            </a:r>
            <a:r>
              <a:rPr lang="en-US" dirty="0"/>
              <a:t>ZIMS loops through each </a:t>
            </a:r>
            <a:r>
              <a:rPr lang="en-US" dirty="0" smtClean="0"/>
              <a:t>record checking </a:t>
            </a:r>
            <a:r>
              <a:rPr lang="en-US" dirty="0"/>
              <a:t>for potential data </a:t>
            </a:r>
            <a:endParaRPr lang="en-US" dirty="0" smtClean="0"/>
          </a:p>
          <a:p>
            <a:r>
              <a:rPr lang="en-US" dirty="0" smtClean="0"/>
              <a:t>quality </a:t>
            </a:r>
            <a:r>
              <a:rPr lang="en-US" dirty="0"/>
              <a:t>problems</a:t>
            </a:r>
            <a:r>
              <a:rPr lang="en-US" dirty="0" smtClean="0"/>
              <a:t>.</a:t>
            </a:r>
            <a:endParaRPr lang="en-US" dirty="0"/>
          </a:p>
        </p:txBody>
      </p:sp>
      <p:pic>
        <p:nvPicPr>
          <p:cNvPr id="1026" name="Picture 2" descr="Image result for aquarium veterinaria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48" y="4703822"/>
            <a:ext cx="3899377" cy="19828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44</a:t>
            </a:fld>
            <a:endParaRPr lang="en-US"/>
          </a:p>
        </p:txBody>
      </p:sp>
    </p:spTree>
    <p:extLst>
      <p:ext uri="{BB962C8B-B14F-4D97-AF65-F5344CB8AC3E}">
        <p14:creationId xmlns:p14="http://schemas.microsoft.com/office/powerpoint/2010/main" val="3187649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 Medical Apps Data Clean-up</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Diagnosis records </a:t>
            </a:r>
          </a:p>
          <a:p>
            <a:pPr lvl="1"/>
            <a:r>
              <a:rPr lang="en-US" dirty="0" smtClean="0"/>
              <a:t>with no resolution date</a:t>
            </a:r>
          </a:p>
          <a:p>
            <a:pPr lvl="1"/>
            <a:r>
              <a:rPr lang="en-US" dirty="0" smtClean="0"/>
              <a:t>with resolution date after the disposition date</a:t>
            </a:r>
          </a:p>
          <a:p>
            <a:r>
              <a:rPr lang="en-US" dirty="0" smtClean="0"/>
              <a:t>Prescription records</a:t>
            </a:r>
          </a:p>
          <a:p>
            <a:pPr lvl="1"/>
            <a:r>
              <a:rPr lang="en-US" dirty="0" smtClean="0"/>
              <a:t>with an end date after the disposition date and no termination date</a:t>
            </a:r>
          </a:p>
          <a:p>
            <a:pPr lvl="1"/>
            <a:r>
              <a:rPr lang="en-US" dirty="0" smtClean="0"/>
              <a:t>With an end date after the disposition date and a termination date also after the disposition date</a:t>
            </a:r>
          </a:p>
          <a:p>
            <a:r>
              <a:rPr lang="en-US" dirty="0" smtClean="0"/>
              <a:t>Non-pathology type calendar event after the disposition date</a:t>
            </a:r>
          </a:p>
          <a:p>
            <a:r>
              <a:rPr lang="en-US" dirty="0" smtClean="0"/>
              <a:t>Death transaction with a most recent health status other than “not applicable”</a:t>
            </a:r>
          </a:p>
          <a:p>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45</a:t>
            </a:fld>
            <a:endParaRPr lang="en-US"/>
          </a:p>
        </p:txBody>
      </p:sp>
    </p:spTree>
    <p:extLst>
      <p:ext uri="{BB962C8B-B14F-4D97-AF65-F5344CB8AC3E}">
        <p14:creationId xmlns:p14="http://schemas.microsoft.com/office/powerpoint/2010/main" val="17847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 Medical Apps Data Clean-up </a:t>
            </a:r>
            <a:endParaRPr lang="en-US" dirty="0"/>
          </a:p>
        </p:txBody>
      </p:sp>
      <p:pic>
        <p:nvPicPr>
          <p:cNvPr id="3" name="Picture 2"/>
          <p:cNvPicPr>
            <a:picLocks noChangeAspect="1"/>
          </p:cNvPicPr>
          <p:nvPr/>
        </p:nvPicPr>
        <p:blipFill>
          <a:blip r:embed="rId2"/>
          <a:stretch>
            <a:fillRect/>
          </a:stretch>
        </p:blipFill>
        <p:spPr>
          <a:xfrm>
            <a:off x="628650" y="2026377"/>
            <a:ext cx="4057143" cy="1800000"/>
          </a:xfrm>
          <a:prstGeom prst="rect">
            <a:avLst/>
          </a:prstGeom>
          <a:ln>
            <a:solidFill>
              <a:schemeClr val="tx1"/>
            </a:solidFill>
          </a:ln>
        </p:spPr>
      </p:pic>
      <p:sp>
        <p:nvSpPr>
          <p:cNvPr id="4" name="TextBox 3"/>
          <p:cNvSpPr txBox="1"/>
          <p:nvPr/>
        </p:nvSpPr>
        <p:spPr>
          <a:xfrm>
            <a:off x="439746" y="4162065"/>
            <a:ext cx="8264507"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Data Clean-</a:t>
            </a:r>
            <a:r>
              <a:rPr lang="en-US" dirty="0"/>
              <a:t>u</a:t>
            </a:r>
            <a:r>
              <a:rPr lang="en-US" dirty="0" smtClean="0"/>
              <a:t>p for Animal in Focus will look only in that record. The Batch Data </a:t>
            </a:r>
          </a:p>
          <a:p>
            <a:r>
              <a:rPr lang="en-US" dirty="0" smtClean="0"/>
              <a:t>Clean-up for Removed Animals will look in all Medical records for animals that were </a:t>
            </a:r>
          </a:p>
          <a:p>
            <a:r>
              <a:rPr lang="en-US" dirty="0" smtClean="0"/>
              <a:t>dispositioned (death, sent elsewhere, missing, released) during a specified date range </a:t>
            </a:r>
          </a:p>
          <a:p>
            <a:r>
              <a:rPr lang="en-US" dirty="0" smtClean="0"/>
              <a:t>that does not exceed 92 days. </a:t>
            </a:r>
            <a:endParaRPr lang="en-US" dirty="0"/>
          </a:p>
        </p:txBody>
      </p:sp>
      <p:pic>
        <p:nvPicPr>
          <p:cNvPr id="2050" name="Picture 2" descr="Image result for aquarium veterinaria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536" y="1372637"/>
            <a:ext cx="2536110" cy="25361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46</a:t>
            </a:fld>
            <a:endParaRPr lang="en-US"/>
          </a:p>
        </p:txBody>
      </p:sp>
    </p:spTree>
    <p:extLst>
      <p:ext uri="{BB962C8B-B14F-4D97-AF65-F5344CB8AC3E}">
        <p14:creationId xmlns:p14="http://schemas.microsoft.com/office/powerpoint/2010/main" val="1306459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Anesthesia Search</a:t>
            </a:r>
            <a:endParaRPr lang="en-US" dirty="0"/>
          </a:p>
        </p:txBody>
      </p:sp>
      <p:pic>
        <p:nvPicPr>
          <p:cNvPr id="3" name="Picture 2"/>
          <p:cNvPicPr>
            <a:picLocks noChangeAspect="1"/>
          </p:cNvPicPr>
          <p:nvPr/>
        </p:nvPicPr>
        <p:blipFill>
          <a:blip r:embed="rId2"/>
          <a:stretch>
            <a:fillRect/>
          </a:stretch>
        </p:blipFill>
        <p:spPr>
          <a:xfrm>
            <a:off x="3709116" y="2093722"/>
            <a:ext cx="5045034" cy="2966781"/>
          </a:xfrm>
          <a:prstGeom prst="rect">
            <a:avLst/>
          </a:prstGeom>
          <a:ln>
            <a:solidFill>
              <a:schemeClr val="tx1"/>
            </a:solidFill>
          </a:ln>
        </p:spPr>
      </p:pic>
      <p:sp>
        <p:nvSpPr>
          <p:cNvPr id="4" name="TextBox 3"/>
          <p:cNvSpPr txBox="1"/>
          <p:nvPr/>
        </p:nvSpPr>
        <p:spPr>
          <a:xfrm>
            <a:off x="270456" y="2266682"/>
            <a:ext cx="3284297" cy="2308324"/>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a:t>
            </a:r>
            <a:r>
              <a:rPr lang="en-US" b="1" u="sng" dirty="0" smtClean="0"/>
              <a:t>Anesthesia Search </a:t>
            </a:r>
            <a:r>
              <a:rPr lang="en-US" dirty="0" smtClean="0"/>
              <a:t>at the</a:t>
            </a:r>
          </a:p>
          <a:p>
            <a:r>
              <a:rPr lang="en-US" dirty="0"/>
              <a:t>b</a:t>
            </a:r>
            <a:r>
              <a:rPr lang="en-US" dirty="0" smtClean="0"/>
              <a:t>ottom of the left hand Medical</a:t>
            </a:r>
          </a:p>
          <a:p>
            <a:r>
              <a:rPr lang="en-US" dirty="0"/>
              <a:t>d</a:t>
            </a:r>
            <a:r>
              <a:rPr lang="en-US" dirty="0" smtClean="0"/>
              <a:t>ashboard has an automatic </a:t>
            </a:r>
          </a:p>
          <a:p>
            <a:r>
              <a:rPr lang="en-US" dirty="0"/>
              <a:t>f</a:t>
            </a:r>
            <a:r>
              <a:rPr lang="en-US" dirty="0" smtClean="0"/>
              <a:t>ilter for incomplete Anesthesia</a:t>
            </a:r>
          </a:p>
          <a:p>
            <a:r>
              <a:rPr lang="en-US" dirty="0"/>
              <a:t>r</a:t>
            </a:r>
            <a:r>
              <a:rPr lang="en-US" dirty="0" smtClean="0"/>
              <a:t>ecords. Using this search can</a:t>
            </a:r>
          </a:p>
          <a:p>
            <a:r>
              <a:rPr lang="en-US" dirty="0"/>
              <a:t>h</a:t>
            </a:r>
            <a:r>
              <a:rPr lang="en-US" dirty="0" smtClean="0"/>
              <a:t>elp you to clean up those</a:t>
            </a:r>
          </a:p>
          <a:p>
            <a:r>
              <a:rPr lang="en-US" dirty="0" smtClean="0"/>
              <a:t>unfinished records to create a</a:t>
            </a:r>
          </a:p>
          <a:p>
            <a:r>
              <a:rPr lang="en-US" dirty="0"/>
              <a:t>c</a:t>
            </a:r>
            <a:r>
              <a:rPr lang="en-US" dirty="0" smtClean="0"/>
              <a:t>omplete Anesthesia record.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47</a:t>
            </a:fld>
            <a:endParaRPr lang="en-US"/>
          </a:p>
        </p:txBody>
      </p:sp>
    </p:spTree>
    <p:extLst>
      <p:ext uri="{BB962C8B-B14F-4D97-AF65-F5344CB8AC3E}">
        <p14:creationId xmlns:p14="http://schemas.microsoft.com/office/powerpoint/2010/main" val="1422782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45" y="493915"/>
            <a:ext cx="8914595" cy="1325563"/>
          </a:xfrm>
        </p:spPr>
        <p:txBody>
          <a:bodyPr>
            <a:normAutofit/>
          </a:bodyPr>
          <a:lstStyle/>
          <a:p>
            <a:r>
              <a:rPr lang="en-US" sz="3200" dirty="0" smtClean="0"/>
              <a:t>Medical - Relevant Death Information Analysis (Incomplete/Conflicting Necropsies)</a:t>
            </a:r>
            <a:endParaRPr lang="en-US" sz="3200" dirty="0"/>
          </a:p>
        </p:txBody>
      </p:sp>
      <p:sp>
        <p:nvSpPr>
          <p:cNvPr id="4" name="TextBox 3"/>
          <p:cNvSpPr txBox="1"/>
          <p:nvPr/>
        </p:nvSpPr>
        <p:spPr>
          <a:xfrm>
            <a:off x="615770" y="4761437"/>
            <a:ext cx="7588072"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a:t>
            </a:r>
            <a:r>
              <a:rPr lang="en-US" b="1" u="sng" dirty="0" smtClean="0"/>
              <a:t>Morbidity &amp; Mortality Analysis </a:t>
            </a:r>
            <a:r>
              <a:rPr lang="en-US" dirty="0" smtClean="0"/>
              <a:t>can help you find any incomplete or conflicting necropsy records. This is available under Global Resources and also from the Medical module.</a:t>
            </a:r>
            <a:endParaRPr lang="en-US" dirty="0"/>
          </a:p>
        </p:txBody>
      </p:sp>
      <p:pic>
        <p:nvPicPr>
          <p:cNvPr id="5" name="Picture 4"/>
          <p:cNvPicPr>
            <a:picLocks noChangeAspect="1"/>
          </p:cNvPicPr>
          <p:nvPr/>
        </p:nvPicPr>
        <p:blipFill>
          <a:blip r:embed="rId2"/>
          <a:stretch>
            <a:fillRect/>
          </a:stretch>
        </p:blipFill>
        <p:spPr>
          <a:xfrm>
            <a:off x="448345" y="1819478"/>
            <a:ext cx="5998932" cy="250455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925368" y="3180213"/>
            <a:ext cx="4278474" cy="140303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48</a:t>
            </a:fld>
            <a:endParaRPr lang="en-US"/>
          </a:p>
        </p:txBody>
      </p:sp>
    </p:spTree>
    <p:extLst>
      <p:ext uri="{BB962C8B-B14F-4D97-AF65-F5344CB8AC3E}">
        <p14:creationId xmlns:p14="http://schemas.microsoft.com/office/powerpoint/2010/main" val="2362777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1062476" y="1990624"/>
            <a:ext cx="7019048" cy="2133333"/>
          </a:xfrm>
          <a:prstGeom prst="rect">
            <a:avLst/>
          </a:prstGeom>
          <a:ln>
            <a:solidFill>
              <a:schemeClr val="tx1"/>
            </a:solidFill>
          </a:ln>
        </p:spPr>
      </p:pic>
      <p:sp>
        <p:nvSpPr>
          <p:cNvPr id="4" name="TextBox 3"/>
          <p:cNvSpPr txBox="1"/>
          <p:nvPr/>
        </p:nvSpPr>
        <p:spPr>
          <a:xfrm>
            <a:off x="628650" y="4468969"/>
            <a:ext cx="797442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 </a:t>
            </a:r>
            <a:r>
              <a:rPr lang="en-US" b="1" u="sng" dirty="0" smtClean="0"/>
              <a:t>Relevant Death Information Analysis </a:t>
            </a:r>
            <a:r>
              <a:rPr lang="en-US" dirty="0" smtClean="0"/>
              <a:t>and My Institution scope. You can limit</a:t>
            </a:r>
          </a:p>
          <a:p>
            <a:r>
              <a:rPr lang="en-US" dirty="0"/>
              <a:t>b</a:t>
            </a:r>
            <a:r>
              <a:rPr lang="en-US" dirty="0" smtClean="0"/>
              <a:t>y taxonomy or select Animalia and check Include Taxon Below to find all the</a:t>
            </a:r>
          </a:p>
          <a:p>
            <a:r>
              <a:rPr lang="en-US" dirty="0" smtClean="0"/>
              <a:t>records you need to complete for your entire collection. You can also select a</a:t>
            </a:r>
          </a:p>
          <a:p>
            <a:r>
              <a:rPr lang="en-US" dirty="0" smtClean="0"/>
              <a:t>Death Date range. Then select to View Graph (in lower right corner).</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49</a:t>
            </a:fld>
            <a:endParaRPr lang="en-US"/>
          </a:p>
        </p:txBody>
      </p:sp>
    </p:spTree>
    <p:extLst>
      <p:ext uri="{BB962C8B-B14F-4D97-AF65-F5344CB8AC3E}">
        <p14:creationId xmlns:p14="http://schemas.microsoft.com/office/powerpoint/2010/main" val="282300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41" y="402634"/>
            <a:ext cx="7886700" cy="1325563"/>
          </a:xfrm>
        </p:spPr>
        <p:txBody>
          <a:bodyPr/>
          <a:lstStyle/>
          <a:p>
            <a:r>
              <a:rPr lang="en-US" dirty="0" smtClean="0"/>
              <a:t>Husbandry – Institution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a:t>
            </a:fld>
            <a:endParaRPr lang="en-US"/>
          </a:p>
        </p:txBody>
      </p:sp>
      <p:sp>
        <p:nvSpPr>
          <p:cNvPr id="6" name="Content Placeholder 5"/>
          <p:cNvSpPr>
            <a:spLocks noGrp="1"/>
          </p:cNvSpPr>
          <p:nvPr>
            <p:ph idx="1"/>
          </p:nvPr>
        </p:nvSpPr>
        <p:spPr/>
        <p:txBody>
          <a:bodyPr/>
          <a:lstStyle/>
          <a:p>
            <a:r>
              <a:rPr lang="en-US" dirty="0" smtClean="0"/>
              <a:t>The required Job Types are at the top of the list for easy access. You can assign multiple Job Types to the same person</a:t>
            </a:r>
          </a:p>
          <a:p>
            <a:r>
              <a:rPr lang="en-US" dirty="0" smtClean="0"/>
              <a:t>Institution Director</a:t>
            </a:r>
          </a:p>
          <a:p>
            <a:pPr lvl="1"/>
            <a:r>
              <a:rPr lang="en-US" dirty="0" smtClean="0"/>
              <a:t>Receives only top level communications such as Board decisions and changes in membership</a:t>
            </a:r>
          </a:p>
          <a:p>
            <a:r>
              <a:rPr lang="en-US" dirty="0" smtClean="0"/>
              <a:t>Species360 Invoice Recipient</a:t>
            </a:r>
          </a:p>
          <a:p>
            <a:pPr lvl="1"/>
            <a:r>
              <a:rPr lang="en-US" dirty="0" smtClean="0"/>
              <a:t>Gets the bill!</a:t>
            </a:r>
          </a:p>
          <a:p>
            <a:r>
              <a:rPr lang="en-US" dirty="0" smtClean="0"/>
              <a:t>Species360 Representative</a:t>
            </a:r>
          </a:p>
          <a:p>
            <a:pPr lvl="1"/>
            <a:r>
              <a:rPr lang="en-US" dirty="0" smtClean="0"/>
              <a:t>ZIMS updates and news</a:t>
            </a:r>
            <a:endParaRPr lang="en-US" dirty="0"/>
          </a:p>
        </p:txBody>
      </p:sp>
      <p:pic>
        <p:nvPicPr>
          <p:cNvPr id="7" name="Picture 6"/>
          <p:cNvPicPr>
            <a:picLocks noChangeAspect="1"/>
          </p:cNvPicPr>
          <p:nvPr/>
        </p:nvPicPr>
        <p:blipFill>
          <a:blip r:embed="rId2"/>
          <a:stretch>
            <a:fillRect/>
          </a:stretch>
        </p:blipFill>
        <p:spPr>
          <a:xfrm>
            <a:off x="6396410" y="327616"/>
            <a:ext cx="2528650" cy="1400581"/>
          </a:xfrm>
          <a:prstGeom prst="rect">
            <a:avLst/>
          </a:prstGeom>
          <a:ln>
            <a:solidFill>
              <a:schemeClr val="tx1"/>
            </a:solidFill>
          </a:ln>
        </p:spPr>
      </p:pic>
    </p:spTree>
    <p:extLst>
      <p:ext uri="{BB962C8B-B14F-4D97-AF65-F5344CB8AC3E}">
        <p14:creationId xmlns:p14="http://schemas.microsoft.com/office/powerpoint/2010/main" val="111379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81" y="365126"/>
            <a:ext cx="7886700" cy="1325563"/>
          </a:xfrm>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2951285" y="1797731"/>
            <a:ext cx="5819228" cy="3662912"/>
          </a:xfrm>
          <a:prstGeom prst="rect">
            <a:avLst/>
          </a:prstGeom>
          <a:ln>
            <a:solidFill>
              <a:schemeClr val="tx1"/>
            </a:solidFill>
          </a:ln>
        </p:spPr>
      </p:pic>
      <p:sp>
        <p:nvSpPr>
          <p:cNvPr id="4" name="TextBox 3"/>
          <p:cNvSpPr txBox="1"/>
          <p:nvPr/>
        </p:nvSpPr>
        <p:spPr>
          <a:xfrm>
            <a:off x="397233" y="1896752"/>
            <a:ext cx="2899759"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first graph displays the records with Uninformative</a:t>
            </a:r>
          </a:p>
          <a:p>
            <a:r>
              <a:rPr lang="en-US" dirty="0" smtClean="0"/>
              <a:t>RDI records, Useful RDI records, and Records with Conflicting, Suspect or Incomplete RDI records. Hovering over the bars will display the number of records of each type.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50</a:t>
            </a:fld>
            <a:endParaRPr lang="en-US"/>
          </a:p>
        </p:txBody>
      </p:sp>
    </p:spTree>
    <p:extLst>
      <p:ext uri="{BB962C8B-B14F-4D97-AF65-F5344CB8AC3E}">
        <p14:creationId xmlns:p14="http://schemas.microsoft.com/office/powerpoint/2010/main" val="2806696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29" y="197700"/>
            <a:ext cx="7886700" cy="1325563"/>
          </a:xfrm>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406703" y="1523263"/>
            <a:ext cx="6527550" cy="4146729"/>
          </a:xfrm>
          <a:prstGeom prst="rect">
            <a:avLst/>
          </a:prstGeom>
          <a:ln>
            <a:solidFill>
              <a:schemeClr val="tx1"/>
            </a:solidFill>
          </a:ln>
        </p:spPr>
      </p:pic>
      <p:sp>
        <p:nvSpPr>
          <p:cNvPr id="4" name="TextBox 3"/>
          <p:cNvSpPr txBox="1"/>
          <p:nvPr/>
        </p:nvSpPr>
        <p:spPr>
          <a:xfrm>
            <a:off x="4752304" y="3863662"/>
            <a:ext cx="4005330"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Clicking on the bar title hyperlink or the bar itself will drill down to display another graph. Here we opened the graph for records that are Conflicting, Suspect, or Incomplete.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51</a:t>
            </a:fld>
            <a:endParaRPr lang="en-US"/>
          </a:p>
        </p:txBody>
      </p:sp>
    </p:spTree>
    <p:extLst>
      <p:ext uri="{BB962C8B-B14F-4D97-AF65-F5344CB8AC3E}">
        <p14:creationId xmlns:p14="http://schemas.microsoft.com/office/powerpoint/2010/main" val="6282169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017"/>
            <a:ext cx="7886700" cy="1325563"/>
          </a:xfrm>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429078" y="1336169"/>
            <a:ext cx="8285844" cy="197097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26609" y="2978563"/>
            <a:ext cx="4698161" cy="2691489"/>
          </a:xfrm>
          <a:prstGeom prst="rect">
            <a:avLst/>
          </a:prstGeom>
          <a:ln>
            <a:solidFill>
              <a:schemeClr val="tx1"/>
            </a:solidFill>
          </a:ln>
        </p:spPr>
      </p:pic>
      <p:sp>
        <p:nvSpPr>
          <p:cNvPr id="5" name="TextBox 4"/>
          <p:cNvSpPr txBox="1"/>
          <p:nvPr/>
        </p:nvSpPr>
        <p:spPr>
          <a:xfrm>
            <a:off x="537875" y="3344114"/>
            <a:ext cx="3279937"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open your final bar a</a:t>
            </a:r>
          </a:p>
          <a:p>
            <a:r>
              <a:rPr lang="en-US" dirty="0"/>
              <a:t>l</a:t>
            </a:r>
            <a:r>
              <a:rPr lang="en-US" dirty="0" smtClean="0"/>
              <a:t>ist of animals with records will</a:t>
            </a:r>
          </a:p>
          <a:p>
            <a:r>
              <a:rPr lang="en-US" dirty="0"/>
              <a:t>b</a:t>
            </a:r>
            <a:r>
              <a:rPr lang="en-US" dirty="0" smtClean="0"/>
              <a:t>e displayed. Here we see all</a:t>
            </a:r>
          </a:p>
          <a:p>
            <a:r>
              <a:rPr lang="en-US" dirty="0"/>
              <a:t>r</a:t>
            </a:r>
            <a:r>
              <a:rPr lang="en-US" dirty="0" smtClean="0"/>
              <a:t>ecords where Undetermined/</a:t>
            </a:r>
          </a:p>
          <a:p>
            <a:r>
              <a:rPr lang="en-US" dirty="0" smtClean="0"/>
              <a:t>Indeterminate AND useful RDI</a:t>
            </a:r>
          </a:p>
          <a:p>
            <a:r>
              <a:rPr lang="en-US" dirty="0"/>
              <a:t>h</a:t>
            </a:r>
            <a:r>
              <a:rPr lang="en-US" dirty="0" smtClean="0"/>
              <a:t>as been recorded. In this record</a:t>
            </a:r>
          </a:p>
          <a:p>
            <a:r>
              <a:rPr lang="en-US" dirty="0" smtClean="0"/>
              <a:t>Undetermined and Neoplasia</a:t>
            </a:r>
          </a:p>
          <a:p>
            <a:r>
              <a:rPr lang="en-US" dirty="0"/>
              <a:t>h</a:t>
            </a:r>
            <a:r>
              <a:rPr lang="en-US" dirty="0" smtClean="0"/>
              <a:t>ave been recorded. The </a:t>
            </a:r>
          </a:p>
          <a:p>
            <a:r>
              <a:rPr lang="en-US" dirty="0" smtClean="0"/>
              <a:t>Undetermined entry should be</a:t>
            </a:r>
          </a:p>
          <a:p>
            <a:r>
              <a:rPr lang="en-US" dirty="0"/>
              <a:t>r</a:t>
            </a:r>
            <a:r>
              <a:rPr lang="en-US" dirty="0" smtClean="0"/>
              <a:t>emoved.</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52</a:t>
            </a:fld>
            <a:endParaRPr lang="en-US"/>
          </a:p>
        </p:txBody>
      </p:sp>
    </p:spTree>
    <p:extLst>
      <p:ext uri="{BB962C8B-B14F-4D97-AF65-F5344CB8AC3E}">
        <p14:creationId xmlns:p14="http://schemas.microsoft.com/office/powerpoint/2010/main" val="2290866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 Relevant Death Information</a:t>
            </a:r>
            <a:endParaRPr lang="en-US" dirty="0"/>
          </a:p>
        </p:txBody>
      </p:sp>
      <p:pic>
        <p:nvPicPr>
          <p:cNvPr id="3" name="Picture 2"/>
          <p:cNvPicPr>
            <a:picLocks noChangeAspect="1"/>
          </p:cNvPicPr>
          <p:nvPr/>
        </p:nvPicPr>
        <p:blipFill>
          <a:blip r:embed="rId2"/>
          <a:stretch>
            <a:fillRect/>
          </a:stretch>
        </p:blipFill>
        <p:spPr>
          <a:xfrm>
            <a:off x="458860" y="1797168"/>
            <a:ext cx="4682225" cy="261147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491319" y="1540567"/>
            <a:ext cx="3024031" cy="2974558"/>
          </a:xfrm>
          <a:prstGeom prst="rect">
            <a:avLst/>
          </a:prstGeom>
          <a:ln>
            <a:solidFill>
              <a:schemeClr val="tx1"/>
            </a:solidFill>
          </a:ln>
        </p:spPr>
      </p:pic>
      <p:sp>
        <p:nvSpPr>
          <p:cNvPr id="5" name="TextBox 4"/>
          <p:cNvSpPr txBox="1"/>
          <p:nvPr/>
        </p:nvSpPr>
        <p:spPr>
          <a:xfrm>
            <a:off x="293799" y="4727320"/>
            <a:ext cx="535569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correct the Relevant Death Information from</a:t>
            </a:r>
          </a:p>
          <a:p>
            <a:r>
              <a:rPr lang="en-US" dirty="0"/>
              <a:t>e</a:t>
            </a:r>
            <a:r>
              <a:rPr lang="en-US" dirty="0" smtClean="0"/>
              <a:t>ither the Finalize tab in the necropsy record (medical</a:t>
            </a:r>
          </a:p>
          <a:p>
            <a:r>
              <a:rPr lang="en-US" dirty="0" smtClean="0"/>
              <a:t>module on left) or the Death record in My Transactions</a:t>
            </a:r>
          </a:p>
          <a:p>
            <a:r>
              <a:rPr lang="en-US" dirty="0" smtClean="0"/>
              <a:t>(husbandry module on right).</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53</a:t>
            </a:fld>
            <a:endParaRPr lang="en-US"/>
          </a:p>
        </p:txBody>
      </p:sp>
    </p:spTree>
    <p:extLst>
      <p:ext uri="{BB962C8B-B14F-4D97-AF65-F5344CB8AC3E}">
        <p14:creationId xmlns:p14="http://schemas.microsoft.com/office/powerpoint/2010/main" val="3789957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2194"/>
            <a:ext cx="7772400" cy="2387600"/>
          </a:xfrm>
        </p:spPr>
        <p:txBody>
          <a:bodyPr/>
          <a:lstStyle/>
          <a:p>
            <a:r>
              <a:rPr lang="en-US" dirty="0" smtClean="0"/>
              <a:t>Any Questions?</a:t>
            </a:r>
            <a:endParaRPr lang="en-US" dirty="0"/>
          </a:p>
        </p:txBody>
      </p:sp>
      <p:sp>
        <p:nvSpPr>
          <p:cNvPr id="3" name="Subtitle 2"/>
          <p:cNvSpPr>
            <a:spLocks noGrp="1"/>
          </p:cNvSpPr>
          <p:nvPr>
            <p:ph type="subTitle" idx="1"/>
          </p:nvPr>
        </p:nvSpPr>
        <p:spPr>
          <a:xfrm>
            <a:off x="1143000" y="4906147"/>
            <a:ext cx="6858000" cy="1655762"/>
          </a:xfrm>
        </p:spPr>
        <p:txBody>
          <a:bodyPr/>
          <a:lstStyle/>
          <a:p>
            <a:r>
              <a:rPr lang="en-US" dirty="0" smtClean="0"/>
              <a:t>On ZIMS Spring Cleaning</a:t>
            </a:r>
            <a:endParaRPr lang="en-US" dirty="0"/>
          </a:p>
        </p:txBody>
      </p:sp>
      <p:pic>
        <p:nvPicPr>
          <p:cNvPr id="1026" name="Picture 2" descr="Image result for spring clean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799" y="1784195"/>
            <a:ext cx="5796402" cy="286507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54</a:t>
            </a:fld>
            <a:endParaRPr lang="en-US"/>
          </a:p>
        </p:txBody>
      </p:sp>
    </p:spTree>
    <p:extLst>
      <p:ext uri="{BB962C8B-B14F-4D97-AF65-F5344CB8AC3E}">
        <p14:creationId xmlns:p14="http://schemas.microsoft.com/office/powerpoint/2010/main" val="114468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Institution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6</a:t>
            </a:fld>
            <a:endParaRPr lang="en-US"/>
          </a:p>
        </p:txBody>
      </p:sp>
      <p:pic>
        <p:nvPicPr>
          <p:cNvPr id="4" name="Picture 3"/>
          <p:cNvPicPr>
            <a:picLocks noChangeAspect="1"/>
          </p:cNvPicPr>
          <p:nvPr/>
        </p:nvPicPr>
        <p:blipFill>
          <a:blip r:embed="rId2"/>
          <a:stretch>
            <a:fillRect/>
          </a:stretch>
        </p:blipFill>
        <p:spPr>
          <a:xfrm>
            <a:off x="455589" y="1519707"/>
            <a:ext cx="4116411" cy="3728984"/>
          </a:xfrm>
          <a:prstGeom prst="rect">
            <a:avLst/>
          </a:prstGeom>
          <a:ln>
            <a:solidFill>
              <a:schemeClr val="tx1"/>
            </a:solidFill>
          </a:ln>
        </p:spPr>
      </p:pic>
      <p:sp>
        <p:nvSpPr>
          <p:cNvPr id="5" name="TextBox 4"/>
          <p:cNvSpPr txBox="1"/>
          <p:nvPr/>
        </p:nvSpPr>
        <p:spPr>
          <a:xfrm>
            <a:off x="4664571" y="1416675"/>
            <a:ext cx="4144578"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Review your </a:t>
            </a:r>
            <a:r>
              <a:rPr lang="en-US" b="1" u="sng" dirty="0" smtClean="0"/>
              <a:t>ZIMS Roles</a:t>
            </a:r>
            <a:r>
              <a:rPr lang="en-US" dirty="0" smtClean="0"/>
              <a:t>. </a:t>
            </a:r>
          </a:p>
          <a:p>
            <a:r>
              <a:rPr lang="en-US" dirty="0" smtClean="0"/>
              <a:t>1)If you have created a custom Role but have never assigned anyone to it you may want to delete it.</a:t>
            </a:r>
          </a:p>
          <a:p>
            <a:r>
              <a:rPr lang="en-US" dirty="0" smtClean="0"/>
              <a:t>2)Check Species360 Roles for any new</a:t>
            </a:r>
          </a:p>
          <a:p>
            <a:r>
              <a:rPr lang="en-US" dirty="0"/>
              <a:t>f</a:t>
            </a:r>
            <a:r>
              <a:rPr lang="en-US" dirty="0" smtClean="0"/>
              <a:t>unctionality that is assigned to them. You may want to change Role assignments should we have made new functionality</a:t>
            </a:r>
          </a:p>
          <a:p>
            <a:r>
              <a:rPr lang="en-US" dirty="0"/>
              <a:t>a</a:t>
            </a:r>
            <a:r>
              <a:rPr lang="en-US" dirty="0" smtClean="0"/>
              <a:t>ssignments not to your liking.</a:t>
            </a:r>
          </a:p>
          <a:p>
            <a:r>
              <a:rPr lang="en-US" dirty="0" smtClean="0"/>
              <a:t>3)Check any custom Roles for new functions that you may want to assign to</a:t>
            </a:r>
          </a:p>
          <a:p>
            <a:r>
              <a:rPr lang="en-US" dirty="0"/>
              <a:t>t</a:t>
            </a:r>
            <a:r>
              <a:rPr lang="en-US" dirty="0" smtClean="0"/>
              <a:t>hem.</a:t>
            </a:r>
          </a:p>
          <a:p>
            <a:r>
              <a:rPr lang="en-US" dirty="0" smtClean="0"/>
              <a:t>4)Then check what Roles are assigned to</a:t>
            </a:r>
          </a:p>
          <a:p>
            <a:r>
              <a:rPr lang="en-US" dirty="0" smtClean="0"/>
              <a:t>which Staff member. You may need to change them.</a:t>
            </a:r>
            <a:endParaRPr lang="en-US" dirty="0"/>
          </a:p>
        </p:txBody>
      </p:sp>
    </p:spTree>
    <p:extLst>
      <p:ext uri="{BB962C8B-B14F-4D97-AF65-F5344CB8AC3E}">
        <p14:creationId xmlns:p14="http://schemas.microsoft.com/office/powerpoint/2010/main" val="111679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Role Functionality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pic>
        <p:nvPicPr>
          <p:cNvPr id="4" name="Picture 3"/>
          <p:cNvPicPr>
            <a:picLocks noChangeAspect="1"/>
          </p:cNvPicPr>
          <p:nvPr/>
        </p:nvPicPr>
        <p:blipFill>
          <a:blip r:embed="rId2"/>
          <a:stretch>
            <a:fillRect/>
          </a:stretch>
        </p:blipFill>
        <p:spPr>
          <a:xfrm>
            <a:off x="628650" y="1804866"/>
            <a:ext cx="4295238" cy="3428571"/>
          </a:xfrm>
          <a:prstGeom prst="rect">
            <a:avLst/>
          </a:prstGeom>
          <a:ln>
            <a:solidFill>
              <a:schemeClr val="tx1"/>
            </a:solidFill>
          </a:ln>
        </p:spPr>
      </p:pic>
      <p:sp>
        <p:nvSpPr>
          <p:cNvPr id="5" name="TextBox 4"/>
          <p:cNvSpPr txBox="1"/>
          <p:nvPr/>
        </p:nvSpPr>
        <p:spPr>
          <a:xfrm>
            <a:off x="5223202" y="1690689"/>
            <a:ext cx="3632148" cy="2585323"/>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In the Help </a:t>
            </a:r>
            <a:r>
              <a:rPr lang="en-US" dirty="0" smtClean="0"/>
              <a:t>Menu y</a:t>
            </a:r>
            <a:r>
              <a:rPr lang="en-US" dirty="0" smtClean="0"/>
              <a:t>ou </a:t>
            </a:r>
            <a:r>
              <a:rPr lang="en-US" dirty="0" smtClean="0"/>
              <a:t>can find an </a:t>
            </a:r>
            <a:endParaRPr lang="en-US" dirty="0" smtClean="0"/>
          </a:p>
          <a:p>
            <a:r>
              <a:rPr lang="en-US" dirty="0" smtClean="0"/>
              <a:t>Excel </a:t>
            </a:r>
            <a:r>
              <a:rPr lang="en-US" dirty="0" smtClean="0"/>
              <a:t>file </a:t>
            </a:r>
            <a:r>
              <a:rPr lang="en-US" dirty="0" smtClean="0"/>
              <a:t>that has </a:t>
            </a:r>
            <a:r>
              <a:rPr lang="en-US" dirty="0" smtClean="0"/>
              <a:t>all the Species360 </a:t>
            </a:r>
            <a:endParaRPr lang="en-US" dirty="0" smtClean="0"/>
          </a:p>
          <a:p>
            <a:r>
              <a:rPr lang="en-US" dirty="0" smtClean="0"/>
              <a:t>Global Role assignments </a:t>
            </a:r>
            <a:r>
              <a:rPr lang="en-US" dirty="0" smtClean="0"/>
              <a:t>to help you </a:t>
            </a:r>
            <a:endParaRPr lang="en-US" dirty="0" smtClean="0"/>
          </a:p>
          <a:p>
            <a:r>
              <a:rPr lang="en-US" dirty="0"/>
              <a:t>s</a:t>
            </a:r>
            <a:r>
              <a:rPr lang="en-US" dirty="0" smtClean="0"/>
              <a:t>tay updated </a:t>
            </a:r>
            <a:r>
              <a:rPr lang="en-US" dirty="0" smtClean="0"/>
              <a:t>with new Role</a:t>
            </a:r>
          </a:p>
          <a:p>
            <a:r>
              <a:rPr lang="en-US" dirty="0"/>
              <a:t>f</a:t>
            </a:r>
            <a:r>
              <a:rPr lang="en-US" dirty="0" smtClean="0"/>
              <a:t>unctionality. And you can also</a:t>
            </a:r>
          </a:p>
          <a:p>
            <a:r>
              <a:rPr lang="en-US" dirty="0"/>
              <a:t>s</a:t>
            </a:r>
            <a:r>
              <a:rPr lang="en-US" dirty="0" smtClean="0"/>
              <a:t>elect the Role and go to Manage</a:t>
            </a:r>
          </a:p>
          <a:p>
            <a:r>
              <a:rPr lang="en-US" dirty="0" smtClean="0"/>
              <a:t>Role Access under Actions and</a:t>
            </a:r>
          </a:p>
          <a:p>
            <a:r>
              <a:rPr lang="en-US" dirty="0"/>
              <a:t>v</a:t>
            </a:r>
            <a:r>
              <a:rPr lang="en-US" dirty="0" smtClean="0"/>
              <a:t>iew each module’s access</a:t>
            </a:r>
            <a:r>
              <a:rPr lang="en-US" dirty="0" smtClean="0"/>
              <a:t>. You can </a:t>
            </a:r>
          </a:p>
          <a:p>
            <a:r>
              <a:rPr lang="en-US" dirty="0" smtClean="0"/>
              <a:t>also </a:t>
            </a:r>
            <a:r>
              <a:rPr lang="en-US" dirty="0" smtClean="0"/>
              <a:t>open the Excel</a:t>
            </a:r>
            <a:r>
              <a:rPr lang="en-US" dirty="0" smtClean="0"/>
              <a:t> doc from here.</a:t>
            </a:r>
            <a:endParaRPr lang="en-US" dirty="0"/>
          </a:p>
        </p:txBody>
      </p:sp>
      <p:pic>
        <p:nvPicPr>
          <p:cNvPr id="6" name="Picture 5"/>
          <p:cNvPicPr>
            <a:picLocks noChangeAspect="1"/>
          </p:cNvPicPr>
          <p:nvPr/>
        </p:nvPicPr>
        <p:blipFill>
          <a:blip r:embed="rId3"/>
          <a:stretch>
            <a:fillRect/>
          </a:stretch>
        </p:blipFill>
        <p:spPr>
          <a:xfrm>
            <a:off x="1859074" y="4590471"/>
            <a:ext cx="3257143" cy="1514286"/>
          </a:xfrm>
          <a:prstGeom prst="rect">
            <a:avLst/>
          </a:prstGeom>
          <a:ln>
            <a:solidFill>
              <a:schemeClr val="tx1"/>
            </a:solidFill>
          </a:ln>
        </p:spPr>
      </p:pic>
    </p:spTree>
    <p:extLst>
      <p:ext uri="{BB962C8B-B14F-4D97-AF65-F5344CB8AC3E}">
        <p14:creationId xmlns:p14="http://schemas.microsoft.com/office/powerpoint/2010/main" val="218681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45" y="184821"/>
            <a:ext cx="7886700" cy="1325563"/>
          </a:xfrm>
        </p:spPr>
        <p:txBody>
          <a:bodyPr/>
          <a:lstStyle/>
          <a:p>
            <a:r>
              <a:rPr lang="en-US" dirty="0" smtClean="0"/>
              <a:t>Husbandry - Institution</a:t>
            </a:r>
            <a:endParaRPr lang="en-US" dirty="0"/>
          </a:p>
        </p:txBody>
      </p:sp>
      <p:pic>
        <p:nvPicPr>
          <p:cNvPr id="2052" name="Picture 4" descr="Image result for zoo staff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5" y="4178257"/>
            <a:ext cx="3429000" cy="24860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325378" y="1510384"/>
            <a:ext cx="4572575" cy="3733639"/>
          </a:xfrm>
          <a:prstGeom prst="rect">
            <a:avLst/>
          </a:prstGeom>
          <a:ln>
            <a:solidFill>
              <a:schemeClr val="tx1"/>
            </a:solidFill>
          </a:ln>
        </p:spPr>
      </p:pic>
      <p:sp>
        <p:nvSpPr>
          <p:cNvPr id="7" name="TextBox 6"/>
          <p:cNvSpPr txBox="1"/>
          <p:nvPr/>
        </p:nvSpPr>
        <p:spPr>
          <a:xfrm>
            <a:off x="374837" y="1510384"/>
            <a:ext cx="3782189" cy="2585323"/>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Look at your </a:t>
            </a:r>
            <a:r>
              <a:rPr lang="en-US" b="1" u="sng" dirty="0" smtClean="0"/>
              <a:t>Teams and Departments</a:t>
            </a:r>
            <a:r>
              <a:rPr lang="en-US" dirty="0" smtClean="0"/>
              <a:t>.</a:t>
            </a:r>
          </a:p>
          <a:p>
            <a:r>
              <a:rPr lang="en-US" dirty="0" smtClean="0"/>
              <a:t>Is there a Head assigned to all of your</a:t>
            </a:r>
          </a:p>
          <a:p>
            <a:r>
              <a:rPr lang="en-US" dirty="0" smtClean="0"/>
              <a:t>Departments? To view the members </a:t>
            </a:r>
          </a:p>
          <a:p>
            <a:r>
              <a:rPr lang="en-US" dirty="0" smtClean="0"/>
              <a:t>you will need to select to View/Edit.</a:t>
            </a:r>
          </a:p>
          <a:p>
            <a:r>
              <a:rPr lang="en-US" dirty="0" smtClean="0"/>
              <a:t>Are your Team members correct? It</a:t>
            </a:r>
          </a:p>
          <a:p>
            <a:r>
              <a:rPr lang="en-US" dirty="0"/>
              <a:t>i</a:t>
            </a:r>
            <a:r>
              <a:rPr lang="en-US" dirty="0" smtClean="0"/>
              <a:t>s easy to view who is on a Team by</a:t>
            </a:r>
          </a:p>
          <a:p>
            <a:r>
              <a:rPr lang="en-US" dirty="0"/>
              <a:t>s</a:t>
            </a:r>
            <a:r>
              <a:rPr lang="en-US" dirty="0" smtClean="0"/>
              <a:t>electing the View Member hyperlink.</a:t>
            </a:r>
          </a:p>
          <a:p>
            <a:r>
              <a:rPr lang="en-US" dirty="0" smtClean="0"/>
              <a:t>Do any need to be marked as</a:t>
            </a:r>
          </a:p>
          <a:p>
            <a:r>
              <a:rPr lang="en-US" dirty="0" smtClean="0"/>
              <a:t>Obsolete?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1311201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 Institution</a:t>
            </a:r>
            <a:endParaRPr lang="en-US" dirty="0"/>
          </a:p>
        </p:txBody>
      </p:sp>
      <p:pic>
        <p:nvPicPr>
          <p:cNvPr id="5" name="Picture 4"/>
          <p:cNvPicPr>
            <a:picLocks noChangeAspect="1"/>
          </p:cNvPicPr>
          <p:nvPr/>
        </p:nvPicPr>
        <p:blipFill>
          <a:blip r:embed="rId2"/>
          <a:stretch>
            <a:fillRect/>
          </a:stretch>
        </p:blipFill>
        <p:spPr>
          <a:xfrm>
            <a:off x="220695" y="1696439"/>
            <a:ext cx="5124038" cy="3420962"/>
          </a:xfrm>
          <a:prstGeom prst="rect">
            <a:avLst/>
          </a:prstGeom>
          <a:ln>
            <a:solidFill>
              <a:schemeClr val="tx1"/>
            </a:solidFill>
          </a:ln>
        </p:spPr>
      </p:pic>
      <p:sp>
        <p:nvSpPr>
          <p:cNvPr id="6" name="TextBox 5"/>
          <p:cNvSpPr txBox="1"/>
          <p:nvPr/>
        </p:nvSpPr>
        <p:spPr>
          <a:xfrm>
            <a:off x="5512158" y="1508357"/>
            <a:ext cx="3296480" cy="3970318"/>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Review your </a:t>
            </a:r>
            <a:r>
              <a:rPr lang="en-US" b="1" u="sng" dirty="0" smtClean="0"/>
              <a:t>Species Wanted</a:t>
            </a:r>
          </a:p>
          <a:p>
            <a:r>
              <a:rPr lang="en-US" b="1" u="sng" dirty="0"/>
              <a:t>a</a:t>
            </a:r>
            <a:r>
              <a:rPr lang="en-US" b="1" u="sng" dirty="0" smtClean="0"/>
              <a:t>nd Animals Available </a:t>
            </a:r>
            <a:r>
              <a:rPr lang="en-US" dirty="0" smtClean="0"/>
              <a:t>lists.</a:t>
            </a:r>
          </a:p>
          <a:p>
            <a:r>
              <a:rPr lang="en-US" dirty="0" smtClean="0"/>
              <a:t>Are you still looking for the</a:t>
            </a:r>
          </a:p>
          <a:p>
            <a:r>
              <a:rPr lang="en-US" dirty="0" smtClean="0"/>
              <a:t>Species? Is there any information</a:t>
            </a:r>
          </a:p>
          <a:p>
            <a:r>
              <a:rPr lang="en-US" dirty="0"/>
              <a:t>t</a:t>
            </a:r>
            <a:r>
              <a:rPr lang="en-US" dirty="0" smtClean="0"/>
              <a:t>hat should be added such as</a:t>
            </a:r>
          </a:p>
          <a:p>
            <a:r>
              <a:rPr lang="en-US" dirty="0" smtClean="0"/>
              <a:t>Transfer Level in this example?</a:t>
            </a:r>
          </a:p>
          <a:p>
            <a:r>
              <a:rPr lang="en-US" dirty="0" smtClean="0"/>
              <a:t>Are the animals still available?</a:t>
            </a:r>
          </a:p>
          <a:p>
            <a:r>
              <a:rPr lang="en-US" dirty="0" smtClean="0"/>
              <a:t>ZIMS does not automatically</a:t>
            </a:r>
          </a:p>
          <a:p>
            <a:r>
              <a:rPr lang="en-US" dirty="0"/>
              <a:t>r</a:t>
            </a:r>
            <a:r>
              <a:rPr lang="en-US" dirty="0" smtClean="0"/>
              <a:t>emove an entry from this list</a:t>
            </a:r>
          </a:p>
          <a:p>
            <a:r>
              <a:rPr lang="en-US" dirty="0"/>
              <a:t>d</a:t>
            </a:r>
            <a:r>
              <a:rPr lang="en-US" dirty="0" smtClean="0"/>
              <a:t>ue to disposition or death so</a:t>
            </a:r>
          </a:p>
          <a:p>
            <a:r>
              <a:rPr lang="en-US" dirty="0"/>
              <a:t>i</a:t>
            </a:r>
            <a:r>
              <a:rPr lang="en-US" dirty="0" smtClean="0"/>
              <a:t>t is your responsibility to keep it</a:t>
            </a:r>
          </a:p>
          <a:p>
            <a:r>
              <a:rPr lang="en-US" dirty="0" smtClean="0"/>
              <a:t>updated. In this example the</a:t>
            </a:r>
          </a:p>
          <a:p>
            <a:r>
              <a:rPr lang="en-US" dirty="0"/>
              <a:t>l</a:t>
            </a:r>
            <a:r>
              <a:rPr lang="en-US" dirty="0" smtClean="0"/>
              <a:t>emur is deceased and needs to</a:t>
            </a:r>
          </a:p>
          <a:p>
            <a:r>
              <a:rPr lang="en-US" dirty="0"/>
              <a:t>b</a:t>
            </a:r>
            <a:r>
              <a:rPr lang="en-US" dirty="0" smtClean="0"/>
              <a:t>e removed from the AA list.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1207459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FF2583CD-9BFE-4EA7-8321-4C881F05BD1B}"/>
</file>

<file path=customXml/itemProps2.xml><?xml version="1.0" encoding="utf-8"?>
<ds:datastoreItem xmlns:ds="http://schemas.openxmlformats.org/officeDocument/2006/customXml" ds:itemID="{9BD30CB5-EB08-480D-B01F-35BE55B61E20}"/>
</file>

<file path=customXml/itemProps3.xml><?xml version="1.0" encoding="utf-8"?>
<ds:datastoreItem xmlns:ds="http://schemas.openxmlformats.org/officeDocument/2006/customXml" ds:itemID="{CA1CB8A5-40B0-4BC3-A1CB-26D1232BB3CD}"/>
</file>

<file path=docProps/app.xml><?xml version="1.0" encoding="utf-8"?>
<Properties xmlns="http://schemas.openxmlformats.org/officeDocument/2006/extended-properties" xmlns:vt="http://schemas.openxmlformats.org/officeDocument/2006/docPropsVTypes">
  <Template/>
  <TotalTime>1260</TotalTime>
  <Words>3521</Words>
  <Application>Microsoft Office PowerPoint</Application>
  <PresentationFormat>On-screen Show (4:3)</PresentationFormat>
  <Paragraphs>509</Paragraphs>
  <Slides>54</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54</vt:i4>
      </vt:variant>
    </vt:vector>
  </HeadingPairs>
  <TitlesOfParts>
    <vt:vector size="72"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ZIMS Spring Cleaning </vt:lpstr>
      <vt:lpstr>Husbandry - Institution</vt:lpstr>
      <vt:lpstr>Husbandry - Institution</vt:lpstr>
      <vt:lpstr>Husbandry – Institution </vt:lpstr>
      <vt:lpstr>Husbandry - Institution</vt:lpstr>
      <vt:lpstr>Finding Role Functionality</vt:lpstr>
      <vt:lpstr>Husbandry - Institution</vt:lpstr>
      <vt:lpstr>Husbandry - Institution</vt:lpstr>
      <vt:lpstr>Husbandry - Institution</vt:lpstr>
      <vt:lpstr>Husbandry - Institution</vt:lpstr>
      <vt:lpstr>Husbandry - Institution</vt:lpstr>
      <vt:lpstr>Husbandry - Animals</vt:lpstr>
      <vt:lpstr>Husbandry - Animals</vt:lpstr>
      <vt:lpstr>Husbandry - Animals</vt:lpstr>
      <vt:lpstr>Husbandry - Post Office</vt:lpstr>
      <vt:lpstr>What’s in the Post Office?</vt:lpstr>
      <vt:lpstr>Managing the Post Office</vt:lpstr>
      <vt:lpstr>Make a Spring Cleaning PO Resolution!</vt:lpstr>
      <vt:lpstr>Husbandry - Enclosures</vt:lpstr>
      <vt:lpstr>Husbandry - Enclosures</vt:lpstr>
      <vt:lpstr>Husbandry - Enclosures</vt:lpstr>
      <vt:lpstr>Data Quality Indicator</vt:lpstr>
      <vt:lpstr>Data Quality Indicator</vt:lpstr>
      <vt:lpstr>Data Quality Indicator</vt:lpstr>
      <vt:lpstr>Data Quality Indicator</vt:lpstr>
      <vt:lpstr>Data Quality Indicator </vt:lpstr>
      <vt:lpstr>Download the Charts</vt:lpstr>
      <vt:lpstr>Data Issue Details</vt:lpstr>
      <vt:lpstr>Expanding the Pie Slices</vt:lpstr>
      <vt:lpstr>Locating the Records</vt:lpstr>
      <vt:lpstr>Fixing Extra Transactions</vt:lpstr>
      <vt:lpstr>Fixing Identical Parent GANs</vt:lpstr>
      <vt:lpstr>Fixing Unrealistic Dates</vt:lpstr>
      <vt:lpstr>Fixing Missing Terms</vt:lpstr>
      <vt:lpstr>Fixing Gap Between Parent Death and Birth/Hatch</vt:lpstr>
      <vt:lpstr>Congratulations?</vt:lpstr>
      <vt:lpstr>Congratulations?</vt:lpstr>
      <vt:lpstr>Congratulations?</vt:lpstr>
      <vt:lpstr>Studbook – Data Quality</vt:lpstr>
      <vt:lpstr>Studbook – Data Quality</vt:lpstr>
      <vt:lpstr>PowerPoint Presentation</vt:lpstr>
      <vt:lpstr>Medical – Health Status</vt:lpstr>
      <vt:lpstr>Medical – Medical Apps </vt:lpstr>
      <vt:lpstr>Medical – Medical Apps Data Clean-up</vt:lpstr>
      <vt:lpstr>Medical – Medical Apps Data Clean-up </vt:lpstr>
      <vt:lpstr>Medical – Anesthesia Search</vt:lpstr>
      <vt:lpstr>Medical - Relevant Death Information Analysis (Incomplete/Conflicting Necropsies)</vt:lpstr>
      <vt:lpstr>Medical - Relevant Death Information</vt:lpstr>
      <vt:lpstr>Medical - Relevant Death Information</vt:lpstr>
      <vt:lpstr>Medical - Relevant Death Information</vt:lpstr>
      <vt:lpstr>Medical - Relevant Death Information</vt:lpstr>
      <vt:lpstr>Medical - Relevant Death Information</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64</cp:revision>
  <cp:lastPrinted>2018-03-19T13:31:44Z</cp:lastPrinted>
  <dcterms:created xsi:type="dcterms:W3CDTF">2016-07-26T18:48:10Z</dcterms:created>
  <dcterms:modified xsi:type="dcterms:W3CDTF">2018-04-17T20:28:25Z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Updated on?">
    <vt:lpwstr>2018-07-06T15:35:21+00:00</vt:lpwstr>
  </property>
</Properties>
</file>