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55"/>
  </p:notesMasterIdLst>
  <p:sldIdLst>
    <p:sldId id="256" r:id="rId17"/>
    <p:sldId id="257" r:id="rId18"/>
    <p:sldId id="258" r:id="rId19"/>
    <p:sldId id="262" r:id="rId20"/>
    <p:sldId id="291" r:id="rId21"/>
    <p:sldId id="263" r:id="rId22"/>
    <p:sldId id="264" r:id="rId23"/>
    <p:sldId id="292" r:id="rId24"/>
    <p:sldId id="293" r:id="rId25"/>
    <p:sldId id="266" r:id="rId26"/>
    <p:sldId id="259" r:id="rId27"/>
    <p:sldId id="267" r:id="rId28"/>
    <p:sldId id="268" r:id="rId29"/>
    <p:sldId id="271" r:id="rId30"/>
    <p:sldId id="269" r:id="rId31"/>
    <p:sldId id="272" r:id="rId32"/>
    <p:sldId id="260" r:id="rId33"/>
    <p:sldId id="305" r:id="rId34"/>
    <p:sldId id="294" r:id="rId35"/>
    <p:sldId id="295" r:id="rId36"/>
    <p:sldId id="296" r:id="rId37"/>
    <p:sldId id="274" r:id="rId38"/>
    <p:sldId id="275" r:id="rId39"/>
    <p:sldId id="276" r:id="rId40"/>
    <p:sldId id="261" r:id="rId41"/>
    <p:sldId id="278" r:id="rId42"/>
    <p:sldId id="297" r:id="rId43"/>
    <p:sldId id="299" r:id="rId44"/>
    <p:sldId id="301" r:id="rId45"/>
    <p:sldId id="302" r:id="rId46"/>
    <p:sldId id="303" r:id="rId47"/>
    <p:sldId id="304" r:id="rId48"/>
    <p:sldId id="282" r:id="rId49"/>
    <p:sldId id="284" r:id="rId50"/>
    <p:sldId id="288" r:id="rId51"/>
    <p:sldId id="287" r:id="rId52"/>
    <p:sldId id="289" r:id="rId53"/>
    <p:sldId id="29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B5CF0-3F67-432A-A82E-0666D65A6089}"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B2A13-0449-4915-A22C-69110DF13CB0}" type="slidenum">
              <a:rPr lang="en-US" smtClean="0"/>
              <a:t>‹#›</a:t>
            </a:fld>
            <a:endParaRPr lang="en-US"/>
          </a:p>
        </p:txBody>
      </p:sp>
    </p:spTree>
    <p:extLst>
      <p:ext uri="{BB962C8B-B14F-4D97-AF65-F5344CB8AC3E}">
        <p14:creationId xmlns:p14="http://schemas.microsoft.com/office/powerpoint/2010/main" val="45984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5B2A13-0449-4915-A22C-69110DF13CB0}" type="slidenum">
              <a:rPr lang="en-US" smtClean="0"/>
              <a:t>33</a:t>
            </a:fld>
            <a:endParaRPr lang="en-US"/>
          </a:p>
        </p:txBody>
      </p:sp>
    </p:spTree>
    <p:extLst>
      <p:ext uri="{BB962C8B-B14F-4D97-AF65-F5344CB8AC3E}">
        <p14:creationId xmlns:p14="http://schemas.microsoft.com/office/powerpoint/2010/main" val="200635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CF051D-7FA9-4110-B82E-CE6A34E120FA}"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520F8C-D914-4333-AE51-1BD8BD1063DF}"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3A5CFA-6C08-4EEB-A9EC-4CE7DC9FA33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53B923-5A74-4C10-A3F5-125F63F5BAB7}"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E0390-2D4C-4AAD-A86D-F3DC978DA66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685BDA-A8B3-4A38-852B-3E44661D2D96}"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7E0880-3E46-4D5A-AA07-685EA7A98C70}"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2EB8F-F3F8-4B74-B859-6FFD2E974ABD}"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1812A-ED7A-4004-A6C1-799E0177F461}"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AFB0E-EEE6-4239-9070-B2D0916C2AC1}"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B4432-7184-4AB3-9C3C-1BED9FD45AAD}"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4A98CA-835F-44C4-916D-91C97F9107C6}"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85E33E-EC9B-4C45-BCFA-19A44BD3BDF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C691CF-2BBD-4E34-B762-852E25468DB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D0151-41BC-49EC-8C0C-9C7638F72046}"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C0104-C011-4886-9036-81680FBC6160}"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311C86-C1C8-4424-B1D9-A363034EC5AE}"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0C71C0-BD00-4073-A310-BE86BC2C2AA5}"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AEF51-E6C0-4456-88DD-A89ECA96B703}"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443DA-BBAF-4CFE-A000-67090CD8D44F}"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B26D5-309C-4A5D-96AA-4077BA6D0EE0}"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32D6D7-9625-4307-97BA-0544C3F484C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0E180-C0D1-45FE-82C5-4A3448C2444F}"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AB266-0212-42B0-9D4B-F5B30ACDD7A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47583E-07B6-4908-846E-C2861DEB8CEA}"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9C63C4-3891-4C4F-9041-61638C71EA06}"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158587-6B5D-4BCD-90EB-F44C7E40841F}"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F9239F-B107-4595-B769-DA3D4837A701}"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6082C-BDB4-418A-B277-B72F510E8EE0}"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BC664-A65A-4FA5-9182-ECB19F3B5CCC}"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1493A-2382-4468-BACC-90027F78CBBB}"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9BF19-8546-4236-A9D8-F0B8C187095F}"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19EBF-920E-4190-B125-7AEAA38F2C1E}"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4AD76-8CDE-4356-BE4B-9316DFB361E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68A29B-BE8F-4DB1-A8A1-7FA2957F8F55}"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66E72F-10D0-479A-AB00-33E144FFB59A}"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2A179F-16CF-4CA0-8CDD-D78EDE589ED1}"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37F0A0-F7D1-4E55-9C20-7DBA0A6039D2}"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5BA62-7297-4B6B-BD79-1FF94546F728}"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42F8F-3FBA-471C-8716-B1F2F060E350}"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769B5-C5D5-4EEC-BBE7-3287A8592734}"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A8E75-3717-49AC-80D7-3FEFB2D449A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3F064C-E5E8-4499-ABE5-0D77A03AF31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543D0-A7EF-4E93-800A-EB08BE9F2C9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4B1D78-B1D5-4A9A-AF65-5E4805542213}"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C131FB-7703-4CD0-9450-25F2FE75CC97}"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8C62C4-BB80-461B-8F60-68F46E1A4BD2}"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B3E761-B026-46F5-81CB-4821CAAAC205}"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0A774-F16F-46BB-9E88-994EE92D15AA}"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34405-9243-4CA9-B94B-68EDF4E87EA7}"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22429-7C76-4D61-BA1D-A63628A53ACD}"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3C257C-1133-44A0-80F5-4446903EEB61}"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CD298-2EBC-4A68-B04C-595F2E5DFE46}"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537E6-7A7B-44AA-9033-FA278BA13DA7}"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1C294-0668-46FB-AA5F-929528450688}"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05E36B-457C-4984-BBBF-A8BAE3458E7D}"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9E503C-ADE2-43AB-BCDD-975DC4A867F2}"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955B5B-7DD0-47A6-88A2-A5A3A03B72F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BC505-436A-4590-8D8B-85CD94E9331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201E78-09F4-4C40-9EE6-AA35EB38CC3C}"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D4F30F-D26A-428A-83E1-0A6A22C6BF9E}"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16E1E7-CEFC-4F26-AC66-DD0606ED7AFA}"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42C7-17DB-4221-8369-986188AAE3C7}"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B411D-3F9C-4C41-BEBF-9A217061C2F6}"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A4A41-476E-4A85-8439-4578CFB6FBE5}"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234B23-B865-4BBE-B356-2EEAB157DAA4}"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B294D2-9BDF-4D3C-AE82-D7F580704926}"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00E8B-BB0A-4EE5-A342-7AE4099A58F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03954-AB73-4361-ACA7-F921B0E2696C}"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4EDEE7-A438-42F5-AA11-FFD376A9F858}"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48FE13-6F1E-46FC-8993-06991DBAC54F}"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122678-81CF-4665-9C31-DA8EBD195102}"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AFD2-2554-41BA-AA57-5D78DC23C1F4}"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58A2-3DE2-4446-AA75-B3A89D814606}"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8BDFF-1DA7-4DEC-A15E-72B03FF93B87}"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94F550-CDEC-4705-B6C8-B7D6CB6AAFD4}"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A0E82-EC1F-4282-B2F6-58EDB9E80997}"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F905F-B0C4-4101-ACAA-222F995194F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A3703C-7786-41F6-8977-B54DB0F10829}"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B8E428-3ED8-4351-8CBE-EA6D66EB30A4}"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285B7F-BD12-4BFE-A119-9312F084DA97}"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DE9627-8103-484F-93B7-E16D7D7DD981}"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0C472-4FD2-46AB-9B02-E29132B7524D}"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A945-AA04-456E-9C11-2ACAADA7102B}"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41052-359B-4542-93AA-C67D5D238FE2}"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696B3D-4170-4E01-8AEA-60DF7C0B23A7}"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DFC928-D58F-45F5-B5C4-8FD0458E5FD7}"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E9940-A0A1-4D95-A0A6-0575D1AC8A27}"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B70BE-12A1-4C5A-A102-62E6736BE291}"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2BAC7C-461D-47DA-B177-6C81BF1A8395}"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D4C254-8B7F-4202-A8CE-550D54368B1A}"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385E3-9688-44C1-A917-D00EB57FEA4C}"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D0957-1CBF-4008-AD64-516C0216A727}"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53690-8B25-450F-8F15-D37BBBD11285}"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07D50-5341-44ED-A98C-9C056A7A5C64}"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232B11-792F-47B7-8ADE-B85D53F8664F}"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520041-EE9B-4134-8A89-7C7EDFEBE1C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55B5F-3DF5-451C-8F62-48498E6D774D}"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48C464-50B4-4CFE-9CA9-07E1A7C79F62}"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6CA44F-EA65-4F88-94E7-FAAB4AAD4625}"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CC5431-46AF-4A69-BB36-22FD1D1387B8}"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439A4-EFD7-4CB7-B40E-DDF8CE0C0391}"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25AC0-C05F-4949-8C83-CCCAE3A0FC55}"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F6B2F-12CF-4666-9CE0-72E7E274D5A4}"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A6B29-DF72-4660-806A-6FE21863003E}"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B9E0E3-F6E0-4009-B570-E874AB468009}"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4B9AE5-4E43-4863-A80D-7ED4C8DE0DF4}"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768D6-16CF-4FC8-9D77-A730562CB4D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C2FC0B-3B61-4826-80FE-F0F7368188BF}"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AF8C5E-C0C7-453A-900F-C9D8F65941FA}"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131FBD-ED10-4D49-823E-248B261BC4F4}"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2486A-1B3B-44E4-A2ED-07D8611D8660}"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F6E8D-ADC4-40F6-9594-7EC26DE9498A}"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EF4F7-EF5D-42BD-8CF7-B3DEDD73F139}"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75B16-774A-4B90-B6CB-D40CD453AE76}"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5EC930-C5F8-4D7E-9D59-0DF1288D671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B65219-7482-430D-BC3A-8EFF7928B51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C0A08-F4E4-42BA-A0CA-393F70F3916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CDBE3D-EA88-4314-9A29-A2A6F0A4D945}"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DFC186-7C99-472A-8083-F1196A749EBD}"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6A24CE-5826-4CE1-9923-991F98A58C82}"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095DE-6B95-4970-8B51-DD86E273A73C}"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BEC0-9DE5-435F-9190-B4F93F925527}"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AA1AA-BFB0-4468-983E-74F2646E93B7}"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599CB-3DE3-4D4C-BE3F-87C6FA19167A}"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01323D-56EF-4640-88A3-421E5F59F97B}"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048A8E-A1E8-4E43-8E79-B016B989BAD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40B71-569D-406C-97AB-44520D2C94D8}"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9540B-3B7F-4449-B3BB-76E5573CBCDA}"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E7700B-5A4A-4E30-9EEC-174ECFF5D29D}"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C1C635-A988-492A-B27A-07337C89619C}"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122C8-F0F9-4894-BD9F-DADC9D5103F8}"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D9859-AD38-4F93-B9C6-C92B7E1EC1FD}"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680D7-6A82-40EC-9479-2A665DC17516}"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3F3BF-D8DE-4020-8A2A-2D9573AB42C3}"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45D99D-748C-4CA2-A7E7-D435199E386E}"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FC41E-F7A8-4283-BCDF-7968A2D289BF}"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46CC2-3C57-4E28-9337-2444E237C886}"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EED423-216A-4B4F-874C-5FC1A0F4E15A}"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516BA7-C03F-420B-9D69-4F166EE559A4}"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ECCB3-320B-4A10-99D8-DC20D82E0DDC}"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98FEB-2B49-4F30-8BAF-8DA0C5302DBC}"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B2F2-C99F-481C-B3DB-F9B6566F6DB7}"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CD070-BA92-4506-B297-97B376934924}"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D933EA7-2FD8-464D-9504-27ADFBA34F3A}"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02E2AD1-93EC-4B58-BDAA-AF992C1F9ABD}"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857E879-15D8-4161-8B4D-F6CB3A11F626}"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0012BA7-431F-4806-9F82-2FE97E2DD485}"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FC42E66-6FE9-4DAC-AB4F-5299A5BD1204}"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9E64D9A-4172-44E7-885B-2C24514B2D5D}"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884D6E7-3B78-40DF-813C-289056D35204}"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35A9CA1-358F-4FC5-9449-EE084F26D01D}"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2F5A4BC-E599-4F2A-B6C6-8E7BAD3AB3AB}"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902F28F-81BB-4E5E-A30B-1F0A9C96266E}"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9FC5E37-F4D5-40CD-9BF5-32B02ACF1A64}"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A8CFA0E-2D81-4C95-8ADB-0B853C5246C7}"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D1F6CBB-0E6A-466D-95A6-AE6880FC3AEF}"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958300-F5A6-47F0-AD7D-E78624569809}"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3EECBEE-0FF2-44CA-ADA2-381EF9D9EC55}"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7183692-08DF-4B0E-B341-8479DC530EB4}" type="datetime1">
              <a:rPr lang="en-US" smtClean="0"/>
              <a:t>1/17/2018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195" y="0"/>
            <a:ext cx="7772400" cy="2387600"/>
          </a:xfrm>
        </p:spPr>
        <p:txBody>
          <a:bodyPr>
            <a:normAutofit/>
          </a:bodyPr>
          <a:lstStyle/>
          <a:p>
            <a:r>
              <a:rPr lang="en-US" dirty="0" smtClean="0"/>
              <a:t>The Best of 2017! </a:t>
            </a:r>
            <a:endParaRPr lang="en-US" dirty="0"/>
          </a:p>
        </p:txBody>
      </p:sp>
      <p:sp>
        <p:nvSpPr>
          <p:cNvPr id="3" name="Subtitle 2"/>
          <p:cNvSpPr>
            <a:spLocks noGrp="1"/>
          </p:cNvSpPr>
          <p:nvPr>
            <p:ph type="subTitle" idx="1"/>
          </p:nvPr>
        </p:nvSpPr>
        <p:spPr>
          <a:xfrm>
            <a:off x="988454" y="2481576"/>
            <a:ext cx="6858000" cy="1655762"/>
          </a:xfrm>
        </p:spPr>
        <p:txBody>
          <a:bodyPr/>
          <a:lstStyle/>
          <a:p>
            <a:r>
              <a:rPr lang="en-US" dirty="0" smtClean="0"/>
              <a:t>An overview of what was new in ZIMS in 2017</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Bug Fixes!</a:t>
            </a:r>
            <a:endParaRPr lang="en-US" dirty="0"/>
          </a:p>
        </p:txBody>
      </p:sp>
      <p:pic>
        <p:nvPicPr>
          <p:cNvPr id="2050" name="Picture 2" descr="Image result for bu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2" y="1690689"/>
            <a:ext cx="5266431" cy="4229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82204" y="2617852"/>
            <a:ext cx="2269917" cy="1200329"/>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ZIMS developers</a:t>
            </a:r>
          </a:p>
          <a:p>
            <a:r>
              <a:rPr lang="en-US" dirty="0"/>
              <a:t>p</a:t>
            </a:r>
            <a:r>
              <a:rPr lang="en-US" dirty="0" smtClean="0"/>
              <a:t>ut the fear into bugs</a:t>
            </a:r>
          </a:p>
          <a:p>
            <a:r>
              <a:rPr lang="en-US" dirty="0"/>
              <a:t>i</a:t>
            </a:r>
            <a:r>
              <a:rPr lang="en-US" dirty="0" smtClean="0"/>
              <a:t>n 2017 and were able</a:t>
            </a:r>
          </a:p>
          <a:p>
            <a:r>
              <a:rPr lang="en-US" dirty="0"/>
              <a:t>t</a:t>
            </a:r>
            <a:r>
              <a:rPr lang="en-US" dirty="0" smtClean="0"/>
              <a:t>o fix a lot of them.</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4245319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a:t>
            </a:r>
            <a:endParaRPr lang="en-US" dirty="0"/>
          </a:p>
        </p:txBody>
      </p:sp>
      <p:pic>
        <p:nvPicPr>
          <p:cNvPr id="3074" name="Picture 2" descr="Image result for zoo v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125" y="1424749"/>
            <a:ext cx="6296743" cy="41936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780922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Test Results</a:t>
            </a:r>
            <a:endParaRPr lang="en-US" dirty="0"/>
          </a:p>
        </p:txBody>
      </p:sp>
      <p:pic>
        <p:nvPicPr>
          <p:cNvPr id="4" name="Picture 3"/>
          <p:cNvPicPr>
            <a:picLocks noChangeAspect="1"/>
          </p:cNvPicPr>
          <p:nvPr/>
        </p:nvPicPr>
        <p:blipFill>
          <a:blip r:embed="rId2"/>
          <a:stretch>
            <a:fillRect/>
          </a:stretch>
        </p:blipFill>
        <p:spPr>
          <a:xfrm>
            <a:off x="270456" y="1416677"/>
            <a:ext cx="6127185" cy="4224166"/>
          </a:xfrm>
          <a:prstGeom prst="rect">
            <a:avLst/>
          </a:prstGeom>
          <a:ln>
            <a:solidFill>
              <a:schemeClr val="tx1"/>
            </a:solidFill>
          </a:ln>
        </p:spPr>
      </p:pic>
      <p:sp>
        <p:nvSpPr>
          <p:cNvPr id="3" name="TextBox 2"/>
          <p:cNvSpPr txBox="1"/>
          <p:nvPr/>
        </p:nvSpPr>
        <p:spPr>
          <a:xfrm>
            <a:off x="4307061" y="2511604"/>
            <a:ext cx="4010906" cy="2585323"/>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Physiological References were</a:t>
            </a:r>
          </a:p>
          <a:p>
            <a:r>
              <a:rPr lang="en-US" dirty="0"/>
              <a:t>r</a:t>
            </a:r>
            <a:r>
              <a:rPr lang="en-US" dirty="0" smtClean="0"/>
              <a:t>eplaced with Expected Test Results.</a:t>
            </a:r>
          </a:p>
          <a:p>
            <a:r>
              <a:rPr lang="en-US" dirty="0" smtClean="0"/>
              <a:t>Basic Stats display results with 15 – 39</a:t>
            </a:r>
          </a:p>
          <a:p>
            <a:r>
              <a:rPr lang="en-US" dirty="0" smtClean="0"/>
              <a:t>sample size. Global </a:t>
            </a:r>
            <a:r>
              <a:rPr lang="en-US" dirty="0" err="1" smtClean="0"/>
              <a:t>sp</a:t>
            </a:r>
            <a:r>
              <a:rPr lang="en-US" dirty="0" smtClean="0"/>
              <a:t> RI have more</a:t>
            </a:r>
          </a:p>
          <a:p>
            <a:r>
              <a:rPr lang="en-US" dirty="0"/>
              <a:t>t</a:t>
            </a:r>
            <a:r>
              <a:rPr lang="en-US" dirty="0" smtClean="0"/>
              <a:t>han 40 in the sample size. The Test</a:t>
            </a:r>
          </a:p>
          <a:p>
            <a:r>
              <a:rPr lang="en-US" dirty="0" smtClean="0"/>
              <a:t>Results have multiple filters to help you</a:t>
            </a:r>
          </a:p>
          <a:p>
            <a:r>
              <a:rPr lang="en-US" dirty="0"/>
              <a:t>f</a:t>
            </a:r>
            <a:r>
              <a:rPr lang="en-US" dirty="0" smtClean="0"/>
              <a:t>ine tune your results grid to display</a:t>
            </a:r>
          </a:p>
          <a:p>
            <a:r>
              <a:rPr lang="en-US" dirty="0"/>
              <a:t>s</a:t>
            </a:r>
            <a:r>
              <a:rPr lang="en-US" dirty="0" smtClean="0"/>
              <a:t>pecifically what you need. These </a:t>
            </a:r>
          </a:p>
          <a:p>
            <a:r>
              <a:rPr lang="en-US" dirty="0"/>
              <a:t>r</a:t>
            </a:r>
            <a:r>
              <a:rPr lang="en-US" dirty="0" smtClean="0"/>
              <a:t>esults are based on healthy animals.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357252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test and result data entry screens</a:t>
            </a:r>
            <a:endParaRPr lang="en-US" dirty="0"/>
          </a:p>
        </p:txBody>
      </p:sp>
      <p:pic>
        <p:nvPicPr>
          <p:cNvPr id="1026"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90689"/>
            <a:ext cx="6400800" cy="379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74915" y="3116127"/>
            <a:ext cx="3247043" cy="1754326"/>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From within the animal medical</a:t>
            </a:r>
          </a:p>
          <a:p>
            <a:r>
              <a:rPr lang="en-US" dirty="0"/>
              <a:t>r</a:t>
            </a:r>
            <a:r>
              <a:rPr lang="en-US" dirty="0" smtClean="0"/>
              <a:t>ecord for Tests &amp; Results, there </a:t>
            </a:r>
          </a:p>
          <a:p>
            <a:r>
              <a:rPr lang="en-US" dirty="0" smtClean="0"/>
              <a:t>are direct links to the Expected </a:t>
            </a:r>
          </a:p>
          <a:p>
            <a:r>
              <a:rPr lang="en-US" dirty="0" smtClean="0"/>
              <a:t>Test Results. In addition the </a:t>
            </a:r>
          </a:p>
          <a:p>
            <a:r>
              <a:rPr lang="en-US" dirty="0"/>
              <a:t>e</a:t>
            </a:r>
            <a:r>
              <a:rPr lang="en-US" dirty="0" smtClean="0"/>
              <a:t>xpected results (for healthy </a:t>
            </a:r>
          </a:p>
          <a:p>
            <a:r>
              <a:rPr lang="en-US" dirty="0"/>
              <a:t>a</a:t>
            </a:r>
            <a:r>
              <a:rPr lang="en-US" dirty="0" smtClean="0"/>
              <a:t>nimals) is displayed. </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394247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Status/Clinical Diagnosis</a:t>
            </a:r>
            <a:endParaRPr lang="en-US" dirty="0"/>
          </a:p>
        </p:txBody>
      </p:sp>
      <p:sp>
        <p:nvSpPr>
          <p:cNvPr id="3" name="TextBox 2"/>
          <p:cNvSpPr txBox="1"/>
          <p:nvPr/>
        </p:nvSpPr>
        <p:spPr>
          <a:xfrm>
            <a:off x="1017431" y="3966692"/>
            <a:ext cx="6903076" cy="1477328"/>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t>We have added a warning if the animal’s Health Status is contradicted by an active medical problem. As mentioned, the Expected Test Results are driven only from those results on healthy animals. If the Health Status doesn’t match the medical status of the animal then these results are compromised. </a:t>
            </a:r>
            <a:endParaRPr lang="en-US" dirty="0"/>
          </a:p>
        </p:txBody>
      </p:sp>
      <p:pic>
        <p:nvPicPr>
          <p:cNvPr id="4" name="Picture 3"/>
          <p:cNvPicPr>
            <a:picLocks noChangeAspect="1"/>
          </p:cNvPicPr>
          <p:nvPr/>
        </p:nvPicPr>
        <p:blipFill>
          <a:blip r:embed="rId2"/>
          <a:stretch>
            <a:fillRect/>
          </a:stretch>
        </p:blipFill>
        <p:spPr>
          <a:xfrm>
            <a:off x="1736936" y="2027708"/>
            <a:ext cx="5876190" cy="143809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4130605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Necropsy record lock</a:t>
            </a:r>
            <a:endParaRPr lang="en-US" dirty="0"/>
          </a:p>
        </p:txBody>
      </p:sp>
      <p:pic>
        <p:nvPicPr>
          <p:cNvPr id="4" name="Picture 3"/>
          <p:cNvPicPr>
            <a:picLocks noChangeAspect="1"/>
          </p:cNvPicPr>
          <p:nvPr/>
        </p:nvPicPr>
        <p:blipFill>
          <a:blip r:embed="rId2"/>
          <a:stretch>
            <a:fillRect/>
          </a:stretch>
        </p:blipFill>
        <p:spPr>
          <a:xfrm>
            <a:off x="628650" y="1449707"/>
            <a:ext cx="7576972" cy="4094444"/>
          </a:xfrm>
          <a:prstGeom prst="rect">
            <a:avLst/>
          </a:prstGeom>
          <a:ln>
            <a:solidFill>
              <a:schemeClr val="tx1"/>
            </a:solidFill>
          </a:ln>
        </p:spPr>
      </p:pic>
      <p:sp>
        <p:nvSpPr>
          <p:cNvPr id="3" name="TextBox 2"/>
          <p:cNvSpPr txBox="1"/>
          <p:nvPr/>
        </p:nvSpPr>
        <p:spPr>
          <a:xfrm>
            <a:off x="3624286" y="3124900"/>
            <a:ext cx="4343112" cy="1754326"/>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If several people have access to recording/</a:t>
            </a:r>
          </a:p>
          <a:p>
            <a:r>
              <a:rPr lang="en-US" dirty="0"/>
              <a:t>e</a:t>
            </a:r>
            <a:r>
              <a:rPr lang="en-US" dirty="0" smtClean="0"/>
              <a:t>diting necropsy records, once one of them</a:t>
            </a:r>
          </a:p>
          <a:p>
            <a:r>
              <a:rPr lang="en-US" dirty="0"/>
              <a:t>h</a:t>
            </a:r>
            <a:r>
              <a:rPr lang="en-US" dirty="0" smtClean="0"/>
              <a:t>as opened the necropsy record it is </a:t>
            </a:r>
            <a:r>
              <a:rPr lang="en-US" dirty="0"/>
              <a:t>locked </a:t>
            </a:r>
            <a:endParaRPr lang="en-US" dirty="0" smtClean="0"/>
          </a:p>
          <a:p>
            <a:r>
              <a:rPr lang="en-US" dirty="0" smtClean="0"/>
              <a:t>from </a:t>
            </a:r>
            <a:r>
              <a:rPr lang="en-US" dirty="0"/>
              <a:t>other </a:t>
            </a:r>
            <a:r>
              <a:rPr lang="en-US" dirty="0" smtClean="0"/>
              <a:t>users </a:t>
            </a:r>
            <a:r>
              <a:rPr lang="en-US" dirty="0"/>
              <a:t>trying to edit at the same </a:t>
            </a:r>
            <a:endParaRPr lang="en-US" dirty="0" smtClean="0"/>
          </a:p>
          <a:p>
            <a:r>
              <a:rPr lang="en-US" dirty="0"/>
              <a:t>t</a:t>
            </a:r>
            <a:r>
              <a:rPr lang="en-US" dirty="0" smtClean="0"/>
              <a:t>ime. This assures that </a:t>
            </a:r>
            <a:r>
              <a:rPr lang="en-US" dirty="0"/>
              <a:t>data doesn’t get lost </a:t>
            </a:r>
            <a:endParaRPr lang="en-US" dirty="0" smtClean="0"/>
          </a:p>
          <a:p>
            <a:r>
              <a:rPr lang="en-US" dirty="0" smtClean="0"/>
              <a:t>during </a:t>
            </a:r>
            <a:r>
              <a:rPr lang="en-US" dirty="0"/>
              <a:t>the Save </a:t>
            </a:r>
            <a:r>
              <a:rPr lang="en-US" dirty="0" smtClean="0"/>
              <a:t>process.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3129411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weight per day</a:t>
            </a:r>
            <a:endParaRPr lang="en-US" dirty="0"/>
          </a:p>
        </p:txBody>
      </p:sp>
      <p:pic>
        <p:nvPicPr>
          <p:cNvPr id="4" name="Picture 3"/>
          <p:cNvPicPr>
            <a:picLocks noChangeAspect="1"/>
          </p:cNvPicPr>
          <p:nvPr/>
        </p:nvPicPr>
        <p:blipFill>
          <a:blip r:embed="rId2"/>
          <a:stretch>
            <a:fillRect/>
          </a:stretch>
        </p:blipFill>
        <p:spPr>
          <a:xfrm>
            <a:off x="809918" y="1687735"/>
            <a:ext cx="7705432" cy="2445779"/>
          </a:xfrm>
          <a:prstGeom prst="rect">
            <a:avLst/>
          </a:prstGeom>
          <a:ln>
            <a:solidFill>
              <a:schemeClr val="tx1"/>
            </a:solidFill>
          </a:ln>
        </p:spPr>
      </p:pic>
      <p:sp>
        <p:nvSpPr>
          <p:cNvPr id="3" name="TextBox 2"/>
          <p:cNvSpPr txBox="1"/>
          <p:nvPr/>
        </p:nvSpPr>
        <p:spPr>
          <a:xfrm>
            <a:off x="1171978" y="3593206"/>
            <a:ext cx="7039515" cy="1754326"/>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t>In some of the medical modules, such as Anesthesia and Prescriptions, you can enter multiple animal weights on the same day. Now only one weight per day will display in the Husbandry module weight grid even if </a:t>
            </a:r>
          </a:p>
          <a:p>
            <a:r>
              <a:rPr lang="en-US" dirty="0" smtClean="0"/>
              <a:t>multiple weights are recorded in the Medical module. If you want weights from the Medical </a:t>
            </a:r>
            <a:r>
              <a:rPr lang="en-US" dirty="0"/>
              <a:t>m</a:t>
            </a:r>
            <a:r>
              <a:rPr lang="en-US" dirty="0" smtClean="0"/>
              <a:t>odule to display in the Husbandry module make sure </a:t>
            </a:r>
          </a:p>
          <a:p>
            <a:r>
              <a:rPr lang="en-US" dirty="0"/>
              <a:t>t</a:t>
            </a:r>
            <a:r>
              <a:rPr lang="en-US" dirty="0" smtClean="0"/>
              <a:t>hat it is checked “On” under Institution Preferences &gt; ZIMS Accessibility.</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2398739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Aquatics</a:t>
            </a:r>
            <a:endParaRPr lang="en-US" dirty="0"/>
          </a:p>
        </p:txBody>
      </p:sp>
      <p:pic>
        <p:nvPicPr>
          <p:cNvPr id="2050" name="Picture 2" descr="Image result for aquariu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29" y="1334136"/>
            <a:ext cx="6708864" cy="43044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941330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Templates</a:t>
            </a:r>
            <a:endParaRPr lang="en-US" dirty="0"/>
          </a:p>
        </p:txBody>
      </p:sp>
      <p:pic>
        <p:nvPicPr>
          <p:cNvPr id="3" name="Picture 2"/>
          <p:cNvPicPr>
            <a:picLocks noChangeAspect="1"/>
          </p:cNvPicPr>
          <p:nvPr/>
        </p:nvPicPr>
        <p:blipFill>
          <a:blip r:embed="rId2"/>
          <a:stretch>
            <a:fillRect/>
          </a:stretch>
        </p:blipFill>
        <p:spPr>
          <a:xfrm>
            <a:off x="766292" y="1422334"/>
            <a:ext cx="7898460" cy="4128460"/>
          </a:xfrm>
          <a:prstGeom prst="rect">
            <a:avLst/>
          </a:prstGeom>
          <a:ln>
            <a:solidFill>
              <a:schemeClr val="tx1"/>
            </a:solidFill>
          </a:ln>
        </p:spPr>
      </p:pic>
      <p:sp>
        <p:nvSpPr>
          <p:cNvPr id="4" name="TextBox 3"/>
          <p:cNvSpPr txBox="1"/>
          <p:nvPr/>
        </p:nvSpPr>
        <p:spPr>
          <a:xfrm>
            <a:off x="141667" y="3486564"/>
            <a:ext cx="5250668" cy="2862322"/>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All your templates (except for Note and Measurement</a:t>
            </a:r>
          </a:p>
          <a:p>
            <a:r>
              <a:rPr lang="en-US" dirty="0" smtClean="0"/>
              <a:t>Range templates) </a:t>
            </a:r>
            <a:r>
              <a:rPr lang="en-US" smtClean="0"/>
              <a:t>are managed </a:t>
            </a:r>
            <a:r>
              <a:rPr lang="en-US" dirty="0" smtClean="0"/>
              <a:t>from one screen now.</a:t>
            </a:r>
          </a:p>
          <a:p>
            <a:r>
              <a:rPr lang="en-US" dirty="0" smtClean="0"/>
              <a:t>1.List of all your templates</a:t>
            </a:r>
          </a:p>
          <a:p>
            <a:r>
              <a:rPr lang="en-US" dirty="0" smtClean="0"/>
              <a:t>2.Number of templates of that Type</a:t>
            </a:r>
          </a:p>
          <a:p>
            <a:r>
              <a:rPr lang="en-US" dirty="0" smtClean="0"/>
              <a:t>3.Add New template for highlighted Type</a:t>
            </a:r>
          </a:p>
          <a:p>
            <a:r>
              <a:rPr lang="en-US" dirty="0" smtClean="0"/>
              <a:t>4.Pin the template to the top of the list</a:t>
            </a:r>
          </a:p>
          <a:p>
            <a:r>
              <a:rPr lang="en-US" dirty="0" smtClean="0"/>
              <a:t>5.Hyperlink into the template</a:t>
            </a:r>
          </a:p>
          <a:p>
            <a:r>
              <a:rPr lang="en-US" dirty="0" smtClean="0"/>
              <a:t>6.Edit the template</a:t>
            </a:r>
          </a:p>
          <a:p>
            <a:r>
              <a:rPr lang="en-US" dirty="0" smtClean="0"/>
              <a:t>7.Delete the template</a:t>
            </a:r>
          </a:p>
          <a:p>
            <a:r>
              <a:rPr lang="en-US" dirty="0" smtClean="0"/>
              <a:t>8.Filters to search for a template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34336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Feed Log</a:t>
            </a:r>
            <a:endParaRPr lang="en-US" dirty="0"/>
          </a:p>
        </p:txBody>
      </p:sp>
      <p:pic>
        <p:nvPicPr>
          <p:cNvPr id="3" name="Picture 2"/>
          <p:cNvPicPr>
            <a:picLocks noChangeAspect="1"/>
          </p:cNvPicPr>
          <p:nvPr/>
        </p:nvPicPr>
        <p:blipFill>
          <a:blip r:embed="rId2"/>
          <a:stretch>
            <a:fillRect/>
          </a:stretch>
        </p:blipFill>
        <p:spPr>
          <a:xfrm>
            <a:off x="628650" y="1494166"/>
            <a:ext cx="8030108" cy="2619027"/>
          </a:xfrm>
          <a:prstGeom prst="rect">
            <a:avLst/>
          </a:prstGeom>
          <a:ln>
            <a:solidFill>
              <a:schemeClr val="tx1"/>
            </a:solidFill>
          </a:ln>
        </p:spPr>
      </p:pic>
      <p:sp>
        <p:nvSpPr>
          <p:cNvPr id="4" name="TextBox 3"/>
          <p:cNvSpPr txBox="1"/>
          <p:nvPr/>
        </p:nvSpPr>
        <p:spPr>
          <a:xfrm>
            <a:off x="1216877" y="2533738"/>
            <a:ext cx="7207358" cy="1477328"/>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Feed Log is now a grid where you can record feeding multiple different</a:t>
            </a:r>
          </a:p>
          <a:p>
            <a:r>
              <a:rPr lang="en-US" dirty="0"/>
              <a:t>t</a:t>
            </a:r>
            <a:r>
              <a:rPr lang="en-US" dirty="0" smtClean="0"/>
              <a:t>ypes of food. The grid line will remain red until you have recorded data in</a:t>
            </a:r>
          </a:p>
          <a:p>
            <a:r>
              <a:rPr lang="en-US" dirty="0" smtClean="0"/>
              <a:t>all the mandatory fields (as top screen). The line will turn green once all</a:t>
            </a:r>
          </a:p>
          <a:p>
            <a:r>
              <a:rPr lang="en-US" dirty="0"/>
              <a:t>t</a:t>
            </a:r>
            <a:r>
              <a:rPr lang="en-US" dirty="0" smtClean="0"/>
              <a:t>he mandatory fields are completed (bottom screen). Only those lines that </a:t>
            </a:r>
          </a:p>
          <a:p>
            <a:r>
              <a:rPr lang="en-US" dirty="0" smtClean="0"/>
              <a:t>are green will be saved.</a:t>
            </a:r>
            <a:endParaRPr lang="en-US" dirty="0"/>
          </a:p>
        </p:txBody>
      </p:sp>
      <p:pic>
        <p:nvPicPr>
          <p:cNvPr id="5" name="Picture 4"/>
          <p:cNvPicPr>
            <a:picLocks noChangeAspect="1"/>
          </p:cNvPicPr>
          <p:nvPr/>
        </p:nvPicPr>
        <p:blipFill>
          <a:blip r:embed="rId3"/>
          <a:stretch>
            <a:fillRect/>
          </a:stretch>
        </p:blipFill>
        <p:spPr>
          <a:xfrm>
            <a:off x="1231209" y="4204249"/>
            <a:ext cx="7178695" cy="1459715"/>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331633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was a very good year</a:t>
            </a:r>
            <a:endParaRPr lang="en-US" dirty="0"/>
          </a:p>
        </p:txBody>
      </p:sp>
      <p:sp>
        <p:nvSpPr>
          <p:cNvPr id="3" name="TextBox 2"/>
          <p:cNvSpPr txBox="1"/>
          <p:nvPr/>
        </p:nvSpPr>
        <p:spPr>
          <a:xfrm>
            <a:off x="772732" y="4005329"/>
            <a:ext cx="8019503" cy="1938992"/>
          </a:xfrm>
          <a:prstGeom prst="rect">
            <a:avLst/>
          </a:prstGeom>
          <a:noFill/>
        </p:spPr>
        <p:txBody>
          <a:bodyPr wrap="none" rtlCol="0">
            <a:spAutoFit/>
          </a:bodyPr>
          <a:lstStyle/>
          <a:p>
            <a:r>
              <a:rPr lang="en-US" sz="2400" dirty="0" smtClean="0"/>
              <a:t>2017.</a:t>
            </a:r>
          </a:p>
          <a:p>
            <a:r>
              <a:rPr lang="en-US" sz="2400" dirty="0" smtClean="0"/>
              <a:t>It was a very good year.</a:t>
            </a:r>
          </a:p>
          <a:p>
            <a:r>
              <a:rPr lang="en-US" sz="2400" dirty="0" smtClean="0"/>
              <a:t>It was a very good year for ZIMS studbooks and medical things.</a:t>
            </a:r>
          </a:p>
          <a:p>
            <a:r>
              <a:rPr lang="en-US" sz="2400" dirty="0" smtClean="0"/>
              <a:t>And lots of aquatic stuff. The best year we’ve seen.</a:t>
            </a:r>
          </a:p>
          <a:p>
            <a:r>
              <a:rPr lang="en-US" sz="2400" dirty="0" smtClean="0"/>
              <a:t>2017.</a:t>
            </a:r>
            <a:endParaRPr lang="en-US" sz="2400" dirty="0"/>
          </a:p>
        </p:txBody>
      </p:sp>
      <p:pic>
        <p:nvPicPr>
          <p:cNvPr id="1026" name="Picture 2" descr="Image result for Frank Sinatr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657" y="1502792"/>
            <a:ext cx="3170092" cy="31700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not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44" y="1502792"/>
            <a:ext cx="2320612" cy="23206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119136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4" name="TextBox 3"/>
          <p:cNvSpPr txBox="1"/>
          <p:nvPr/>
        </p:nvSpPr>
        <p:spPr>
          <a:xfrm>
            <a:off x="832156" y="4281001"/>
            <a:ext cx="7683194" cy="1477328"/>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If the Units of Measure are the same you can Calculate the Total Offered as well</a:t>
            </a:r>
          </a:p>
          <a:p>
            <a:r>
              <a:rPr lang="en-US" dirty="0"/>
              <a:t>a</a:t>
            </a:r>
            <a:r>
              <a:rPr lang="en-US" dirty="0" smtClean="0"/>
              <a:t>s the Total Consumed. If you know the Energy Content you can record that and</a:t>
            </a:r>
          </a:p>
          <a:p>
            <a:r>
              <a:rPr lang="en-US" dirty="0"/>
              <a:t>c</a:t>
            </a:r>
            <a:r>
              <a:rPr lang="en-US" dirty="0" smtClean="0"/>
              <a:t>alculate Total Energy Content also if the Units of Measure are the same. If you </a:t>
            </a:r>
          </a:p>
          <a:p>
            <a:r>
              <a:rPr lang="en-US" dirty="0"/>
              <a:t>n</a:t>
            </a:r>
            <a:r>
              <a:rPr lang="en-US" dirty="0" smtClean="0"/>
              <a:t>eed additional lines to add food items select the “+5 more” to add five lines to</a:t>
            </a:r>
          </a:p>
          <a:p>
            <a:r>
              <a:rPr lang="en-US" dirty="0"/>
              <a:t>y</a:t>
            </a:r>
            <a:r>
              <a:rPr lang="en-US" dirty="0" smtClean="0"/>
              <a:t>our grid.</a:t>
            </a:r>
            <a:endParaRPr lang="en-US" dirty="0"/>
          </a:p>
        </p:txBody>
      </p:sp>
      <p:pic>
        <p:nvPicPr>
          <p:cNvPr id="5" name="Picture 4"/>
          <p:cNvPicPr>
            <a:picLocks noChangeAspect="1"/>
          </p:cNvPicPr>
          <p:nvPr/>
        </p:nvPicPr>
        <p:blipFill>
          <a:blip r:embed="rId2"/>
          <a:stretch>
            <a:fillRect/>
          </a:stretch>
        </p:blipFill>
        <p:spPr>
          <a:xfrm>
            <a:off x="527234" y="1437759"/>
            <a:ext cx="7988116" cy="269393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1950451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&amp; Repeat</a:t>
            </a:r>
            <a:endParaRPr lang="en-US" dirty="0"/>
          </a:p>
        </p:txBody>
      </p:sp>
      <p:pic>
        <p:nvPicPr>
          <p:cNvPr id="3" name="Picture 2"/>
          <p:cNvPicPr>
            <a:picLocks noChangeAspect="1"/>
          </p:cNvPicPr>
          <p:nvPr/>
        </p:nvPicPr>
        <p:blipFill>
          <a:blip r:embed="rId2"/>
          <a:stretch>
            <a:fillRect/>
          </a:stretch>
        </p:blipFill>
        <p:spPr>
          <a:xfrm>
            <a:off x="628650" y="1407016"/>
            <a:ext cx="7848540" cy="4169536"/>
          </a:xfrm>
          <a:prstGeom prst="rect">
            <a:avLst/>
          </a:prstGeom>
          <a:ln>
            <a:solidFill>
              <a:schemeClr val="tx1"/>
            </a:solidFill>
          </a:ln>
        </p:spPr>
      </p:pic>
      <p:sp>
        <p:nvSpPr>
          <p:cNvPr id="4" name="TextBox 3"/>
          <p:cNvSpPr txBox="1"/>
          <p:nvPr/>
        </p:nvSpPr>
        <p:spPr>
          <a:xfrm>
            <a:off x="1184856" y="3374265"/>
            <a:ext cx="6959534" cy="1200329"/>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If you are entering multiple days worth of Feed Logs you can select the</a:t>
            </a:r>
          </a:p>
          <a:p>
            <a:r>
              <a:rPr lang="en-US" dirty="0" smtClean="0"/>
              <a:t>Save &amp; Repeat option. You will be required to enter a new date. You can </a:t>
            </a:r>
          </a:p>
          <a:p>
            <a:r>
              <a:rPr lang="en-US" dirty="0"/>
              <a:t>k</a:t>
            </a:r>
            <a:r>
              <a:rPr lang="en-US" dirty="0" smtClean="0"/>
              <a:t>eep the data as recorded in the original entry or edit, add or delete as</a:t>
            </a:r>
          </a:p>
          <a:p>
            <a:r>
              <a:rPr lang="en-US" dirty="0"/>
              <a:t>a</a:t>
            </a:r>
            <a:r>
              <a:rPr lang="en-US" dirty="0" smtClean="0"/>
              <a:t>ppropriate.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1345912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Aquarist Daily Log</a:t>
            </a:r>
            <a:endParaRPr lang="en-US" dirty="0"/>
          </a:p>
        </p:txBody>
      </p:sp>
      <p:sp>
        <p:nvSpPr>
          <p:cNvPr id="3" name="TextBox 2"/>
          <p:cNvSpPr txBox="1"/>
          <p:nvPr/>
        </p:nvSpPr>
        <p:spPr>
          <a:xfrm>
            <a:off x="5463057" y="2884868"/>
            <a:ext cx="3052293" cy="1200329"/>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t>The ability to add Notes and Observations to the selected Data Fields was added</a:t>
            </a:r>
            <a:r>
              <a:rPr lang="en-US" dirty="0"/>
              <a:t> </a:t>
            </a:r>
            <a:r>
              <a:rPr lang="en-US" dirty="0" smtClean="0"/>
              <a:t>to the</a:t>
            </a:r>
          </a:p>
          <a:p>
            <a:r>
              <a:rPr lang="en-US" dirty="0" smtClean="0"/>
              <a:t>Aquarist Daily Log.</a:t>
            </a:r>
            <a:endParaRPr lang="en-US" dirty="0"/>
          </a:p>
        </p:txBody>
      </p:sp>
      <p:pic>
        <p:nvPicPr>
          <p:cNvPr id="4" name="Picture 3"/>
          <p:cNvPicPr>
            <a:picLocks noChangeAspect="1"/>
          </p:cNvPicPr>
          <p:nvPr/>
        </p:nvPicPr>
        <p:blipFill>
          <a:blip r:embed="rId2"/>
          <a:stretch>
            <a:fillRect/>
          </a:stretch>
        </p:blipFill>
        <p:spPr>
          <a:xfrm>
            <a:off x="235639" y="1690689"/>
            <a:ext cx="4800000" cy="4419048"/>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1174055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Changes/Additions to Daily Report</a:t>
            </a:r>
            <a:endParaRPr lang="en-US" dirty="0"/>
          </a:p>
        </p:txBody>
      </p:sp>
      <p:pic>
        <p:nvPicPr>
          <p:cNvPr id="3" name="Picture 2"/>
          <p:cNvPicPr>
            <a:picLocks noChangeAspect="1"/>
          </p:cNvPicPr>
          <p:nvPr/>
        </p:nvPicPr>
        <p:blipFill>
          <a:blip r:embed="rId2"/>
          <a:stretch>
            <a:fillRect/>
          </a:stretch>
        </p:blipFill>
        <p:spPr>
          <a:xfrm>
            <a:off x="628650" y="1690690"/>
            <a:ext cx="5849423" cy="3972634"/>
          </a:xfrm>
          <a:prstGeom prst="rect">
            <a:avLst/>
          </a:prstGeom>
          <a:ln>
            <a:solidFill>
              <a:schemeClr val="tx1"/>
            </a:solidFill>
          </a:ln>
        </p:spPr>
      </p:pic>
      <p:sp>
        <p:nvSpPr>
          <p:cNvPr id="4" name="TextBox 3"/>
          <p:cNvSpPr txBox="1"/>
          <p:nvPr/>
        </p:nvSpPr>
        <p:spPr>
          <a:xfrm>
            <a:off x="4906851" y="1968847"/>
            <a:ext cx="3900683" cy="3416320"/>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Daily Report was made much</a:t>
            </a:r>
          </a:p>
          <a:p>
            <a:r>
              <a:rPr lang="en-US" dirty="0"/>
              <a:t>m</a:t>
            </a:r>
            <a:r>
              <a:rPr lang="en-US" dirty="0" smtClean="0"/>
              <a:t>ore robust with the addition of</a:t>
            </a:r>
          </a:p>
          <a:p>
            <a:r>
              <a:rPr lang="en-US" dirty="0"/>
              <a:t>t</a:t>
            </a:r>
            <a:r>
              <a:rPr lang="en-US" dirty="0" smtClean="0"/>
              <a:t>he option for a Date Range. The </a:t>
            </a:r>
          </a:p>
          <a:p>
            <a:r>
              <a:rPr lang="en-US" dirty="0"/>
              <a:t>n</a:t>
            </a:r>
            <a:r>
              <a:rPr lang="en-US" dirty="0" smtClean="0"/>
              <a:t>ew Animal Feed Log grid displays</a:t>
            </a:r>
          </a:p>
          <a:p>
            <a:r>
              <a:rPr lang="en-US" dirty="0"/>
              <a:t>a</a:t>
            </a:r>
            <a:r>
              <a:rPr lang="en-US" dirty="0" smtClean="0"/>
              <a:t>nd several Enclosure Event Types</a:t>
            </a:r>
          </a:p>
          <a:p>
            <a:r>
              <a:rPr lang="en-US" dirty="0" smtClean="0"/>
              <a:t>were added when an Enclosure or </a:t>
            </a:r>
          </a:p>
          <a:p>
            <a:r>
              <a:rPr lang="en-US" dirty="0" smtClean="0"/>
              <a:t>Enclosure List is </a:t>
            </a:r>
            <a:r>
              <a:rPr lang="en-US" dirty="0"/>
              <a:t>selected. </a:t>
            </a:r>
            <a:r>
              <a:rPr lang="en-US" dirty="0" smtClean="0"/>
              <a:t>We also </a:t>
            </a:r>
          </a:p>
          <a:p>
            <a:r>
              <a:rPr lang="en-US" dirty="0" smtClean="0"/>
              <a:t>clarified the rules around what should </a:t>
            </a:r>
          </a:p>
          <a:p>
            <a:r>
              <a:rPr lang="en-US" dirty="0" smtClean="0"/>
              <a:t>display. For example, if </a:t>
            </a:r>
            <a:r>
              <a:rPr lang="en-US" dirty="0"/>
              <a:t>you run by </a:t>
            </a:r>
            <a:endParaRPr lang="en-US" dirty="0" smtClean="0"/>
          </a:p>
          <a:p>
            <a:r>
              <a:rPr lang="en-US" dirty="0" smtClean="0"/>
              <a:t>enclosure but </a:t>
            </a:r>
            <a:r>
              <a:rPr lang="en-US" dirty="0"/>
              <a:t>select animal records, </a:t>
            </a:r>
            <a:endParaRPr lang="en-US" dirty="0" smtClean="0"/>
          </a:p>
          <a:p>
            <a:r>
              <a:rPr lang="en-US" dirty="0" smtClean="0"/>
              <a:t>you'll </a:t>
            </a:r>
            <a:r>
              <a:rPr lang="en-US" dirty="0"/>
              <a:t>also </a:t>
            </a:r>
            <a:r>
              <a:rPr lang="en-US" dirty="0" smtClean="0"/>
              <a:t>see </a:t>
            </a:r>
            <a:r>
              <a:rPr lang="en-US" dirty="0"/>
              <a:t>occupant records </a:t>
            </a:r>
            <a:endParaRPr lang="en-US" dirty="0" smtClean="0"/>
          </a:p>
          <a:p>
            <a:r>
              <a:rPr lang="en-US" dirty="0" smtClean="0"/>
              <a:t>related </a:t>
            </a:r>
            <a:r>
              <a:rPr lang="en-US" dirty="0"/>
              <a:t>to the </a:t>
            </a:r>
            <a:r>
              <a:rPr lang="en-US" dirty="0" smtClean="0"/>
              <a:t>event </a:t>
            </a:r>
            <a:r>
              <a:rPr lang="en-US" dirty="0"/>
              <a:t>types you </a:t>
            </a:r>
            <a:r>
              <a:rPr lang="en-US" dirty="0" smtClean="0"/>
              <a:t>selected.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332891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Enclosure Occupants Batch Actions</a:t>
            </a:r>
            <a:endParaRPr lang="en-US" dirty="0"/>
          </a:p>
        </p:txBody>
      </p:sp>
      <p:pic>
        <p:nvPicPr>
          <p:cNvPr id="3" name="Picture 2"/>
          <p:cNvPicPr>
            <a:picLocks noChangeAspect="1"/>
          </p:cNvPicPr>
          <p:nvPr/>
        </p:nvPicPr>
        <p:blipFill>
          <a:blip r:embed="rId2"/>
          <a:stretch>
            <a:fillRect/>
          </a:stretch>
        </p:blipFill>
        <p:spPr>
          <a:xfrm>
            <a:off x="628650" y="2025540"/>
            <a:ext cx="4702614" cy="3973035"/>
          </a:xfrm>
          <a:prstGeom prst="rect">
            <a:avLst/>
          </a:prstGeom>
          <a:ln>
            <a:solidFill>
              <a:schemeClr val="tx1"/>
            </a:solidFill>
          </a:ln>
        </p:spPr>
      </p:pic>
      <p:sp>
        <p:nvSpPr>
          <p:cNvPr id="4" name="TextBox 3"/>
          <p:cNvSpPr txBox="1"/>
          <p:nvPr/>
        </p:nvSpPr>
        <p:spPr>
          <a:xfrm>
            <a:off x="4733802" y="1690689"/>
            <a:ext cx="3781548" cy="2862322"/>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ability to perform Simple</a:t>
            </a:r>
          </a:p>
          <a:p>
            <a:r>
              <a:rPr lang="en-US" dirty="0" smtClean="0"/>
              <a:t>Batch Actions from the</a:t>
            </a:r>
          </a:p>
          <a:p>
            <a:r>
              <a:rPr lang="en-US" dirty="0" smtClean="0"/>
              <a:t>Occupants tab in enclosure records</a:t>
            </a:r>
          </a:p>
          <a:p>
            <a:r>
              <a:rPr lang="en-US" dirty="0"/>
              <a:t>w</a:t>
            </a:r>
            <a:r>
              <a:rPr lang="en-US" dirty="0" smtClean="0"/>
              <a:t>as added. This is a real time saver</a:t>
            </a:r>
          </a:p>
          <a:p>
            <a:r>
              <a:rPr lang="en-US" dirty="0"/>
              <a:t>b</a:t>
            </a:r>
            <a:r>
              <a:rPr lang="en-US" dirty="0" smtClean="0"/>
              <a:t>ecause the Animal Lists you</a:t>
            </a:r>
          </a:p>
          <a:p>
            <a:r>
              <a:rPr lang="en-US" dirty="0"/>
              <a:t>c</a:t>
            </a:r>
            <a:r>
              <a:rPr lang="en-US" dirty="0" smtClean="0"/>
              <a:t>reate are static but enclosure </a:t>
            </a:r>
          </a:p>
          <a:p>
            <a:r>
              <a:rPr lang="en-US" dirty="0" smtClean="0"/>
              <a:t>occupants are often fluid. Using</a:t>
            </a:r>
          </a:p>
          <a:p>
            <a:r>
              <a:rPr lang="en-US" dirty="0"/>
              <a:t>t</a:t>
            </a:r>
            <a:r>
              <a:rPr lang="en-US" dirty="0" smtClean="0"/>
              <a:t>he Date Range you can find historical </a:t>
            </a:r>
          </a:p>
          <a:p>
            <a:r>
              <a:rPr lang="en-US" dirty="0" smtClean="0"/>
              <a:t>records for the enclosure to perform </a:t>
            </a:r>
          </a:p>
          <a:p>
            <a:r>
              <a:rPr lang="en-US" dirty="0" smtClean="0"/>
              <a:t>a Batch Action on.</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150862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Studbooks</a:t>
            </a:r>
            <a:endParaRPr lang="en-US" dirty="0"/>
          </a:p>
        </p:txBody>
      </p:sp>
      <p:pic>
        <p:nvPicPr>
          <p:cNvPr id="1026" name="Picture 2" descr="Image result for animal pai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36" y="1342959"/>
            <a:ext cx="7134382" cy="42554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3131247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Entire Module!!!</a:t>
            </a:r>
            <a:endParaRPr lang="en-US" dirty="0"/>
          </a:p>
        </p:txBody>
      </p:sp>
      <p:sp>
        <p:nvSpPr>
          <p:cNvPr id="3" name="TextBox 2"/>
          <p:cNvSpPr txBox="1"/>
          <p:nvPr/>
        </p:nvSpPr>
        <p:spPr>
          <a:xfrm>
            <a:off x="2363425" y="1643189"/>
            <a:ext cx="6617517" cy="1200329"/>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This entire module was new in 2017. Since it went live in the spring</a:t>
            </a:r>
          </a:p>
          <a:p>
            <a:r>
              <a:rPr lang="en-US" dirty="0" smtClean="0"/>
              <a:t>138 studbooks </a:t>
            </a:r>
            <a:r>
              <a:rPr lang="en-US" dirty="0" smtClean="0"/>
              <a:t>were </a:t>
            </a:r>
            <a:r>
              <a:rPr lang="en-US" dirty="0" smtClean="0"/>
              <a:t>migrated into </a:t>
            </a:r>
            <a:r>
              <a:rPr lang="en-US" dirty="0" smtClean="0"/>
              <a:t>ZIMS in 2017! </a:t>
            </a:r>
            <a:r>
              <a:rPr lang="en-US" dirty="0" smtClean="0"/>
              <a:t>ZIMS for Studbooks</a:t>
            </a:r>
          </a:p>
          <a:p>
            <a:r>
              <a:rPr lang="en-US" dirty="0"/>
              <a:t>h</a:t>
            </a:r>
            <a:r>
              <a:rPr lang="en-US" dirty="0" smtClean="0"/>
              <a:t>as some functionality that the legacy studbook applications </a:t>
            </a:r>
          </a:p>
          <a:p>
            <a:r>
              <a:rPr lang="en-US" dirty="0" smtClean="0"/>
              <a:t>(SPARKS and </a:t>
            </a:r>
            <a:r>
              <a:rPr lang="en-US" dirty="0" err="1" smtClean="0"/>
              <a:t>Poplink</a:t>
            </a:r>
            <a:r>
              <a:rPr lang="en-US" dirty="0" smtClean="0"/>
              <a:t>) do not. Such as…………….</a:t>
            </a:r>
            <a:endParaRPr lang="en-US" dirty="0"/>
          </a:p>
        </p:txBody>
      </p:sp>
      <p:pic>
        <p:nvPicPr>
          <p:cNvPr id="4" name="Picture 3"/>
          <p:cNvPicPr>
            <a:picLocks noChangeAspect="1"/>
          </p:cNvPicPr>
          <p:nvPr/>
        </p:nvPicPr>
        <p:blipFill>
          <a:blip r:embed="rId2"/>
          <a:stretch>
            <a:fillRect/>
          </a:stretch>
        </p:blipFill>
        <p:spPr>
          <a:xfrm>
            <a:off x="872194" y="1643189"/>
            <a:ext cx="1394487" cy="1456464"/>
          </a:xfrm>
          <a:prstGeom prst="rect">
            <a:avLst/>
          </a:prstGeom>
        </p:spPr>
      </p:pic>
      <p:pic>
        <p:nvPicPr>
          <p:cNvPr id="6" name="Picture 5"/>
          <p:cNvPicPr>
            <a:picLocks noChangeAspect="1"/>
          </p:cNvPicPr>
          <p:nvPr/>
        </p:nvPicPr>
        <p:blipFill>
          <a:blip r:embed="rId3"/>
          <a:stretch>
            <a:fillRect/>
          </a:stretch>
        </p:blipFill>
        <p:spPr>
          <a:xfrm>
            <a:off x="628650" y="3371469"/>
            <a:ext cx="7817476" cy="2279076"/>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2494044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14" y="287947"/>
            <a:ext cx="7886700" cy="1325563"/>
          </a:xfrm>
        </p:spPr>
        <p:txBody>
          <a:bodyPr/>
          <a:lstStyle/>
          <a:p>
            <a:r>
              <a:rPr lang="en-US" dirty="0" smtClean="0"/>
              <a:t>List of Suggested Animals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27</a:t>
            </a:fld>
            <a:endParaRPr lang="en-US"/>
          </a:p>
        </p:txBody>
      </p:sp>
      <p:pic>
        <p:nvPicPr>
          <p:cNvPr id="7" name="Picture 6"/>
          <p:cNvPicPr>
            <a:picLocks noChangeAspect="1"/>
          </p:cNvPicPr>
          <p:nvPr/>
        </p:nvPicPr>
        <p:blipFill>
          <a:blip r:embed="rId2"/>
          <a:stretch>
            <a:fillRect/>
          </a:stretch>
        </p:blipFill>
        <p:spPr>
          <a:xfrm>
            <a:off x="2324527" y="1555514"/>
            <a:ext cx="6369919" cy="3244847"/>
          </a:xfrm>
          <a:prstGeom prst="rect">
            <a:avLst/>
          </a:prstGeom>
          <a:ln>
            <a:solidFill>
              <a:schemeClr val="tx1"/>
            </a:solidFill>
          </a:ln>
        </p:spPr>
      </p:pic>
      <p:sp>
        <p:nvSpPr>
          <p:cNvPr id="6" name="TextBox 5"/>
          <p:cNvSpPr txBox="1"/>
          <p:nvPr/>
        </p:nvSpPr>
        <p:spPr>
          <a:xfrm>
            <a:off x="940158" y="4107249"/>
            <a:ext cx="5525036" cy="1200329"/>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t>Suggested Animals displays a list of animals that are entered in ZIMS but have not yet been accepted into your Studbook. ZIMS will indicate if it finds any possible matches that are already in your studbook.</a:t>
            </a:r>
            <a:endParaRPr lang="en-US" dirty="0"/>
          </a:p>
        </p:txBody>
      </p:sp>
    </p:spTree>
    <p:extLst>
      <p:ext uri="{BB962C8B-B14F-4D97-AF65-F5344CB8AC3E}">
        <p14:creationId xmlns:p14="http://schemas.microsoft.com/office/powerpoint/2010/main" val="1907776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 Matches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pic>
        <p:nvPicPr>
          <p:cNvPr id="9" name="Picture 8"/>
          <p:cNvPicPr>
            <a:picLocks noChangeAspect="1"/>
          </p:cNvPicPr>
          <p:nvPr/>
        </p:nvPicPr>
        <p:blipFill>
          <a:blip r:embed="rId2"/>
          <a:stretch>
            <a:fillRect/>
          </a:stretch>
        </p:blipFill>
        <p:spPr>
          <a:xfrm>
            <a:off x="907187" y="1598231"/>
            <a:ext cx="6936048" cy="3768311"/>
          </a:xfrm>
          <a:prstGeom prst="rect">
            <a:avLst/>
          </a:prstGeom>
          <a:ln>
            <a:solidFill>
              <a:schemeClr val="tx1"/>
            </a:solidFill>
          </a:ln>
        </p:spPr>
      </p:pic>
      <p:sp>
        <p:nvSpPr>
          <p:cNvPr id="8" name="TextBox 7"/>
          <p:cNvSpPr txBox="1"/>
          <p:nvPr/>
        </p:nvSpPr>
        <p:spPr>
          <a:xfrm>
            <a:off x="628650" y="4489379"/>
            <a:ext cx="4753481" cy="1754326"/>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If possible matches are found in your Suggested</a:t>
            </a:r>
          </a:p>
          <a:p>
            <a:r>
              <a:rPr lang="en-US" dirty="0" smtClean="0"/>
              <a:t>Animals you have the option to link to a current </a:t>
            </a:r>
          </a:p>
          <a:p>
            <a:r>
              <a:rPr lang="en-US" dirty="0" smtClean="0"/>
              <a:t>studbook animal by selecting the link icon. One</a:t>
            </a:r>
          </a:p>
          <a:p>
            <a:r>
              <a:rPr lang="en-US" dirty="0"/>
              <a:t>c</a:t>
            </a:r>
            <a:r>
              <a:rPr lang="en-US" dirty="0" smtClean="0"/>
              <a:t>lick and it is in the Studbook! You can also enter</a:t>
            </a:r>
          </a:p>
          <a:p>
            <a:r>
              <a:rPr lang="en-US" dirty="0"/>
              <a:t>a</a:t>
            </a:r>
            <a:r>
              <a:rPr lang="en-US" dirty="0" smtClean="0"/>
              <a:t>s a new animal, reject the record, or link to a</a:t>
            </a:r>
          </a:p>
          <a:p>
            <a:r>
              <a:rPr lang="en-US" dirty="0"/>
              <a:t>d</a:t>
            </a:r>
            <a:r>
              <a:rPr lang="en-US" dirty="0" smtClean="0"/>
              <a:t>ifferent studbook record.</a:t>
            </a:r>
            <a:endParaRPr lang="en-US" dirty="0"/>
          </a:p>
        </p:txBody>
      </p:sp>
    </p:spTree>
    <p:extLst>
      <p:ext uri="{BB962C8B-B14F-4D97-AF65-F5344CB8AC3E}">
        <p14:creationId xmlns:p14="http://schemas.microsoft.com/office/powerpoint/2010/main" val="4212573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Updates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29</a:t>
            </a:fld>
            <a:endParaRPr lang="en-US"/>
          </a:p>
        </p:txBody>
      </p:sp>
      <p:sp>
        <p:nvSpPr>
          <p:cNvPr id="6" name="TextBox 5"/>
          <p:cNvSpPr txBox="1"/>
          <p:nvPr/>
        </p:nvSpPr>
        <p:spPr>
          <a:xfrm>
            <a:off x="336478" y="2294722"/>
            <a:ext cx="3109762" cy="2308324"/>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Pending Updates will</a:t>
            </a:r>
          </a:p>
          <a:p>
            <a:r>
              <a:rPr lang="en-US" dirty="0"/>
              <a:t>d</a:t>
            </a:r>
            <a:r>
              <a:rPr lang="en-US" dirty="0" smtClean="0"/>
              <a:t>isplay any changes that</a:t>
            </a:r>
          </a:p>
          <a:p>
            <a:r>
              <a:rPr lang="en-US" dirty="0"/>
              <a:t>h</a:t>
            </a:r>
            <a:r>
              <a:rPr lang="en-US" dirty="0" smtClean="0"/>
              <a:t>ave been made at the</a:t>
            </a:r>
          </a:p>
          <a:p>
            <a:r>
              <a:rPr lang="en-US" dirty="0"/>
              <a:t>i</a:t>
            </a:r>
            <a:r>
              <a:rPr lang="en-US" dirty="0" smtClean="0"/>
              <a:t>nstitutional level for animals </a:t>
            </a:r>
          </a:p>
          <a:p>
            <a:r>
              <a:rPr lang="en-US" dirty="0"/>
              <a:t>a</a:t>
            </a:r>
            <a:r>
              <a:rPr lang="en-US" dirty="0" smtClean="0"/>
              <a:t>lready in your studbook. You </a:t>
            </a:r>
          </a:p>
          <a:p>
            <a:r>
              <a:rPr lang="en-US" dirty="0" smtClean="0"/>
              <a:t>can search for specific updates </a:t>
            </a:r>
          </a:p>
          <a:p>
            <a:r>
              <a:rPr lang="en-US" dirty="0" smtClean="0"/>
              <a:t>as desired using the topics in </a:t>
            </a:r>
          </a:p>
          <a:p>
            <a:r>
              <a:rPr lang="en-US" dirty="0" smtClean="0"/>
              <a:t>the blue box.</a:t>
            </a:r>
            <a:endParaRPr lang="en-US" dirty="0"/>
          </a:p>
        </p:txBody>
      </p:sp>
      <p:pic>
        <p:nvPicPr>
          <p:cNvPr id="7" name="Picture 6"/>
          <p:cNvPicPr>
            <a:picLocks noChangeAspect="1"/>
          </p:cNvPicPr>
          <p:nvPr/>
        </p:nvPicPr>
        <p:blipFill>
          <a:blip r:embed="rId2"/>
          <a:stretch>
            <a:fillRect/>
          </a:stretch>
        </p:blipFill>
        <p:spPr>
          <a:xfrm>
            <a:off x="3733525" y="1510047"/>
            <a:ext cx="4781825" cy="3871001"/>
          </a:xfrm>
          <a:prstGeom prst="rect">
            <a:avLst/>
          </a:prstGeom>
          <a:ln>
            <a:solidFill>
              <a:schemeClr val="tx1"/>
            </a:solidFill>
          </a:ln>
        </p:spPr>
      </p:pic>
    </p:spTree>
    <p:extLst>
      <p:ext uri="{BB962C8B-B14F-4D97-AF65-F5344CB8AC3E}">
        <p14:creationId xmlns:p14="http://schemas.microsoft.com/office/powerpoint/2010/main" val="2992867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lstStyle/>
          <a:p>
            <a:r>
              <a:rPr lang="en-US" dirty="0" smtClean="0"/>
              <a:t>Husbandry/Animal Management</a:t>
            </a:r>
            <a:endParaRPr lang="en-US" dirty="0"/>
          </a:p>
        </p:txBody>
      </p:sp>
      <p:pic>
        <p:nvPicPr>
          <p:cNvPr id="4098" name="Picture 2" descr="Image result for zookeep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038" y="1500563"/>
            <a:ext cx="6399770" cy="426125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209093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54" y="8293"/>
            <a:ext cx="7886700" cy="1325563"/>
          </a:xfrm>
        </p:spPr>
        <p:txBody>
          <a:bodyPr/>
          <a:lstStyle/>
          <a:p>
            <a:r>
              <a:rPr lang="en-US" dirty="0" smtClean="0"/>
              <a:t>Pending Updates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pic>
        <p:nvPicPr>
          <p:cNvPr id="5" name="Picture 4"/>
          <p:cNvPicPr>
            <a:picLocks noChangeAspect="1"/>
          </p:cNvPicPr>
          <p:nvPr/>
        </p:nvPicPr>
        <p:blipFill>
          <a:blip r:embed="rId2"/>
          <a:stretch>
            <a:fillRect/>
          </a:stretch>
        </p:blipFill>
        <p:spPr>
          <a:xfrm>
            <a:off x="3103808" y="1087611"/>
            <a:ext cx="5591846" cy="3300342"/>
          </a:xfrm>
          <a:prstGeom prst="rect">
            <a:avLst/>
          </a:prstGeom>
          <a:ln>
            <a:solidFill>
              <a:schemeClr val="tx1"/>
            </a:solidFill>
          </a:ln>
        </p:spPr>
      </p:pic>
      <p:sp>
        <p:nvSpPr>
          <p:cNvPr id="8" name="TextBox 7"/>
          <p:cNvSpPr txBox="1"/>
          <p:nvPr/>
        </p:nvSpPr>
        <p:spPr>
          <a:xfrm>
            <a:off x="568757" y="3347048"/>
            <a:ext cx="4709494" cy="2308324"/>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Within the record the number of updates</a:t>
            </a:r>
          </a:p>
          <a:p>
            <a:r>
              <a:rPr lang="en-US" dirty="0"/>
              <a:t>d</a:t>
            </a:r>
            <a:r>
              <a:rPr lang="en-US" dirty="0" smtClean="0"/>
              <a:t>isplays at the top in the Basic Info grid.  These </a:t>
            </a:r>
          </a:p>
          <a:p>
            <a:r>
              <a:rPr lang="en-US" dirty="0" smtClean="0"/>
              <a:t>updates are changes made in the animal</a:t>
            </a:r>
          </a:p>
          <a:p>
            <a:r>
              <a:rPr lang="en-US" dirty="0"/>
              <a:t>r</a:t>
            </a:r>
            <a:r>
              <a:rPr lang="en-US" dirty="0" smtClean="0"/>
              <a:t>ecord at the institutional level. An orange</a:t>
            </a:r>
          </a:p>
          <a:p>
            <a:r>
              <a:rPr lang="en-US" dirty="0"/>
              <a:t>c</a:t>
            </a:r>
            <a:r>
              <a:rPr lang="en-US" dirty="0" smtClean="0"/>
              <a:t>ircle indicates which grid the updates are in.</a:t>
            </a:r>
          </a:p>
          <a:p>
            <a:r>
              <a:rPr lang="en-US" dirty="0" smtClean="0"/>
              <a:t>Selecting the “?” allows you to Accept the data</a:t>
            </a:r>
          </a:p>
          <a:p>
            <a:r>
              <a:rPr lang="en-US" dirty="0"/>
              <a:t>u</a:t>
            </a:r>
            <a:r>
              <a:rPr lang="en-US" dirty="0" smtClean="0"/>
              <a:t>pdate into your studbook or Reject the update.</a:t>
            </a:r>
          </a:p>
          <a:p>
            <a:r>
              <a:rPr lang="en-US" dirty="0" smtClean="0"/>
              <a:t>No re-typing required!</a:t>
            </a:r>
            <a:endParaRPr lang="en-US" dirty="0"/>
          </a:p>
        </p:txBody>
      </p:sp>
    </p:spTree>
    <p:extLst>
      <p:ext uri="{BB962C8B-B14F-4D97-AF65-F5344CB8AC3E}">
        <p14:creationId xmlns:p14="http://schemas.microsoft.com/office/powerpoint/2010/main" val="698924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Not Getting Updates</a:t>
            </a:r>
            <a:endParaRPr lang="en-US" dirty="0"/>
          </a:p>
        </p:txBody>
      </p:sp>
      <p:sp>
        <p:nvSpPr>
          <p:cNvPr id="4" name="TextBox 3"/>
          <p:cNvSpPr txBox="1"/>
          <p:nvPr/>
        </p:nvSpPr>
        <p:spPr>
          <a:xfrm>
            <a:off x="427553" y="3983949"/>
            <a:ext cx="8288893" cy="1477328"/>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t>There are two situations where you may not be receiving Pending Updates on your studbook records. First, the last holder may not be a ZIMS institution and therefore no updates are available. Second, the animal may be managed as a group in the Husbandry module of ZIMS. Currently studbooks do not handle group records so no updates from groups will be displayed. You will receive a message under Global Status.</a:t>
            </a:r>
            <a:endParaRPr lang="en-US" dirty="0"/>
          </a:p>
        </p:txBody>
      </p:sp>
      <p:pic>
        <p:nvPicPr>
          <p:cNvPr id="5" name="Picture 4"/>
          <p:cNvPicPr>
            <a:picLocks noChangeAspect="1"/>
          </p:cNvPicPr>
          <p:nvPr/>
        </p:nvPicPr>
        <p:blipFill>
          <a:blip r:embed="rId2"/>
          <a:stretch>
            <a:fillRect/>
          </a:stretch>
        </p:blipFill>
        <p:spPr>
          <a:xfrm>
            <a:off x="695797" y="1483487"/>
            <a:ext cx="7752404" cy="2264652"/>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507784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 Auto Populate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32</a:t>
            </a:fld>
            <a:endParaRPr lang="en-US"/>
          </a:p>
        </p:txBody>
      </p:sp>
      <p:pic>
        <p:nvPicPr>
          <p:cNvPr id="5" name="Picture 4"/>
          <p:cNvPicPr>
            <a:picLocks noChangeAspect="1"/>
          </p:cNvPicPr>
          <p:nvPr/>
        </p:nvPicPr>
        <p:blipFill>
          <a:blip r:embed="rId2"/>
          <a:stretch>
            <a:fillRect/>
          </a:stretch>
        </p:blipFill>
        <p:spPr>
          <a:xfrm>
            <a:off x="1272016" y="1415994"/>
            <a:ext cx="6403794" cy="2886912"/>
          </a:xfrm>
          <a:prstGeom prst="rect">
            <a:avLst/>
          </a:prstGeom>
          <a:ln>
            <a:solidFill>
              <a:schemeClr val="tx1"/>
            </a:solidFill>
          </a:ln>
        </p:spPr>
      </p:pic>
      <p:sp>
        <p:nvSpPr>
          <p:cNvPr id="6" name="TextBox 5"/>
          <p:cNvSpPr txBox="1"/>
          <p:nvPr/>
        </p:nvSpPr>
        <p:spPr>
          <a:xfrm>
            <a:off x="959665" y="4440768"/>
            <a:ext cx="7224670" cy="923330"/>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There is a separate box for identifiers in each individual animal record.</a:t>
            </a:r>
          </a:p>
          <a:p>
            <a:r>
              <a:rPr lang="en-US" dirty="0" smtClean="0"/>
              <a:t>Any identifiers that have been entered in the Husbandry module will </a:t>
            </a:r>
          </a:p>
          <a:p>
            <a:r>
              <a:rPr lang="en-US" dirty="0"/>
              <a:t>a</a:t>
            </a:r>
            <a:r>
              <a:rPr lang="en-US" dirty="0" smtClean="0"/>
              <a:t>utomatically populate in the studbook, you do not need to re-enter them.</a:t>
            </a:r>
            <a:endParaRPr lang="en-US" dirty="0"/>
          </a:p>
        </p:txBody>
      </p:sp>
    </p:spTree>
    <p:extLst>
      <p:ext uri="{BB962C8B-B14F-4D97-AF65-F5344CB8AC3E}">
        <p14:creationId xmlns:p14="http://schemas.microsoft.com/office/powerpoint/2010/main" val="1632159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Associations Assign more than SBK</a:t>
            </a:r>
            <a:endParaRPr lang="en-US" dirty="0"/>
          </a:p>
        </p:txBody>
      </p:sp>
      <p:pic>
        <p:nvPicPr>
          <p:cNvPr id="1028" name="Picture 4" descr="Image result for zoo commissar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592770"/>
            <a:ext cx="2342926" cy="31254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Image result for zoo vet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8946" y="1211018"/>
            <a:ext cx="3746404" cy="18732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53567" y="3278311"/>
            <a:ext cx="5827686" cy="2308324"/>
          </a:xfrm>
          <a:prstGeom prst="rect">
            <a:avLst/>
          </a:prstGeom>
          <a:solidFill>
            <a:schemeClr val="accent4">
              <a:lumMod val="60000"/>
              <a:lumOff val="40000"/>
            </a:schemeClr>
          </a:solidFill>
          <a:ln>
            <a:solidFill>
              <a:schemeClr val="accent1"/>
            </a:solidFill>
          </a:ln>
        </p:spPr>
        <p:txBody>
          <a:bodyPr wrap="none" rtlCol="0">
            <a:spAutoFit/>
          </a:bodyPr>
          <a:lstStyle/>
          <a:p>
            <a:r>
              <a:rPr lang="en-US" dirty="0" smtClean="0"/>
              <a:t>Regional Associations also have the ability to assign more</a:t>
            </a:r>
          </a:p>
          <a:p>
            <a:r>
              <a:rPr lang="en-US" dirty="0"/>
              <a:t>t</a:t>
            </a:r>
            <a:r>
              <a:rPr lang="en-US" dirty="0" smtClean="0"/>
              <a:t>han just the Studbook Keeper to a studbook. They can add</a:t>
            </a:r>
          </a:p>
          <a:p>
            <a:r>
              <a:rPr lang="en-US" dirty="0" smtClean="0"/>
              <a:t>Nutrition and Vet Advisors and SSP Coordinators and TAG</a:t>
            </a:r>
          </a:p>
          <a:p>
            <a:r>
              <a:rPr lang="en-US" dirty="0" smtClean="0"/>
              <a:t>Chairs to name a few other roles. Most of these will have</a:t>
            </a:r>
          </a:p>
          <a:p>
            <a:r>
              <a:rPr lang="en-US" dirty="0" smtClean="0"/>
              <a:t>Read Only access to the studbook. </a:t>
            </a:r>
            <a:r>
              <a:rPr lang="en-US" dirty="0"/>
              <a:t>However, more than one </a:t>
            </a:r>
            <a:endParaRPr lang="en-US" dirty="0" smtClean="0"/>
          </a:p>
          <a:p>
            <a:r>
              <a:rPr lang="en-US" dirty="0" smtClean="0"/>
              <a:t>person </a:t>
            </a:r>
            <a:r>
              <a:rPr lang="en-US" dirty="0"/>
              <a:t>can </a:t>
            </a:r>
            <a:r>
              <a:rPr lang="en-US" dirty="0" smtClean="0"/>
              <a:t>be assigned </a:t>
            </a:r>
            <a:r>
              <a:rPr lang="en-US" dirty="0"/>
              <a:t>access to data entry in the </a:t>
            </a:r>
          </a:p>
          <a:p>
            <a:r>
              <a:rPr lang="en-US" dirty="0"/>
              <a:t>studbook. This allows multiple Users </a:t>
            </a:r>
            <a:r>
              <a:rPr lang="en-US" dirty="0" smtClean="0"/>
              <a:t>to </a:t>
            </a:r>
            <a:r>
              <a:rPr lang="en-US" dirty="0"/>
              <a:t>be able to update </a:t>
            </a:r>
            <a:endParaRPr lang="en-US" dirty="0" smtClean="0"/>
          </a:p>
          <a:p>
            <a:r>
              <a:rPr lang="en-US" dirty="0" smtClean="0"/>
              <a:t>the studbook data.</a:t>
            </a:r>
            <a:endParaRPr lang="en-US" dirty="0"/>
          </a:p>
        </p:txBody>
      </p:sp>
      <p:pic>
        <p:nvPicPr>
          <p:cNvPr id="7" name="Picture 2" descr="Image result for zoo staff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59" y="4620314"/>
            <a:ext cx="2506908" cy="18801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655047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Activity &amp; Hyperlinks </a:t>
            </a:r>
            <a:endParaRPr lang="en-US" dirty="0"/>
          </a:p>
        </p:txBody>
      </p:sp>
      <p:pic>
        <p:nvPicPr>
          <p:cNvPr id="3" name="Picture 2"/>
          <p:cNvPicPr>
            <a:picLocks noChangeAspect="1"/>
          </p:cNvPicPr>
          <p:nvPr/>
        </p:nvPicPr>
        <p:blipFill>
          <a:blip r:embed="rId2"/>
          <a:stretch>
            <a:fillRect/>
          </a:stretch>
        </p:blipFill>
        <p:spPr>
          <a:xfrm>
            <a:off x="890495" y="1468192"/>
            <a:ext cx="3336973" cy="4940029"/>
          </a:xfrm>
          <a:prstGeom prst="rect">
            <a:avLst/>
          </a:prstGeom>
          <a:ln>
            <a:solidFill>
              <a:schemeClr val="tx1"/>
            </a:solidFill>
          </a:ln>
        </p:spPr>
      </p:pic>
      <p:sp>
        <p:nvSpPr>
          <p:cNvPr id="4" name="TextBox 3"/>
          <p:cNvSpPr txBox="1"/>
          <p:nvPr/>
        </p:nvSpPr>
        <p:spPr>
          <a:xfrm>
            <a:off x="4781123" y="2421228"/>
            <a:ext cx="3734227" cy="2031325"/>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Studbook Keeper can easily </a:t>
            </a:r>
          </a:p>
          <a:p>
            <a:r>
              <a:rPr lang="en-US" dirty="0" smtClean="0"/>
              <a:t>track the recent activity in their</a:t>
            </a:r>
          </a:p>
          <a:p>
            <a:r>
              <a:rPr lang="en-US" dirty="0"/>
              <a:t>s</a:t>
            </a:r>
            <a:r>
              <a:rPr lang="en-US" dirty="0" smtClean="0"/>
              <a:t>tudbook using the Studbook Activity</a:t>
            </a:r>
          </a:p>
          <a:p>
            <a:r>
              <a:rPr lang="en-US" dirty="0"/>
              <a:t>b</a:t>
            </a:r>
            <a:r>
              <a:rPr lang="en-US" dirty="0" smtClean="0"/>
              <a:t>ox. The Studbook IDs are hyperlinks</a:t>
            </a:r>
          </a:p>
          <a:p>
            <a:r>
              <a:rPr lang="en-US" dirty="0"/>
              <a:t>i</a:t>
            </a:r>
            <a:r>
              <a:rPr lang="en-US" dirty="0" smtClean="0"/>
              <a:t>nto the studbook record. Throughout</a:t>
            </a:r>
          </a:p>
          <a:p>
            <a:r>
              <a:rPr lang="en-US" dirty="0"/>
              <a:t>t</a:t>
            </a:r>
            <a:r>
              <a:rPr lang="en-US" dirty="0" smtClean="0"/>
              <a:t>he module all Studbook IDs are </a:t>
            </a:r>
          </a:p>
          <a:p>
            <a:r>
              <a:rPr lang="en-US" dirty="0"/>
              <a:t>h</a:t>
            </a:r>
            <a:r>
              <a:rPr lang="en-US" dirty="0" smtClean="0"/>
              <a:t>yperlinks into the actual record.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1287155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Tool</a:t>
            </a:r>
            <a:endParaRPr lang="en-US" dirty="0"/>
          </a:p>
        </p:txBody>
      </p:sp>
      <p:pic>
        <p:nvPicPr>
          <p:cNvPr id="3" name="Picture 2"/>
          <p:cNvPicPr>
            <a:picLocks noChangeAspect="1"/>
          </p:cNvPicPr>
          <p:nvPr/>
        </p:nvPicPr>
        <p:blipFill>
          <a:blip r:embed="rId2"/>
          <a:stretch>
            <a:fillRect/>
          </a:stretch>
        </p:blipFill>
        <p:spPr>
          <a:xfrm>
            <a:off x="437881" y="1931831"/>
            <a:ext cx="5440627" cy="3650158"/>
          </a:xfrm>
          <a:prstGeom prst="rect">
            <a:avLst/>
          </a:prstGeom>
          <a:ln>
            <a:solidFill>
              <a:schemeClr val="tx1"/>
            </a:solidFill>
          </a:ln>
        </p:spPr>
      </p:pic>
      <p:sp>
        <p:nvSpPr>
          <p:cNvPr id="4" name="TextBox 3"/>
          <p:cNvSpPr txBox="1"/>
          <p:nvPr/>
        </p:nvSpPr>
        <p:spPr>
          <a:xfrm>
            <a:off x="6233375" y="2073499"/>
            <a:ext cx="2499274" cy="2862322"/>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The Comparison Tool</a:t>
            </a:r>
          </a:p>
          <a:p>
            <a:r>
              <a:rPr lang="en-US" dirty="0"/>
              <a:t>a</a:t>
            </a:r>
            <a:r>
              <a:rPr lang="en-US" dirty="0" smtClean="0"/>
              <a:t>llows for looking at</a:t>
            </a:r>
          </a:p>
          <a:p>
            <a:r>
              <a:rPr lang="en-US" dirty="0"/>
              <a:t>t</a:t>
            </a:r>
            <a:r>
              <a:rPr lang="en-US" dirty="0" smtClean="0"/>
              <a:t>wo records side by side.</a:t>
            </a:r>
          </a:p>
          <a:p>
            <a:r>
              <a:rPr lang="en-US" dirty="0" smtClean="0"/>
              <a:t>This is very helpful if</a:t>
            </a:r>
          </a:p>
          <a:p>
            <a:r>
              <a:rPr lang="en-US" dirty="0"/>
              <a:t>y</a:t>
            </a:r>
            <a:r>
              <a:rPr lang="en-US" dirty="0" smtClean="0"/>
              <a:t>ou think you may have </a:t>
            </a:r>
          </a:p>
          <a:p>
            <a:r>
              <a:rPr lang="en-US" dirty="0"/>
              <a:t>d</a:t>
            </a:r>
            <a:r>
              <a:rPr lang="en-US" dirty="0" smtClean="0"/>
              <a:t>uplicate records and</a:t>
            </a:r>
          </a:p>
          <a:p>
            <a:r>
              <a:rPr lang="en-US" dirty="0"/>
              <a:t>e</a:t>
            </a:r>
            <a:r>
              <a:rPr lang="en-US" dirty="0" smtClean="0"/>
              <a:t>liminates the slow</a:t>
            </a:r>
          </a:p>
          <a:p>
            <a:r>
              <a:rPr lang="en-US" dirty="0"/>
              <a:t>a</a:t>
            </a:r>
            <a:r>
              <a:rPr lang="en-US" dirty="0" smtClean="0"/>
              <a:t>nd confusing process </a:t>
            </a:r>
          </a:p>
          <a:p>
            <a:r>
              <a:rPr lang="en-US" dirty="0" smtClean="0"/>
              <a:t>of going back and forth</a:t>
            </a:r>
          </a:p>
          <a:p>
            <a:r>
              <a:rPr lang="en-US" dirty="0" smtClean="0"/>
              <a:t>between records.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2281178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95" y="206034"/>
            <a:ext cx="7886700" cy="1325563"/>
          </a:xfrm>
        </p:spPr>
        <p:txBody>
          <a:bodyPr/>
          <a:lstStyle/>
          <a:p>
            <a:r>
              <a:rPr lang="en-US" dirty="0" smtClean="0"/>
              <a:t>Data Entry </a:t>
            </a:r>
            <a:r>
              <a:rPr lang="en-US" dirty="0" smtClean="0"/>
              <a:t>Monitoring</a:t>
            </a:r>
            <a:endParaRPr lang="en-US" dirty="0"/>
          </a:p>
        </p:txBody>
      </p:sp>
      <p:pic>
        <p:nvPicPr>
          <p:cNvPr id="3" name="Picture 2"/>
          <p:cNvPicPr>
            <a:picLocks noChangeAspect="1"/>
          </p:cNvPicPr>
          <p:nvPr/>
        </p:nvPicPr>
        <p:blipFill>
          <a:blip r:embed="rId2"/>
          <a:stretch>
            <a:fillRect/>
          </a:stretch>
        </p:blipFill>
        <p:spPr>
          <a:xfrm>
            <a:off x="953585" y="1369885"/>
            <a:ext cx="2342857" cy="3295238"/>
          </a:xfrm>
          <a:prstGeom prst="rect">
            <a:avLst/>
          </a:prstGeom>
          <a:ln>
            <a:solidFill>
              <a:schemeClr val="tx1"/>
            </a:solidFill>
          </a:ln>
        </p:spPr>
      </p:pic>
      <p:sp>
        <p:nvSpPr>
          <p:cNvPr id="4" name="TextBox 3"/>
          <p:cNvSpPr txBox="1"/>
          <p:nvPr/>
        </p:nvSpPr>
        <p:spPr>
          <a:xfrm>
            <a:off x="4039931" y="1746929"/>
            <a:ext cx="3374898" cy="1477328"/>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If you are a Studbook Keeper your</a:t>
            </a:r>
          </a:p>
          <a:p>
            <a:r>
              <a:rPr lang="en-US" dirty="0" smtClean="0"/>
              <a:t>studbooks will be listed in Data</a:t>
            </a:r>
          </a:p>
          <a:p>
            <a:r>
              <a:rPr lang="en-US" dirty="0" smtClean="0"/>
              <a:t>Entry Monitoring. This allows you</a:t>
            </a:r>
          </a:p>
          <a:p>
            <a:r>
              <a:rPr lang="en-US" dirty="0"/>
              <a:t>t</a:t>
            </a:r>
            <a:r>
              <a:rPr lang="en-US" dirty="0" smtClean="0"/>
              <a:t>o view recent activity as well as</a:t>
            </a:r>
          </a:p>
          <a:p>
            <a:r>
              <a:rPr lang="en-US" dirty="0"/>
              <a:t>r</a:t>
            </a:r>
            <a:r>
              <a:rPr lang="en-US" dirty="0" smtClean="0"/>
              <a:t>oll back any incorrect entries.</a:t>
            </a:r>
            <a:endParaRPr lang="en-US" dirty="0"/>
          </a:p>
        </p:txBody>
      </p:sp>
      <p:pic>
        <p:nvPicPr>
          <p:cNvPr id="6" name="Picture 5"/>
          <p:cNvPicPr>
            <a:picLocks noChangeAspect="1"/>
          </p:cNvPicPr>
          <p:nvPr/>
        </p:nvPicPr>
        <p:blipFill>
          <a:blip r:embed="rId3"/>
          <a:stretch>
            <a:fillRect/>
          </a:stretch>
        </p:blipFill>
        <p:spPr>
          <a:xfrm>
            <a:off x="1294773" y="3654920"/>
            <a:ext cx="6863545" cy="2020406"/>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1582385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Modules – Walk Me Tools!!</a:t>
            </a:r>
            <a:endParaRPr lang="en-US" dirty="0"/>
          </a:p>
        </p:txBody>
      </p:sp>
      <p:sp>
        <p:nvSpPr>
          <p:cNvPr id="3" name="TextBox 2"/>
          <p:cNvSpPr txBox="1"/>
          <p:nvPr/>
        </p:nvSpPr>
        <p:spPr>
          <a:xfrm>
            <a:off x="4554220" y="2175080"/>
            <a:ext cx="3573094" cy="2031325"/>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For all modules the training and </a:t>
            </a:r>
          </a:p>
          <a:p>
            <a:r>
              <a:rPr lang="en-US" dirty="0" smtClean="0"/>
              <a:t>documentation assistance has</a:t>
            </a:r>
          </a:p>
          <a:p>
            <a:r>
              <a:rPr lang="en-US" dirty="0"/>
              <a:t>c</a:t>
            </a:r>
            <a:r>
              <a:rPr lang="en-US" dirty="0" smtClean="0"/>
              <a:t>ontinued to grow. More topics </a:t>
            </a:r>
          </a:p>
          <a:p>
            <a:r>
              <a:rPr lang="en-US" dirty="0" smtClean="0"/>
              <a:t>have been added to the Help Menu.</a:t>
            </a:r>
          </a:p>
          <a:p>
            <a:r>
              <a:rPr lang="en-US" dirty="0" smtClean="0"/>
              <a:t>Additional hover over “?” help have</a:t>
            </a:r>
          </a:p>
          <a:p>
            <a:r>
              <a:rPr lang="en-US" dirty="0"/>
              <a:t>a</a:t>
            </a:r>
            <a:r>
              <a:rPr lang="en-US" dirty="0" smtClean="0"/>
              <a:t>lso been added throughout the</a:t>
            </a:r>
          </a:p>
          <a:p>
            <a:r>
              <a:rPr lang="en-US" dirty="0"/>
              <a:t>a</a:t>
            </a:r>
            <a:r>
              <a:rPr lang="en-US" dirty="0" smtClean="0"/>
              <a:t>pplication.</a:t>
            </a:r>
            <a:endParaRPr lang="en-US" dirty="0"/>
          </a:p>
        </p:txBody>
      </p:sp>
      <p:pic>
        <p:nvPicPr>
          <p:cNvPr id="4" name="Picture 3"/>
          <p:cNvPicPr>
            <a:picLocks noChangeAspect="1"/>
          </p:cNvPicPr>
          <p:nvPr/>
        </p:nvPicPr>
        <p:blipFill>
          <a:blip r:embed="rId2"/>
          <a:stretch>
            <a:fillRect/>
          </a:stretch>
        </p:blipFill>
        <p:spPr>
          <a:xfrm>
            <a:off x="896679" y="1489523"/>
            <a:ext cx="3269505" cy="3343812"/>
          </a:xfrm>
          <a:prstGeom prst="rect">
            <a:avLst/>
          </a:prstGeom>
        </p:spPr>
      </p:pic>
      <p:pic>
        <p:nvPicPr>
          <p:cNvPr id="5" name="Picture 4"/>
          <p:cNvPicPr>
            <a:picLocks noChangeAspect="1"/>
          </p:cNvPicPr>
          <p:nvPr/>
        </p:nvPicPr>
        <p:blipFill>
          <a:blip r:embed="rId3"/>
          <a:stretch>
            <a:fillRect/>
          </a:stretch>
        </p:blipFill>
        <p:spPr>
          <a:xfrm>
            <a:off x="445919" y="4632169"/>
            <a:ext cx="5314286" cy="1257143"/>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1885814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r>
              <a:rPr lang="en-US" dirty="0" smtClean="0"/>
              <a:t>On 2017?</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38</a:t>
            </a:fld>
            <a:endParaRPr lang="en-US"/>
          </a:p>
        </p:txBody>
      </p:sp>
    </p:spTree>
    <p:extLst>
      <p:ext uri="{BB962C8B-B14F-4D97-AF65-F5344CB8AC3E}">
        <p14:creationId xmlns:p14="http://schemas.microsoft.com/office/powerpoint/2010/main" val="192738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validation</a:t>
            </a:r>
            <a:endParaRPr lang="en-US" dirty="0"/>
          </a:p>
        </p:txBody>
      </p:sp>
      <p:pic>
        <p:nvPicPr>
          <p:cNvPr id="4" name="Picture 3"/>
          <p:cNvPicPr>
            <a:picLocks noChangeAspect="1"/>
          </p:cNvPicPr>
          <p:nvPr/>
        </p:nvPicPr>
        <p:blipFill>
          <a:blip r:embed="rId2"/>
          <a:stretch>
            <a:fillRect/>
          </a:stretch>
        </p:blipFill>
        <p:spPr>
          <a:xfrm>
            <a:off x="651899" y="2017649"/>
            <a:ext cx="4213806" cy="93454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22588" y="3300592"/>
            <a:ext cx="7659869" cy="621922"/>
          </a:xfrm>
          <a:prstGeom prst="rect">
            <a:avLst/>
          </a:prstGeom>
          <a:ln>
            <a:solidFill>
              <a:schemeClr val="tx1"/>
            </a:solidFill>
          </a:ln>
        </p:spPr>
      </p:pic>
      <p:sp>
        <p:nvSpPr>
          <p:cNvPr id="3" name="TextBox 2"/>
          <p:cNvSpPr txBox="1"/>
          <p:nvPr/>
        </p:nvSpPr>
        <p:spPr>
          <a:xfrm>
            <a:off x="5107895" y="797384"/>
            <a:ext cx="3407455" cy="3416320"/>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t>Staff members who have access to</a:t>
            </a:r>
          </a:p>
          <a:p>
            <a:r>
              <a:rPr lang="en-US" dirty="0" smtClean="0"/>
              <a:t>ZIMS are required to have valid email addresses. This is a standard security measure used by most on-line systems. It ensures that the address was typed correctly,</a:t>
            </a:r>
          </a:p>
          <a:p>
            <a:r>
              <a:rPr lang="en-US" dirty="0"/>
              <a:t>s</a:t>
            </a:r>
            <a:r>
              <a:rPr lang="en-US" dirty="0" smtClean="0"/>
              <a:t>ends the out-of-range measurement notifications to a real address and makes sure that you are receiving emails that</a:t>
            </a:r>
          </a:p>
          <a:p>
            <a:r>
              <a:rPr lang="en-US" dirty="0"/>
              <a:t>a</a:t>
            </a:r>
            <a:r>
              <a:rPr lang="en-US" dirty="0" smtClean="0"/>
              <a:t>re relevant to your responsibilities.</a:t>
            </a:r>
            <a:endParaRPr lang="en-US" dirty="0"/>
          </a:p>
        </p:txBody>
      </p:sp>
      <p:pic>
        <p:nvPicPr>
          <p:cNvPr id="6" name="Picture 5"/>
          <p:cNvPicPr>
            <a:picLocks noChangeAspect="1"/>
          </p:cNvPicPr>
          <p:nvPr/>
        </p:nvPicPr>
        <p:blipFill>
          <a:blip r:embed="rId4"/>
          <a:stretch>
            <a:fillRect/>
          </a:stretch>
        </p:blipFill>
        <p:spPr>
          <a:xfrm>
            <a:off x="628650" y="4302562"/>
            <a:ext cx="4756650" cy="1758272"/>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1371072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Type Mandatory</a:t>
            </a:r>
            <a:endParaRPr lang="en-US" dirty="0"/>
          </a:p>
        </p:txBody>
      </p:sp>
      <p:pic>
        <p:nvPicPr>
          <p:cNvPr id="3" name="Picture 2"/>
          <p:cNvPicPr>
            <a:picLocks noChangeAspect="1"/>
          </p:cNvPicPr>
          <p:nvPr/>
        </p:nvPicPr>
        <p:blipFill>
          <a:blip r:embed="rId2"/>
          <a:stretch>
            <a:fillRect/>
          </a:stretch>
        </p:blipFill>
        <p:spPr>
          <a:xfrm>
            <a:off x="562476" y="2015258"/>
            <a:ext cx="4009524" cy="101904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748190" y="3358875"/>
            <a:ext cx="3638095" cy="1685714"/>
          </a:xfrm>
          <a:prstGeom prst="rect">
            <a:avLst/>
          </a:prstGeom>
          <a:ln>
            <a:solidFill>
              <a:schemeClr val="tx1"/>
            </a:solidFill>
          </a:ln>
        </p:spPr>
      </p:pic>
      <p:sp>
        <p:nvSpPr>
          <p:cNvPr id="5" name="TextBox 4"/>
          <p:cNvSpPr txBox="1"/>
          <p:nvPr/>
        </p:nvSpPr>
        <p:spPr>
          <a:xfrm>
            <a:off x="4895385" y="1410347"/>
            <a:ext cx="3507692" cy="4031873"/>
          </a:xfrm>
          <a:prstGeom prst="rect">
            <a:avLst/>
          </a:prstGeom>
          <a:solidFill>
            <a:schemeClr val="accent4">
              <a:lumMod val="60000"/>
              <a:lumOff val="40000"/>
            </a:schemeClr>
          </a:solidFill>
          <a:ln>
            <a:solidFill>
              <a:schemeClr val="tx1"/>
            </a:solidFill>
          </a:ln>
        </p:spPr>
        <p:txBody>
          <a:bodyPr wrap="none" rtlCol="0">
            <a:spAutoFit/>
          </a:bodyPr>
          <a:lstStyle/>
          <a:p>
            <a:r>
              <a:rPr lang="en-US" sz="1600" dirty="0" smtClean="0"/>
              <a:t>We have made Job Type a</a:t>
            </a:r>
          </a:p>
          <a:p>
            <a:r>
              <a:rPr lang="en-US" sz="1600" dirty="0"/>
              <a:t>m</a:t>
            </a:r>
            <a:r>
              <a:rPr lang="en-US" sz="1600" dirty="0" smtClean="0"/>
              <a:t>andatory field when adding</a:t>
            </a:r>
          </a:p>
          <a:p>
            <a:r>
              <a:rPr lang="en-US" sz="1600" dirty="0"/>
              <a:t>a</a:t>
            </a:r>
            <a:r>
              <a:rPr lang="en-US" sz="1600" dirty="0" smtClean="0"/>
              <a:t> Staff member. Each facility is</a:t>
            </a:r>
          </a:p>
          <a:p>
            <a:r>
              <a:rPr lang="en-US" sz="1600" dirty="0"/>
              <a:t>r</a:t>
            </a:r>
            <a:r>
              <a:rPr lang="en-US" sz="1600" dirty="0" smtClean="0"/>
              <a:t>equired to identify an Institution</a:t>
            </a:r>
          </a:p>
          <a:p>
            <a:r>
              <a:rPr lang="en-US" sz="1600" dirty="0" smtClean="0"/>
              <a:t>Director, a Species360 Invoice</a:t>
            </a:r>
          </a:p>
          <a:p>
            <a:r>
              <a:rPr lang="en-US" sz="1600" dirty="0" smtClean="0"/>
              <a:t>Recipient and a Species360</a:t>
            </a:r>
          </a:p>
          <a:p>
            <a:r>
              <a:rPr lang="en-US" sz="1600" dirty="0" smtClean="0"/>
              <a:t>Representative. This ensures that</a:t>
            </a:r>
          </a:p>
          <a:p>
            <a:r>
              <a:rPr lang="en-US" sz="1600" dirty="0" smtClean="0"/>
              <a:t>communication from Species360 </a:t>
            </a:r>
          </a:p>
          <a:p>
            <a:r>
              <a:rPr lang="en-US" sz="1600" dirty="0"/>
              <a:t>w</a:t>
            </a:r>
            <a:r>
              <a:rPr lang="en-US" sz="1600" dirty="0" smtClean="0"/>
              <a:t>ill get to the correct people. These</a:t>
            </a:r>
          </a:p>
          <a:p>
            <a:r>
              <a:rPr lang="en-US" sz="1600" dirty="0"/>
              <a:t>r</a:t>
            </a:r>
            <a:r>
              <a:rPr lang="en-US" sz="1600" dirty="0" smtClean="0"/>
              <a:t>equired Job Types are at the top</a:t>
            </a:r>
          </a:p>
          <a:p>
            <a:r>
              <a:rPr lang="en-US" sz="1600" dirty="0"/>
              <a:t>o</a:t>
            </a:r>
            <a:r>
              <a:rPr lang="en-US" sz="1600" dirty="0" smtClean="0"/>
              <a:t>f the list. Institution Director is who is</a:t>
            </a:r>
          </a:p>
          <a:p>
            <a:r>
              <a:rPr lang="en-US" sz="1600" dirty="0"/>
              <a:t>i</a:t>
            </a:r>
            <a:r>
              <a:rPr lang="en-US" sz="1600" dirty="0" smtClean="0"/>
              <a:t>n charge of your entire facility. They will</a:t>
            </a:r>
          </a:p>
          <a:p>
            <a:r>
              <a:rPr lang="en-US" sz="1600" dirty="0"/>
              <a:t>r</a:t>
            </a:r>
            <a:r>
              <a:rPr lang="en-US" sz="1600" dirty="0" smtClean="0"/>
              <a:t>eceive communications only at the </a:t>
            </a:r>
          </a:p>
          <a:p>
            <a:r>
              <a:rPr lang="en-US" sz="1600" dirty="0"/>
              <a:t>h</a:t>
            </a:r>
            <a:r>
              <a:rPr lang="en-US" sz="1600" dirty="0" smtClean="0"/>
              <a:t>ighest level such as notification of any</a:t>
            </a:r>
          </a:p>
          <a:p>
            <a:r>
              <a:rPr lang="en-US" sz="1600" dirty="0"/>
              <a:t>c</a:t>
            </a:r>
            <a:r>
              <a:rPr lang="en-US" sz="1600" dirty="0" smtClean="0"/>
              <a:t>hanges in membership or Board</a:t>
            </a:r>
          </a:p>
          <a:p>
            <a:r>
              <a:rPr lang="en-US" sz="1600" dirty="0" smtClean="0"/>
              <a:t>decisions.</a:t>
            </a:r>
            <a:endParaRPr lang="en-US" sz="1600" dirty="0"/>
          </a:p>
        </p:txBody>
      </p:sp>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240601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performance speed</a:t>
            </a:r>
            <a:endParaRPr lang="en-US" dirty="0"/>
          </a:p>
        </p:txBody>
      </p:sp>
      <p:sp>
        <p:nvSpPr>
          <p:cNvPr id="3" name="TextBox 2"/>
          <p:cNvSpPr txBox="1"/>
          <p:nvPr/>
        </p:nvSpPr>
        <p:spPr>
          <a:xfrm>
            <a:off x="463639" y="1926149"/>
            <a:ext cx="3255315" cy="3139321"/>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Although this functionality</a:t>
            </a:r>
          </a:p>
          <a:p>
            <a:r>
              <a:rPr lang="en-US" dirty="0"/>
              <a:t>c</a:t>
            </a:r>
            <a:r>
              <a:rPr lang="en-US" dirty="0" smtClean="0"/>
              <a:t>annot be captured in a screen</a:t>
            </a:r>
          </a:p>
          <a:p>
            <a:r>
              <a:rPr lang="en-US" dirty="0"/>
              <a:t>s</a:t>
            </a:r>
            <a:r>
              <a:rPr lang="en-US" dirty="0" smtClean="0"/>
              <a:t>hot to show, 2017 included</a:t>
            </a:r>
          </a:p>
          <a:p>
            <a:r>
              <a:rPr lang="en-US" dirty="0"/>
              <a:t>g</a:t>
            </a:r>
            <a:r>
              <a:rPr lang="en-US" dirty="0" smtClean="0"/>
              <a:t>reatly improving ZIMS</a:t>
            </a:r>
          </a:p>
          <a:p>
            <a:r>
              <a:rPr lang="en-US" dirty="0"/>
              <a:t>p</a:t>
            </a:r>
            <a:r>
              <a:rPr lang="en-US" dirty="0" smtClean="0"/>
              <a:t>erformance speed when </a:t>
            </a:r>
          </a:p>
          <a:p>
            <a:r>
              <a:rPr lang="en-US" dirty="0" smtClean="0"/>
              <a:t>loading record lists, detail </a:t>
            </a:r>
          </a:p>
          <a:p>
            <a:r>
              <a:rPr lang="en-US" dirty="0"/>
              <a:t>s</a:t>
            </a:r>
            <a:r>
              <a:rPr lang="en-US" dirty="0" smtClean="0"/>
              <a:t>creens and many other screens.</a:t>
            </a:r>
          </a:p>
          <a:p>
            <a:r>
              <a:rPr lang="en-US" dirty="0" smtClean="0"/>
              <a:t>We know that your time is</a:t>
            </a:r>
          </a:p>
          <a:p>
            <a:r>
              <a:rPr lang="en-US" dirty="0"/>
              <a:t>v</a:t>
            </a:r>
            <a:r>
              <a:rPr lang="en-US" dirty="0" smtClean="0"/>
              <a:t>ery valuable and we are trying</a:t>
            </a:r>
          </a:p>
          <a:p>
            <a:r>
              <a:rPr lang="en-US" dirty="0"/>
              <a:t>t</a:t>
            </a:r>
            <a:r>
              <a:rPr lang="en-US" dirty="0" smtClean="0"/>
              <a:t>o make sure that ZIMS moves</a:t>
            </a:r>
          </a:p>
          <a:p>
            <a:r>
              <a:rPr lang="en-US" dirty="0"/>
              <a:t>a</a:t>
            </a:r>
            <a:r>
              <a:rPr lang="en-US" dirty="0" smtClean="0"/>
              <a:t>s fast as it can.</a:t>
            </a:r>
            <a:endParaRPr lang="en-US" dirty="0"/>
          </a:p>
        </p:txBody>
      </p:sp>
      <p:pic>
        <p:nvPicPr>
          <p:cNvPr id="1026" name="Picture 2" descr="Image result for horse rac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253" y="1926149"/>
            <a:ext cx="4781280" cy="31875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282748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Filter Provisional Data</a:t>
            </a:r>
            <a:endParaRPr lang="en-US" dirty="0"/>
          </a:p>
        </p:txBody>
      </p:sp>
      <p:sp>
        <p:nvSpPr>
          <p:cNvPr id="5" name="TextBox 4"/>
          <p:cNvSpPr txBox="1"/>
          <p:nvPr/>
        </p:nvSpPr>
        <p:spPr>
          <a:xfrm>
            <a:off x="4687910" y="1917210"/>
            <a:ext cx="3406382" cy="2585323"/>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One of the last improvements in</a:t>
            </a:r>
          </a:p>
          <a:p>
            <a:r>
              <a:rPr lang="en-US" dirty="0" smtClean="0"/>
              <a:t>2017 was providing the ability to</a:t>
            </a:r>
          </a:p>
          <a:p>
            <a:r>
              <a:rPr lang="en-US" dirty="0"/>
              <a:t>f</a:t>
            </a:r>
            <a:r>
              <a:rPr lang="en-US" dirty="0" smtClean="0"/>
              <a:t>ilter the Provisional Data Monitor</a:t>
            </a:r>
          </a:p>
          <a:p>
            <a:r>
              <a:rPr lang="en-US" dirty="0" smtClean="0"/>
              <a:t>Log by Teams, Departments and</a:t>
            </a:r>
          </a:p>
          <a:p>
            <a:r>
              <a:rPr lang="en-US" dirty="0"/>
              <a:t>m</a:t>
            </a:r>
            <a:r>
              <a:rPr lang="en-US" dirty="0" smtClean="0"/>
              <a:t>ultiple individuals. This is a great</a:t>
            </a:r>
          </a:p>
          <a:p>
            <a:r>
              <a:rPr lang="en-US" dirty="0"/>
              <a:t>t</a:t>
            </a:r>
            <a:r>
              <a:rPr lang="en-US" dirty="0" smtClean="0"/>
              <a:t>ime saver since you do not have</a:t>
            </a:r>
          </a:p>
          <a:p>
            <a:r>
              <a:rPr lang="en-US" dirty="0"/>
              <a:t>t</a:t>
            </a:r>
            <a:r>
              <a:rPr lang="en-US" dirty="0" smtClean="0"/>
              <a:t>o perform multiple searches to </a:t>
            </a:r>
          </a:p>
          <a:p>
            <a:r>
              <a:rPr lang="en-US" dirty="0" smtClean="0"/>
              <a:t>find the Provisional Data entries</a:t>
            </a:r>
          </a:p>
          <a:p>
            <a:r>
              <a:rPr lang="en-US" dirty="0" smtClean="0"/>
              <a:t>that you are looking for.</a:t>
            </a:r>
            <a:endParaRPr lang="en-US" dirty="0"/>
          </a:p>
        </p:txBody>
      </p:sp>
      <p:pic>
        <p:nvPicPr>
          <p:cNvPr id="2" name="Picture 1"/>
          <p:cNvPicPr>
            <a:picLocks noChangeAspect="1"/>
          </p:cNvPicPr>
          <p:nvPr/>
        </p:nvPicPr>
        <p:blipFill>
          <a:blip r:embed="rId2"/>
          <a:stretch>
            <a:fillRect/>
          </a:stretch>
        </p:blipFill>
        <p:spPr>
          <a:xfrm>
            <a:off x="628650" y="1501621"/>
            <a:ext cx="3742857" cy="4704762"/>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4245688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93" y="37839"/>
            <a:ext cx="7886700" cy="1325563"/>
          </a:xfrm>
        </p:spPr>
        <p:txBody>
          <a:bodyPr/>
          <a:lstStyle/>
          <a:p>
            <a:r>
              <a:rPr lang="en-US" dirty="0" smtClean="0"/>
              <a:t>Voice Recognition</a:t>
            </a:r>
            <a:endParaRPr lang="en-US" dirty="0"/>
          </a:p>
        </p:txBody>
      </p:sp>
      <p:pic>
        <p:nvPicPr>
          <p:cNvPr id="4" name="Picture 3"/>
          <p:cNvPicPr>
            <a:picLocks noChangeAspect="1"/>
          </p:cNvPicPr>
          <p:nvPr/>
        </p:nvPicPr>
        <p:blipFill>
          <a:blip r:embed="rId2"/>
          <a:stretch>
            <a:fillRect/>
          </a:stretch>
        </p:blipFill>
        <p:spPr>
          <a:xfrm>
            <a:off x="894522" y="1405823"/>
            <a:ext cx="3097811" cy="1527090"/>
          </a:xfrm>
          <a:prstGeom prst="rect">
            <a:avLst/>
          </a:prstGeom>
          <a:ln>
            <a:solidFill>
              <a:schemeClr val="tx1"/>
            </a:solidFill>
          </a:ln>
        </p:spPr>
      </p:pic>
      <p:sp>
        <p:nvSpPr>
          <p:cNvPr id="5" name="TextBox 4"/>
          <p:cNvSpPr txBox="1"/>
          <p:nvPr/>
        </p:nvSpPr>
        <p:spPr>
          <a:xfrm>
            <a:off x="4535543" y="1025023"/>
            <a:ext cx="4148893" cy="3693319"/>
          </a:xfrm>
          <a:prstGeom prst="rect">
            <a:avLst/>
          </a:prstGeom>
          <a:solidFill>
            <a:schemeClr val="accent4">
              <a:lumMod val="60000"/>
              <a:lumOff val="40000"/>
            </a:schemeClr>
          </a:solidFill>
          <a:ln>
            <a:solidFill>
              <a:schemeClr val="tx1"/>
            </a:solidFill>
          </a:ln>
        </p:spPr>
        <p:txBody>
          <a:bodyPr wrap="none" rtlCol="0">
            <a:spAutoFit/>
          </a:bodyPr>
          <a:lstStyle/>
          <a:p>
            <a:r>
              <a:rPr lang="en-US" dirty="0" smtClean="0"/>
              <a:t>Any field that displays the blue</a:t>
            </a:r>
          </a:p>
          <a:p>
            <a:r>
              <a:rPr lang="en-US" dirty="0"/>
              <a:t>m</a:t>
            </a:r>
            <a:r>
              <a:rPr lang="en-US" dirty="0" smtClean="0"/>
              <a:t>icrophone icon has voice recognition</a:t>
            </a:r>
          </a:p>
          <a:p>
            <a:r>
              <a:rPr lang="en-US" dirty="0"/>
              <a:t>f</a:t>
            </a:r>
            <a:r>
              <a:rPr lang="en-US" dirty="0" smtClean="0"/>
              <a:t>unctionality. This functionality is available</a:t>
            </a:r>
          </a:p>
          <a:p>
            <a:r>
              <a:rPr lang="en-US" dirty="0"/>
              <a:t>o</a:t>
            </a:r>
            <a:r>
              <a:rPr lang="en-US" dirty="0" smtClean="0"/>
              <a:t>nly in Chrome. To activate it click on</a:t>
            </a:r>
          </a:p>
          <a:p>
            <a:r>
              <a:rPr lang="en-US" dirty="0"/>
              <a:t>t</a:t>
            </a:r>
            <a:r>
              <a:rPr lang="en-US" dirty="0" smtClean="0"/>
              <a:t>he microphone. You will need to select </a:t>
            </a:r>
          </a:p>
          <a:p>
            <a:r>
              <a:rPr lang="en-US" dirty="0"/>
              <a:t>y</a:t>
            </a:r>
            <a:r>
              <a:rPr lang="en-US" dirty="0" smtClean="0"/>
              <a:t>our language and just start talking.</a:t>
            </a:r>
          </a:p>
          <a:p>
            <a:r>
              <a:rPr lang="en-US" dirty="0" smtClean="0"/>
              <a:t>The text will display in the box and then</a:t>
            </a:r>
          </a:p>
          <a:p>
            <a:r>
              <a:rPr lang="en-US" dirty="0"/>
              <a:t>b</a:t>
            </a:r>
            <a:r>
              <a:rPr lang="en-US" dirty="0" smtClean="0"/>
              <a:t>e copied into ZIMS. As long as the red </a:t>
            </a:r>
          </a:p>
          <a:p>
            <a:r>
              <a:rPr lang="en-US" dirty="0" smtClean="0"/>
              <a:t>microphone is pulsating ZIMS is</a:t>
            </a:r>
          </a:p>
          <a:p>
            <a:r>
              <a:rPr lang="en-US" dirty="0"/>
              <a:t>r</a:t>
            </a:r>
            <a:r>
              <a:rPr lang="en-US" dirty="0" smtClean="0"/>
              <a:t>ecording your speech. To stop voice</a:t>
            </a:r>
          </a:p>
          <a:p>
            <a:r>
              <a:rPr lang="en-US" dirty="0"/>
              <a:t>r</a:t>
            </a:r>
            <a:r>
              <a:rPr lang="en-US" dirty="0" smtClean="0"/>
              <a:t>ecognition select the blue microphone</a:t>
            </a:r>
          </a:p>
          <a:p>
            <a:r>
              <a:rPr lang="en-US" dirty="0"/>
              <a:t>a</a:t>
            </a:r>
            <a:r>
              <a:rPr lang="en-US" dirty="0" smtClean="0"/>
              <a:t>gain. Always remember to read what</a:t>
            </a:r>
          </a:p>
          <a:p>
            <a:r>
              <a:rPr lang="en-US" dirty="0" smtClean="0"/>
              <a:t>ZIMS types!</a:t>
            </a:r>
            <a:endParaRPr lang="en-US" dirty="0"/>
          </a:p>
        </p:txBody>
      </p:sp>
      <p:pic>
        <p:nvPicPr>
          <p:cNvPr id="6" name="Picture 5"/>
          <p:cNvPicPr>
            <a:picLocks noChangeAspect="1"/>
          </p:cNvPicPr>
          <p:nvPr/>
        </p:nvPicPr>
        <p:blipFill>
          <a:blip r:embed="rId3"/>
          <a:stretch>
            <a:fillRect/>
          </a:stretch>
        </p:blipFill>
        <p:spPr>
          <a:xfrm>
            <a:off x="853595" y="3095033"/>
            <a:ext cx="3428571" cy="1590476"/>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227083" y="4770350"/>
            <a:ext cx="4057143" cy="1704762"/>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2629653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in these screens</a:t>
            </a:r>
            <a:endParaRPr lang="en-US" dirty="0"/>
          </a:p>
        </p:txBody>
      </p:sp>
      <p:sp>
        <p:nvSpPr>
          <p:cNvPr id="3" name="Content Placeholder 2"/>
          <p:cNvSpPr>
            <a:spLocks noGrp="1"/>
          </p:cNvSpPr>
          <p:nvPr>
            <p:ph sz="half" idx="1"/>
          </p:nvPr>
        </p:nvSpPr>
        <p:spPr>
          <a:xfrm>
            <a:off x="628650" y="1542290"/>
            <a:ext cx="3886200" cy="4351338"/>
          </a:xfrm>
        </p:spPr>
        <p:txBody>
          <a:bodyPr>
            <a:normAutofit fontScale="70000" lnSpcReduction="20000"/>
          </a:bodyPr>
          <a:lstStyle/>
          <a:p>
            <a:r>
              <a:rPr lang="en-US" dirty="0" smtClean="0"/>
              <a:t>Medical</a:t>
            </a:r>
          </a:p>
          <a:p>
            <a:pPr lvl="1"/>
            <a:r>
              <a:rPr lang="en-US" dirty="0" smtClean="0"/>
              <a:t>Clinical Notes</a:t>
            </a:r>
          </a:p>
          <a:p>
            <a:pPr lvl="1"/>
            <a:r>
              <a:rPr lang="en-US" dirty="0" smtClean="0"/>
              <a:t>Animal Care Staff Medical Summary</a:t>
            </a:r>
          </a:p>
          <a:p>
            <a:pPr lvl="1"/>
            <a:r>
              <a:rPr lang="en-US" dirty="0" smtClean="0"/>
              <a:t>Necropsy Report/Description</a:t>
            </a:r>
          </a:p>
          <a:p>
            <a:pPr lvl="1"/>
            <a:r>
              <a:rPr lang="en-US" dirty="0" smtClean="0"/>
              <a:t>Necropsy Case Info for Husbandry Staff</a:t>
            </a:r>
          </a:p>
          <a:p>
            <a:pPr lvl="1"/>
            <a:r>
              <a:rPr lang="en-US" dirty="0" smtClean="0"/>
              <a:t>Biopsy Case Info</a:t>
            </a:r>
          </a:p>
          <a:p>
            <a:pPr lvl="1"/>
            <a:r>
              <a:rPr lang="en-US" dirty="0" smtClean="0"/>
              <a:t>Biopsy preliminary exam</a:t>
            </a:r>
          </a:p>
          <a:p>
            <a:r>
              <a:rPr lang="en-US" dirty="0" smtClean="0"/>
              <a:t>Animal</a:t>
            </a:r>
          </a:p>
          <a:p>
            <a:pPr lvl="1"/>
            <a:r>
              <a:rPr lang="en-US" dirty="0" smtClean="0"/>
              <a:t>Training Definition</a:t>
            </a:r>
          </a:p>
          <a:p>
            <a:pPr lvl="1"/>
            <a:r>
              <a:rPr lang="en-US" dirty="0" smtClean="0"/>
              <a:t>Training Session Details</a:t>
            </a:r>
          </a:p>
          <a:p>
            <a:pPr lvl="1"/>
            <a:r>
              <a:rPr lang="en-US" dirty="0" smtClean="0"/>
              <a:t>Feed Log Details</a:t>
            </a:r>
          </a:p>
          <a:p>
            <a:pPr lvl="1"/>
            <a:r>
              <a:rPr lang="en-US" dirty="0" smtClean="0"/>
              <a:t>Enrichment Item Caveats</a:t>
            </a:r>
          </a:p>
          <a:p>
            <a:pPr lvl="1"/>
            <a:r>
              <a:rPr lang="en-US" dirty="0" smtClean="0"/>
              <a:t>Enrichment Item Details</a:t>
            </a:r>
          </a:p>
          <a:p>
            <a:pPr lvl="1"/>
            <a:r>
              <a:rPr lang="en-US" dirty="0" smtClean="0"/>
              <a:t>Enrichment Session  Details</a:t>
            </a:r>
          </a:p>
          <a:p>
            <a:pPr lvl="1"/>
            <a:r>
              <a:rPr lang="en-US" dirty="0" smtClean="0"/>
              <a:t>Note &amp; Observation</a:t>
            </a:r>
          </a:p>
          <a:p>
            <a:endParaRPr lang="en-US" dirty="0"/>
          </a:p>
        </p:txBody>
      </p:sp>
      <p:sp>
        <p:nvSpPr>
          <p:cNvPr id="4" name="Content Placeholder 3"/>
          <p:cNvSpPr>
            <a:spLocks noGrp="1"/>
          </p:cNvSpPr>
          <p:nvPr>
            <p:ph sz="half" idx="2"/>
          </p:nvPr>
        </p:nvSpPr>
        <p:spPr>
          <a:xfrm>
            <a:off x="4514850" y="1542290"/>
            <a:ext cx="4514850" cy="4351338"/>
          </a:xfrm>
        </p:spPr>
        <p:txBody>
          <a:bodyPr>
            <a:normAutofit fontScale="70000" lnSpcReduction="20000"/>
          </a:bodyPr>
          <a:lstStyle/>
          <a:p>
            <a:r>
              <a:rPr lang="en-US" dirty="0" smtClean="0"/>
              <a:t>Enclosure</a:t>
            </a:r>
          </a:p>
          <a:p>
            <a:pPr lvl="1"/>
            <a:r>
              <a:rPr lang="en-US" dirty="0" smtClean="0"/>
              <a:t>Maintenance Note</a:t>
            </a:r>
          </a:p>
          <a:p>
            <a:pPr lvl="1"/>
            <a:r>
              <a:rPr lang="en-US" dirty="0" smtClean="0"/>
              <a:t>Maintenance Request Details</a:t>
            </a:r>
          </a:p>
          <a:p>
            <a:pPr lvl="1"/>
            <a:r>
              <a:rPr lang="en-US" dirty="0" smtClean="0"/>
              <a:t>Feed Log Details</a:t>
            </a:r>
          </a:p>
          <a:p>
            <a:pPr lvl="1"/>
            <a:r>
              <a:rPr lang="en-US" dirty="0" smtClean="0"/>
              <a:t>Measurement Action Taken Details</a:t>
            </a:r>
          </a:p>
          <a:p>
            <a:pPr lvl="1"/>
            <a:r>
              <a:rPr lang="en-US" dirty="0" smtClean="0"/>
              <a:t>Enclosure Treatment Notes</a:t>
            </a:r>
          </a:p>
          <a:p>
            <a:pPr lvl="1"/>
            <a:r>
              <a:rPr lang="en-US" dirty="0" smtClean="0"/>
              <a:t>Note &amp; Observation</a:t>
            </a:r>
          </a:p>
          <a:p>
            <a:r>
              <a:rPr lang="en-US" dirty="0" smtClean="0"/>
              <a:t>Life Support</a:t>
            </a:r>
          </a:p>
          <a:p>
            <a:pPr lvl="1"/>
            <a:r>
              <a:rPr lang="en-US" dirty="0" smtClean="0"/>
              <a:t>Note &amp; Observation</a:t>
            </a:r>
          </a:p>
          <a:p>
            <a:pPr lvl="1"/>
            <a:r>
              <a:rPr lang="en-US" dirty="0" smtClean="0"/>
              <a:t>Maintenance Note</a:t>
            </a:r>
          </a:p>
          <a:p>
            <a:pPr lvl="1"/>
            <a:r>
              <a:rPr lang="en-US" dirty="0" smtClean="0"/>
              <a:t>Measurement Action Taken Details</a:t>
            </a:r>
          </a:p>
          <a:p>
            <a:r>
              <a:rPr lang="en-US" dirty="0" smtClean="0"/>
              <a:t>Component</a:t>
            </a:r>
          </a:p>
          <a:p>
            <a:pPr lvl="1"/>
            <a:r>
              <a:rPr lang="en-US" dirty="0" smtClean="0"/>
              <a:t>Note &amp; Observation</a:t>
            </a:r>
          </a:p>
          <a:p>
            <a:pPr lvl="1"/>
            <a:r>
              <a:rPr lang="en-US" dirty="0" smtClean="0"/>
              <a:t>Measurement Action Taken Details</a:t>
            </a:r>
          </a:p>
          <a:p>
            <a:pPr lvl="1"/>
            <a:r>
              <a:rPr lang="en-US" dirty="0" smtClean="0"/>
              <a:t>Maintenance Note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410562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Review xmlns="00558959-21e2-49b6-8bc1-d46e8fb3ce16">false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29116031-FB77-4D10-874C-9986A5BEFB7A}"/>
</file>

<file path=customXml/itemProps2.xml><?xml version="1.0" encoding="utf-8"?>
<ds:datastoreItem xmlns:ds="http://schemas.openxmlformats.org/officeDocument/2006/customXml" ds:itemID="{627B3FC7-DAE4-47B5-AE11-CC503165329B}"/>
</file>

<file path=customXml/itemProps3.xml><?xml version="1.0" encoding="utf-8"?>
<ds:datastoreItem xmlns:ds="http://schemas.openxmlformats.org/officeDocument/2006/customXml" ds:itemID="{0E813693-D10D-47D8-BD3F-EFC1AECCCE42}"/>
</file>

<file path=docProps/app.xml><?xml version="1.0" encoding="utf-8"?>
<Properties xmlns="http://schemas.openxmlformats.org/officeDocument/2006/extended-properties" xmlns:vt="http://schemas.openxmlformats.org/officeDocument/2006/docPropsVTypes">
  <Template/>
  <TotalTime>717</TotalTime>
  <Words>1927</Words>
  <Application>Microsoft Office PowerPoint</Application>
  <PresentationFormat>On-screen Show (4:3)</PresentationFormat>
  <Paragraphs>312</Paragraphs>
  <Slides>38</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38</vt:i4>
      </vt:variant>
    </vt:vector>
  </HeadingPairs>
  <TitlesOfParts>
    <vt:vector size="56"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The Best of 2017! </vt:lpstr>
      <vt:lpstr>It was a very good year</vt:lpstr>
      <vt:lpstr>Husbandry/Animal Management</vt:lpstr>
      <vt:lpstr>Email validation</vt:lpstr>
      <vt:lpstr>Job Type Mandatory</vt:lpstr>
      <vt:lpstr>Improved performance speed</vt:lpstr>
      <vt:lpstr>Filter Provisional Data</vt:lpstr>
      <vt:lpstr>Voice Recognition</vt:lpstr>
      <vt:lpstr>Available in these screens</vt:lpstr>
      <vt:lpstr>A LOT of Bug Fixes!</vt:lpstr>
      <vt:lpstr>Medical</vt:lpstr>
      <vt:lpstr>Expected Test Results</vt:lpstr>
      <vt:lpstr>Updates to test and result data entry screens</vt:lpstr>
      <vt:lpstr>Health Status/Clinical Diagnosis</vt:lpstr>
      <vt:lpstr>Necropsy record lock</vt:lpstr>
      <vt:lpstr>One weight per day</vt:lpstr>
      <vt:lpstr>Aquatics</vt:lpstr>
      <vt:lpstr>Manage Templates</vt:lpstr>
      <vt:lpstr>Animal Feed Log</vt:lpstr>
      <vt:lpstr>Calculations</vt:lpstr>
      <vt:lpstr>Save &amp; Repeat</vt:lpstr>
      <vt:lpstr>Additions to Aquarist Daily Log</vt:lpstr>
      <vt:lpstr>Changes/Additions to Daily Report</vt:lpstr>
      <vt:lpstr>Enclosure Occupants Batch Actions</vt:lpstr>
      <vt:lpstr>Studbooks</vt:lpstr>
      <vt:lpstr>The Entire Module!!!</vt:lpstr>
      <vt:lpstr>List of Suggested Animals</vt:lpstr>
      <vt:lpstr>Suggested Animals Matches</vt:lpstr>
      <vt:lpstr>Pending Updates</vt:lpstr>
      <vt:lpstr>Pending Updates</vt:lpstr>
      <vt:lpstr>Records Not Getting Updates</vt:lpstr>
      <vt:lpstr>Identifiers Auto Populate</vt:lpstr>
      <vt:lpstr>Regional Associations Assign more than SBK</vt:lpstr>
      <vt:lpstr>Studbook Activity &amp; Hyperlinks </vt:lpstr>
      <vt:lpstr>Comparison Tool</vt:lpstr>
      <vt:lpstr>Data Entry Monitoring</vt:lpstr>
      <vt:lpstr>All Modules – Walk Me Tools!!</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40</cp:revision>
  <dcterms:created xsi:type="dcterms:W3CDTF">2016-07-26T18:48:10Z</dcterms:created>
  <dcterms:modified xsi:type="dcterms:W3CDTF">2018-01-17T13:42:15Z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y fmtid="{D5CDD505-2E9C-101B-9397-08002B2CF9AE}" pid="5" name="ContentTypeId">
    <vt:lpwstr>0x010100B8A61D1EAB4F114BB81E10F743FBEB16</vt:lpwstr>
  </property>
  <property fmtid="{D5CDD505-2E9C-101B-9397-08002B2CF9AE}" pid="6" name="Updated on?">
    <vt:lpwstr>2018-07-06T22:54:07+00:00</vt:lpwstr>
  </property>
</Properties>
</file>