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34"/>
  </p:notesMasterIdLst>
  <p:sldIdLst>
    <p:sldId id="256" r:id="rId17"/>
    <p:sldId id="257" r:id="rId18"/>
    <p:sldId id="258" r:id="rId19"/>
    <p:sldId id="271" r:id="rId20"/>
    <p:sldId id="270" r:id="rId21"/>
    <p:sldId id="262" r:id="rId22"/>
    <p:sldId id="263" r:id="rId23"/>
    <p:sldId id="264" r:id="rId24"/>
    <p:sldId id="265" r:id="rId25"/>
    <p:sldId id="259" r:id="rId26"/>
    <p:sldId id="268" r:id="rId27"/>
    <p:sldId id="269" r:id="rId28"/>
    <p:sldId id="267" r:id="rId29"/>
    <p:sldId id="272" r:id="rId30"/>
    <p:sldId id="260" r:id="rId31"/>
    <p:sldId id="266"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customXml" Target="../customXml/item1.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5A2D5-9712-4245-A07E-2C9C3ED4CE9B}" type="datetimeFigureOut">
              <a:rPr lang="en-US" smtClean="0"/>
              <a:t>12/20/2017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9E8A-31B2-4601-9C13-EE4E0F32B642}" type="slidenum">
              <a:rPr lang="en-US" smtClean="0"/>
              <a:t>‹#›</a:t>
            </a:fld>
            <a:endParaRPr lang="en-US"/>
          </a:p>
        </p:txBody>
      </p:sp>
    </p:spTree>
    <p:extLst>
      <p:ext uri="{BB962C8B-B14F-4D97-AF65-F5344CB8AC3E}">
        <p14:creationId xmlns:p14="http://schemas.microsoft.com/office/powerpoint/2010/main" val="200538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49E8A-31B2-4601-9C13-EE4E0F32B642}" type="slidenum">
              <a:rPr lang="en-US" smtClean="0"/>
              <a:t>14</a:t>
            </a:fld>
            <a:endParaRPr lang="en-US"/>
          </a:p>
        </p:txBody>
      </p:sp>
    </p:spTree>
    <p:extLst>
      <p:ext uri="{BB962C8B-B14F-4D97-AF65-F5344CB8AC3E}">
        <p14:creationId xmlns:p14="http://schemas.microsoft.com/office/powerpoint/2010/main" val="73933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BC6FC4-C844-48D5-B85D-BCC6C2C25A73}"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9A1B89-0C29-4514-94DA-23BB0F108F40}"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83D030-6B2E-4A6D-A0EC-B27CA6C79080}"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7DA7CB-B29E-40A1-922E-9A030123DBDE}"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8AE72-2AE6-4A4D-BB7F-68A9DE9029A5}"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369F4-8FF5-4854-B1A2-44926221A97C}"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A56F21-43DE-4088-AA8A-00EE0729586D}"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DD0982-ADAF-4A9E-9E79-D90E81E6171B}"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4A846-5B82-4F27-BCE9-7D14191B3384}"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DAC37-97AF-4230-9E99-4675AB55A5E7}"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7AEEF-CC91-4292-9B1E-8261DA3EDA93}"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3D537-3F97-4935-B260-156A4947C1FB}"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153D4-2F63-4C24-A747-81FA7FE1AF9D}"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1EB3D0-1C1E-4A57-A2D5-EE60DED7C99E}"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86AA0-FA59-41C5-876C-BB4042560772}"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ADD251-EA14-46D7-8338-AF0667377EF3}"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C5BAF6-5AF4-42C1-A3DC-2184A219240D}"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20BB2A-1010-4F95-9557-3ED7F43C8945}"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B7BF7-4B22-43B6-9F32-4A070B5332D6}"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286E1-6602-409D-99F2-C0903278999F}"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F60AF-10D1-44CF-A97F-A545938DC414}"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96DF2-30A3-4142-A5DD-37DE5578EBC5}"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04898-0731-460C-8CA8-2D5DAD6DC125}"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FD4A2-0504-46CE-AB03-67D36871BB97}"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5FE77-7E07-4D20-A744-DE6EB03A9200}"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B81E8D-474C-4837-BB78-019A715C2719}"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A11191-E71F-43CE-81E8-97D9ECB0BAF4}"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7166C-8471-4DD8-8C50-F863A625A0CD}"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24ECA-6912-4CDE-AC83-34D721581531}"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1E814-B8CF-469F-B6B9-F5006BE98389}"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D21-911E-487D-AB85-8373FA78D0AA}"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819295-6422-4560-B053-39D21282C90F}"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4144A-C709-4EDA-BFFD-E4068002D91D}"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E38333-0BAE-4819-BE16-E7DE33E480A5}"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E19A37-7E40-422F-85C4-B5379E681970}"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AD400C-4A7D-4BE2-B47C-B33FA9A5A49F}"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32947B-BC97-4E75-B602-D3B7B10CEE87}"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6FE8E5-29D5-4811-B76E-7212852103CF}"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66795-6BA2-4556-BC3B-8302727FDB93}"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CEE21-93DD-49E2-8738-145316F6FFCD}"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8AD6F-800D-4ACF-B44A-70B2FE89E95D}"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0AE83B-1BF9-4150-9762-D68E74E1655C}"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9D3E20-9EE5-40E4-8520-A0CF9D94A73B}"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458F1-88D1-487B-B7D8-02759E4B0994}"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FAFFD8-F0F5-4857-BE00-979D6F4FFB19}"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B6E68E-B950-4F40-8C5E-4ACBED8066E2}"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828ABD-DBBF-427C-B3DF-1E6890213F92}"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75BB4-04FB-41BD-B027-EB008A376A63}"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01754-FFC7-4F1D-9B01-7C96DA9279C9}"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D7D2E-AC3A-4447-A0A4-1FDFC9A97320}"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8D80A-D12A-4F85-9C58-F87C3C42AFD5}"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178D4A-CACE-49F4-A813-DBBF9CA99AAF}"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DDFE6-760B-4781-AF47-1AEDCC077A00}"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327F4-4C68-4944-9E27-129D5C09C39C}"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CD340-5889-4EBF-9881-1B2833F5F528}"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74DEA9-D125-4373-873D-1CEF7AB0EA7D}"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3C9E8B-7F39-4DD2-A711-33B82F475D22}"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984852-CCC1-4445-BA78-77C2BE0CF0AD}"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F627A-265D-47D7-A268-3612200C066F}"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B7B448-F3AB-47D9-AB10-60246A4560F0}"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06FC07-173F-4104-9E17-360FDC070F00}"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DF77AB-7368-4019-A0FE-4616DDE815D9}"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B42A9-82E2-4D9A-8160-91BBBCEF0492}"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1175B-3196-4881-9299-706A75285675}"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77AAA-F7E2-4A6E-B473-B20B10051678}"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44E05-D661-4CE1-92DB-6A8EF99D390E}"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A66D8-375C-46A7-9CAA-E2FD89E5277C}"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81FB3-9B98-4871-852C-0648E4D0E6E9}"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620E3-78CB-4FDC-8053-947D7D594705}"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DFAA71-B03A-4560-A269-FB277B5E045E}"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1225FE-02C3-4FE2-B6E0-532A7D8FF3EB}"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CC5B5C-7E91-413A-A7DB-EB0E07AD2CE3}"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0BA51-7866-4742-BC10-04E728B67D9B}"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625C6-4CC5-42F9-BAB4-7C93D354EF50}"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A72AA-C0DC-4279-B7AC-F6B8EB6F071F}"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04A14-9A60-4313-AA2D-1701F913B75C}"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F65C85-4499-42C0-A9A4-4A994EB7FB96}"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7F5D2-0FFA-47DC-9C08-93F17CA6593E}"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E44299-9FB7-4AB8-8E12-5C494EA51113}"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1F99C4-EFBA-459E-8799-3E4628F83E0B}"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4BEC44-CCC2-45BD-9C67-7038C0B90D31}"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FF2D4A-27FC-4542-992A-FC6F2633F5E9}"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1F447-BB72-45FE-8AEF-1735B3E3AE11}"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5FAA-D468-4CE5-B1BF-22E8DF65CF75}"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B7D14-7DBA-4D21-8F3B-6A0B8099E5E0}"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4FBE5C-6A37-4AC0-97FB-0972E594F66C}"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CFBD86-09F9-49F3-A708-A7401A7CD0E3}"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8C0AC-1141-46AC-A8FF-E3DCFADBE704}"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63EC5-2872-4FE6-958E-5AFC43CBFDDA}"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53993C-CA5F-43F8-8CA5-D241192F0C05}"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DFA744-417C-4633-981E-4B195F567417}"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665F1F-7308-403E-ABA9-B4DC9A02DC42}"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996CB-8AD9-4845-A4E0-BA01620CF593}"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25DC3-08D8-4720-BD2E-FC701D2C2D89}"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B1311-0425-424B-8485-7F2E14D17062}"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E2D12D-8A79-4F50-95F4-C56A0E4A9D5E}"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2343A-D03A-4ADC-A8CE-D369B4045516}"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D7B07-9817-440C-9050-F130628F68C8}"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CA93E2-05A3-4C03-818E-1CF07E559E65}"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8C695-B678-4A8C-BC7E-A5E143108B3A}"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736895-5AD1-4D39-A22F-4E066A6C4371}"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9A6561-D205-4362-9DFF-9273E444A42D}"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D6DD6-98BA-40E2-A4EB-BCAAB8C48CA4}"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D5A65-3921-4F44-B4FA-F96EAF0819A2}"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A82F7-1119-44D3-883C-D12E01D4F671}"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111BA6-8A5D-49EC-9828-88F16C147378}"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02C93-6393-4333-93B6-8317895FCE15}"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BA213-37A7-49A9-9A35-BF1192BBF75C}"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EE7C03-73C8-4AA5-8963-93A6A7EE81CC}"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293F79-0148-41EB-93A9-DD8007DF2BC5}"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3DB042-BB0E-4140-B899-3B145127BC22}"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F00BB-3F7D-4094-B5C4-9471AB30549E}"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050F2-0C85-4200-8CA3-C05391FE6B22}"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D4CBA-30DB-4A3A-8A7A-35228A3B04AA}"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E1961-E862-4AC4-A509-08ACDE70040F}"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9360A0-AEDF-4EC6-AEC2-A41942D6A83D}"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EAF08F-C63A-491A-9FED-618C02C90528}"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2DD05-A4C2-4104-AE84-B537CBA6C8AB}"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E975E2-2C00-4DD0-942D-63FDF9886B65}"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E87E63-D627-4D07-902D-9D5CBC1E8D18}"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07B777-F298-4F6A-84F4-591188367963}"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A1C1-9133-4C59-8F80-04E9C253ECD5}"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1EE25-670A-4126-B272-CDA71B2366A1}"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B967D-C50D-4F4A-8283-EDDD968A459C}"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F6AB5-FA8B-4519-93EE-D268F1F610AB}"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21A62E-CD5A-4176-AF5F-35708690D15F}"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A01A79-AA6F-44FE-A46A-202DBB5BD34E}"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AB46C-31E5-45FA-BA75-467B13F52E30}"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2E1A64-C8C4-4EBF-988F-00B8FDC4357F}"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87ABD-D6C4-45B8-B4DB-B31E39597473}"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710C7-2E7E-45EE-BF1B-39C84CC335FB}"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4EE19-2E76-4D83-8F10-57F5C048B3E2}"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0592A9-FE30-403D-9200-9CEF304365DE}"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DFE67-BAB9-4CAC-8251-D430D0436A37}"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D777C-47C6-4A64-B58E-8808F76F481B}"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DC983E-C45A-4EBF-BD19-750AB3F32861}"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4B2B53-23F9-4711-8B8F-4CD1E085009B}"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32F16-2AED-4EA4-B0FF-2DA1B647C4A2}" type="datetime1">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6DDC7-5BCB-4900-A5D1-DE0B96D737B6}"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7AA5D-13F8-4EFC-B684-C1C8B34F4442}" type="datetime1">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2BB82D-77C7-4E84-A5AA-B7572A5B0D26}" type="datetime1">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AEAC3-BE65-446D-BCD0-7DD38B04ADB2}" type="datetime1">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7A728-201E-4B18-9BDC-50CA3C383BCB}"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8794D-A313-4A89-8E40-7F7DF77847A8}" type="datetime1">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4FE54-8AFA-4F1C-8341-A52131C5E2BD}"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B73182-B445-4D8C-BF2A-E9F7B59FD5A0}"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2003AC1-4F14-4CCD-ADAF-1EE2CD0A0495}"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BA69225-CC6B-4EFF-BB34-D4035F817078}"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9857BDC-A76D-452C-970A-24DD7532E226}"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42FDE18-ECB6-4D20-AB08-608C72BCD9F0}"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A803AC6-5EFC-49A3-9006-60BDB9510602}"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E62BCF8-B4B8-4763-9924-D41FBFC45EC7}"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690148B-DE47-4374-87BB-EE07A0429EEC}"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4BBA4E-ABC3-4E95-B183-66E68545E090}"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D1D566B-C39D-425B-BA3B-C72EFA21E2BA}"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6A07AA4-6B07-4864-9A4C-6DEE97652052}"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538E675-389B-448D-93AD-BEFF2D761962}"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2265360-4666-4009-B223-1173BCEC5DCB}"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04619AB-EA56-4C11-A90E-B6F8697BF4C8}"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669B3FB-827C-4541-AABC-C06352519D80}" type="datetime1">
              <a:rPr lang="en-US" smtClean="0"/>
              <a:t>12/20/2017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195" y="0"/>
            <a:ext cx="7772400" cy="2387600"/>
          </a:xfrm>
        </p:spPr>
        <p:txBody>
          <a:bodyPr/>
          <a:lstStyle/>
          <a:p>
            <a:r>
              <a:rPr lang="en-US" dirty="0" smtClean="0"/>
              <a:t>Husbandry to Studbook Interface</a:t>
            </a:r>
            <a:endParaRPr lang="en-US" dirty="0"/>
          </a:p>
        </p:txBody>
      </p:sp>
      <p:sp>
        <p:nvSpPr>
          <p:cNvPr id="3" name="Subtitle 2"/>
          <p:cNvSpPr>
            <a:spLocks noGrp="1"/>
          </p:cNvSpPr>
          <p:nvPr>
            <p:ph type="subTitle" idx="1"/>
          </p:nvPr>
        </p:nvSpPr>
        <p:spPr>
          <a:xfrm>
            <a:off x="988454" y="2481576"/>
            <a:ext cx="6858000" cy="1655762"/>
          </a:xfrm>
        </p:spPr>
        <p:txBody>
          <a:bodyPr/>
          <a:lstStyle/>
          <a:p>
            <a:r>
              <a:rPr lang="en-US" dirty="0" smtClean="0"/>
              <a:t>What data in the Husbandry Module goes into</a:t>
            </a:r>
          </a:p>
          <a:p>
            <a:r>
              <a:rPr lang="en-US" dirty="0"/>
              <a:t>t</a:t>
            </a:r>
            <a:r>
              <a:rPr lang="en-US" dirty="0" smtClean="0"/>
              <a:t>he Studbook Module</a:t>
            </a:r>
            <a:endParaRPr lang="en-US" dirty="0"/>
          </a:p>
        </p:txBody>
      </p:sp>
      <p:pic>
        <p:nvPicPr>
          <p:cNvPr id="1026" name="Picture 2" descr="Image result for tawny frogmouth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3674263"/>
            <a:ext cx="3051264" cy="26698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Updates</a:t>
            </a:r>
            <a:endParaRPr lang="en-US" dirty="0"/>
          </a:p>
        </p:txBody>
      </p:sp>
      <p:sp>
        <p:nvSpPr>
          <p:cNvPr id="4" name="TextBox 3"/>
          <p:cNvSpPr txBox="1"/>
          <p:nvPr/>
        </p:nvSpPr>
        <p:spPr>
          <a:xfrm>
            <a:off x="5457845" y="1690689"/>
            <a:ext cx="3371436" cy="3693319"/>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Pending Updates are changes</a:t>
            </a:r>
          </a:p>
          <a:p>
            <a:r>
              <a:rPr lang="en-US" dirty="0"/>
              <a:t>m</a:t>
            </a:r>
            <a:r>
              <a:rPr lang="en-US" dirty="0" smtClean="0"/>
              <a:t>ade at the Institution level</a:t>
            </a:r>
          </a:p>
          <a:p>
            <a:r>
              <a:rPr lang="en-US" dirty="0"/>
              <a:t>t</a:t>
            </a:r>
            <a:r>
              <a:rPr lang="en-US" dirty="0" smtClean="0"/>
              <a:t>o records that are already</a:t>
            </a:r>
          </a:p>
          <a:p>
            <a:r>
              <a:rPr lang="en-US" dirty="0"/>
              <a:t>r</a:t>
            </a:r>
            <a:r>
              <a:rPr lang="en-US" dirty="0" smtClean="0"/>
              <a:t>ecorded in the Studbook.</a:t>
            </a:r>
          </a:p>
          <a:p>
            <a:r>
              <a:rPr lang="en-US" dirty="0" smtClean="0"/>
              <a:t>These updates include data</a:t>
            </a:r>
          </a:p>
          <a:p>
            <a:r>
              <a:rPr lang="en-US" dirty="0"/>
              <a:t>f</a:t>
            </a:r>
            <a:r>
              <a:rPr lang="en-US" dirty="0" smtClean="0"/>
              <a:t>or any of the required fields – </a:t>
            </a:r>
          </a:p>
          <a:p>
            <a:r>
              <a:rPr lang="en-US" dirty="0"/>
              <a:t>t</a:t>
            </a:r>
            <a:r>
              <a:rPr lang="en-US" dirty="0" smtClean="0"/>
              <a:t>ransactions, parents, sex,</a:t>
            </a:r>
          </a:p>
          <a:p>
            <a:r>
              <a:rPr lang="en-US" dirty="0"/>
              <a:t>t</a:t>
            </a:r>
            <a:r>
              <a:rPr lang="en-US" dirty="0" smtClean="0"/>
              <a:t>axonomy and rearing. The</a:t>
            </a:r>
          </a:p>
          <a:p>
            <a:r>
              <a:rPr lang="en-US" dirty="0"/>
              <a:t>t</a:t>
            </a:r>
            <a:r>
              <a:rPr lang="en-US" dirty="0" smtClean="0"/>
              <a:t>awny frogmouth record that</a:t>
            </a:r>
          </a:p>
          <a:p>
            <a:r>
              <a:rPr lang="en-US" dirty="0"/>
              <a:t>w</a:t>
            </a:r>
            <a:r>
              <a:rPr lang="en-US" dirty="0" smtClean="0"/>
              <a:t>as created using the Suggested</a:t>
            </a:r>
          </a:p>
          <a:p>
            <a:r>
              <a:rPr lang="en-US" dirty="0" smtClean="0"/>
              <a:t>Animals functionality has had</a:t>
            </a:r>
          </a:p>
          <a:p>
            <a:r>
              <a:rPr lang="en-US" dirty="0"/>
              <a:t>c</a:t>
            </a:r>
            <a:r>
              <a:rPr lang="en-US" dirty="0" smtClean="0"/>
              <a:t>hanges made at the institution</a:t>
            </a:r>
          </a:p>
          <a:p>
            <a:r>
              <a:rPr lang="en-US" dirty="0"/>
              <a:t>l</a:t>
            </a:r>
            <a:r>
              <a:rPr lang="en-US" dirty="0" smtClean="0"/>
              <a:t>evel for rearing and transactions.</a:t>
            </a:r>
            <a:endParaRPr lang="en-US" dirty="0"/>
          </a:p>
        </p:txBody>
      </p:sp>
      <p:pic>
        <p:nvPicPr>
          <p:cNvPr id="5" name="Picture 4"/>
          <p:cNvPicPr>
            <a:picLocks noChangeAspect="1"/>
          </p:cNvPicPr>
          <p:nvPr/>
        </p:nvPicPr>
        <p:blipFill>
          <a:blip r:embed="rId2"/>
          <a:stretch>
            <a:fillRect/>
          </a:stretch>
        </p:blipFill>
        <p:spPr>
          <a:xfrm>
            <a:off x="450459" y="1690689"/>
            <a:ext cx="4829195" cy="382119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438457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Updates</a:t>
            </a:r>
            <a:endParaRPr lang="en-US" dirty="0"/>
          </a:p>
        </p:txBody>
      </p:sp>
      <p:pic>
        <p:nvPicPr>
          <p:cNvPr id="3" name="Picture 2"/>
          <p:cNvPicPr>
            <a:picLocks noChangeAspect="1"/>
          </p:cNvPicPr>
          <p:nvPr/>
        </p:nvPicPr>
        <p:blipFill>
          <a:blip r:embed="rId2"/>
          <a:stretch>
            <a:fillRect/>
          </a:stretch>
        </p:blipFill>
        <p:spPr>
          <a:xfrm>
            <a:off x="1895609" y="1447107"/>
            <a:ext cx="6619741" cy="3950490"/>
          </a:xfrm>
          <a:prstGeom prst="rect">
            <a:avLst/>
          </a:prstGeom>
          <a:ln>
            <a:solidFill>
              <a:schemeClr val="tx1"/>
            </a:solidFill>
          </a:ln>
        </p:spPr>
      </p:pic>
      <p:sp>
        <p:nvSpPr>
          <p:cNvPr id="4" name="TextBox 3"/>
          <p:cNvSpPr txBox="1"/>
          <p:nvPr/>
        </p:nvSpPr>
        <p:spPr>
          <a:xfrm>
            <a:off x="862885" y="2794715"/>
            <a:ext cx="3673313"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In the Studbook record the number</a:t>
            </a:r>
          </a:p>
          <a:p>
            <a:r>
              <a:rPr lang="en-US" dirty="0"/>
              <a:t>o</a:t>
            </a:r>
            <a:r>
              <a:rPr lang="en-US" dirty="0" smtClean="0"/>
              <a:t>f updates is indicated at the top (1).</a:t>
            </a:r>
          </a:p>
          <a:p>
            <a:r>
              <a:rPr lang="en-US" dirty="0" smtClean="0"/>
              <a:t>Any grids with updates automatically</a:t>
            </a:r>
          </a:p>
          <a:p>
            <a:r>
              <a:rPr lang="en-US" dirty="0"/>
              <a:t>o</a:t>
            </a:r>
            <a:r>
              <a:rPr lang="en-US" dirty="0" smtClean="0"/>
              <a:t>pen with the Institution data</a:t>
            </a:r>
          </a:p>
          <a:p>
            <a:r>
              <a:rPr lang="en-US" dirty="0"/>
              <a:t>d</a:t>
            </a:r>
            <a:r>
              <a:rPr lang="en-US" dirty="0" smtClean="0"/>
              <a:t>isplayed, making it easy for the</a:t>
            </a:r>
          </a:p>
          <a:p>
            <a:r>
              <a:rPr lang="en-US" dirty="0" smtClean="0"/>
              <a:t>Studbook Keeper to identify any</a:t>
            </a:r>
          </a:p>
          <a:p>
            <a:r>
              <a:rPr lang="en-US" dirty="0"/>
              <a:t>r</a:t>
            </a:r>
            <a:r>
              <a:rPr lang="en-US" dirty="0" smtClean="0"/>
              <a:t>ecords they may need to address</a:t>
            </a:r>
          </a:p>
          <a:p>
            <a:r>
              <a:rPr lang="en-US" dirty="0" smtClean="0"/>
              <a:t>(2 and 3).</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2895186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70"/>
            <a:ext cx="7886700" cy="1325563"/>
          </a:xfrm>
        </p:spPr>
        <p:txBody>
          <a:bodyPr/>
          <a:lstStyle/>
          <a:p>
            <a:r>
              <a:rPr lang="en-US" dirty="0" smtClean="0"/>
              <a:t>Pending Updates</a:t>
            </a:r>
            <a:endParaRPr lang="en-US" dirty="0"/>
          </a:p>
        </p:txBody>
      </p:sp>
      <p:pic>
        <p:nvPicPr>
          <p:cNvPr id="3" name="Picture 2"/>
          <p:cNvPicPr>
            <a:picLocks noChangeAspect="1"/>
          </p:cNvPicPr>
          <p:nvPr/>
        </p:nvPicPr>
        <p:blipFill>
          <a:blip r:embed="rId2"/>
          <a:stretch>
            <a:fillRect/>
          </a:stretch>
        </p:blipFill>
        <p:spPr>
          <a:xfrm>
            <a:off x="591126" y="1109306"/>
            <a:ext cx="4609524" cy="20000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837126" y="2934481"/>
            <a:ext cx="7572777" cy="1290370"/>
          </a:xfrm>
          <a:prstGeom prst="rect">
            <a:avLst/>
          </a:prstGeom>
          <a:ln>
            <a:solidFill>
              <a:schemeClr val="tx1"/>
            </a:solidFill>
          </a:ln>
        </p:spPr>
      </p:pic>
      <p:sp>
        <p:nvSpPr>
          <p:cNvPr id="5" name="TextBox 4"/>
          <p:cNvSpPr txBox="1"/>
          <p:nvPr/>
        </p:nvSpPr>
        <p:spPr>
          <a:xfrm>
            <a:off x="4803820" y="1006343"/>
            <a:ext cx="3723712"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Just as for Suggested Animals,</a:t>
            </a:r>
          </a:p>
          <a:p>
            <a:r>
              <a:rPr lang="en-US" dirty="0"/>
              <a:t>t</a:t>
            </a:r>
            <a:r>
              <a:rPr lang="en-US" dirty="0" smtClean="0"/>
              <a:t>he Studbook Keeper has the</a:t>
            </a:r>
          </a:p>
          <a:p>
            <a:r>
              <a:rPr lang="en-US" dirty="0"/>
              <a:t>o</a:t>
            </a:r>
            <a:r>
              <a:rPr lang="en-US" dirty="0" smtClean="0"/>
              <a:t>ption to Accept or Reject the</a:t>
            </a:r>
          </a:p>
          <a:p>
            <a:r>
              <a:rPr lang="en-US" dirty="0"/>
              <a:t>d</a:t>
            </a:r>
            <a:r>
              <a:rPr lang="en-US" dirty="0" smtClean="0"/>
              <a:t>ata. Once accepted it becomes</a:t>
            </a:r>
          </a:p>
          <a:p>
            <a:r>
              <a:rPr lang="en-US" dirty="0"/>
              <a:t>p</a:t>
            </a:r>
            <a:r>
              <a:rPr lang="en-US" dirty="0" smtClean="0"/>
              <a:t>art of the Studbook Data. If Rejected</a:t>
            </a:r>
          </a:p>
          <a:p>
            <a:r>
              <a:rPr lang="en-US" dirty="0"/>
              <a:t>i</a:t>
            </a:r>
            <a:r>
              <a:rPr lang="en-US" dirty="0" smtClean="0"/>
              <a:t>t does not.</a:t>
            </a:r>
            <a:endParaRPr lang="en-US" dirty="0"/>
          </a:p>
        </p:txBody>
      </p:sp>
      <p:pic>
        <p:nvPicPr>
          <p:cNvPr id="6" name="Picture 5"/>
          <p:cNvPicPr>
            <a:picLocks noChangeAspect="1"/>
          </p:cNvPicPr>
          <p:nvPr/>
        </p:nvPicPr>
        <p:blipFill>
          <a:blip r:embed="rId4"/>
          <a:stretch>
            <a:fillRect/>
          </a:stretch>
        </p:blipFill>
        <p:spPr>
          <a:xfrm>
            <a:off x="837125" y="4377831"/>
            <a:ext cx="7572777" cy="1315033"/>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745596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Pending Updates are NOT Available</a:t>
            </a:r>
            <a:endParaRPr lang="en-US" dirty="0"/>
          </a:p>
        </p:txBody>
      </p:sp>
      <p:sp>
        <p:nvSpPr>
          <p:cNvPr id="3" name="Content Placeholder 2"/>
          <p:cNvSpPr>
            <a:spLocks noGrp="1"/>
          </p:cNvSpPr>
          <p:nvPr>
            <p:ph idx="1"/>
          </p:nvPr>
        </p:nvSpPr>
        <p:spPr/>
        <p:txBody>
          <a:bodyPr/>
          <a:lstStyle/>
          <a:p>
            <a:r>
              <a:rPr lang="en-US" dirty="0" smtClean="0"/>
              <a:t>If a Studbook animal is managed as a Group in Husbandry there will not be a Pending Update created in the Studbook</a:t>
            </a:r>
          </a:p>
          <a:p>
            <a:r>
              <a:rPr lang="en-US" dirty="0" smtClean="0"/>
              <a:t>If a Studbook animal is currently held at a non-ZIMS institution there will not be a Pending Update created in the Studbook</a:t>
            </a:r>
          </a:p>
          <a:p>
            <a:r>
              <a:rPr lang="en-US" dirty="0" smtClean="0"/>
              <a:t>The Studbook record indicates there will be no Pending Updates received</a:t>
            </a:r>
            <a:endParaRPr lang="en-US" dirty="0"/>
          </a:p>
        </p:txBody>
      </p:sp>
      <p:pic>
        <p:nvPicPr>
          <p:cNvPr id="4" name="Picture 3"/>
          <p:cNvPicPr>
            <a:picLocks noChangeAspect="1"/>
          </p:cNvPicPr>
          <p:nvPr/>
        </p:nvPicPr>
        <p:blipFill rotWithShape="1">
          <a:blip r:embed="rId2"/>
          <a:srcRect b="37551"/>
          <a:stretch/>
        </p:blipFill>
        <p:spPr>
          <a:xfrm>
            <a:off x="245036" y="5315784"/>
            <a:ext cx="5460304" cy="99611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2975030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Local Collections?</a:t>
            </a:r>
            <a:endParaRPr lang="en-US" dirty="0"/>
          </a:p>
        </p:txBody>
      </p:sp>
      <p:sp>
        <p:nvSpPr>
          <p:cNvPr id="3" name="Content Placeholder 2"/>
          <p:cNvSpPr>
            <a:spLocks noGrp="1"/>
          </p:cNvSpPr>
          <p:nvPr>
            <p:ph idx="1"/>
          </p:nvPr>
        </p:nvSpPr>
        <p:spPr>
          <a:xfrm>
            <a:off x="628650" y="1503653"/>
            <a:ext cx="7886700" cy="4351338"/>
          </a:xfrm>
        </p:spPr>
        <p:txBody>
          <a:bodyPr>
            <a:normAutofit/>
          </a:bodyPr>
          <a:lstStyle/>
          <a:p>
            <a:r>
              <a:rPr lang="en-US" sz="2000" dirty="0" smtClean="0"/>
              <a:t>If an animal is held in a Local Collection the studbook will not receive any info as a Suggested Animal or Pending </a:t>
            </a:r>
            <a:r>
              <a:rPr lang="en-US" sz="2000" dirty="0" smtClean="0"/>
              <a:t>Update</a:t>
            </a:r>
            <a:endParaRPr lang="en-US" sz="2000" dirty="0" smtClean="0"/>
          </a:p>
          <a:p>
            <a:r>
              <a:rPr lang="en-US" sz="2000" dirty="0" smtClean="0"/>
              <a:t>If an animal was previously held at an institution </a:t>
            </a:r>
            <a:r>
              <a:rPr lang="en-US" sz="2000" dirty="0" smtClean="0"/>
              <a:t>in </a:t>
            </a:r>
            <a:r>
              <a:rPr lang="en-US" sz="2000" dirty="0" smtClean="0"/>
              <a:t>a Global Collection </a:t>
            </a:r>
            <a:r>
              <a:rPr lang="en-US" sz="2000" dirty="0" smtClean="0"/>
              <a:t>but is held at yours in a Local Collection the previous </a:t>
            </a:r>
            <a:r>
              <a:rPr lang="en-US" sz="2000" dirty="0" smtClean="0"/>
              <a:t>information will display but your Local info will </a:t>
            </a:r>
            <a:r>
              <a:rPr lang="en-US" sz="2000" dirty="0" smtClean="0"/>
              <a:t>not</a:t>
            </a:r>
          </a:p>
          <a:p>
            <a:r>
              <a:rPr lang="en-US" sz="2000" dirty="0" smtClean="0"/>
              <a:t>If an animal was previously held at an institution as a Local Collection but is held at yours as a Global Collection, only your information will display</a:t>
            </a:r>
            <a:endParaRPr lang="en-US" sz="2000" dirty="0" smtClean="0"/>
          </a:p>
          <a:p>
            <a:r>
              <a:rPr lang="en-US" sz="2000" dirty="0" smtClean="0"/>
              <a:t>If you change the Collection from a </a:t>
            </a:r>
            <a:r>
              <a:rPr lang="en-US" sz="2000" dirty="0" smtClean="0"/>
              <a:t>Global one to a Local one the information will remain in the studbook but the link to the record will be inactivated</a:t>
            </a:r>
          </a:p>
          <a:p>
            <a:r>
              <a:rPr lang="en-US" sz="2000" dirty="0" smtClean="0"/>
              <a:t>If you change the Collection from a Local one to a Global one, all information will display and the link will be activated.</a:t>
            </a:r>
            <a:endParaRPr lang="en-US" sz="2000" dirty="0" smtClean="0"/>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405632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a:t>
            </a:r>
            <a:endParaRPr lang="en-US" dirty="0"/>
          </a:p>
        </p:txBody>
      </p:sp>
      <p:sp>
        <p:nvSpPr>
          <p:cNvPr id="3" name="TextBox 2"/>
          <p:cNvSpPr txBox="1"/>
          <p:nvPr/>
        </p:nvSpPr>
        <p:spPr>
          <a:xfrm>
            <a:off x="1562305" y="1690689"/>
            <a:ext cx="6641538" cy="1754326"/>
          </a:xfrm>
          <a:prstGeom prst="rect">
            <a:avLst/>
          </a:prstGeom>
          <a:solidFill>
            <a:schemeClr val="accent6">
              <a:lumMod val="40000"/>
              <a:lumOff val="60000"/>
            </a:schemeClr>
          </a:solidFill>
          <a:ln>
            <a:solidFill>
              <a:schemeClr val="tx1"/>
            </a:solidFill>
          </a:ln>
        </p:spPr>
        <p:txBody>
          <a:bodyPr wrap="square" rtlCol="0">
            <a:spAutoFit/>
          </a:bodyPr>
          <a:lstStyle/>
          <a:p>
            <a:r>
              <a:rPr lang="en-US" dirty="0" smtClean="0"/>
              <a:t>When an Identifier is updated at the Institution level the grid is automatically updated in the Studbook. The Studbook Keeper does not have the option to Accept or Reject an Identifier. Here Greenville Zoo added a House Name and a Band to the Institution records. They</a:t>
            </a:r>
          </a:p>
          <a:p>
            <a:r>
              <a:rPr lang="en-US" dirty="0"/>
              <a:t>w</a:t>
            </a:r>
            <a:r>
              <a:rPr lang="en-US" dirty="0" smtClean="0"/>
              <a:t>ere automatically added to the Studbook. If an Identifier is deleted</a:t>
            </a:r>
          </a:p>
          <a:p>
            <a:r>
              <a:rPr lang="en-US" dirty="0"/>
              <a:t>a</a:t>
            </a:r>
            <a:r>
              <a:rPr lang="en-US" dirty="0" smtClean="0"/>
              <a:t>t the Institution level it is also deleted in the Studbook.</a:t>
            </a:r>
            <a:endParaRPr lang="en-US" dirty="0"/>
          </a:p>
        </p:txBody>
      </p:sp>
      <p:pic>
        <p:nvPicPr>
          <p:cNvPr id="4" name="Picture 3"/>
          <p:cNvPicPr>
            <a:picLocks noChangeAspect="1"/>
          </p:cNvPicPr>
          <p:nvPr/>
        </p:nvPicPr>
        <p:blipFill>
          <a:blip r:embed="rId2"/>
          <a:stretch>
            <a:fillRect/>
          </a:stretch>
        </p:blipFill>
        <p:spPr>
          <a:xfrm>
            <a:off x="628650" y="3608884"/>
            <a:ext cx="8075182" cy="1875704"/>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133886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to Studbook</a:t>
            </a:r>
            <a:endParaRPr lang="en-US" dirty="0"/>
          </a:p>
        </p:txBody>
      </p:sp>
      <p:sp>
        <p:nvSpPr>
          <p:cNvPr id="3" name="Content Placeholder 2"/>
          <p:cNvSpPr>
            <a:spLocks noGrp="1"/>
          </p:cNvSpPr>
          <p:nvPr>
            <p:ph idx="1"/>
          </p:nvPr>
        </p:nvSpPr>
        <p:spPr>
          <a:xfrm>
            <a:off x="628650" y="1516532"/>
            <a:ext cx="7886700" cy="4351338"/>
          </a:xfrm>
        </p:spPr>
        <p:txBody>
          <a:bodyPr/>
          <a:lstStyle/>
          <a:p>
            <a:r>
              <a:rPr lang="en-US" dirty="0" smtClean="0"/>
              <a:t>Suggested Animals and Pending Updates (Studbook Keeper can Accept or Reject)</a:t>
            </a:r>
          </a:p>
          <a:p>
            <a:pPr lvl="1"/>
            <a:r>
              <a:rPr lang="en-US" dirty="0" smtClean="0"/>
              <a:t>Transactions</a:t>
            </a:r>
          </a:p>
          <a:p>
            <a:pPr lvl="1"/>
            <a:r>
              <a:rPr lang="en-US" dirty="0" smtClean="0"/>
              <a:t>Parents</a:t>
            </a:r>
          </a:p>
          <a:p>
            <a:pPr lvl="1"/>
            <a:r>
              <a:rPr lang="en-US" dirty="0" smtClean="0"/>
              <a:t>Taxonomy</a:t>
            </a:r>
          </a:p>
          <a:p>
            <a:pPr lvl="1"/>
            <a:r>
              <a:rPr lang="en-US" dirty="0" smtClean="0"/>
              <a:t>Sex</a:t>
            </a:r>
          </a:p>
          <a:p>
            <a:pPr lvl="1"/>
            <a:r>
              <a:rPr lang="en-US" dirty="0" smtClean="0"/>
              <a:t>Rearing</a:t>
            </a:r>
          </a:p>
          <a:p>
            <a:r>
              <a:rPr lang="en-US" dirty="0" smtClean="0"/>
              <a:t>Auto Update</a:t>
            </a:r>
          </a:p>
          <a:p>
            <a:pPr lvl="1"/>
            <a:r>
              <a:rPr lang="en-US" dirty="0" smtClean="0"/>
              <a:t>Identifiers</a:t>
            </a:r>
            <a:endParaRPr lang="en-US" dirty="0"/>
          </a:p>
        </p:txBody>
      </p:sp>
      <p:pic>
        <p:nvPicPr>
          <p:cNvPr id="2050" name="Picture 2" descr="Image result for tawny frogmouth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891" y="2354171"/>
            <a:ext cx="4944459" cy="32942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1887443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25003"/>
            <a:ext cx="7772400" cy="1166008"/>
          </a:xfrm>
        </p:spPr>
        <p:txBody>
          <a:bodyPr/>
          <a:lstStyle/>
          <a:p>
            <a:r>
              <a:rPr lang="en-US" dirty="0" smtClean="0"/>
              <a:t>Any Questions?</a:t>
            </a:r>
            <a:endParaRPr lang="en-US" dirty="0"/>
          </a:p>
        </p:txBody>
      </p:sp>
      <p:sp>
        <p:nvSpPr>
          <p:cNvPr id="4" name="Subtitle 3"/>
          <p:cNvSpPr>
            <a:spLocks noGrp="1"/>
          </p:cNvSpPr>
          <p:nvPr>
            <p:ph type="subTitle" idx="1"/>
          </p:nvPr>
        </p:nvSpPr>
        <p:spPr>
          <a:xfrm>
            <a:off x="1143000" y="1811874"/>
            <a:ext cx="6858000" cy="1655762"/>
          </a:xfrm>
        </p:spPr>
        <p:txBody>
          <a:bodyPr/>
          <a:lstStyle/>
          <a:p>
            <a:r>
              <a:rPr lang="en-US" dirty="0" smtClean="0"/>
              <a:t>On the Husbandry to Studbook Interface </a:t>
            </a:r>
            <a:endParaRPr lang="en-US" dirty="0"/>
          </a:p>
        </p:txBody>
      </p:sp>
      <p:pic>
        <p:nvPicPr>
          <p:cNvPr id="3074" name="Picture 2" descr="Image result for tawny frogmouth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407" y="2382637"/>
            <a:ext cx="4867186" cy="32468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1485277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ne way sig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520" y="1200059"/>
            <a:ext cx="2125014" cy="15953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3185" y="3477295"/>
            <a:ext cx="6613862"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Some of the data you enter into the Husbandry module of ZIMS is</a:t>
            </a:r>
          </a:p>
          <a:p>
            <a:r>
              <a:rPr lang="en-US" dirty="0"/>
              <a:t>d</a:t>
            </a:r>
            <a:r>
              <a:rPr lang="en-US" dirty="0" smtClean="0"/>
              <a:t>isplayed in the Studbook module. In most cases the Studbook</a:t>
            </a:r>
          </a:p>
          <a:p>
            <a:r>
              <a:rPr lang="en-US" dirty="0" smtClean="0"/>
              <a:t>Keeper needs to accept the data before it actually displays in the</a:t>
            </a:r>
          </a:p>
          <a:p>
            <a:r>
              <a:rPr lang="en-US" dirty="0" smtClean="0"/>
              <a:t>true studbook. At this time it is a one way street, there is no data</a:t>
            </a:r>
          </a:p>
          <a:p>
            <a:r>
              <a:rPr lang="en-US" dirty="0"/>
              <a:t>e</a:t>
            </a:r>
            <a:r>
              <a:rPr lang="en-US" dirty="0" smtClean="0"/>
              <a:t>ntered into the Studbook module that is displayed in the Husbandry</a:t>
            </a:r>
          </a:p>
          <a:p>
            <a:r>
              <a:rPr lang="en-US" dirty="0"/>
              <a:t>m</a:t>
            </a:r>
            <a:r>
              <a:rPr lang="en-US" dirty="0" smtClean="0"/>
              <a:t>odule.</a:t>
            </a:r>
            <a:endParaRPr lang="en-US" dirty="0"/>
          </a:p>
        </p:txBody>
      </p:sp>
      <p:sp>
        <p:nvSpPr>
          <p:cNvPr id="5" name="Rectangle 4"/>
          <p:cNvSpPr/>
          <p:nvPr/>
        </p:nvSpPr>
        <p:spPr>
          <a:xfrm>
            <a:off x="422505" y="1426251"/>
            <a:ext cx="330552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Husbandry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5998029" y="1426251"/>
            <a:ext cx="2943434"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Studbook</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Slide Number Placeholder 1"/>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1226122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27" y="0"/>
            <a:ext cx="7886700" cy="1325563"/>
          </a:xfrm>
        </p:spPr>
        <p:txBody>
          <a:bodyPr/>
          <a:lstStyle/>
          <a:p>
            <a:r>
              <a:rPr lang="en-US" dirty="0" smtClean="0"/>
              <a:t>Suggested Animals</a:t>
            </a:r>
            <a:endParaRPr lang="en-US" dirty="0"/>
          </a:p>
        </p:txBody>
      </p:sp>
      <p:sp>
        <p:nvSpPr>
          <p:cNvPr id="3" name="TextBox 2"/>
          <p:cNvSpPr txBox="1"/>
          <p:nvPr/>
        </p:nvSpPr>
        <p:spPr>
          <a:xfrm>
            <a:off x="341887" y="3717941"/>
            <a:ext cx="8597610" cy="2031325"/>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Suggested Animals are records that are found in ZIMS but not yet identified as</a:t>
            </a:r>
          </a:p>
          <a:p>
            <a:r>
              <a:rPr lang="en-US" dirty="0"/>
              <a:t>b</a:t>
            </a:r>
            <a:r>
              <a:rPr lang="en-US" dirty="0" smtClean="0"/>
              <a:t>eing recorded in the studbook. If ZIMS locates any possible matches in the studbook </a:t>
            </a:r>
          </a:p>
          <a:p>
            <a:r>
              <a:rPr lang="en-US" dirty="0"/>
              <a:t>t</a:t>
            </a:r>
            <a:r>
              <a:rPr lang="en-US" dirty="0" smtClean="0"/>
              <a:t>hey will be indicated. In most cases these are new births or hatches and a possible</a:t>
            </a:r>
          </a:p>
          <a:p>
            <a:r>
              <a:rPr lang="en-US" dirty="0"/>
              <a:t>m</a:t>
            </a:r>
            <a:r>
              <a:rPr lang="en-US" dirty="0" smtClean="0"/>
              <a:t>atch would not be found. Suggested Animals can also be created when new institutions </a:t>
            </a:r>
          </a:p>
          <a:p>
            <a:r>
              <a:rPr lang="en-US" dirty="0"/>
              <a:t>s</a:t>
            </a:r>
            <a:r>
              <a:rPr lang="en-US" dirty="0" smtClean="0"/>
              <a:t>tart using ZIMS or when current ZIMS institutions enter historical data into their records </a:t>
            </a:r>
          </a:p>
          <a:p>
            <a:r>
              <a:rPr lang="en-US" dirty="0" smtClean="0"/>
              <a:t>that may actually already be captured by the Studbook Keeper. In these cases possible</a:t>
            </a:r>
          </a:p>
          <a:p>
            <a:r>
              <a:rPr lang="en-US" dirty="0"/>
              <a:t>m</a:t>
            </a:r>
            <a:r>
              <a:rPr lang="en-US" dirty="0" smtClean="0"/>
              <a:t>atches may be found. The left side GAN is a hyperlink into the record.</a:t>
            </a:r>
            <a:endParaRPr lang="en-US" dirty="0"/>
          </a:p>
        </p:txBody>
      </p:sp>
      <p:pic>
        <p:nvPicPr>
          <p:cNvPr id="4" name="Picture 3"/>
          <p:cNvPicPr>
            <a:picLocks noChangeAspect="1"/>
          </p:cNvPicPr>
          <p:nvPr/>
        </p:nvPicPr>
        <p:blipFill>
          <a:blip r:embed="rId2"/>
          <a:stretch>
            <a:fillRect/>
          </a:stretch>
        </p:blipFill>
        <p:spPr>
          <a:xfrm>
            <a:off x="1021729" y="1087784"/>
            <a:ext cx="7469746" cy="2558036"/>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1742924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Possible Matches are Found</a:t>
            </a:r>
            <a:endParaRPr lang="en-US" dirty="0"/>
          </a:p>
        </p:txBody>
      </p:sp>
      <p:sp>
        <p:nvSpPr>
          <p:cNvPr id="3" name="Content Placeholder 2"/>
          <p:cNvSpPr>
            <a:spLocks noGrp="1"/>
          </p:cNvSpPr>
          <p:nvPr>
            <p:ph idx="1"/>
          </p:nvPr>
        </p:nvSpPr>
        <p:spPr>
          <a:xfrm>
            <a:off x="1916537" y="1690689"/>
            <a:ext cx="5591846" cy="2328960"/>
          </a:xfrm>
        </p:spPr>
        <p:txBody>
          <a:bodyPr>
            <a:normAutofit/>
          </a:bodyPr>
          <a:lstStyle/>
          <a:p>
            <a:r>
              <a:rPr lang="en-US" dirty="0" smtClean="0"/>
              <a:t>At least one of the following</a:t>
            </a:r>
          </a:p>
          <a:p>
            <a:pPr lvl="1"/>
            <a:r>
              <a:rPr lang="en-US" dirty="0" smtClean="0"/>
              <a:t>Mnemonic/Local ID match</a:t>
            </a:r>
          </a:p>
          <a:p>
            <a:pPr lvl="1"/>
            <a:r>
              <a:rPr lang="en-US" dirty="0" smtClean="0"/>
              <a:t>Studbook ID/Taxonomy match</a:t>
            </a:r>
          </a:p>
          <a:p>
            <a:pPr lvl="1"/>
            <a:r>
              <a:rPr lang="en-US" dirty="0" smtClean="0"/>
              <a:t>Transponder/Taxonomy match</a:t>
            </a:r>
            <a:endParaRPr lang="en-US" dirty="0"/>
          </a:p>
        </p:txBody>
      </p:sp>
      <p:pic>
        <p:nvPicPr>
          <p:cNvPr id="1028" name="Picture 4" descr="Image result for tawny frogmouth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50" y="3615860"/>
            <a:ext cx="4490861" cy="29910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344251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Husbandry Records that will NOT display in Suggested Animals</a:t>
            </a:r>
            <a:endParaRPr lang="en-US" dirty="0"/>
          </a:p>
        </p:txBody>
      </p:sp>
      <p:sp>
        <p:nvSpPr>
          <p:cNvPr id="3" name="Content Placeholder 2"/>
          <p:cNvSpPr>
            <a:spLocks noGrp="1"/>
          </p:cNvSpPr>
          <p:nvPr>
            <p:ph idx="1"/>
          </p:nvPr>
        </p:nvSpPr>
        <p:spPr/>
        <p:txBody>
          <a:bodyPr/>
          <a:lstStyle/>
          <a:p>
            <a:r>
              <a:rPr lang="en-US" dirty="0" smtClean="0"/>
              <a:t>Groups – only individual animals at this time</a:t>
            </a:r>
          </a:p>
          <a:p>
            <a:r>
              <a:rPr lang="en-US" dirty="0" smtClean="0"/>
              <a:t>Incomplete Accessions – only animals that have been fully accessioned</a:t>
            </a:r>
          </a:p>
          <a:p>
            <a:r>
              <a:rPr lang="en-US" dirty="0" smtClean="0"/>
              <a:t>Pre-birth/hatch records – will display once born or hatched</a:t>
            </a:r>
          </a:p>
          <a:p>
            <a:r>
              <a:rPr lang="en-US" dirty="0" smtClean="0"/>
              <a:t>Already linked records – husbandry records already linked to a studbook record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45237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Suggested Animals</a:t>
            </a:r>
            <a:endParaRPr lang="en-US"/>
          </a:p>
        </p:txBody>
      </p:sp>
      <p:pic>
        <p:nvPicPr>
          <p:cNvPr id="3" name="Picture 2"/>
          <p:cNvPicPr>
            <a:picLocks noChangeAspect="1"/>
          </p:cNvPicPr>
          <p:nvPr/>
        </p:nvPicPr>
        <p:blipFill>
          <a:blip r:embed="rId2"/>
          <a:stretch>
            <a:fillRect/>
          </a:stretch>
        </p:blipFill>
        <p:spPr>
          <a:xfrm>
            <a:off x="1899634" y="1552351"/>
            <a:ext cx="6845122" cy="3275509"/>
          </a:xfrm>
          <a:prstGeom prst="rect">
            <a:avLst/>
          </a:prstGeom>
          <a:ln>
            <a:solidFill>
              <a:schemeClr val="tx1"/>
            </a:solidFill>
          </a:ln>
        </p:spPr>
      </p:pic>
      <p:sp>
        <p:nvSpPr>
          <p:cNvPr id="4" name="TextBox 3"/>
          <p:cNvSpPr txBox="1"/>
          <p:nvPr/>
        </p:nvSpPr>
        <p:spPr>
          <a:xfrm>
            <a:off x="392805" y="3652012"/>
            <a:ext cx="5065746" cy="2585323"/>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This is a record for a new hatch that was</a:t>
            </a:r>
          </a:p>
          <a:p>
            <a:r>
              <a:rPr lang="en-US" dirty="0"/>
              <a:t>r</a:t>
            </a:r>
            <a:r>
              <a:rPr lang="en-US" dirty="0" smtClean="0"/>
              <a:t>ecorded by Greenville Zoo. There are no</a:t>
            </a:r>
          </a:p>
          <a:p>
            <a:r>
              <a:rPr lang="en-US" dirty="0"/>
              <a:t>r</a:t>
            </a:r>
            <a:r>
              <a:rPr lang="en-US" dirty="0" smtClean="0"/>
              <a:t>ecords in the studbook that ZIMS thinks</a:t>
            </a:r>
          </a:p>
          <a:p>
            <a:r>
              <a:rPr lang="en-US" dirty="0"/>
              <a:t>i</a:t>
            </a:r>
            <a:r>
              <a:rPr lang="en-US" dirty="0" smtClean="0"/>
              <a:t>s a possible match. The Studbook Keeper </a:t>
            </a:r>
          </a:p>
          <a:p>
            <a:r>
              <a:rPr lang="en-US" dirty="0"/>
              <a:t>h</a:t>
            </a:r>
            <a:r>
              <a:rPr lang="en-US" dirty="0" smtClean="0"/>
              <a:t>as three options:</a:t>
            </a:r>
          </a:p>
          <a:p>
            <a:pPr marL="285750" indent="-285750">
              <a:buFont typeface="Arial" panose="020B0604020202020204" pitchFamily="34" charset="0"/>
              <a:buChar char="•"/>
            </a:pPr>
            <a:r>
              <a:rPr lang="en-US" dirty="0" smtClean="0"/>
              <a:t>Add a New Animal</a:t>
            </a:r>
          </a:p>
          <a:p>
            <a:pPr marL="285750" indent="-285750">
              <a:buFont typeface="Arial" panose="020B0604020202020204" pitchFamily="34" charset="0"/>
              <a:buChar char="•"/>
            </a:pPr>
            <a:r>
              <a:rPr lang="en-US" dirty="0" smtClean="0"/>
              <a:t>Reject the record (will not be part of studbook)</a:t>
            </a:r>
          </a:p>
          <a:p>
            <a:pPr marL="285750" indent="-285750">
              <a:buFont typeface="Arial" panose="020B0604020202020204" pitchFamily="34" charset="0"/>
              <a:buChar char="•"/>
            </a:pPr>
            <a:r>
              <a:rPr lang="en-US" dirty="0" smtClean="0"/>
              <a:t>Manually Link (a studbook record exists that it </a:t>
            </a:r>
          </a:p>
          <a:p>
            <a:r>
              <a:rPr lang="en-US" dirty="0"/>
              <a:t>	</a:t>
            </a:r>
            <a:r>
              <a:rPr lang="en-US" dirty="0" smtClean="0"/>
              <a:t>should be linked to but ZIMS didn’t find it)</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344341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Studbook Record</a:t>
            </a:r>
            <a:endParaRPr lang="en-US" dirty="0"/>
          </a:p>
        </p:txBody>
      </p:sp>
      <p:pic>
        <p:nvPicPr>
          <p:cNvPr id="3" name="Picture 2"/>
          <p:cNvPicPr>
            <a:picLocks noChangeAspect="1"/>
          </p:cNvPicPr>
          <p:nvPr/>
        </p:nvPicPr>
        <p:blipFill>
          <a:blip r:embed="rId2"/>
          <a:stretch>
            <a:fillRect/>
          </a:stretch>
        </p:blipFill>
        <p:spPr>
          <a:xfrm>
            <a:off x="2101672" y="1464593"/>
            <a:ext cx="6413678" cy="4150027"/>
          </a:xfrm>
          <a:prstGeom prst="rect">
            <a:avLst/>
          </a:prstGeom>
          <a:ln>
            <a:solidFill>
              <a:schemeClr val="tx1"/>
            </a:solidFill>
          </a:ln>
        </p:spPr>
      </p:pic>
      <p:sp>
        <p:nvSpPr>
          <p:cNvPr id="4" name="TextBox 3"/>
          <p:cNvSpPr txBox="1"/>
          <p:nvPr/>
        </p:nvSpPr>
        <p:spPr>
          <a:xfrm>
            <a:off x="280920" y="3361386"/>
            <a:ext cx="4417428" cy="2862322"/>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When the Studbook Keeper starts creating</a:t>
            </a:r>
          </a:p>
          <a:p>
            <a:r>
              <a:rPr lang="en-US" dirty="0"/>
              <a:t>t</a:t>
            </a:r>
            <a:r>
              <a:rPr lang="en-US" dirty="0" smtClean="0"/>
              <a:t>he studbook record it begins as a Draft</a:t>
            </a:r>
          </a:p>
          <a:p>
            <a:r>
              <a:rPr lang="en-US" dirty="0"/>
              <a:t>r</a:t>
            </a:r>
            <a:r>
              <a:rPr lang="en-US" dirty="0" smtClean="0"/>
              <a:t>ecord (1). There are five pieces of data </a:t>
            </a:r>
          </a:p>
          <a:p>
            <a:r>
              <a:rPr lang="en-US" dirty="0" smtClean="0"/>
              <a:t>that must be recorded before the Draft </a:t>
            </a:r>
          </a:p>
          <a:p>
            <a:r>
              <a:rPr lang="en-US" dirty="0" smtClean="0"/>
              <a:t>can become a full studbook record (2). </a:t>
            </a:r>
          </a:p>
          <a:p>
            <a:r>
              <a:rPr lang="en-US" dirty="0" smtClean="0"/>
              <a:t>The data that was recorded in the </a:t>
            </a:r>
          </a:p>
          <a:p>
            <a:r>
              <a:rPr lang="en-US" dirty="0" smtClean="0"/>
              <a:t>Husbandry record is displayed on the right </a:t>
            </a:r>
          </a:p>
          <a:p>
            <a:r>
              <a:rPr lang="en-US" dirty="0" smtClean="0"/>
              <a:t>side under Institution Records (3, 4 and 5). </a:t>
            </a:r>
          </a:p>
          <a:p>
            <a:r>
              <a:rPr lang="en-US" dirty="0" smtClean="0"/>
              <a:t>In addition to those three the Sex and </a:t>
            </a:r>
          </a:p>
          <a:p>
            <a:r>
              <a:rPr lang="en-US" dirty="0" smtClean="0"/>
              <a:t>Rearing that were recorded will be displayed.</a:t>
            </a:r>
          </a:p>
        </p:txBody>
      </p:sp>
      <p:sp>
        <p:nvSpPr>
          <p:cNvPr id="5" name="Slide Number Placeholder 4"/>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3149514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Studbook Record</a:t>
            </a:r>
            <a:endParaRPr lang="en-US" dirty="0"/>
          </a:p>
        </p:txBody>
      </p:sp>
      <p:pic>
        <p:nvPicPr>
          <p:cNvPr id="3" name="Picture 2"/>
          <p:cNvPicPr>
            <a:picLocks noChangeAspect="1"/>
          </p:cNvPicPr>
          <p:nvPr/>
        </p:nvPicPr>
        <p:blipFill>
          <a:blip r:embed="rId2"/>
          <a:stretch>
            <a:fillRect/>
          </a:stretch>
        </p:blipFill>
        <p:spPr>
          <a:xfrm>
            <a:off x="1133905" y="1425424"/>
            <a:ext cx="6876190" cy="2590476"/>
          </a:xfrm>
          <a:prstGeom prst="rect">
            <a:avLst/>
          </a:prstGeom>
          <a:ln>
            <a:solidFill>
              <a:schemeClr val="tx1"/>
            </a:solidFill>
          </a:ln>
        </p:spPr>
      </p:pic>
      <p:sp>
        <p:nvSpPr>
          <p:cNvPr id="4" name="TextBox 3"/>
          <p:cNvSpPr txBox="1"/>
          <p:nvPr/>
        </p:nvSpPr>
        <p:spPr>
          <a:xfrm>
            <a:off x="1005863" y="4365938"/>
            <a:ext cx="7132274" cy="1200329"/>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Clicking on the “?” gives the option to either Accept the Institution Record</a:t>
            </a:r>
          </a:p>
          <a:p>
            <a:r>
              <a:rPr lang="en-US" dirty="0"/>
              <a:t>o</a:t>
            </a:r>
            <a:r>
              <a:rPr lang="en-US" dirty="0" smtClean="0"/>
              <a:t>r Reject it. The Studbook Keeper does have the option to Reject an</a:t>
            </a:r>
          </a:p>
          <a:p>
            <a:r>
              <a:rPr lang="en-US" dirty="0" smtClean="0"/>
              <a:t>Institutional record and record what they believe is correct. In this case</a:t>
            </a:r>
          </a:p>
          <a:p>
            <a:r>
              <a:rPr lang="en-US" dirty="0"/>
              <a:t>t</a:t>
            </a:r>
            <a:r>
              <a:rPr lang="en-US" dirty="0" smtClean="0"/>
              <a:t>he Institutional record would display in red to indicate a conflict.</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3549182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Studbook Record</a:t>
            </a:r>
            <a:endParaRPr lang="en-US" dirty="0"/>
          </a:p>
        </p:txBody>
      </p:sp>
      <p:pic>
        <p:nvPicPr>
          <p:cNvPr id="3" name="Picture 2"/>
          <p:cNvPicPr>
            <a:picLocks noChangeAspect="1"/>
          </p:cNvPicPr>
          <p:nvPr/>
        </p:nvPicPr>
        <p:blipFill>
          <a:blip r:embed="rId2"/>
          <a:stretch>
            <a:fillRect/>
          </a:stretch>
        </p:blipFill>
        <p:spPr>
          <a:xfrm>
            <a:off x="502275" y="1690689"/>
            <a:ext cx="7907628" cy="1260342"/>
          </a:xfrm>
          <a:prstGeom prst="rect">
            <a:avLst/>
          </a:prstGeom>
          <a:ln>
            <a:solidFill>
              <a:schemeClr val="tx1"/>
            </a:solidFill>
          </a:ln>
        </p:spPr>
      </p:pic>
      <p:sp>
        <p:nvSpPr>
          <p:cNvPr id="4" name="TextBox 3"/>
          <p:cNvSpPr txBox="1"/>
          <p:nvPr/>
        </p:nvSpPr>
        <p:spPr>
          <a:xfrm>
            <a:off x="838977" y="3143249"/>
            <a:ext cx="7234224" cy="1200329"/>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If the Institution record is Accepted, it becomes part of the Studbook Data.</a:t>
            </a:r>
          </a:p>
          <a:p>
            <a:r>
              <a:rPr lang="en-US" dirty="0" smtClean="0"/>
              <a:t>Once all the required fields have been completed, the Studbook Keeper</a:t>
            </a:r>
          </a:p>
          <a:p>
            <a:r>
              <a:rPr lang="en-US" dirty="0"/>
              <a:t>h</a:t>
            </a:r>
            <a:r>
              <a:rPr lang="en-US" dirty="0" smtClean="0"/>
              <a:t>as the option to Save to Studbook. It is no longer a Draft record and a true</a:t>
            </a:r>
          </a:p>
          <a:p>
            <a:r>
              <a:rPr lang="en-US" dirty="0" smtClean="0"/>
              <a:t>Studbook ID is assigned.</a:t>
            </a:r>
            <a:endParaRPr lang="en-US" dirty="0"/>
          </a:p>
        </p:txBody>
      </p:sp>
      <p:pic>
        <p:nvPicPr>
          <p:cNvPr id="5" name="Picture 4"/>
          <p:cNvPicPr>
            <a:picLocks noChangeAspect="1"/>
          </p:cNvPicPr>
          <p:nvPr/>
        </p:nvPicPr>
        <p:blipFill>
          <a:blip r:embed="rId3"/>
          <a:stretch>
            <a:fillRect/>
          </a:stretch>
        </p:blipFill>
        <p:spPr>
          <a:xfrm>
            <a:off x="1550284" y="4535796"/>
            <a:ext cx="3580952" cy="1476190"/>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2143444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 xsi:nil="true"/>
    <Review xmlns="00558959-21e2-49b6-8bc1-d46e8fb3ce16">false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F2ACB-4009-4E07-8F02-2F8B125254D0}"/>
</file>

<file path=customXml/itemProps2.xml><?xml version="1.0" encoding="utf-8"?>
<ds:datastoreItem xmlns:ds="http://schemas.openxmlformats.org/officeDocument/2006/customXml" ds:itemID="{4B8FFA10-B73B-4B52-A989-6A1E41F680BF}"/>
</file>

<file path=customXml/itemProps3.xml><?xml version="1.0" encoding="utf-8"?>
<ds:datastoreItem xmlns:ds="http://schemas.openxmlformats.org/officeDocument/2006/customXml" ds:itemID="{3FAC407D-781F-4BD6-968B-A92BFAD5B4E1}"/>
</file>

<file path=docProps/app.xml><?xml version="1.0" encoding="utf-8"?>
<Properties xmlns="http://schemas.openxmlformats.org/officeDocument/2006/extended-properties" xmlns:vt="http://schemas.openxmlformats.org/officeDocument/2006/docPropsVTypes">
  <Template/>
  <TotalTime>434</TotalTime>
  <Words>1000</Words>
  <Application>Microsoft Office PowerPoint</Application>
  <PresentationFormat>On-screen Show (4:3)</PresentationFormat>
  <Paragraphs>133</Paragraphs>
  <Slides>17</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17</vt:i4>
      </vt:variant>
    </vt:vector>
  </HeadingPairs>
  <TitlesOfParts>
    <vt:vector size="3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Husbandry to Studbook Interface</vt:lpstr>
      <vt:lpstr>PowerPoint Presentation</vt:lpstr>
      <vt:lpstr>Suggested Animals</vt:lpstr>
      <vt:lpstr>How Possible Matches are Found</vt:lpstr>
      <vt:lpstr>Husbandry Records that will NOT display in Suggested Animals</vt:lpstr>
      <vt:lpstr>Suggested Animals</vt:lpstr>
      <vt:lpstr>Creating the Studbook Record</vt:lpstr>
      <vt:lpstr>Creating the Studbook Record</vt:lpstr>
      <vt:lpstr>Creating the Studbook Record</vt:lpstr>
      <vt:lpstr>Pending Updates</vt:lpstr>
      <vt:lpstr>Pending Updates</vt:lpstr>
      <vt:lpstr>Pending Updates</vt:lpstr>
      <vt:lpstr>When Pending Updates are NOT Available</vt:lpstr>
      <vt:lpstr>What About Local Collections?</vt:lpstr>
      <vt:lpstr>Identifiers</vt:lpstr>
      <vt:lpstr>Husbandry to Studbook</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27</cp:revision>
  <dcterms:created xsi:type="dcterms:W3CDTF">2016-07-26T18:48:10Z</dcterms:created>
  <dcterms:modified xsi:type="dcterms:W3CDTF">2017-12-20T17:02:22Z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cked">
    <vt:lpwstr>false</vt:lpwstr>
  </property>
  <property fmtid="{D5CDD505-2E9C-101B-9397-08002B2CF9AE}" pid="3" name="Metrics URL">
    <vt:lpwstr/>
  </property>
  <property fmtid="{D5CDD505-2E9C-101B-9397-08002B2CF9AE}" pid="4" name="Tracking URL">
    <vt:lpwstr/>
  </property>
  <property fmtid="{D5CDD505-2E9C-101B-9397-08002B2CF9AE}" pid="5" name="Updated on?">
    <vt:lpwstr>2018-07-11T14:31:58+00:00</vt:lpwstr>
  </property>
</Properties>
</file>