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97" r:id="rId21"/>
    <p:sldId id="272" r:id="rId22"/>
    <p:sldId id="260" r:id="rId23"/>
    <p:sldId id="273" r:id="rId24"/>
    <p:sldId id="274" r:id="rId25"/>
    <p:sldId id="275" r:id="rId26"/>
    <p:sldId id="261" r:id="rId27"/>
    <p:sldId id="276" r:id="rId28"/>
    <p:sldId id="262" r:id="rId29"/>
    <p:sldId id="277" r:id="rId30"/>
    <p:sldId id="278" r:id="rId31"/>
    <p:sldId id="280" r:id="rId32"/>
    <p:sldId id="279" r:id="rId33"/>
    <p:sldId id="263" r:id="rId34"/>
    <p:sldId id="281" r:id="rId35"/>
    <p:sldId id="264" r:id="rId36"/>
    <p:sldId id="282" r:id="rId37"/>
    <p:sldId id="283" r:id="rId38"/>
    <p:sldId id="284" r:id="rId39"/>
    <p:sldId id="265" r:id="rId40"/>
    <p:sldId id="286" r:id="rId41"/>
    <p:sldId id="266" r:id="rId42"/>
    <p:sldId id="288" r:id="rId43"/>
    <p:sldId id="287" r:id="rId44"/>
    <p:sldId id="291" r:id="rId45"/>
    <p:sldId id="285" r:id="rId46"/>
    <p:sldId id="267" r:id="rId47"/>
    <p:sldId id="295" r:id="rId48"/>
    <p:sldId id="289" r:id="rId49"/>
    <p:sldId id="268" r:id="rId50"/>
    <p:sldId id="296" r:id="rId51"/>
    <p:sldId id="269" r:id="rId52"/>
    <p:sldId id="270" r:id="rId53"/>
    <p:sldId id="292" r:id="rId54"/>
    <p:sldId id="294" r:id="rId55"/>
    <p:sldId id="27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89" d="100"/>
          <a:sy n="89" d="100"/>
        </p:scale>
        <p:origin x="1258" y="7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customXml" Target="../customXml/item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22-Nov-17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ZIMS Global Resources</a:t>
            </a:r>
            <a:endParaRPr lang="en-US" dirty="0"/>
          </a:p>
        </p:txBody>
      </p:sp>
      <p:sp>
        <p:nvSpPr>
          <p:cNvPr id="3" name="Subtitle 2"/>
          <p:cNvSpPr>
            <a:spLocks noGrp="1"/>
          </p:cNvSpPr>
          <p:nvPr>
            <p:ph type="subTitle" idx="1"/>
          </p:nvPr>
        </p:nvSpPr>
        <p:spPr/>
        <p:txBody>
          <a:bodyPr/>
          <a:lstStyle/>
          <a:p>
            <a:r>
              <a:rPr lang="en-US" dirty="0" smtClean="0"/>
              <a:t>Where does the data come from?</a:t>
            </a:r>
          </a:p>
          <a:p>
            <a:r>
              <a:rPr lang="en-US" dirty="0" smtClean="0"/>
              <a:t>November 2017 Tips &amp; Tricks</a:t>
            </a:r>
            <a:endParaRPr lang="en-US" dirty="0"/>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Age Distribution</a:t>
            </a:r>
            <a:endParaRPr lang="en-US" dirty="0"/>
          </a:p>
        </p:txBody>
      </p:sp>
      <p:sp>
        <p:nvSpPr>
          <p:cNvPr id="3" name="Content Placeholder 2"/>
          <p:cNvSpPr>
            <a:spLocks noGrp="1"/>
          </p:cNvSpPr>
          <p:nvPr>
            <p:ph idx="1"/>
          </p:nvPr>
        </p:nvSpPr>
        <p:spPr>
          <a:xfrm>
            <a:off x="628650" y="1593805"/>
            <a:ext cx="7886700" cy="4351338"/>
          </a:xfrm>
        </p:spPr>
        <p:txBody>
          <a:bodyPr/>
          <a:lstStyle/>
          <a:p>
            <a:r>
              <a:rPr lang="en-US" dirty="0" smtClean="0"/>
              <a:t>Living animals as per selected scope</a:t>
            </a:r>
          </a:p>
          <a:p>
            <a:pPr lvl="1"/>
            <a:r>
              <a:rPr lang="en-US" dirty="0" smtClean="0"/>
              <a:t>Global, Continent, Country, Association, My Institution</a:t>
            </a:r>
          </a:p>
          <a:p>
            <a:r>
              <a:rPr lang="en-US" dirty="0" smtClean="0"/>
              <a:t>From the Birth/Hatch Date recorded by the first recorded entry into ZIMS (the Global date)</a:t>
            </a:r>
          </a:p>
          <a:p>
            <a:r>
              <a:rPr lang="en-US" dirty="0" smtClean="0"/>
              <a:t>The number of animals with unknown birth/hatch dates is displayed at the bottom</a:t>
            </a:r>
          </a:p>
          <a:p>
            <a:r>
              <a:rPr lang="en-US" dirty="0" smtClean="0"/>
              <a:t>Unknown includes all estimated dates, no matter how small the date range or variance</a:t>
            </a:r>
            <a:endParaRPr lang="en-US" dirty="0"/>
          </a:p>
        </p:txBody>
      </p:sp>
    </p:spTree>
    <p:extLst>
      <p:ext uri="{BB962C8B-B14F-4D97-AF65-F5344CB8AC3E}">
        <p14:creationId xmlns:p14="http://schemas.microsoft.com/office/powerpoint/2010/main" val="382185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Distribution</a:t>
            </a:r>
            <a:endParaRPr lang="en-US" dirty="0"/>
          </a:p>
        </p:txBody>
      </p:sp>
      <p:pic>
        <p:nvPicPr>
          <p:cNvPr id="3" name="Picture 2"/>
          <p:cNvPicPr>
            <a:picLocks noChangeAspect="1"/>
          </p:cNvPicPr>
          <p:nvPr/>
        </p:nvPicPr>
        <p:blipFill>
          <a:blip r:embed="rId2"/>
          <a:stretch>
            <a:fillRect/>
          </a:stretch>
        </p:blipFill>
        <p:spPr>
          <a:xfrm>
            <a:off x="4803819" y="3090930"/>
            <a:ext cx="3901337" cy="260460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803819" y="365126"/>
            <a:ext cx="3901337" cy="2577337"/>
          </a:xfrm>
          <a:prstGeom prst="rect">
            <a:avLst/>
          </a:prstGeom>
          <a:ln>
            <a:solidFill>
              <a:schemeClr val="tx1"/>
            </a:solidFill>
          </a:ln>
        </p:spPr>
      </p:pic>
      <p:sp>
        <p:nvSpPr>
          <p:cNvPr id="5" name="TextBox 4"/>
          <p:cNvSpPr txBox="1"/>
          <p:nvPr/>
        </p:nvSpPr>
        <p:spPr>
          <a:xfrm>
            <a:off x="438844" y="1407353"/>
            <a:ext cx="4028090" cy="5078313"/>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For a good Age Distribution you want</a:t>
            </a:r>
          </a:p>
          <a:p>
            <a:r>
              <a:rPr lang="en-US" dirty="0"/>
              <a:t>t</a:t>
            </a:r>
            <a:r>
              <a:rPr lang="en-US" dirty="0" smtClean="0"/>
              <a:t>o see lots of animals in the younger</a:t>
            </a:r>
          </a:p>
          <a:p>
            <a:r>
              <a:rPr lang="en-US" dirty="0"/>
              <a:t>a</a:t>
            </a:r>
            <a:r>
              <a:rPr lang="en-US" dirty="0" smtClean="0"/>
              <a:t>ges pyramiding up to smaller numbers</a:t>
            </a:r>
          </a:p>
          <a:p>
            <a:r>
              <a:rPr lang="en-US" dirty="0"/>
              <a:t>i</a:t>
            </a:r>
            <a:r>
              <a:rPr lang="en-US" dirty="0" smtClean="0"/>
              <a:t>n the geriatric ages. This indicates that</a:t>
            </a:r>
          </a:p>
          <a:p>
            <a:r>
              <a:rPr lang="en-US" dirty="0"/>
              <a:t>t</a:t>
            </a:r>
            <a:r>
              <a:rPr lang="en-US" dirty="0" smtClean="0"/>
              <a:t>here are younger animals that will</a:t>
            </a:r>
          </a:p>
          <a:p>
            <a:r>
              <a:rPr lang="en-US" dirty="0"/>
              <a:t>c</a:t>
            </a:r>
            <a:r>
              <a:rPr lang="en-US" dirty="0" smtClean="0"/>
              <a:t>ome into reproductive age to keep the</a:t>
            </a:r>
          </a:p>
          <a:p>
            <a:r>
              <a:rPr lang="en-US" dirty="0"/>
              <a:t>p</a:t>
            </a:r>
            <a:r>
              <a:rPr lang="en-US" dirty="0" smtClean="0"/>
              <a:t>opulation going. At first glance at these </a:t>
            </a:r>
          </a:p>
          <a:p>
            <a:r>
              <a:rPr lang="en-US" dirty="0"/>
              <a:t>t</a:t>
            </a:r>
            <a:r>
              <a:rPr lang="en-US" dirty="0" smtClean="0"/>
              <a:t>wo graphs the populations look fairly</a:t>
            </a:r>
          </a:p>
          <a:p>
            <a:r>
              <a:rPr lang="en-US" dirty="0"/>
              <a:t>h</a:t>
            </a:r>
            <a:r>
              <a:rPr lang="en-US" dirty="0" smtClean="0"/>
              <a:t>ealthy. However, only 5 % of the South</a:t>
            </a:r>
          </a:p>
          <a:p>
            <a:r>
              <a:rPr lang="en-US" dirty="0" smtClean="0"/>
              <a:t>American tapir population (top) was </a:t>
            </a:r>
          </a:p>
          <a:p>
            <a:r>
              <a:rPr lang="en-US" dirty="0"/>
              <a:t>e</a:t>
            </a:r>
            <a:r>
              <a:rPr lang="en-US" dirty="0" smtClean="0"/>
              <a:t>xcluded due to unknown or estimated </a:t>
            </a:r>
          </a:p>
          <a:p>
            <a:r>
              <a:rPr lang="en-US" dirty="0" smtClean="0"/>
              <a:t>birth dates. In the bottom graph almost</a:t>
            </a:r>
          </a:p>
          <a:p>
            <a:r>
              <a:rPr lang="en-US" dirty="0"/>
              <a:t>h</a:t>
            </a:r>
            <a:r>
              <a:rPr lang="en-US" dirty="0" smtClean="0"/>
              <a:t>alf (45%) of the red </a:t>
            </a:r>
            <a:r>
              <a:rPr lang="en-US" dirty="0" err="1" smtClean="0"/>
              <a:t>roo</a:t>
            </a:r>
            <a:r>
              <a:rPr lang="en-US" dirty="0" smtClean="0"/>
              <a:t> population was</a:t>
            </a:r>
          </a:p>
          <a:p>
            <a:r>
              <a:rPr lang="en-US" dirty="0"/>
              <a:t>e</a:t>
            </a:r>
            <a:r>
              <a:rPr lang="en-US" dirty="0" smtClean="0"/>
              <a:t>xcluded due to unknown or estimated </a:t>
            </a:r>
          </a:p>
          <a:p>
            <a:r>
              <a:rPr lang="en-US" dirty="0"/>
              <a:t>b</a:t>
            </a:r>
            <a:r>
              <a:rPr lang="en-US" dirty="0" smtClean="0"/>
              <a:t>irth dates. You cannot really interpret</a:t>
            </a:r>
          </a:p>
          <a:p>
            <a:r>
              <a:rPr lang="en-US" dirty="0"/>
              <a:t>t</a:t>
            </a:r>
            <a:r>
              <a:rPr lang="en-US" dirty="0" smtClean="0"/>
              <a:t>he potential reproductive health for</a:t>
            </a:r>
          </a:p>
          <a:p>
            <a:r>
              <a:rPr lang="en-US" dirty="0"/>
              <a:t>t</a:t>
            </a:r>
            <a:r>
              <a:rPr lang="en-US" dirty="0" smtClean="0"/>
              <a:t>hat species using Age Distribution since</a:t>
            </a:r>
          </a:p>
          <a:p>
            <a:r>
              <a:rPr lang="en-US" dirty="0"/>
              <a:t>h</a:t>
            </a:r>
            <a:r>
              <a:rPr lang="en-US" dirty="0" smtClean="0"/>
              <a:t>alf the population is not represented.</a:t>
            </a:r>
            <a:endParaRPr lang="en-US" dirty="0"/>
          </a:p>
        </p:txBody>
      </p:sp>
    </p:spTree>
    <p:extLst>
      <p:ext uri="{BB962C8B-B14F-4D97-AF65-F5344CB8AC3E}">
        <p14:creationId xmlns:p14="http://schemas.microsoft.com/office/powerpoint/2010/main" val="3924104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ranguta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736" y="501740"/>
            <a:ext cx="6038850" cy="3733800"/>
          </a:xfrm>
          <a:prstGeom prst="rect">
            <a:avLst/>
          </a:prstGeom>
          <a:solidFill>
            <a:schemeClr val="accent3">
              <a:lumMod val="40000"/>
              <a:lumOff val="60000"/>
            </a:schemeClr>
          </a:solidFill>
          <a:ln>
            <a:solidFill>
              <a:schemeClr val="tx1"/>
            </a:solidFill>
          </a:ln>
          <a:effectLst>
            <a:softEdge rad="127000"/>
          </a:effectLst>
        </p:spPr>
      </p:pic>
      <p:sp>
        <p:nvSpPr>
          <p:cNvPr id="3" name="TextBox 2"/>
          <p:cNvSpPr txBox="1"/>
          <p:nvPr/>
        </p:nvSpPr>
        <p:spPr>
          <a:xfrm>
            <a:off x="914401" y="4340180"/>
            <a:ext cx="7590796" cy="1200329"/>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As a new veterinarian at your facility you are analyzing the health status of</a:t>
            </a:r>
          </a:p>
          <a:p>
            <a:r>
              <a:rPr lang="en-US" dirty="0"/>
              <a:t>a</a:t>
            </a:r>
            <a:r>
              <a:rPr lang="en-US" dirty="0" smtClean="0"/>
              <a:t>ll your collection. One member of your orangutan troupe, although otherwise</a:t>
            </a:r>
          </a:p>
          <a:p>
            <a:r>
              <a:rPr lang="en-US" dirty="0"/>
              <a:t>h</a:t>
            </a:r>
            <a:r>
              <a:rPr lang="en-US" dirty="0" smtClean="0"/>
              <a:t>ealthy, appears to be quite thin. The keepers say that he has always been</a:t>
            </a:r>
          </a:p>
          <a:p>
            <a:r>
              <a:rPr lang="en-US" dirty="0"/>
              <a:t>l</a:t>
            </a:r>
            <a:r>
              <a:rPr lang="en-US" dirty="0" smtClean="0"/>
              <a:t>ighter than the rest.</a:t>
            </a:r>
            <a:endParaRPr lang="en-US" dirty="0"/>
          </a:p>
        </p:txBody>
      </p:sp>
    </p:spTree>
    <p:extLst>
      <p:ext uri="{BB962C8B-B14F-4D97-AF65-F5344CB8AC3E}">
        <p14:creationId xmlns:p14="http://schemas.microsoft.com/office/powerpoint/2010/main" val="1397442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Comparison</a:t>
            </a:r>
            <a:endParaRPr lang="en-US" dirty="0"/>
          </a:p>
        </p:txBody>
      </p:sp>
      <p:pic>
        <p:nvPicPr>
          <p:cNvPr id="3" name="Picture 2"/>
          <p:cNvPicPr>
            <a:picLocks noChangeAspect="1"/>
          </p:cNvPicPr>
          <p:nvPr/>
        </p:nvPicPr>
        <p:blipFill>
          <a:blip r:embed="rId2"/>
          <a:stretch>
            <a:fillRect/>
          </a:stretch>
        </p:blipFill>
        <p:spPr>
          <a:xfrm>
            <a:off x="628650" y="1485570"/>
            <a:ext cx="3799267" cy="2729104"/>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41528" y="4423889"/>
            <a:ext cx="3786389" cy="2188021"/>
          </a:xfrm>
          <a:prstGeom prst="rect">
            <a:avLst/>
          </a:prstGeom>
          <a:ln>
            <a:solidFill>
              <a:schemeClr val="tx1"/>
            </a:solidFill>
          </a:ln>
        </p:spPr>
      </p:pic>
      <p:sp>
        <p:nvSpPr>
          <p:cNvPr id="5" name="TextBox 4"/>
          <p:cNvSpPr txBox="1"/>
          <p:nvPr/>
        </p:nvSpPr>
        <p:spPr>
          <a:xfrm>
            <a:off x="4765652" y="1690689"/>
            <a:ext cx="3862276" cy="3693319"/>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You first run a Weight Comparison</a:t>
            </a:r>
          </a:p>
          <a:p>
            <a:r>
              <a:rPr lang="en-US" dirty="0"/>
              <a:t>r</a:t>
            </a:r>
            <a:r>
              <a:rPr lang="en-US" dirty="0" smtClean="0"/>
              <a:t>eport for the orangutan that is </a:t>
            </a:r>
          </a:p>
          <a:p>
            <a:r>
              <a:rPr lang="en-US" dirty="0"/>
              <a:t>f</a:t>
            </a:r>
            <a:r>
              <a:rPr lang="en-US" dirty="0" smtClean="0"/>
              <a:t>iltered by male but not filtered by</a:t>
            </a:r>
          </a:p>
          <a:p>
            <a:r>
              <a:rPr lang="en-US" dirty="0" smtClean="0"/>
              <a:t>Continent (top). The results show</a:t>
            </a:r>
          </a:p>
          <a:p>
            <a:r>
              <a:rPr lang="en-US" dirty="0"/>
              <a:t>t</a:t>
            </a:r>
            <a:r>
              <a:rPr lang="en-US" dirty="0" smtClean="0"/>
              <a:t>hat he is, and always has been, on</a:t>
            </a:r>
          </a:p>
          <a:p>
            <a:r>
              <a:rPr lang="en-US" dirty="0" smtClean="0"/>
              <a:t>the light side. You then filter by your </a:t>
            </a:r>
          </a:p>
          <a:p>
            <a:r>
              <a:rPr lang="en-US" dirty="0" smtClean="0"/>
              <a:t>Continent (Europe) to account for</a:t>
            </a:r>
          </a:p>
          <a:p>
            <a:r>
              <a:rPr lang="en-US" dirty="0"/>
              <a:t>p</a:t>
            </a:r>
            <a:r>
              <a:rPr lang="en-US" dirty="0" smtClean="0"/>
              <a:t>ossible regional differences (below).</a:t>
            </a:r>
          </a:p>
          <a:p>
            <a:r>
              <a:rPr lang="en-US" dirty="0" smtClean="0"/>
              <a:t>The results show that when compared </a:t>
            </a:r>
          </a:p>
          <a:p>
            <a:r>
              <a:rPr lang="en-US" dirty="0"/>
              <a:t>t</a:t>
            </a:r>
            <a:r>
              <a:rPr lang="en-US" dirty="0" smtClean="0"/>
              <a:t>o other orangutans in the same region</a:t>
            </a:r>
          </a:p>
          <a:p>
            <a:r>
              <a:rPr lang="en-US" dirty="0"/>
              <a:t>h</a:t>
            </a:r>
            <a:r>
              <a:rPr lang="en-US" dirty="0" smtClean="0"/>
              <a:t>e is quite a bit lighter than most. </a:t>
            </a:r>
          </a:p>
          <a:p>
            <a:r>
              <a:rPr lang="en-US" dirty="0" smtClean="0"/>
              <a:t>You talk to your nutritionist about ways</a:t>
            </a:r>
          </a:p>
          <a:p>
            <a:r>
              <a:rPr lang="en-US" dirty="0"/>
              <a:t>t</a:t>
            </a:r>
            <a:r>
              <a:rPr lang="en-US" dirty="0" smtClean="0"/>
              <a:t>o increase his caloric intake. </a:t>
            </a:r>
            <a:endParaRPr lang="en-US" dirty="0"/>
          </a:p>
        </p:txBody>
      </p:sp>
    </p:spTree>
    <p:extLst>
      <p:ext uri="{BB962C8B-B14F-4D97-AF65-F5344CB8AC3E}">
        <p14:creationId xmlns:p14="http://schemas.microsoft.com/office/powerpoint/2010/main" val="2016509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Weight Comparison</a:t>
            </a:r>
            <a:endParaRPr lang="en-US" dirty="0"/>
          </a:p>
        </p:txBody>
      </p:sp>
      <p:sp>
        <p:nvSpPr>
          <p:cNvPr id="3" name="Content Placeholder 2"/>
          <p:cNvSpPr>
            <a:spLocks noGrp="1"/>
          </p:cNvSpPr>
          <p:nvPr>
            <p:ph idx="1"/>
          </p:nvPr>
        </p:nvSpPr>
        <p:spPr>
          <a:xfrm>
            <a:off x="628650" y="1529411"/>
            <a:ext cx="7886700" cy="4351338"/>
          </a:xfrm>
        </p:spPr>
        <p:txBody>
          <a:bodyPr/>
          <a:lstStyle/>
          <a:p>
            <a:r>
              <a:rPr lang="en-US" dirty="0" smtClean="0"/>
              <a:t>Weights recorded in Husbandry and Medical module</a:t>
            </a:r>
          </a:p>
          <a:p>
            <a:r>
              <a:rPr lang="en-US" dirty="0" smtClean="0"/>
              <a:t>Weights marked Estimate are automatically excluded</a:t>
            </a:r>
          </a:p>
          <a:p>
            <a:r>
              <a:rPr lang="en-US" dirty="0" smtClean="0"/>
              <a:t>Weights marked Exclude from Norm are automatically excluded</a:t>
            </a:r>
            <a:endParaRPr lang="en-US" dirty="0"/>
          </a:p>
        </p:txBody>
      </p:sp>
      <p:pic>
        <p:nvPicPr>
          <p:cNvPr id="1026" name="Picture 2" descr="Image result for weighing anima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44" y="4323992"/>
            <a:ext cx="3605056" cy="24002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1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ngu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186" y="622366"/>
            <a:ext cx="7429500" cy="32385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29555" y="4288665"/>
            <a:ext cx="6223114" cy="923330"/>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You are preparing for the annual penguin Taxon Advisory Group</a:t>
            </a:r>
          </a:p>
          <a:p>
            <a:r>
              <a:rPr lang="en-US" dirty="0"/>
              <a:t>m</a:t>
            </a:r>
            <a:r>
              <a:rPr lang="en-US" dirty="0" smtClean="0"/>
              <a:t>eeting. To get your numbers together you run a TAG Export for</a:t>
            </a:r>
          </a:p>
          <a:p>
            <a:r>
              <a:rPr lang="en-US" dirty="0" err="1" smtClean="0"/>
              <a:t>Spheniscus</a:t>
            </a:r>
            <a:r>
              <a:rPr lang="en-US" dirty="0" smtClean="0"/>
              <a:t> and filter by your Continent of North America.</a:t>
            </a:r>
            <a:endParaRPr lang="en-US" dirty="0"/>
          </a:p>
        </p:txBody>
      </p:sp>
    </p:spTree>
    <p:extLst>
      <p:ext uri="{BB962C8B-B14F-4D97-AF65-F5344CB8AC3E}">
        <p14:creationId xmlns:p14="http://schemas.microsoft.com/office/powerpoint/2010/main" val="1286214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TAG Export </a:t>
            </a:r>
            <a:endParaRPr lang="en-US" dirty="0"/>
          </a:p>
        </p:txBody>
      </p:sp>
      <p:pic>
        <p:nvPicPr>
          <p:cNvPr id="3" name="Picture 2"/>
          <p:cNvPicPr>
            <a:picLocks noChangeAspect="1"/>
          </p:cNvPicPr>
          <p:nvPr/>
        </p:nvPicPr>
        <p:blipFill>
          <a:blip r:embed="rId2"/>
          <a:stretch>
            <a:fillRect/>
          </a:stretch>
        </p:blipFill>
        <p:spPr>
          <a:xfrm>
            <a:off x="426436" y="1690689"/>
            <a:ext cx="5871333" cy="338132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184441" y="5265036"/>
            <a:ext cx="5340596" cy="1358261"/>
          </a:xfrm>
          <a:prstGeom prst="rect">
            <a:avLst/>
          </a:prstGeom>
          <a:ln>
            <a:solidFill>
              <a:schemeClr val="tx1"/>
            </a:solidFill>
          </a:ln>
        </p:spPr>
      </p:pic>
      <p:sp>
        <p:nvSpPr>
          <p:cNvPr id="5" name="TextBox 4"/>
          <p:cNvSpPr txBox="1"/>
          <p:nvPr/>
        </p:nvSpPr>
        <p:spPr>
          <a:xfrm>
            <a:off x="6478073" y="2034862"/>
            <a:ext cx="2285434" cy="3139321"/>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Selecting to Export</a:t>
            </a:r>
          </a:p>
          <a:p>
            <a:r>
              <a:rPr lang="en-US" dirty="0"/>
              <a:t>f</a:t>
            </a:r>
            <a:r>
              <a:rPr lang="en-US" dirty="0" smtClean="0"/>
              <a:t>or Raw Excel you</a:t>
            </a:r>
          </a:p>
          <a:p>
            <a:r>
              <a:rPr lang="en-US" dirty="0"/>
              <a:t>c</a:t>
            </a:r>
            <a:r>
              <a:rPr lang="en-US" dirty="0" smtClean="0"/>
              <a:t>an manipulate the</a:t>
            </a:r>
          </a:p>
          <a:p>
            <a:r>
              <a:rPr lang="en-US" dirty="0"/>
              <a:t>d</a:t>
            </a:r>
            <a:r>
              <a:rPr lang="en-US" dirty="0" smtClean="0"/>
              <a:t>ata so you see only</a:t>
            </a:r>
          </a:p>
          <a:p>
            <a:r>
              <a:rPr lang="en-US" dirty="0"/>
              <a:t>t</a:t>
            </a:r>
            <a:r>
              <a:rPr lang="en-US" dirty="0" smtClean="0"/>
              <a:t>he information you</a:t>
            </a:r>
          </a:p>
          <a:p>
            <a:r>
              <a:rPr lang="en-US" dirty="0"/>
              <a:t>n</a:t>
            </a:r>
            <a:r>
              <a:rPr lang="en-US" dirty="0" smtClean="0"/>
              <a:t>eed for your meeting</a:t>
            </a:r>
          </a:p>
          <a:p>
            <a:r>
              <a:rPr lang="en-US" dirty="0" smtClean="0"/>
              <a:t>(top). The IUCN </a:t>
            </a:r>
          </a:p>
          <a:p>
            <a:r>
              <a:rPr lang="en-US" dirty="0" smtClean="0"/>
              <a:t>Summary sheet </a:t>
            </a:r>
          </a:p>
          <a:p>
            <a:r>
              <a:rPr lang="en-US" dirty="0" smtClean="0"/>
              <a:t>(bottom) provides an</a:t>
            </a:r>
          </a:p>
          <a:p>
            <a:r>
              <a:rPr lang="en-US" dirty="0"/>
              <a:t>e</a:t>
            </a:r>
            <a:r>
              <a:rPr lang="en-US" dirty="0" smtClean="0"/>
              <a:t>asy overview of the</a:t>
            </a:r>
          </a:p>
          <a:p>
            <a:r>
              <a:rPr lang="en-US" dirty="0"/>
              <a:t>v</a:t>
            </a:r>
            <a:r>
              <a:rPr lang="en-US" dirty="0" smtClean="0"/>
              <a:t>arious categories.</a:t>
            </a:r>
            <a:endParaRPr lang="en-US" dirty="0"/>
          </a:p>
        </p:txBody>
      </p:sp>
    </p:spTree>
    <p:extLst>
      <p:ext uri="{BB962C8B-B14F-4D97-AF65-F5344CB8AC3E}">
        <p14:creationId xmlns:p14="http://schemas.microsoft.com/office/powerpoint/2010/main" val="2389006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Export</a:t>
            </a:r>
            <a:endParaRPr lang="en-US" dirty="0"/>
          </a:p>
        </p:txBody>
      </p:sp>
      <p:sp>
        <p:nvSpPr>
          <p:cNvPr id="4" name="TextBox 3"/>
          <p:cNvSpPr txBox="1"/>
          <p:nvPr/>
        </p:nvSpPr>
        <p:spPr>
          <a:xfrm>
            <a:off x="5834130" y="2189408"/>
            <a:ext cx="2905604"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You can use the visual option</a:t>
            </a:r>
          </a:p>
          <a:p>
            <a:r>
              <a:rPr lang="en-US" dirty="0"/>
              <a:t>t</a:t>
            </a:r>
            <a:r>
              <a:rPr lang="en-US" dirty="0" smtClean="0"/>
              <a:t>o View on Map for quick</a:t>
            </a:r>
          </a:p>
          <a:p>
            <a:r>
              <a:rPr lang="en-US" dirty="0"/>
              <a:t>c</a:t>
            </a:r>
            <a:r>
              <a:rPr lang="en-US" dirty="0" smtClean="0"/>
              <a:t>omparison of holdings and</a:t>
            </a:r>
          </a:p>
          <a:p>
            <a:r>
              <a:rPr lang="en-US" dirty="0"/>
              <a:t>b</a:t>
            </a:r>
            <a:r>
              <a:rPr lang="en-US" dirty="0" smtClean="0"/>
              <a:t>irths/hatches for various</a:t>
            </a:r>
          </a:p>
          <a:p>
            <a:r>
              <a:rPr lang="en-US" dirty="0"/>
              <a:t>r</a:t>
            </a:r>
            <a:r>
              <a:rPr lang="en-US" dirty="0" smtClean="0"/>
              <a:t>egions.</a:t>
            </a:r>
            <a:endParaRPr lang="en-US" dirty="0"/>
          </a:p>
        </p:txBody>
      </p:sp>
      <p:pic>
        <p:nvPicPr>
          <p:cNvPr id="5" name="Picture 4"/>
          <p:cNvPicPr>
            <a:picLocks noChangeAspect="1"/>
          </p:cNvPicPr>
          <p:nvPr/>
        </p:nvPicPr>
        <p:blipFill>
          <a:blip r:embed="rId2"/>
          <a:stretch>
            <a:fillRect/>
          </a:stretch>
        </p:blipFill>
        <p:spPr>
          <a:xfrm>
            <a:off x="260200" y="1690689"/>
            <a:ext cx="5445141" cy="4083856"/>
          </a:xfrm>
          <a:prstGeom prst="rect">
            <a:avLst/>
          </a:prstGeom>
          <a:ln>
            <a:solidFill>
              <a:schemeClr val="tx1"/>
            </a:solidFill>
          </a:ln>
        </p:spPr>
      </p:pic>
    </p:spTree>
    <p:extLst>
      <p:ext uri="{BB962C8B-B14F-4D97-AF65-F5344CB8AC3E}">
        <p14:creationId xmlns:p14="http://schemas.microsoft.com/office/powerpoint/2010/main" val="713207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TAG Export</a:t>
            </a:r>
            <a:endParaRPr lang="en-US" dirty="0"/>
          </a:p>
        </p:txBody>
      </p:sp>
      <p:sp>
        <p:nvSpPr>
          <p:cNvPr id="3" name="Content Placeholder 2"/>
          <p:cNvSpPr>
            <a:spLocks noGrp="1"/>
          </p:cNvSpPr>
          <p:nvPr>
            <p:ph idx="1"/>
          </p:nvPr>
        </p:nvSpPr>
        <p:spPr/>
        <p:txBody>
          <a:bodyPr/>
          <a:lstStyle/>
          <a:p>
            <a:r>
              <a:rPr lang="en-US" dirty="0" smtClean="0"/>
              <a:t>Current holdings filtered by selected scope</a:t>
            </a:r>
          </a:p>
          <a:p>
            <a:pPr lvl="1"/>
            <a:r>
              <a:rPr lang="en-US" dirty="0" smtClean="0"/>
              <a:t>Global, Continent, Country, Association, My Institution</a:t>
            </a:r>
          </a:p>
          <a:p>
            <a:r>
              <a:rPr lang="en-US" dirty="0" smtClean="0"/>
              <a:t>IUCN status from Species360 assignments</a:t>
            </a:r>
          </a:p>
          <a:p>
            <a:r>
              <a:rPr lang="en-US" dirty="0" smtClean="0"/>
              <a:t>Association information column as recorded by the World or Regional Associations</a:t>
            </a:r>
          </a:p>
          <a:p>
            <a:r>
              <a:rPr lang="en-US" dirty="0" smtClean="0"/>
              <a:t>Natural Range column from Taxonomy module</a:t>
            </a:r>
            <a:endParaRPr lang="en-US" dirty="0"/>
          </a:p>
        </p:txBody>
      </p:sp>
    </p:spTree>
    <p:extLst>
      <p:ext uri="{BB962C8B-B14F-4D97-AF65-F5344CB8AC3E}">
        <p14:creationId xmlns:p14="http://schemas.microsoft.com/office/powerpoint/2010/main" val="9721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awny frogmouth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071" y="345719"/>
            <a:ext cx="6040192" cy="33976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897" y="3863664"/>
            <a:ext cx="8478539"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As the tawny frogmouth Studbook Keeper you have been asked to give an overview</a:t>
            </a:r>
          </a:p>
          <a:p>
            <a:r>
              <a:rPr lang="en-US" dirty="0"/>
              <a:t>o</a:t>
            </a:r>
            <a:r>
              <a:rPr lang="en-US" dirty="0" smtClean="0"/>
              <a:t>f your responsibilities as a Studbook Keeper and the status of the species at the next </a:t>
            </a:r>
          </a:p>
          <a:p>
            <a:r>
              <a:rPr lang="en-US" dirty="0" smtClean="0"/>
              <a:t>Board meeting. You run a Population Overview report by your studbook region to help </a:t>
            </a:r>
          </a:p>
          <a:p>
            <a:r>
              <a:rPr lang="en-US" dirty="0" smtClean="0"/>
              <a:t>you prepare to discuss some of the differences between institutional data and studbook </a:t>
            </a:r>
          </a:p>
          <a:p>
            <a:r>
              <a:rPr lang="en-US" dirty="0" smtClean="0"/>
              <a:t>data.</a:t>
            </a:r>
            <a:endParaRPr lang="en-US" dirty="0"/>
          </a:p>
        </p:txBody>
      </p:sp>
    </p:spTree>
    <p:extLst>
      <p:ext uri="{BB962C8B-B14F-4D97-AF65-F5344CB8AC3E}">
        <p14:creationId xmlns:p14="http://schemas.microsoft.com/office/powerpoint/2010/main" val="3259955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Making </a:t>
            </a:r>
            <a:r>
              <a:rPr lang="en-US" dirty="0" smtClean="0"/>
              <a:t>a Single Piece</a:t>
            </a:r>
            <a:br>
              <a:rPr lang="en-US" dirty="0" smtClean="0"/>
            </a:br>
            <a:r>
              <a:rPr lang="en-US" dirty="0" smtClean="0"/>
              <a:t>of Data Count!</a:t>
            </a:r>
            <a:endParaRPr lang="en-US" dirty="0"/>
          </a:p>
        </p:txBody>
      </p:sp>
      <p:sp>
        <p:nvSpPr>
          <p:cNvPr id="3" name="Content Placeholder 2"/>
          <p:cNvSpPr>
            <a:spLocks noGrp="1"/>
          </p:cNvSpPr>
          <p:nvPr>
            <p:ph idx="4294967295"/>
          </p:nvPr>
        </p:nvSpPr>
        <p:spPr>
          <a:xfrm>
            <a:off x="450760" y="1935086"/>
            <a:ext cx="7886700" cy="4351338"/>
          </a:xfrm>
        </p:spPr>
        <p:txBody>
          <a:bodyPr/>
          <a:lstStyle/>
          <a:p>
            <a:pPr marL="0" indent="0">
              <a:buNone/>
            </a:pPr>
            <a:r>
              <a:rPr lang="en-US" dirty="0"/>
              <a:t>W</a:t>
            </a:r>
            <a:r>
              <a:rPr lang="en-US" dirty="0" smtClean="0"/>
              <a:t>here, oh where does my data go?</a:t>
            </a:r>
          </a:p>
          <a:p>
            <a:pPr marL="0" indent="0">
              <a:buNone/>
            </a:pPr>
            <a:r>
              <a:rPr lang="en-US" dirty="0" smtClean="0"/>
              <a:t>Where, oh where can it be?</a:t>
            </a:r>
          </a:p>
          <a:p>
            <a:pPr marL="0" indent="0">
              <a:buNone/>
            </a:pPr>
            <a:r>
              <a:rPr lang="en-US" dirty="0" smtClean="0"/>
              <a:t>It will join the rest</a:t>
            </a:r>
          </a:p>
          <a:p>
            <a:pPr marL="0" indent="0">
              <a:buNone/>
            </a:pPr>
            <a:r>
              <a:rPr lang="en-US" dirty="0" smtClean="0"/>
              <a:t>To provide the best </a:t>
            </a:r>
          </a:p>
          <a:p>
            <a:pPr marL="0" indent="0">
              <a:buNone/>
            </a:pPr>
            <a:r>
              <a:rPr lang="en-US" dirty="0" smtClean="0"/>
              <a:t>And that is where it will be!</a:t>
            </a:r>
            <a:endParaRPr lang="en-US" dirty="0"/>
          </a:p>
        </p:txBody>
      </p:sp>
      <p:pic>
        <p:nvPicPr>
          <p:cNvPr id="1026" name="Picture 2" descr="Image result for lost do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081" y="609523"/>
            <a:ext cx="2297269" cy="22972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Image result for group of dogs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8081" y="3151189"/>
            <a:ext cx="2307466" cy="230746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646" y="4533363"/>
            <a:ext cx="5463938" cy="1477328"/>
          </a:xfrm>
          <a:prstGeom prst="rect">
            <a:avLst/>
          </a:prstGeom>
          <a:solidFill>
            <a:schemeClr val="accent3">
              <a:lumMod val="40000"/>
              <a:lumOff val="60000"/>
            </a:schemeClr>
          </a:solidFill>
          <a:ln>
            <a:solidFill>
              <a:schemeClr val="tx1"/>
            </a:solidFill>
          </a:ln>
        </p:spPr>
        <p:txBody>
          <a:bodyPr wrap="square" rtlCol="0">
            <a:spAutoFit/>
          </a:bodyPr>
          <a:lstStyle/>
          <a:p>
            <a:r>
              <a:rPr lang="en-US" dirty="0" smtClean="0"/>
              <a:t>ZIMS takes the single piece of data that you enter and the other single pieces of data entered by others to create the ZIMS Global Resources. Knowing where in ZIMS these resources are sourced from will help you better use them.</a:t>
            </a:r>
          </a:p>
        </p:txBody>
      </p:sp>
    </p:spTree>
    <p:extLst>
      <p:ext uri="{BB962C8B-B14F-4D97-AF65-F5344CB8AC3E}">
        <p14:creationId xmlns:p14="http://schemas.microsoft.com/office/powerpoint/2010/main" val="3821155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Overview</a:t>
            </a:r>
            <a:endParaRPr lang="en-US" dirty="0"/>
          </a:p>
        </p:txBody>
      </p:sp>
      <p:pic>
        <p:nvPicPr>
          <p:cNvPr id="3" name="Picture 2"/>
          <p:cNvPicPr>
            <a:picLocks noChangeAspect="1"/>
          </p:cNvPicPr>
          <p:nvPr/>
        </p:nvPicPr>
        <p:blipFill>
          <a:blip r:embed="rId2"/>
          <a:stretch>
            <a:fillRect/>
          </a:stretch>
        </p:blipFill>
        <p:spPr>
          <a:xfrm>
            <a:off x="499862" y="1423565"/>
            <a:ext cx="5808371" cy="4097026"/>
          </a:xfrm>
          <a:prstGeom prst="rect">
            <a:avLst/>
          </a:prstGeom>
          <a:ln>
            <a:solidFill>
              <a:schemeClr val="tx1"/>
            </a:solidFill>
          </a:ln>
        </p:spPr>
      </p:pic>
      <p:sp>
        <p:nvSpPr>
          <p:cNvPr id="4" name="TextBox 3"/>
          <p:cNvSpPr txBox="1"/>
          <p:nvPr/>
        </p:nvSpPr>
        <p:spPr>
          <a:xfrm>
            <a:off x="6542468" y="862885"/>
            <a:ext cx="2403928" cy="4616648"/>
          </a:xfrm>
          <a:prstGeom prst="rect">
            <a:avLst/>
          </a:prstGeom>
          <a:solidFill>
            <a:schemeClr val="accent3">
              <a:lumMod val="40000"/>
              <a:lumOff val="60000"/>
            </a:schemeClr>
          </a:solidFill>
          <a:ln>
            <a:solidFill>
              <a:schemeClr val="tx1"/>
            </a:solidFill>
          </a:ln>
        </p:spPr>
        <p:txBody>
          <a:bodyPr wrap="none" rtlCol="0">
            <a:spAutoFit/>
          </a:bodyPr>
          <a:lstStyle/>
          <a:p>
            <a:r>
              <a:rPr lang="en-US" sz="1400" dirty="0" smtClean="0"/>
              <a:t>If you select to Run Report</a:t>
            </a:r>
          </a:p>
          <a:p>
            <a:r>
              <a:rPr lang="en-US" sz="1400" dirty="0"/>
              <a:t>a</a:t>
            </a:r>
            <a:r>
              <a:rPr lang="en-US" sz="1400" dirty="0" smtClean="0"/>
              <a:t> graphic view of the</a:t>
            </a:r>
          </a:p>
          <a:p>
            <a:r>
              <a:rPr lang="en-US" sz="1400" dirty="0"/>
              <a:t>s</a:t>
            </a:r>
            <a:r>
              <a:rPr lang="en-US" sz="1400" dirty="0" smtClean="0"/>
              <a:t>pecies population will</a:t>
            </a:r>
          </a:p>
          <a:p>
            <a:r>
              <a:rPr lang="en-US" sz="1400" dirty="0"/>
              <a:t>d</a:t>
            </a:r>
            <a:r>
              <a:rPr lang="en-US" sz="1400" dirty="0" smtClean="0"/>
              <a:t>isplay in four quadrants.</a:t>
            </a:r>
          </a:p>
          <a:p>
            <a:r>
              <a:rPr lang="en-US" sz="1400" dirty="0" smtClean="0"/>
              <a:t>The Acquisitions and</a:t>
            </a:r>
          </a:p>
          <a:p>
            <a:r>
              <a:rPr lang="en-US" sz="1400" dirty="0" smtClean="0"/>
              <a:t>Dispositions quadrant</a:t>
            </a:r>
          </a:p>
          <a:p>
            <a:r>
              <a:rPr lang="en-US" sz="1400" dirty="0"/>
              <a:t>d</a:t>
            </a:r>
            <a:r>
              <a:rPr lang="en-US" sz="1400" dirty="0" smtClean="0"/>
              <a:t>isplays specific transactions</a:t>
            </a:r>
          </a:p>
          <a:p>
            <a:r>
              <a:rPr lang="en-US" sz="1400" dirty="0"/>
              <a:t>a</a:t>
            </a:r>
            <a:r>
              <a:rPr lang="en-US" sz="1400" dirty="0" smtClean="0"/>
              <a:t>nd can help you to interpret</a:t>
            </a:r>
          </a:p>
          <a:p>
            <a:r>
              <a:rPr lang="en-US" sz="1400" dirty="0"/>
              <a:t>t</a:t>
            </a:r>
            <a:r>
              <a:rPr lang="en-US" sz="1400" dirty="0" smtClean="0"/>
              <a:t>he simpler Population and</a:t>
            </a:r>
          </a:p>
          <a:p>
            <a:r>
              <a:rPr lang="en-US" sz="1400" dirty="0" smtClean="0"/>
              <a:t>Holders by Year quadrant.</a:t>
            </a:r>
          </a:p>
          <a:p>
            <a:r>
              <a:rPr lang="en-US" sz="1400" dirty="0" smtClean="0"/>
              <a:t>The Age Graph does not</a:t>
            </a:r>
          </a:p>
          <a:p>
            <a:r>
              <a:rPr lang="en-US" sz="1400" dirty="0"/>
              <a:t>i</a:t>
            </a:r>
            <a:r>
              <a:rPr lang="en-US" sz="1400" dirty="0" smtClean="0"/>
              <a:t>ndicate the number of</a:t>
            </a:r>
          </a:p>
          <a:p>
            <a:r>
              <a:rPr lang="en-US" sz="1400" dirty="0"/>
              <a:t>a</a:t>
            </a:r>
            <a:r>
              <a:rPr lang="en-US" sz="1400" dirty="0" smtClean="0"/>
              <a:t>nimals excluded due to</a:t>
            </a:r>
          </a:p>
          <a:p>
            <a:r>
              <a:rPr lang="en-US" sz="1400" dirty="0"/>
              <a:t>u</a:t>
            </a:r>
            <a:r>
              <a:rPr lang="en-US" sz="1400" dirty="0" smtClean="0"/>
              <a:t>nknown/estimated hatch </a:t>
            </a:r>
          </a:p>
          <a:p>
            <a:r>
              <a:rPr lang="en-US" sz="1400" dirty="0" smtClean="0"/>
              <a:t>dates as the Age Distribution</a:t>
            </a:r>
          </a:p>
          <a:p>
            <a:r>
              <a:rPr lang="en-US" sz="1400" dirty="0" smtClean="0"/>
              <a:t>resource does. The lower</a:t>
            </a:r>
          </a:p>
          <a:p>
            <a:r>
              <a:rPr lang="en-US" sz="1400" dirty="0"/>
              <a:t>r</a:t>
            </a:r>
            <a:r>
              <a:rPr lang="en-US" sz="1400" dirty="0" smtClean="0"/>
              <a:t>ight side quadrant provides</a:t>
            </a:r>
          </a:p>
          <a:p>
            <a:r>
              <a:rPr lang="en-US" sz="1400" dirty="0"/>
              <a:t>d</a:t>
            </a:r>
            <a:r>
              <a:rPr lang="en-US" sz="1400" dirty="0" smtClean="0"/>
              <a:t>etailed information that</a:t>
            </a:r>
          </a:p>
          <a:p>
            <a:r>
              <a:rPr lang="en-US" sz="1400" dirty="0"/>
              <a:t>h</a:t>
            </a:r>
            <a:r>
              <a:rPr lang="en-US" sz="1400" dirty="0" smtClean="0"/>
              <a:t>elps define the population.</a:t>
            </a:r>
          </a:p>
          <a:p>
            <a:r>
              <a:rPr lang="en-US" sz="1400" dirty="0" smtClean="0"/>
              <a:t>Population Overview can</a:t>
            </a:r>
          </a:p>
          <a:p>
            <a:r>
              <a:rPr lang="en-US" sz="1400" dirty="0" smtClean="0"/>
              <a:t>also be exported to Raw Excel.</a:t>
            </a:r>
            <a:endParaRPr lang="en-US" sz="1400" dirty="0"/>
          </a:p>
        </p:txBody>
      </p:sp>
    </p:spTree>
    <p:extLst>
      <p:ext uri="{BB962C8B-B14F-4D97-AF65-F5344CB8AC3E}">
        <p14:creationId xmlns:p14="http://schemas.microsoft.com/office/powerpoint/2010/main" val="1027909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of Population </a:t>
            </a:r>
            <a:r>
              <a:rPr lang="en-US" dirty="0" smtClean="0"/>
              <a:t>Overview</a:t>
            </a:r>
            <a:endParaRPr lang="en-US" dirty="0"/>
          </a:p>
        </p:txBody>
      </p:sp>
      <p:sp>
        <p:nvSpPr>
          <p:cNvPr id="3" name="Content Placeholder 2"/>
          <p:cNvSpPr>
            <a:spLocks noGrp="1"/>
          </p:cNvSpPr>
          <p:nvPr>
            <p:ph idx="1"/>
          </p:nvPr>
        </p:nvSpPr>
        <p:spPr>
          <a:xfrm>
            <a:off x="628650" y="1503653"/>
            <a:ext cx="7886700" cy="4351338"/>
          </a:xfrm>
        </p:spPr>
        <p:txBody>
          <a:bodyPr>
            <a:normAutofit fontScale="62500" lnSpcReduction="20000"/>
          </a:bodyPr>
          <a:lstStyle/>
          <a:p>
            <a:r>
              <a:rPr lang="en-US" dirty="0" smtClean="0"/>
              <a:t>Institutional data NOT studbook data</a:t>
            </a:r>
          </a:p>
          <a:p>
            <a:r>
              <a:rPr lang="en-US" dirty="0" smtClean="0"/>
              <a:t>Last 20 years of data filtered by selected scope</a:t>
            </a:r>
          </a:p>
          <a:p>
            <a:r>
              <a:rPr lang="en-US" dirty="0" smtClean="0"/>
              <a:t>Acquisitions and Dispositions by Year</a:t>
            </a:r>
          </a:p>
          <a:p>
            <a:pPr lvl="1"/>
            <a:r>
              <a:rPr lang="en-US" dirty="0" smtClean="0"/>
              <a:t>Specific transactions entered by institutions in the selected scope</a:t>
            </a:r>
          </a:p>
          <a:p>
            <a:r>
              <a:rPr lang="en-US" dirty="0" smtClean="0"/>
              <a:t>Population and Holders by Year</a:t>
            </a:r>
          </a:p>
          <a:p>
            <a:pPr lvl="1"/>
            <a:r>
              <a:rPr lang="en-US" dirty="0" smtClean="0"/>
              <a:t>Living population size (individuals plus groups), census as of today’s date each year</a:t>
            </a:r>
          </a:p>
          <a:p>
            <a:pPr lvl="1"/>
            <a:r>
              <a:rPr lang="en-US" dirty="0" smtClean="0"/>
              <a:t>Number of institutions physically holding the animals on these dates</a:t>
            </a:r>
          </a:p>
          <a:p>
            <a:pPr lvl="1"/>
            <a:r>
              <a:rPr lang="en-US" dirty="0" smtClean="0"/>
              <a:t>Species360 current membership is used for the entire time period, not all current members may have entered data for 20 years so some positive census trends might be caused by more recent years being more comprehensive</a:t>
            </a:r>
          </a:p>
          <a:p>
            <a:r>
              <a:rPr lang="en-US" dirty="0" smtClean="0"/>
              <a:t>Age Graph</a:t>
            </a:r>
          </a:p>
          <a:p>
            <a:pPr lvl="1"/>
            <a:r>
              <a:rPr lang="en-US" dirty="0" smtClean="0"/>
              <a:t>Living population filtered by scope</a:t>
            </a:r>
          </a:p>
          <a:p>
            <a:pPr lvl="1"/>
            <a:r>
              <a:rPr lang="en-US" dirty="0" smtClean="0"/>
              <a:t>Unknown/estimated ages are not included</a:t>
            </a:r>
          </a:p>
          <a:p>
            <a:r>
              <a:rPr lang="en-US" dirty="0" smtClean="0"/>
              <a:t>Population Data and Data Quality Indicators</a:t>
            </a:r>
          </a:p>
          <a:p>
            <a:pPr lvl="1"/>
            <a:r>
              <a:rPr lang="en-US" dirty="0" smtClean="0"/>
              <a:t>From all the data entered by institutions in the selected scope such as birth type and date, parentage and offspring and hybrid status</a:t>
            </a:r>
            <a:endParaRPr lang="en-US" dirty="0"/>
          </a:p>
        </p:txBody>
      </p:sp>
    </p:spTree>
    <p:extLst>
      <p:ext uri="{BB962C8B-B14F-4D97-AF65-F5344CB8AC3E}">
        <p14:creationId xmlns:p14="http://schemas.microsoft.com/office/powerpoint/2010/main" val="332178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d kangaroo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b="4633"/>
          <a:stretch/>
        </p:blipFill>
        <p:spPr bwMode="auto">
          <a:xfrm>
            <a:off x="1570707" y="210669"/>
            <a:ext cx="6038850" cy="38332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9155" y="4043967"/>
            <a:ext cx="7601953"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You need to anesthetize your red kangaroo for some dental work. You have</a:t>
            </a:r>
          </a:p>
          <a:p>
            <a:r>
              <a:rPr lang="en-US" dirty="0"/>
              <a:t>n</a:t>
            </a:r>
            <a:r>
              <a:rPr lang="en-US" dirty="0" smtClean="0"/>
              <a:t>ever anesthetized that species so you run an Anesthesia Summary to get an</a:t>
            </a:r>
          </a:p>
          <a:p>
            <a:r>
              <a:rPr lang="en-US" dirty="0"/>
              <a:t>i</a:t>
            </a:r>
            <a:r>
              <a:rPr lang="en-US" dirty="0" smtClean="0"/>
              <a:t>dea of what drugs have been successfully used. You then check your Pharmacy</a:t>
            </a:r>
          </a:p>
          <a:p>
            <a:r>
              <a:rPr lang="en-US" dirty="0" smtClean="0"/>
              <a:t>Inventory to see what you have on hand before consulting with a colleague</a:t>
            </a:r>
          </a:p>
          <a:p>
            <a:r>
              <a:rPr lang="en-US" dirty="0"/>
              <a:t>i</a:t>
            </a:r>
            <a:r>
              <a:rPr lang="en-US" dirty="0" smtClean="0"/>
              <a:t>n Australia.</a:t>
            </a:r>
            <a:endParaRPr lang="en-US" dirty="0"/>
          </a:p>
        </p:txBody>
      </p:sp>
    </p:spTree>
    <p:extLst>
      <p:ext uri="{BB962C8B-B14F-4D97-AF65-F5344CB8AC3E}">
        <p14:creationId xmlns:p14="http://schemas.microsoft.com/office/powerpoint/2010/main" val="3513199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1" y="136788"/>
            <a:ext cx="7886700" cy="1325563"/>
          </a:xfrm>
        </p:spPr>
        <p:txBody>
          <a:bodyPr/>
          <a:lstStyle/>
          <a:p>
            <a:r>
              <a:rPr lang="en-US" dirty="0" smtClean="0"/>
              <a:t>Anesthesia Summary</a:t>
            </a:r>
            <a:endParaRPr lang="en-US" dirty="0"/>
          </a:p>
        </p:txBody>
      </p:sp>
      <p:pic>
        <p:nvPicPr>
          <p:cNvPr id="3" name="Picture 2"/>
          <p:cNvPicPr>
            <a:picLocks noChangeAspect="1"/>
          </p:cNvPicPr>
          <p:nvPr/>
        </p:nvPicPr>
        <p:blipFill>
          <a:blip r:embed="rId2"/>
          <a:stretch>
            <a:fillRect/>
          </a:stretch>
        </p:blipFill>
        <p:spPr>
          <a:xfrm>
            <a:off x="1403797" y="1101743"/>
            <a:ext cx="6156102" cy="3279130"/>
          </a:xfrm>
          <a:prstGeom prst="rect">
            <a:avLst/>
          </a:prstGeom>
          <a:ln>
            <a:solidFill>
              <a:schemeClr val="tx1"/>
            </a:solidFill>
          </a:ln>
        </p:spPr>
      </p:pic>
      <p:sp>
        <p:nvSpPr>
          <p:cNvPr id="4" name="TextBox 3"/>
          <p:cNvSpPr txBox="1"/>
          <p:nvPr/>
        </p:nvSpPr>
        <p:spPr>
          <a:xfrm>
            <a:off x="657554" y="4524935"/>
            <a:ext cx="7919797" cy="1200329"/>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Anesthesia Summaries are not meant to be interpreted as a recommendation. The</a:t>
            </a:r>
          </a:p>
          <a:p>
            <a:r>
              <a:rPr lang="en-US" dirty="0"/>
              <a:t>i</a:t>
            </a:r>
            <a:r>
              <a:rPr lang="en-US" dirty="0" smtClean="0"/>
              <a:t>nformation is provided to aid in choosing drug combinations and dosages that will</a:t>
            </a:r>
          </a:p>
          <a:p>
            <a:r>
              <a:rPr lang="en-US" dirty="0"/>
              <a:t>m</a:t>
            </a:r>
            <a:r>
              <a:rPr lang="en-US" dirty="0" smtClean="0"/>
              <a:t>inimize risk and maximize safety. Responsibility lies with the clinician to consider</a:t>
            </a:r>
          </a:p>
          <a:p>
            <a:r>
              <a:rPr lang="en-US" dirty="0"/>
              <a:t>a</a:t>
            </a:r>
            <a:r>
              <a:rPr lang="en-US" dirty="0" smtClean="0"/>
              <a:t>ll relevant factors.</a:t>
            </a:r>
            <a:endParaRPr lang="en-US" dirty="0"/>
          </a:p>
        </p:txBody>
      </p:sp>
    </p:spTree>
    <p:extLst>
      <p:ext uri="{BB962C8B-B14F-4D97-AF65-F5344CB8AC3E}">
        <p14:creationId xmlns:p14="http://schemas.microsoft.com/office/powerpoint/2010/main" val="3847003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2" y="314868"/>
            <a:ext cx="8682775" cy="1325563"/>
          </a:xfrm>
        </p:spPr>
        <p:txBody>
          <a:bodyPr>
            <a:normAutofit/>
          </a:bodyPr>
          <a:lstStyle/>
          <a:p>
            <a:r>
              <a:rPr lang="en-US" dirty="0" smtClean="0"/>
              <a:t>Source of Anesthesia Summaries</a:t>
            </a:r>
            <a:endParaRPr lang="en-US" dirty="0"/>
          </a:p>
        </p:txBody>
      </p:sp>
      <p:sp>
        <p:nvSpPr>
          <p:cNvPr id="3" name="Content Placeholder 2"/>
          <p:cNvSpPr>
            <a:spLocks noGrp="1"/>
          </p:cNvSpPr>
          <p:nvPr>
            <p:ph idx="1"/>
          </p:nvPr>
        </p:nvSpPr>
        <p:spPr/>
        <p:txBody>
          <a:bodyPr>
            <a:normAutofit lnSpcReduction="10000"/>
          </a:bodyPr>
          <a:lstStyle/>
          <a:p>
            <a:r>
              <a:rPr lang="en-US" dirty="0" smtClean="0"/>
              <a:t>From the anesthesia event records </a:t>
            </a:r>
          </a:p>
          <a:p>
            <a:pPr lvl="1"/>
            <a:r>
              <a:rPr lang="en-US" dirty="0" smtClean="0"/>
              <a:t>Drugs Given tab</a:t>
            </a:r>
          </a:p>
          <a:p>
            <a:pPr lvl="2"/>
            <a:r>
              <a:rPr lang="en-US" dirty="0" smtClean="0"/>
              <a:t>Drug combinations used</a:t>
            </a:r>
          </a:p>
          <a:p>
            <a:pPr lvl="2"/>
            <a:r>
              <a:rPr lang="en-US" dirty="0" smtClean="0"/>
              <a:t>Dosage</a:t>
            </a:r>
          </a:p>
          <a:p>
            <a:pPr lvl="1"/>
            <a:r>
              <a:rPr lang="en-US" dirty="0" smtClean="0"/>
              <a:t>Recovery &amp; Ratings tab</a:t>
            </a:r>
          </a:p>
          <a:p>
            <a:pPr lvl="2"/>
            <a:r>
              <a:rPr lang="en-US" dirty="0" smtClean="0"/>
              <a:t>Complications</a:t>
            </a:r>
          </a:p>
          <a:p>
            <a:pPr lvl="2"/>
            <a:r>
              <a:rPr lang="en-US" dirty="0" smtClean="0"/>
              <a:t>Recovery</a:t>
            </a:r>
          </a:p>
          <a:p>
            <a:pPr lvl="2"/>
            <a:r>
              <a:rPr lang="en-US" dirty="0" smtClean="0"/>
              <a:t>Died in Recovery</a:t>
            </a:r>
          </a:p>
          <a:p>
            <a:pPr lvl="2"/>
            <a:r>
              <a:rPr lang="en-US" dirty="0" smtClean="0"/>
              <a:t>Multiple Issues</a:t>
            </a:r>
          </a:p>
          <a:p>
            <a:pPr lvl="3"/>
            <a:r>
              <a:rPr lang="en-US" dirty="0" smtClean="0"/>
              <a:t>A measure of linkage between Complications and Bad Recovery</a:t>
            </a:r>
          </a:p>
          <a:p>
            <a:pPr lvl="1"/>
            <a:r>
              <a:rPr lang="en-US" dirty="0" smtClean="0"/>
              <a:t>Physiological Measurements tab</a:t>
            </a:r>
          </a:p>
          <a:p>
            <a:pPr lvl="2"/>
            <a:r>
              <a:rPr lang="en-US" dirty="0" smtClean="0"/>
              <a:t>Body weight range</a:t>
            </a:r>
            <a:endParaRPr lang="en-US" dirty="0"/>
          </a:p>
        </p:txBody>
      </p:sp>
      <p:pic>
        <p:nvPicPr>
          <p:cNvPr id="2050" name="Picture 2" descr="Image result for zoo animal anesthes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851" y="2191275"/>
            <a:ext cx="3143831" cy="247493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70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ound hornbil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2" y="1188076"/>
            <a:ext cx="4286250" cy="42862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83369" y="2177039"/>
            <a:ext cx="2853538" cy="2308324"/>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It is time to vaccinate your</a:t>
            </a:r>
          </a:p>
          <a:p>
            <a:r>
              <a:rPr lang="en-US" dirty="0"/>
              <a:t>g</a:t>
            </a:r>
            <a:r>
              <a:rPr lang="en-US" dirty="0" smtClean="0"/>
              <a:t>round hornbills for West</a:t>
            </a:r>
          </a:p>
          <a:p>
            <a:r>
              <a:rPr lang="en-US" dirty="0" smtClean="0"/>
              <a:t>Nile virus. You just got the</a:t>
            </a:r>
          </a:p>
          <a:p>
            <a:r>
              <a:rPr lang="en-US" dirty="0"/>
              <a:t>s</a:t>
            </a:r>
            <a:r>
              <a:rPr lang="en-US" dirty="0" smtClean="0"/>
              <a:t>pecies for the first time six </a:t>
            </a:r>
          </a:p>
          <a:p>
            <a:r>
              <a:rPr lang="en-US" dirty="0" smtClean="0"/>
              <a:t>months ago so have no</a:t>
            </a:r>
          </a:p>
          <a:p>
            <a:r>
              <a:rPr lang="en-US" dirty="0" smtClean="0"/>
              <a:t>previous vaccination records</a:t>
            </a:r>
          </a:p>
          <a:p>
            <a:r>
              <a:rPr lang="en-US" dirty="0"/>
              <a:t>t</a:t>
            </a:r>
            <a:r>
              <a:rPr lang="en-US" dirty="0" smtClean="0"/>
              <a:t>o review. You run a Drug</a:t>
            </a:r>
          </a:p>
          <a:p>
            <a:r>
              <a:rPr lang="en-US" dirty="0" smtClean="0"/>
              <a:t>Usage Extract.</a:t>
            </a:r>
            <a:endParaRPr lang="en-US" dirty="0"/>
          </a:p>
        </p:txBody>
      </p:sp>
    </p:spTree>
    <p:extLst>
      <p:ext uri="{BB962C8B-B14F-4D97-AF65-F5344CB8AC3E}">
        <p14:creationId xmlns:p14="http://schemas.microsoft.com/office/powerpoint/2010/main" val="2450144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5" y="365126"/>
            <a:ext cx="8515351" cy="1325563"/>
          </a:xfrm>
        </p:spPr>
        <p:txBody>
          <a:bodyPr>
            <a:normAutofit/>
          </a:bodyPr>
          <a:lstStyle/>
          <a:p>
            <a:r>
              <a:rPr lang="en-US" dirty="0" smtClean="0"/>
              <a:t>Drug Usage Extracts</a:t>
            </a:r>
            <a:endParaRPr lang="en-US" dirty="0"/>
          </a:p>
        </p:txBody>
      </p:sp>
      <p:pic>
        <p:nvPicPr>
          <p:cNvPr id="3" name="Picture 2"/>
          <p:cNvPicPr>
            <a:picLocks noChangeAspect="1"/>
          </p:cNvPicPr>
          <p:nvPr/>
        </p:nvPicPr>
        <p:blipFill>
          <a:blip r:embed="rId2"/>
          <a:stretch>
            <a:fillRect/>
          </a:stretch>
        </p:blipFill>
        <p:spPr>
          <a:xfrm>
            <a:off x="435465" y="1479845"/>
            <a:ext cx="5455207" cy="270012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888643" y="3805162"/>
            <a:ext cx="5890672" cy="1886591"/>
          </a:xfrm>
          <a:prstGeom prst="rect">
            <a:avLst/>
          </a:prstGeom>
          <a:ln>
            <a:solidFill>
              <a:schemeClr val="tx1"/>
            </a:solidFill>
          </a:ln>
        </p:spPr>
      </p:pic>
      <p:sp>
        <p:nvSpPr>
          <p:cNvPr id="7" name="TextBox 6"/>
          <p:cNvSpPr txBox="1"/>
          <p:nvPr/>
        </p:nvSpPr>
        <p:spPr>
          <a:xfrm>
            <a:off x="6075343" y="2147761"/>
            <a:ext cx="2690801" cy="1200329"/>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You find two references</a:t>
            </a:r>
          </a:p>
          <a:p>
            <a:r>
              <a:rPr lang="en-US" dirty="0"/>
              <a:t>t</a:t>
            </a:r>
            <a:r>
              <a:rPr lang="en-US" dirty="0" smtClean="0"/>
              <a:t>o West Nile virus</a:t>
            </a:r>
          </a:p>
          <a:p>
            <a:r>
              <a:rPr lang="en-US" dirty="0"/>
              <a:t>v</a:t>
            </a:r>
            <a:r>
              <a:rPr lang="en-US" dirty="0" smtClean="0"/>
              <a:t>accinations. You select to </a:t>
            </a:r>
          </a:p>
          <a:p>
            <a:r>
              <a:rPr lang="en-US" dirty="0"/>
              <a:t>v</a:t>
            </a:r>
            <a:r>
              <a:rPr lang="en-US" smtClean="0"/>
              <a:t>iew </a:t>
            </a:r>
            <a:r>
              <a:rPr lang="en-US" dirty="0" smtClean="0"/>
              <a:t>them.</a:t>
            </a:r>
            <a:endParaRPr lang="en-US" dirty="0"/>
          </a:p>
        </p:txBody>
      </p:sp>
    </p:spTree>
    <p:extLst>
      <p:ext uri="{BB962C8B-B14F-4D97-AF65-F5344CB8AC3E}">
        <p14:creationId xmlns:p14="http://schemas.microsoft.com/office/powerpoint/2010/main" val="1440170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Usage Extracts</a:t>
            </a:r>
            <a:endParaRPr lang="en-US" dirty="0"/>
          </a:p>
        </p:txBody>
      </p:sp>
      <p:pic>
        <p:nvPicPr>
          <p:cNvPr id="3" name="Picture 2"/>
          <p:cNvPicPr>
            <a:picLocks noChangeAspect="1"/>
          </p:cNvPicPr>
          <p:nvPr/>
        </p:nvPicPr>
        <p:blipFill>
          <a:blip r:embed="rId2"/>
          <a:stretch>
            <a:fillRect/>
          </a:stretch>
        </p:blipFill>
        <p:spPr>
          <a:xfrm>
            <a:off x="306678" y="1690689"/>
            <a:ext cx="5652416" cy="3153259"/>
          </a:xfrm>
          <a:prstGeom prst="rect">
            <a:avLst/>
          </a:prstGeom>
          <a:ln>
            <a:solidFill>
              <a:schemeClr val="tx1"/>
            </a:solidFill>
          </a:ln>
        </p:spPr>
      </p:pic>
      <p:sp>
        <p:nvSpPr>
          <p:cNvPr id="4" name="TextBox 3"/>
          <p:cNvSpPr txBox="1"/>
          <p:nvPr/>
        </p:nvSpPr>
        <p:spPr>
          <a:xfrm>
            <a:off x="6156102" y="2113156"/>
            <a:ext cx="2598532" cy="2308324"/>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You can also view what</a:t>
            </a:r>
          </a:p>
          <a:p>
            <a:r>
              <a:rPr lang="en-US" dirty="0"/>
              <a:t>r</a:t>
            </a:r>
            <a:r>
              <a:rPr lang="en-US" dirty="0" smtClean="0"/>
              <a:t>egions the data is</a:t>
            </a:r>
          </a:p>
          <a:p>
            <a:r>
              <a:rPr lang="en-US" dirty="0"/>
              <a:t>s</a:t>
            </a:r>
            <a:r>
              <a:rPr lang="en-US" dirty="0" smtClean="0"/>
              <a:t>ourced from by selecting</a:t>
            </a:r>
          </a:p>
          <a:p>
            <a:r>
              <a:rPr lang="en-US" dirty="0"/>
              <a:t>t</a:t>
            </a:r>
            <a:r>
              <a:rPr lang="en-US" dirty="0" smtClean="0"/>
              <a:t>he View Distributions</a:t>
            </a:r>
          </a:p>
          <a:p>
            <a:r>
              <a:rPr lang="en-US" dirty="0"/>
              <a:t>l</a:t>
            </a:r>
            <a:r>
              <a:rPr lang="en-US" dirty="0" smtClean="0"/>
              <a:t>ink. This may help you</a:t>
            </a:r>
          </a:p>
          <a:p>
            <a:r>
              <a:rPr lang="en-US" dirty="0"/>
              <a:t>d</a:t>
            </a:r>
            <a:r>
              <a:rPr lang="en-US" dirty="0" smtClean="0"/>
              <a:t>etermine what drug to</a:t>
            </a:r>
          </a:p>
          <a:p>
            <a:r>
              <a:rPr lang="en-US" dirty="0"/>
              <a:t>u</a:t>
            </a:r>
            <a:r>
              <a:rPr lang="en-US" dirty="0" smtClean="0"/>
              <a:t>se based on regional </a:t>
            </a:r>
          </a:p>
          <a:p>
            <a:r>
              <a:rPr lang="en-US" dirty="0"/>
              <a:t>p</a:t>
            </a:r>
            <a:r>
              <a:rPr lang="en-US" dirty="0" smtClean="0"/>
              <a:t>references and use.</a:t>
            </a:r>
            <a:endParaRPr lang="en-US" dirty="0"/>
          </a:p>
        </p:txBody>
      </p:sp>
    </p:spTree>
    <p:extLst>
      <p:ext uri="{BB962C8B-B14F-4D97-AF65-F5344CB8AC3E}">
        <p14:creationId xmlns:p14="http://schemas.microsoft.com/office/powerpoint/2010/main" val="4218018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 of Drug Usage Extracts</a:t>
            </a:r>
            <a:endParaRPr lang="en-US" dirty="0"/>
          </a:p>
        </p:txBody>
      </p:sp>
      <p:sp>
        <p:nvSpPr>
          <p:cNvPr id="3" name="Content Placeholder 2"/>
          <p:cNvSpPr>
            <a:spLocks noGrp="1"/>
          </p:cNvSpPr>
          <p:nvPr>
            <p:ph idx="1"/>
          </p:nvPr>
        </p:nvSpPr>
        <p:spPr/>
        <p:txBody>
          <a:bodyPr/>
          <a:lstStyle/>
          <a:p>
            <a:r>
              <a:rPr lang="en-US" dirty="0" smtClean="0"/>
              <a:t>The Prescription records entered </a:t>
            </a:r>
          </a:p>
          <a:p>
            <a:pPr lvl="1"/>
            <a:r>
              <a:rPr lang="en-US" dirty="0" smtClean="0"/>
              <a:t>Prescription tab</a:t>
            </a:r>
          </a:p>
          <a:p>
            <a:pPr lvl="2"/>
            <a:r>
              <a:rPr lang="en-US" dirty="0" smtClean="0"/>
              <a:t>Drug</a:t>
            </a:r>
          </a:p>
          <a:p>
            <a:pPr lvl="2"/>
            <a:r>
              <a:rPr lang="en-US" dirty="0" smtClean="0"/>
              <a:t>Dose</a:t>
            </a:r>
          </a:p>
          <a:p>
            <a:pPr lvl="2"/>
            <a:r>
              <a:rPr lang="en-US" dirty="0" smtClean="0"/>
              <a:t>Route</a:t>
            </a:r>
          </a:p>
          <a:p>
            <a:pPr lvl="2"/>
            <a:r>
              <a:rPr lang="en-US" dirty="0" smtClean="0"/>
              <a:t>Frequency</a:t>
            </a:r>
          </a:p>
          <a:p>
            <a:pPr lvl="2"/>
            <a:r>
              <a:rPr lang="en-US" dirty="0" smtClean="0"/>
              <a:t>Duration</a:t>
            </a:r>
          </a:p>
          <a:p>
            <a:pPr lvl="1"/>
            <a:r>
              <a:rPr lang="en-US" dirty="0" smtClean="0"/>
              <a:t>Treatment Response</a:t>
            </a:r>
          </a:p>
          <a:p>
            <a:pPr lvl="2"/>
            <a:r>
              <a:rPr lang="en-US" dirty="0" smtClean="0"/>
              <a:t>Adverse Reactions</a:t>
            </a:r>
            <a:endParaRPr lang="en-US" dirty="0"/>
          </a:p>
        </p:txBody>
      </p:sp>
      <p:pic>
        <p:nvPicPr>
          <p:cNvPr id="3076" name="Picture 4" descr="Image result for zoo animal med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362" y="2435716"/>
            <a:ext cx="3689799" cy="27673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46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nghorn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939" y="338365"/>
            <a:ext cx="6755157" cy="37997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2330" y="4237148"/>
            <a:ext cx="7759241" cy="1477328"/>
          </a:xfrm>
          <a:prstGeom prst="rect">
            <a:avLst/>
          </a:prstGeom>
          <a:solidFill>
            <a:schemeClr val="accent3">
              <a:lumMod val="40000"/>
              <a:lumOff val="60000"/>
            </a:schemeClr>
          </a:solidFill>
          <a:ln>
            <a:solidFill>
              <a:schemeClr val="tx1"/>
            </a:solidFill>
          </a:ln>
        </p:spPr>
        <p:txBody>
          <a:bodyPr wrap="square" rtlCol="0">
            <a:spAutoFit/>
          </a:bodyPr>
          <a:lstStyle/>
          <a:p>
            <a:r>
              <a:rPr lang="en-US" dirty="0" smtClean="0"/>
              <a:t>Some members of your pronghorn herd are looking unthrifty and there has been a low survival rate in your fawns. In the past a deficiency in Selenium caused the same issues. You run a Test Results – Expected Test Results to see what normal selenium ranges are in pronghorn. No Results are found!. You then search by Test Results – Search by Test and find thirteen results.</a:t>
            </a:r>
            <a:endParaRPr lang="en-US" dirty="0"/>
          </a:p>
        </p:txBody>
      </p:sp>
    </p:spTree>
    <p:extLst>
      <p:ext uri="{BB962C8B-B14F-4D97-AF65-F5344CB8AC3E}">
        <p14:creationId xmlns:p14="http://schemas.microsoft.com/office/powerpoint/2010/main" val="4102750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pic>
        <p:nvPicPr>
          <p:cNvPr id="4" name="Picture 3"/>
          <p:cNvPicPr>
            <a:picLocks noChangeAspect="1"/>
          </p:cNvPicPr>
          <p:nvPr/>
        </p:nvPicPr>
        <p:blipFill>
          <a:blip r:embed="rId2"/>
          <a:stretch>
            <a:fillRect/>
          </a:stretch>
        </p:blipFill>
        <p:spPr>
          <a:xfrm>
            <a:off x="404579" y="1643826"/>
            <a:ext cx="5069216" cy="3301661"/>
          </a:xfrm>
          <a:prstGeom prst="rect">
            <a:avLst/>
          </a:prstGeom>
          <a:ln>
            <a:solidFill>
              <a:schemeClr val="tx1"/>
            </a:solidFill>
          </a:ln>
        </p:spPr>
      </p:pic>
      <p:sp>
        <p:nvSpPr>
          <p:cNvPr id="5" name="TextBox 4"/>
          <p:cNvSpPr txBox="1"/>
          <p:nvPr/>
        </p:nvSpPr>
        <p:spPr>
          <a:xfrm>
            <a:off x="1004552" y="5064616"/>
            <a:ext cx="7420646" cy="646331"/>
          </a:xfrm>
          <a:prstGeom prst="rect">
            <a:avLst/>
          </a:prstGeom>
          <a:solidFill>
            <a:schemeClr val="accent3">
              <a:lumMod val="40000"/>
              <a:lumOff val="60000"/>
            </a:schemeClr>
          </a:solidFill>
          <a:ln>
            <a:solidFill>
              <a:schemeClr val="tx1"/>
            </a:solidFill>
          </a:ln>
        </p:spPr>
        <p:txBody>
          <a:bodyPr wrap="square" rtlCol="0">
            <a:spAutoFit/>
          </a:bodyPr>
          <a:lstStyle/>
          <a:p>
            <a:r>
              <a:rPr lang="en-US" dirty="0" smtClean="0"/>
              <a:t>The ZIMS Global Resources are found under Start &gt; Global Resources. The</a:t>
            </a:r>
          </a:p>
          <a:p>
            <a:r>
              <a:rPr lang="en-US" dirty="0" smtClean="0"/>
              <a:t>Medical Resources are also found under the Medical module.</a:t>
            </a:r>
            <a:endParaRPr lang="en-US" dirty="0"/>
          </a:p>
        </p:txBody>
      </p:sp>
      <p:pic>
        <p:nvPicPr>
          <p:cNvPr id="3" name="Picture 2"/>
          <p:cNvPicPr>
            <a:picLocks noChangeAspect="1"/>
          </p:cNvPicPr>
          <p:nvPr/>
        </p:nvPicPr>
        <p:blipFill>
          <a:blip r:embed="rId3"/>
          <a:stretch>
            <a:fillRect/>
          </a:stretch>
        </p:blipFill>
        <p:spPr>
          <a:xfrm>
            <a:off x="5697866" y="1690689"/>
            <a:ext cx="2997829" cy="3113131"/>
          </a:xfrm>
          <a:prstGeom prst="rect">
            <a:avLst/>
          </a:prstGeom>
          <a:ln>
            <a:solidFill>
              <a:schemeClr val="tx1"/>
            </a:solidFill>
          </a:ln>
        </p:spPr>
      </p:pic>
    </p:spTree>
    <p:extLst>
      <p:ext uri="{BB962C8B-B14F-4D97-AF65-F5344CB8AC3E}">
        <p14:creationId xmlns:p14="http://schemas.microsoft.com/office/powerpoint/2010/main" val="1223872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168" y="0"/>
            <a:ext cx="8515351" cy="1325563"/>
          </a:xfrm>
        </p:spPr>
        <p:txBody>
          <a:bodyPr>
            <a:normAutofit/>
          </a:bodyPr>
          <a:lstStyle/>
          <a:p>
            <a:r>
              <a:rPr lang="en-US" dirty="0" smtClean="0"/>
              <a:t>Test Results - Search by Test</a:t>
            </a:r>
            <a:endParaRPr lang="en-US" dirty="0"/>
          </a:p>
        </p:txBody>
      </p:sp>
      <p:pic>
        <p:nvPicPr>
          <p:cNvPr id="3" name="Picture 2"/>
          <p:cNvPicPr>
            <a:picLocks noChangeAspect="1"/>
          </p:cNvPicPr>
          <p:nvPr/>
        </p:nvPicPr>
        <p:blipFill>
          <a:blip r:embed="rId2"/>
          <a:stretch>
            <a:fillRect/>
          </a:stretch>
        </p:blipFill>
        <p:spPr>
          <a:xfrm>
            <a:off x="1254944" y="1081825"/>
            <a:ext cx="6670329" cy="3616649"/>
          </a:xfrm>
          <a:prstGeom prst="rect">
            <a:avLst/>
          </a:prstGeom>
          <a:ln>
            <a:solidFill>
              <a:schemeClr val="tx1"/>
            </a:solidFill>
          </a:ln>
        </p:spPr>
      </p:pic>
      <p:sp>
        <p:nvSpPr>
          <p:cNvPr id="4" name="TextBox 3"/>
          <p:cNvSpPr txBox="1"/>
          <p:nvPr/>
        </p:nvSpPr>
        <p:spPr>
          <a:xfrm>
            <a:off x="630168" y="4856969"/>
            <a:ext cx="8183651" cy="923330"/>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Search by Test is not subject to the strict requirements that Expected Test Results are.</a:t>
            </a:r>
          </a:p>
          <a:p>
            <a:r>
              <a:rPr lang="en-US" dirty="0" smtClean="0"/>
              <a:t>This resource will return information if there are fewer than fifteen results regardless</a:t>
            </a:r>
          </a:p>
          <a:p>
            <a:r>
              <a:rPr lang="en-US" dirty="0"/>
              <a:t>o</a:t>
            </a:r>
            <a:r>
              <a:rPr lang="en-US" dirty="0" smtClean="0"/>
              <a:t>f if the sample was compromised.</a:t>
            </a:r>
            <a:endParaRPr lang="en-US" dirty="0"/>
          </a:p>
        </p:txBody>
      </p:sp>
    </p:spTree>
    <p:extLst>
      <p:ext uri="{BB962C8B-B14F-4D97-AF65-F5344CB8AC3E}">
        <p14:creationId xmlns:p14="http://schemas.microsoft.com/office/powerpoint/2010/main" val="665603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5" y="365126"/>
            <a:ext cx="8515351" cy="1325563"/>
          </a:xfrm>
        </p:spPr>
        <p:txBody>
          <a:bodyPr>
            <a:normAutofit/>
          </a:bodyPr>
          <a:lstStyle/>
          <a:p>
            <a:r>
              <a:rPr lang="en-US" dirty="0" smtClean="0"/>
              <a:t>Test Results – Expected Test Results</a:t>
            </a:r>
            <a:endParaRPr lang="en-US" dirty="0"/>
          </a:p>
        </p:txBody>
      </p:sp>
      <p:pic>
        <p:nvPicPr>
          <p:cNvPr id="4" name="Picture 3"/>
          <p:cNvPicPr>
            <a:picLocks noChangeAspect="1"/>
          </p:cNvPicPr>
          <p:nvPr/>
        </p:nvPicPr>
        <p:blipFill>
          <a:blip r:embed="rId2"/>
          <a:stretch>
            <a:fillRect/>
          </a:stretch>
        </p:blipFill>
        <p:spPr>
          <a:xfrm>
            <a:off x="1048190" y="1698566"/>
            <a:ext cx="6254131" cy="3963767"/>
          </a:xfrm>
          <a:prstGeom prst="rect">
            <a:avLst/>
          </a:prstGeom>
          <a:ln>
            <a:solidFill>
              <a:schemeClr val="tx1"/>
            </a:solidFill>
          </a:ln>
        </p:spPr>
      </p:pic>
      <p:sp>
        <p:nvSpPr>
          <p:cNvPr id="3" name="TextBox 2"/>
          <p:cNvSpPr txBox="1"/>
          <p:nvPr/>
        </p:nvSpPr>
        <p:spPr>
          <a:xfrm>
            <a:off x="4365938" y="2408349"/>
            <a:ext cx="4285212"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Expected Test Results are reference</a:t>
            </a:r>
          </a:p>
          <a:p>
            <a:r>
              <a:rPr lang="en-US" dirty="0"/>
              <a:t>i</a:t>
            </a:r>
            <a:r>
              <a:rPr lang="en-US" dirty="0" smtClean="0"/>
              <a:t>ntervals essential for the interpretation</a:t>
            </a:r>
          </a:p>
          <a:p>
            <a:r>
              <a:rPr lang="en-US" dirty="0"/>
              <a:t>o</a:t>
            </a:r>
            <a:r>
              <a:rPr lang="en-US" dirty="0" smtClean="0"/>
              <a:t>f test results. They are displayed as basic </a:t>
            </a:r>
          </a:p>
          <a:p>
            <a:r>
              <a:rPr lang="en-US" dirty="0"/>
              <a:t>e</a:t>
            </a:r>
            <a:r>
              <a:rPr lang="en-US" dirty="0" smtClean="0"/>
              <a:t>xpected results (Basic Stats) or Global </a:t>
            </a:r>
          </a:p>
          <a:p>
            <a:r>
              <a:rPr lang="en-US" dirty="0" smtClean="0"/>
              <a:t>Reference Intervals (Global </a:t>
            </a:r>
            <a:r>
              <a:rPr lang="en-US" dirty="0" err="1" smtClean="0"/>
              <a:t>sp</a:t>
            </a:r>
            <a:r>
              <a:rPr lang="en-US" dirty="0" smtClean="0"/>
              <a:t> RI) </a:t>
            </a:r>
            <a:r>
              <a:rPr lang="en-US" dirty="0"/>
              <a:t>.</a:t>
            </a:r>
          </a:p>
        </p:txBody>
      </p:sp>
    </p:spTree>
    <p:extLst>
      <p:ext uri="{BB962C8B-B14F-4D97-AF65-F5344CB8AC3E}">
        <p14:creationId xmlns:p14="http://schemas.microsoft.com/office/powerpoint/2010/main" val="2365311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 of Test Results</a:t>
            </a:r>
            <a:endParaRPr lang="en-US" dirty="0"/>
          </a:p>
        </p:txBody>
      </p:sp>
      <p:sp>
        <p:nvSpPr>
          <p:cNvPr id="4" name="Content Placeholder 3"/>
          <p:cNvSpPr>
            <a:spLocks noGrp="1"/>
          </p:cNvSpPr>
          <p:nvPr>
            <p:ph idx="1"/>
          </p:nvPr>
        </p:nvSpPr>
        <p:spPr>
          <a:xfrm>
            <a:off x="628650" y="1580927"/>
            <a:ext cx="7886700" cy="4351338"/>
          </a:xfrm>
        </p:spPr>
        <p:txBody>
          <a:bodyPr>
            <a:normAutofit fontScale="92500" lnSpcReduction="10000"/>
          </a:bodyPr>
          <a:lstStyle/>
          <a:p>
            <a:r>
              <a:rPr lang="en-US" dirty="0" smtClean="0"/>
              <a:t>Tests and Results module</a:t>
            </a:r>
          </a:p>
          <a:p>
            <a:r>
              <a:rPr lang="en-US" dirty="0" smtClean="0"/>
              <a:t>Excluded from Expected Test Results</a:t>
            </a:r>
          </a:p>
          <a:p>
            <a:pPr lvl="1"/>
            <a:r>
              <a:rPr lang="en-US" dirty="0" smtClean="0"/>
              <a:t>Health Status was abnormal at the time the sample was collected</a:t>
            </a:r>
          </a:p>
          <a:p>
            <a:pPr lvl="1"/>
            <a:r>
              <a:rPr lang="en-US" dirty="0" smtClean="0"/>
              <a:t>Genus level taxonomy</a:t>
            </a:r>
          </a:p>
          <a:p>
            <a:pPr lvl="1"/>
            <a:r>
              <a:rPr lang="en-US" dirty="0" smtClean="0"/>
              <a:t>Samples marked as frozen and stored</a:t>
            </a:r>
          </a:p>
          <a:p>
            <a:pPr lvl="1"/>
            <a:r>
              <a:rPr lang="en-US" dirty="0" smtClean="0"/>
              <a:t>Samples marked as deteriorated</a:t>
            </a:r>
          </a:p>
          <a:p>
            <a:pPr lvl="1"/>
            <a:r>
              <a:rPr lang="en-US" dirty="0" smtClean="0"/>
              <a:t>Marked as Exclude from RI</a:t>
            </a:r>
          </a:p>
          <a:p>
            <a:r>
              <a:rPr lang="en-US" dirty="0" smtClean="0"/>
              <a:t>Basic Stats</a:t>
            </a:r>
          </a:p>
          <a:p>
            <a:pPr lvl="1"/>
            <a:r>
              <a:rPr lang="en-US" dirty="0" smtClean="0"/>
              <a:t>15 to 39 results</a:t>
            </a:r>
          </a:p>
          <a:p>
            <a:r>
              <a:rPr lang="en-US" dirty="0" smtClean="0"/>
              <a:t>Global Species Reference Interval</a:t>
            </a:r>
          </a:p>
          <a:p>
            <a:pPr lvl="1"/>
            <a:r>
              <a:rPr lang="en-US" dirty="0" smtClean="0"/>
              <a:t>At least 40 results </a:t>
            </a:r>
            <a:endParaRPr lang="en-US" dirty="0"/>
          </a:p>
        </p:txBody>
      </p:sp>
    </p:spTree>
    <p:extLst>
      <p:ext uri="{BB962C8B-B14F-4D97-AF65-F5344CB8AC3E}">
        <p14:creationId xmlns:p14="http://schemas.microsoft.com/office/powerpoint/2010/main" val="29226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 calcmode="lin" valueType="num">
                                      <p:cBhvr additive="base">
                                        <p:cTn id="4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 calcmode="lin" valueType="num">
                                      <p:cBhvr additive="base">
                                        <p:cTn id="4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ma wallaby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980" y="469045"/>
            <a:ext cx="5895074" cy="39290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7127" y="4584878"/>
            <a:ext cx="7147791" cy="923330"/>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You are thinking of adding </a:t>
            </a:r>
            <a:r>
              <a:rPr lang="en-US" dirty="0"/>
              <a:t>P</a:t>
            </a:r>
            <a:r>
              <a:rPr lang="en-US" dirty="0" smtClean="0"/>
              <a:t>arma wallabies to your collection. You run the</a:t>
            </a:r>
          </a:p>
          <a:p>
            <a:r>
              <a:rPr lang="en-US" dirty="0"/>
              <a:t>t</a:t>
            </a:r>
            <a:r>
              <a:rPr lang="en-US" dirty="0" smtClean="0"/>
              <a:t>hree report options under Morbidity and Mortality Analysis to determine</a:t>
            </a:r>
          </a:p>
          <a:p>
            <a:r>
              <a:rPr lang="en-US" dirty="0"/>
              <a:t>p</a:t>
            </a:r>
            <a:r>
              <a:rPr lang="en-US" dirty="0" smtClean="0"/>
              <a:t>otential health issues with the species.</a:t>
            </a:r>
            <a:endParaRPr lang="en-US" dirty="0"/>
          </a:p>
        </p:txBody>
      </p:sp>
    </p:spTree>
    <p:extLst>
      <p:ext uri="{BB962C8B-B14F-4D97-AF65-F5344CB8AC3E}">
        <p14:creationId xmlns:p14="http://schemas.microsoft.com/office/powerpoint/2010/main" val="2482716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5" y="365126"/>
            <a:ext cx="8515351" cy="1325563"/>
          </a:xfrm>
        </p:spPr>
        <p:txBody>
          <a:bodyPr>
            <a:normAutofit/>
          </a:bodyPr>
          <a:lstStyle/>
          <a:p>
            <a:r>
              <a:rPr lang="en-US" dirty="0" smtClean="0"/>
              <a:t>Morbidity &amp; Mortality Analysis – Common Clinical Issues</a:t>
            </a:r>
            <a:endParaRPr lang="en-US" dirty="0"/>
          </a:p>
        </p:txBody>
      </p:sp>
      <p:pic>
        <p:nvPicPr>
          <p:cNvPr id="5" name="Picture 4"/>
          <p:cNvPicPr>
            <a:picLocks noChangeAspect="1"/>
          </p:cNvPicPr>
          <p:nvPr/>
        </p:nvPicPr>
        <p:blipFill>
          <a:blip r:embed="rId2"/>
          <a:stretch>
            <a:fillRect/>
          </a:stretch>
        </p:blipFill>
        <p:spPr>
          <a:xfrm>
            <a:off x="899924" y="1690689"/>
            <a:ext cx="7830355" cy="3254335"/>
          </a:xfrm>
          <a:prstGeom prst="rect">
            <a:avLst/>
          </a:prstGeom>
          <a:ln>
            <a:solidFill>
              <a:schemeClr val="tx1"/>
            </a:solidFill>
          </a:ln>
        </p:spPr>
      </p:pic>
      <p:sp>
        <p:nvSpPr>
          <p:cNvPr id="4" name="TextBox 3"/>
          <p:cNvSpPr txBox="1"/>
          <p:nvPr/>
        </p:nvSpPr>
        <p:spPr>
          <a:xfrm>
            <a:off x="1077122" y="4481848"/>
            <a:ext cx="7475957" cy="923330"/>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The Common Clinical Issues indicate that wounds are a common problem.</a:t>
            </a:r>
          </a:p>
          <a:p>
            <a:r>
              <a:rPr lang="en-US" dirty="0" smtClean="0"/>
              <a:t>You expand the Wound Issues to see further details about what type of</a:t>
            </a:r>
          </a:p>
          <a:p>
            <a:r>
              <a:rPr lang="en-US" dirty="0"/>
              <a:t>w</a:t>
            </a:r>
            <a:r>
              <a:rPr lang="en-US" dirty="0" smtClean="0"/>
              <a:t>ounds are common. Hovering over the graphs will provide an enlarged view.</a:t>
            </a:r>
          </a:p>
        </p:txBody>
      </p:sp>
    </p:spTree>
    <p:extLst>
      <p:ext uri="{BB962C8B-B14F-4D97-AF65-F5344CB8AC3E}">
        <p14:creationId xmlns:p14="http://schemas.microsoft.com/office/powerpoint/2010/main" val="2252916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734291" cy="1325563"/>
          </a:xfrm>
        </p:spPr>
        <p:txBody>
          <a:bodyPr/>
          <a:lstStyle/>
          <a:p>
            <a:r>
              <a:rPr lang="en-US" dirty="0" smtClean="0"/>
              <a:t>Common Clinical Issues - graph</a:t>
            </a:r>
            <a:endParaRPr lang="en-US" dirty="0"/>
          </a:p>
        </p:txBody>
      </p:sp>
      <p:pic>
        <p:nvPicPr>
          <p:cNvPr id="3" name="Picture 2"/>
          <p:cNvPicPr>
            <a:picLocks noChangeAspect="1"/>
          </p:cNvPicPr>
          <p:nvPr/>
        </p:nvPicPr>
        <p:blipFill>
          <a:blip r:embed="rId2"/>
          <a:stretch>
            <a:fillRect/>
          </a:stretch>
        </p:blipFill>
        <p:spPr>
          <a:xfrm>
            <a:off x="476519" y="1586857"/>
            <a:ext cx="8087932" cy="3141436"/>
          </a:xfrm>
          <a:prstGeom prst="rect">
            <a:avLst/>
          </a:prstGeom>
          <a:ln>
            <a:solidFill>
              <a:schemeClr val="tx1"/>
            </a:solidFill>
          </a:ln>
        </p:spPr>
      </p:pic>
      <p:sp>
        <p:nvSpPr>
          <p:cNvPr id="4" name="TextBox 3"/>
          <p:cNvSpPr txBox="1"/>
          <p:nvPr/>
        </p:nvSpPr>
        <p:spPr>
          <a:xfrm>
            <a:off x="1880316" y="4984123"/>
            <a:ext cx="4629344" cy="369332"/>
          </a:xfrm>
          <a:prstGeom prst="rect">
            <a:avLst/>
          </a:prstGeom>
          <a:solidFill>
            <a:schemeClr val="accent3">
              <a:lumMod val="40000"/>
              <a:lumOff val="60000"/>
            </a:schemeClr>
          </a:solidFill>
          <a:ln>
            <a:solidFill>
              <a:schemeClr val="tx1"/>
            </a:solidFill>
          </a:ln>
        </p:spPr>
        <p:txBody>
          <a:bodyPr wrap="none" rtlCol="0">
            <a:spAutoFit/>
          </a:bodyPr>
          <a:lstStyle/>
          <a:p>
            <a:r>
              <a:rPr lang="en-US" dirty="0"/>
              <a:t>This grid can also be viewed in a graphical view</a:t>
            </a:r>
            <a:r>
              <a:rPr lang="en-US" dirty="0" smtClean="0"/>
              <a:t>.</a:t>
            </a:r>
            <a:endParaRPr lang="en-US" dirty="0"/>
          </a:p>
        </p:txBody>
      </p:sp>
    </p:spTree>
    <p:extLst>
      <p:ext uri="{BB962C8B-B14F-4D97-AF65-F5344CB8AC3E}">
        <p14:creationId xmlns:p14="http://schemas.microsoft.com/office/powerpoint/2010/main" val="2830343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5" y="365126"/>
            <a:ext cx="8515351" cy="1325563"/>
          </a:xfrm>
        </p:spPr>
        <p:txBody>
          <a:bodyPr>
            <a:normAutofit/>
          </a:bodyPr>
          <a:lstStyle/>
          <a:p>
            <a:r>
              <a:rPr lang="en-US" dirty="0" smtClean="0"/>
              <a:t>Morbidity &amp; Mortality Analysis – Relevant Death Information</a:t>
            </a:r>
            <a:endParaRPr lang="en-US" dirty="0"/>
          </a:p>
        </p:txBody>
      </p:sp>
      <p:pic>
        <p:nvPicPr>
          <p:cNvPr id="3" name="Picture 2"/>
          <p:cNvPicPr>
            <a:picLocks noChangeAspect="1"/>
          </p:cNvPicPr>
          <p:nvPr/>
        </p:nvPicPr>
        <p:blipFill>
          <a:blip r:embed="rId2"/>
          <a:stretch>
            <a:fillRect/>
          </a:stretch>
        </p:blipFill>
        <p:spPr>
          <a:xfrm>
            <a:off x="435465" y="1596979"/>
            <a:ext cx="5469848" cy="3393413"/>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021983" y="3237345"/>
            <a:ext cx="4108361" cy="2525686"/>
          </a:xfrm>
          <a:prstGeom prst="rect">
            <a:avLst/>
          </a:prstGeom>
          <a:ln>
            <a:solidFill>
              <a:schemeClr val="tx1"/>
            </a:solidFill>
          </a:ln>
        </p:spPr>
      </p:pic>
      <p:sp>
        <p:nvSpPr>
          <p:cNvPr id="5" name="TextBox 4"/>
          <p:cNvSpPr txBox="1"/>
          <p:nvPr/>
        </p:nvSpPr>
        <p:spPr>
          <a:xfrm>
            <a:off x="6385177" y="1851071"/>
            <a:ext cx="2565639" cy="3139321"/>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You then look at the</a:t>
            </a:r>
          </a:p>
          <a:p>
            <a:r>
              <a:rPr lang="en-US" dirty="0" smtClean="0"/>
              <a:t>Relevant Death Info</a:t>
            </a:r>
          </a:p>
          <a:p>
            <a:r>
              <a:rPr lang="en-US" dirty="0"/>
              <a:t>r</a:t>
            </a:r>
            <a:r>
              <a:rPr lang="en-US" dirty="0" smtClean="0"/>
              <a:t>eport. Looking at</a:t>
            </a:r>
          </a:p>
          <a:p>
            <a:r>
              <a:rPr lang="en-US" dirty="0" smtClean="0"/>
              <a:t>Global data, Trauma </a:t>
            </a:r>
          </a:p>
          <a:p>
            <a:r>
              <a:rPr lang="en-US" dirty="0"/>
              <a:t>i</a:t>
            </a:r>
            <a:r>
              <a:rPr lang="en-US" dirty="0" smtClean="0"/>
              <a:t>s the most common</a:t>
            </a:r>
          </a:p>
          <a:p>
            <a:r>
              <a:rPr lang="en-US" dirty="0"/>
              <a:t>c</a:t>
            </a:r>
            <a:r>
              <a:rPr lang="en-US" dirty="0" smtClean="0"/>
              <a:t>ause of death, with</a:t>
            </a:r>
          </a:p>
          <a:p>
            <a:r>
              <a:rPr lang="en-US" dirty="0" smtClean="0"/>
              <a:t>Infectious Disease a</a:t>
            </a:r>
          </a:p>
          <a:p>
            <a:r>
              <a:rPr lang="en-US" dirty="0"/>
              <a:t>c</a:t>
            </a:r>
            <a:r>
              <a:rPr lang="en-US" dirty="0" smtClean="0"/>
              <a:t>lose second. However,</a:t>
            </a:r>
          </a:p>
          <a:p>
            <a:r>
              <a:rPr lang="en-US" dirty="0"/>
              <a:t>r</a:t>
            </a:r>
            <a:r>
              <a:rPr lang="en-US" dirty="0" smtClean="0"/>
              <a:t>unning the report just</a:t>
            </a:r>
          </a:p>
          <a:p>
            <a:r>
              <a:rPr lang="en-US" dirty="0"/>
              <a:t>f</a:t>
            </a:r>
            <a:r>
              <a:rPr lang="en-US" dirty="0" smtClean="0"/>
              <a:t>or your Continent you</a:t>
            </a:r>
          </a:p>
          <a:p>
            <a:r>
              <a:rPr lang="en-US" dirty="0" smtClean="0"/>
              <a:t>see the two are reversed.</a:t>
            </a:r>
            <a:endParaRPr lang="en-US" dirty="0"/>
          </a:p>
        </p:txBody>
      </p:sp>
    </p:spTree>
    <p:extLst>
      <p:ext uri="{BB962C8B-B14F-4D97-AF65-F5344CB8AC3E}">
        <p14:creationId xmlns:p14="http://schemas.microsoft.com/office/powerpoint/2010/main" val="2832833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5" y="365126"/>
            <a:ext cx="8515351" cy="1325563"/>
          </a:xfrm>
        </p:spPr>
        <p:txBody>
          <a:bodyPr>
            <a:normAutofit/>
          </a:bodyPr>
          <a:lstStyle/>
          <a:p>
            <a:r>
              <a:rPr lang="en-US" dirty="0" smtClean="0"/>
              <a:t>Morbidity &amp; Mortality Analysis – Search by Diagnosis</a:t>
            </a:r>
            <a:endParaRPr lang="en-US" dirty="0"/>
          </a:p>
        </p:txBody>
      </p:sp>
      <p:pic>
        <p:nvPicPr>
          <p:cNvPr id="3" name="Picture 2"/>
          <p:cNvPicPr>
            <a:picLocks noChangeAspect="1"/>
          </p:cNvPicPr>
          <p:nvPr/>
        </p:nvPicPr>
        <p:blipFill>
          <a:blip r:embed="rId2"/>
          <a:stretch>
            <a:fillRect/>
          </a:stretch>
        </p:blipFill>
        <p:spPr>
          <a:xfrm>
            <a:off x="608257" y="1902081"/>
            <a:ext cx="6552396" cy="3669342"/>
          </a:xfrm>
          <a:prstGeom prst="rect">
            <a:avLst/>
          </a:prstGeom>
          <a:ln>
            <a:solidFill>
              <a:schemeClr val="tx1"/>
            </a:solidFill>
          </a:ln>
        </p:spPr>
      </p:pic>
      <p:sp>
        <p:nvSpPr>
          <p:cNvPr id="4" name="TextBox 3"/>
          <p:cNvSpPr txBox="1"/>
          <p:nvPr/>
        </p:nvSpPr>
        <p:spPr>
          <a:xfrm>
            <a:off x="5447763" y="2923504"/>
            <a:ext cx="2895921" cy="1754326"/>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Because Infectious Disease is</a:t>
            </a:r>
          </a:p>
          <a:p>
            <a:r>
              <a:rPr lang="en-US" dirty="0"/>
              <a:t>i</a:t>
            </a:r>
            <a:r>
              <a:rPr lang="en-US" dirty="0" smtClean="0"/>
              <a:t>s a common cause of death</a:t>
            </a:r>
          </a:p>
          <a:p>
            <a:r>
              <a:rPr lang="en-US" dirty="0"/>
              <a:t>y</a:t>
            </a:r>
            <a:r>
              <a:rPr lang="en-US" dirty="0" smtClean="0"/>
              <a:t>ou do a Search by Diagnosis</a:t>
            </a:r>
          </a:p>
          <a:p>
            <a:r>
              <a:rPr lang="en-US" dirty="0"/>
              <a:t>r</a:t>
            </a:r>
            <a:r>
              <a:rPr lang="en-US" dirty="0" smtClean="0"/>
              <a:t>eport for it. You find that</a:t>
            </a:r>
          </a:p>
          <a:p>
            <a:r>
              <a:rPr lang="en-US" dirty="0" smtClean="0"/>
              <a:t>Toxoplasmosis is often found</a:t>
            </a:r>
          </a:p>
          <a:p>
            <a:r>
              <a:rPr lang="en-US" dirty="0"/>
              <a:t>i</a:t>
            </a:r>
            <a:r>
              <a:rPr lang="en-US" dirty="0" smtClean="0"/>
              <a:t>n the species. </a:t>
            </a:r>
            <a:endParaRPr lang="en-US" dirty="0"/>
          </a:p>
        </p:txBody>
      </p:sp>
    </p:spTree>
    <p:extLst>
      <p:ext uri="{BB962C8B-B14F-4D97-AF65-F5344CB8AC3E}">
        <p14:creationId xmlns:p14="http://schemas.microsoft.com/office/powerpoint/2010/main" val="3580136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Common Clinical Issues &amp; Search by Diagnosis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From Diagnosis &amp; Procedure Records</a:t>
            </a:r>
          </a:p>
          <a:p>
            <a:pPr lvl="1"/>
            <a:r>
              <a:rPr lang="en-US" dirty="0" smtClean="0"/>
              <a:t>Discard the procedures records (example: examination), clinical sign records (example: cough) and the clinical finding records (example: elevated BUN level)</a:t>
            </a:r>
          </a:p>
          <a:p>
            <a:r>
              <a:rPr lang="en-US" dirty="0" smtClean="0"/>
              <a:t>Only the “real” diagnosis are included in the resource and that is what is entered as a “Medical Condition/ Syndrome/ Disorder” under the Term Type field</a:t>
            </a:r>
          </a:p>
          <a:p>
            <a:r>
              <a:rPr lang="en-US" dirty="0" smtClean="0"/>
              <a:t>For example: Lameness (a clinical sign) is a medical problem, but it is not important for diagnosis and treatment so not included. It is the reason for the lameness (strained ligament, infected joint, arthritis, sole abscess, broken bone) that is important. Knowing how often lameness” is reported in a species is not medically helpful, but knowing that “sole abscess” is the third most common clinical issue for a species is useful</a:t>
            </a:r>
          </a:p>
          <a:p>
            <a:pPr lvl="1"/>
            <a:endParaRPr lang="en-US" dirty="0"/>
          </a:p>
        </p:txBody>
      </p:sp>
    </p:spTree>
    <p:extLst>
      <p:ext uri="{BB962C8B-B14F-4D97-AF65-F5344CB8AC3E}">
        <p14:creationId xmlns:p14="http://schemas.microsoft.com/office/powerpoint/2010/main" val="61226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Relevant Death Information</a:t>
            </a:r>
            <a:endParaRPr lang="en-US" dirty="0"/>
          </a:p>
        </p:txBody>
      </p:sp>
      <p:sp>
        <p:nvSpPr>
          <p:cNvPr id="3" name="Content Placeholder 2"/>
          <p:cNvSpPr>
            <a:spLocks noGrp="1"/>
          </p:cNvSpPr>
          <p:nvPr>
            <p:ph idx="1"/>
          </p:nvPr>
        </p:nvSpPr>
        <p:spPr/>
        <p:txBody>
          <a:bodyPr>
            <a:normAutofit/>
          </a:bodyPr>
          <a:lstStyle/>
          <a:p>
            <a:pPr lvl="1"/>
            <a:r>
              <a:rPr lang="en-US" dirty="0" smtClean="0"/>
              <a:t>Husbandry </a:t>
            </a:r>
            <a:r>
              <a:rPr lang="en-US" dirty="0"/>
              <a:t>&gt; My Transactions &gt; Add Transaction &gt; Disposition &gt; Death &gt; Relevant Death Info</a:t>
            </a:r>
          </a:p>
          <a:p>
            <a:pPr lvl="2"/>
            <a:r>
              <a:rPr lang="en-US" dirty="0"/>
              <a:t>If the death has not been recorded as a Necropsy in the Medical module the RDI will be marked as Conflicting, Suspect or Incomplete in this resource</a:t>
            </a:r>
          </a:p>
          <a:p>
            <a:pPr lvl="1"/>
            <a:r>
              <a:rPr lang="en-US" dirty="0" smtClean="0"/>
              <a:t>Medical </a:t>
            </a:r>
            <a:r>
              <a:rPr lang="en-US" dirty="0"/>
              <a:t>&gt; Necropsy &gt; Finalize &gt; Relevant Death Info</a:t>
            </a:r>
          </a:p>
          <a:p>
            <a:pPr lvl="2"/>
            <a:r>
              <a:rPr lang="en-US" dirty="0"/>
              <a:t>If the </a:t>
            </a:r>
            <a:r>
              <a:rPr lang="en-US" dirty="0" smtClean="0"/>
              <a:t>RDI has been </a:t>
            </a:r>
            <a:r>
              <a:rPr lang="en-US" dirty="0"/>
              <a:t>recorded as </a:t>
            </a:r>
            <a:r>
              <a:rPr lang="en-US" dirty="0" smtClean="0"/>
              <a:t>different than what was recorded in the Husbandry </a:t>
            </a:r>
            <a:r>
              <a:rPr lang="en-US" dirty="0"/>
              <a:t>module the RDI will be marked as Conflicting, Suspect or Incomplete in this </a:t>
            </a:r>
            <a:r>
              <a:rPr lang="en-US" dirty="0" smtClean="0"/>
              <a:t>resource</a:t>
            </a:r>
          </a:p>
          <a:p>
            <a:pPr lvl="1"/>
            <a:r>
              <a:rPr lang="en-US" dirty="0" smtClean="0"/>
              <a:t>Last RDI entry “wins” for this resource</a:t>
            </a:r>
          </a:p>
          <a:p>
            <a:pPr lvl="1"/>
            <a:r>
              <a:rPr lang="en-US" dirty="0" smtClean="0"/>
              <a:t>Holder recorded RDI “wins” over Owner record</a:t>
            </a:r>
            <a:endParaRPr lang="en-US" dirty="0"/>
          </a:p>
          <a:p>
            <a:pPr lvl="2"/>
            <a:endParaRPr lang="en-US" dirty="0" smtClean="0"/>
          </a:p>
          <a:p>
            <a:endParaRPr lang="en-US" dirty="0"/>
          </a:p>
        </p:txBody>
      </p:sp>
    </p:spTree>
    <p:extLst>
      <p:ext uri="{BB962C8B-B14F-4D97-AF65-F5344CB8AC3E}">
        <p14:creationId xmlns:p14="http://schemas.microsoft.com/office/powerpoint/2010/main" val="60842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pic>
        <p:nvPicPr>
          <p:cNvPr id="3" name="Picture 2"/>
          <p:cNvPicPr>
            <a:picLocks noChangeAspect="1"/>
          </p:cNvPicPr>
          <p:nvPr/>
        </p:nvPicPr>
        <p:blipFill>
          <a:blip r:embed="rId2"/>
          <a:stretch>
            <a:fillRect/>
          </a:stretch>
        </p:blipFill>
        <p:spPr>
          <a:xfrm>
            <a:off x="1120260" y="1911679"/>
            <a:ext cx="4276190" cy="169523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1120260" y="3827907"/>
            <a:ext cx="5914286" cy="1800000"/>
          </a:xfrm>
          <a:prstGeom prst="rect">
            <a:avLst/>
          </a:prstGeom>
          <a:ln>
            <a:solidFill>
              <a:schemeClr val="tx1"/>
            </a:solidFill>
          </a:ln>
        </p:spPr>
      </p:pic>
      <p:sp>
        <p:nvSpPr>
          <p:cNvPr id="6" name="TextBox 5"/>
          <p:cNvSpPr txBox="1"/>
          <p:nvPr/>
        </p:nvSpPr>
        <p:spPr>
          <a:xfrm>
            <a:off x="5793515" y="1935404"/>
            <a:ext cx="2721835" cy="1200329"/>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The Resources are divided </a:t>
            </a:r>
          </a:p>
          <a:p>
            <a:r>
              <a:rPr lang="en-US" dirty="0"/>
              <a:t>i</a:t>
            </a:r>
            <a:r>
              <a:rPr lang="en-US" dirty="0" smtClean="0"/>
              <a:t>nto Animal Management/ </a:t>
            </a:r>
          </a:p>
          <a:p>
            <a:r>
              <a:rPr lang="en-US" dirty="0" smtClean="0"/>
              <a:t>Husbandry and Medical </a:t>
            </a:r>
          </a:p>
          <a:p>
            <a:r>
              <a:rPr lang="en-US" dirty="0" smtClean="0"/>
              <a:t>Resources.</a:t>
            </a:r>
            <a:endParaRPr lang="en-US" dirty="0"/>
          </a:p>
        </p:txBody>
      </p:sp>
    </p:spTree>
    <p:extLst>
      <p:ext uri="{BB962C8B-B14F-4D97-AF65-F5344CB8AC3E}">
        <p14:creationId xmlns:p14="http://schemas.microsoft.com/office/powerpoint/2010/main" val="1005184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0760"/>
            <a:ext cx="7772400" cy="1062977"/>
          </a:xfrm>
        </p:spPr>
        <p:txBody>
          <a:bodyPr/>
          <a:lstStyle/>
          <a:p>
            <a:r>
              <a:rPr lang="en-US" dirty="0" smtClean="0"/>
              <a:t>Any Questions?</a:t>
            </a:r>
            <a:endParaRPr lang="en-US" dirty="0"/>
          </a:p>
        </p:txBody>
      </p:sp>
      <p:sp>
        <p:nvSpPr>
          <p:cNvPr id="3" name="Subtitle 2"/>
          <p:cNvSpPr>
            <a:spLocks noGrp="1"/>
          </p:cNvSpPr>
          <p:nvPr>
            <p:ph type="subTitle" idx="1"/>
          </p:nvPr>
        </p:nvSpPr>
        <p:spPr>
          <a:xfrm>
            <a:off x="1143000" y="1734601"/>
            <a:ext cx="6858000" cy="1655762"/>
          </a:xfrm>
        </p:spPr>
        <p:txBody>
          <a:bodyPr/>
          <a:lstStyle/>
          <a:p>
            <a:r>
              <a:rPr lang="en-US" dirty="0" smtClean="0"/>
              <a:t>On the ZIMS Global Resources and making your data count</a:t>
            </a:r>
            <a:endParaRPr lang="en-US" dirty="0"/>
          </a:p>
        </p:txBody>
      </p:sp>
      <p:pic>
        <p:nvPicPr>
          <p:cNvPr id="1026" name="Picture 2" descr="Image result for do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433" y="2966009"/>
            <a:ext cx="5787309" cy="234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77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Not Included in Global Resources</a:t>
            </a:r>
            <a:endParaRPr lang="en-US" dirty="0"/>
          </a:p>
        </p:txBody>
      </p:sp>
      <p:sp>
        <p:nvSpPr>
          <p:cNvPr id="3" name="Content Placeholder 2"/>
          <p:cNvSpPr>
            <a:spLocks noGrp="1"/>
          </p:cNvSpPr>
          <p:nvPr>
            <p:ph idx="1"/>
          </p:nvPr>
        </p:nvSpPr>
        <p:spPr/>
        <p:txBody>
          <a:bodyPr/>
          <a:lstStyle/>
          <a:p>
            <a:r>
              <a:rPr lang="en-US" dirty="0" smtClean="0"/>
              <a:t>Provisional records</a:t>
            </a:r>
          </a:p>
          <a:p>
            <a:r>
              <a:rPr lang="en-US" dirty="0" smtClean="0"/>
              <a:t>Animals in Local Collections</a:t>
            </a:r>
          </a:p>
          <a:p>
            <a:r>
              <a:rPr lang="en-US" dirty="0" smtClean="0"/>
              <a:t>Incomplete Accessions</a:t>
            </a:r>
            <a:endParaRPr lang="en-US" dirty="0"/>
          </a:p>
        </p:txBody>
      </p:sp>
      <p:pic>
        <p:nvPicPr>
          <p:cNvPr id="1028" name="Picture 4" descr="Image result for No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279" y="2545683"/>
            <a:ext cx="2923505" cy="291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051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frican hunting do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41" y="1216813"/>
            <a:ext cx="5717191" cy="415595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13679" y="1429555"/>
            <a:ext cx="2431243" cy="3139321"/>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Your female African</a:t>
            </a:r>
          </a:p>
          <a:p>
            <a:r>
              <a:rPr lang="en-US" dirty="0" smtClean="0"/>
              <a:t>Hunting dog is</a:t>
            </a:r>
          </a:p>
          <a:p>
            <a:r>
              <a:rPr lang="en-US" dirty="0"/>
              <a:t>c</a:t>
            </a:r>
            <a:r>
              <a:rPr lang="en-US" dirty="0" smtClean="0"/>
              <a:t>onfirmed pregnant.</a:t>
            </a:r>
          </a:p>
          <a:p>
            <a:r>
              <a:rPr lang="en-US" dirty="0" smtClean="0"/>
              <a:t>This is her first litter </a:t>
            </a:r>
          </a:p>
          <a:p>
            <a:r>
              <a:rPr lang="en-US" dirty="0"/>
              <a:t>a</a:t>
            </a:r>
            <a:r>
              <a:rPr lang="en-US" dirty="0" smtClean="0"/>
              <a:t>nd also the first time </a:t>
            </a:r>
          </a:p>
          <a:p>
            <a:r>
              <a:rPr lang="en-US" dirty="0"/>
              <a:t>f</a:t>
            </a:r>
            <a:r>
              <a:rPr lang="en-US" dirty="0" smtClean="0"/>
              <a:t>or you and your</a:t>
            </a:r>
          </a:p>
          <a:p>
            <a:r>
              <a:rPr lang="en-US" dirty="0"/>
              <a:t>i</a:t>
            </a:r>
            <a:r>
              <a:rPr lang="en-US" dirty="0" smtClean="0"/>
              <a:t>nstitution. You want</a:t>
            </a:r>
          </a:p>
          <a:p>
            <a:r>
              <a:rPr lang="en-US" dirty="0"/>
              <a:t>t</a:t>
            </a:r>
            <a:r>
              <a:rPr lang="en-US" dirty="0" smtClean="0"/>
              <a:t>o talk to someone at</a:t>
            </a:r>
          </a:p>
          <a:p>
            <a:r>
              <a:rPr lang="en-US" dirty="0"/>
              <a:t>a</a:t>
            </a:r>
            <a:r>
              <a:rPr lang="en-US" dirty="0" smtClean="0"/>
              <a:t> facility that has</a:t>
            </a:r>
          </a:p>
          <a:p>
            <a:r>
              <a:rPr lang="en-US" dirty="0"/>
              <a:t>s</a:t>
            </a:r>
            <a:r>
              <a:rPr lang="en-US" dirty="0" smtClean="0"/>
              <a:t>uccessfully reproduced</a:t>
            </a:r>
          </a:p>
          <a:p>
            <a:r>
              <a:rPr lang="en-US" dirty="0"/>
              <a:t>t</a:t>
            </a:r>
            <a:r>
              <a:rPr lang="en-US" dirty="0" smtClean="0"/>
              <a:t>he species.</a:t>
            </a:r>
            <a:endParaRPr lang="en-US" dirty="0"/>
          </a:p>
        </p:txBody>
      </p:sp>
    </p:spTree>
    <p:extLst>
      <p:ext uri="{BB962C8B-B14F-4D97-AF65-F5344CB8AC3E}">
        <p14:creationId xmlns:p14="http://schemas.microsoft.com/office/powerpoint/2010/main" val="396463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66" y="184821"/>
            <a:ext cx="7886700" cy="1325563"/>
          </a:xfrm>
        </p:spPr>
        <p:txBody>
          <a:bodyPr/>
          <a:lstStyle/>
          <a:p>
            <a:r>
              <a:rPr lang="en-US" dirty="0" smtClean="0"/>
              <a:t>Species Holding</a:t>
            </a:r>
            <a:endParaRPr lang="en-US" dirty="0"/>
          </a:p>
        </p:txBody>
      </p:sp>
      <p:pic>
        <p:nvPicPr>
          <p:cNvPr id="3" name="Picture 2"/>
          <p:cNvPicPr>
            <a:picLocks noChangeAspect="1"/>
          </p:cNvPicPr>
          <p:nvPr/>
        </p:nvPicPr>
        <p:blipFill>
          <a:blip r:embed="rId2"/>
          <a:stretch>
            <a:fillRect/>
          </a:stretch>
        </p:blipFill>
        <p:spPr>
          <a:xfrm>
            <a:off x="401002" y="1307541"/>
            <a:ext cx="5896767" cy="4318964"/>
          </a:xfrm>
          <a:prstGeom prst="rect">
            <a:avLst/>
          </a:prstGeom>
          <a:ln>
            <a:solidFill>
              <a:schemeClr val="tx1"/>
            </a:solidFill>
          </a:ln>
        </p:spPr>
      </p:pic>
      <p:sp>
        <p:nvSpPr>
          <p:cNvPr id="4" name="TextBox 3"/>
          <p:cNvSpPr txBox="1"/>
          <p:nvPr/>
        </p:nvSpPr>
        <p:spPr>
          <a:xfrm>
            <a:off x="5950039" y="1583285"/>
            <a:ext cx="2715808" cy="3970318"/>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Using Species Holding</a:t>
            </a:r>
          </a:p>
          <a:p>
            <a:r>
              <a:rPr lang="en-US" dirty="0"/>
              <a:t>y</a:t>
            </a:r>
            <a:r>
              <a:rPr lang="en-US" dirty="0" smtClean="0"/>
              <a:t>ou enter the species</a:t>
            </a:r>
          </a:p>
          <a:p>
            <a:r>
              <a:rPr lang="en-US" dirty="0"/>
              <a:t>a</a:t>
            </a:r>
            <a:r>
              <a:rPr lang="en-US" dirty="0" smtClean="0"/>
              <a:t>nd chose to filter for</a:t>
            </a:r>
          </a:p>
          <a:p>
            <a:r>
              <a:rPr lang="en-US" dirty="0"/>
              <a:t>y</a:t>
            </a:r>
            <a:r>
              <a:rPr lang="en-US" dirty="0" smtClean="0"/>
              <a:t>our continent (Europe)</a:t>
            </a:r>
          </a:p>
          <a:p>
            <a:r>
              <a:rPr lang="en-US" dirty="0"/>
              <a:t>a</a:t>
            </a:r>
            <a:r>
              <a:rPr lang="en-US" dirty="0" smtClean="0"/>
              <a:t>s you want to talk to</a:t>
            </a:r>
          </a:p>
          <a:p>
            <a:r>
              <a:rPr lang="en-US" dirty="0"/>
              <a:t>s</a:t>
            </a:r>
            <a:r>
              <a:rPr lang="en-US" dirty="0" smtClean="0"/>
              <a:t>omeone at an institution</a:t>
            </a:r>
          </a:p>
          <a:p>
            <a:r>
              <a:rPr lang="en-US" dirty="0"/>
              <a:t>w</a:t>
            </a:r>
            <a:r>
              <a:rPr lang="en-US" dirty="0" smtClean="0"/>
              <a:t>ith similar environmental</a:t>
            </a:r>
          </a:p>
          <a:p>
            <a:r>
              <a:rPr lang="en-US" dirty="0"/>
              <a:t>c</a:t>
            </a:r>
            <a:r>
              <a:rPr lang="en-US" dirty="0" smtClean="0"/>
              <a:t>onditions as yours. You</a:t>
            </a:r>
          </a:p>
          <a:p>
            <a:r>
              <a:rPr lang="en-US" dirty="0"/>
              <a:t>f</a:t>
            </a:r>
            <a:r>
              <a:rPr lang="en-US" dirty="0" smtClean="0"/>
              <a:t>ind several facilities</a:t>
            </a:r>
          </a:p>
          <a:p>
            <a:r>
              <a:rPr lang="en-US" dirty="0"/>
              <a:t>t</a:t>
            </a:r>
            <a:r>
              <a:rPr lang="en-US" dirty="0" smtClean="0"/>
              <a:t>hat have had births in</a:t>
            </a:r>
          </a:p>
          <a:p>
            <a:r>
              <a:rPr lang="en-US" dirty="0" smtClean="0"/>
              <a:t>the last year. Using the</a:t>
            </a:r>
          </a:p>
          <a:p>
            <a:r>
              <a:rPr lang="en-US" dirty="0"/>
              <a:t>h</a:t>
            </a:r>
            <a:r>
              <a:rPr lang="en-US" dirty="0" smtClean="0"/>
              <a:t>yperlink to the institution</a:t>
            </a:r>
          </a:p>
          <a:p>
            <a:r>
              <a:rPr lang="en-US" dirty="0"/>
              <a:t>y</a:t>
            </a:r>
            <a:r>
              <a:rPr lang="en-US" dirty="0" smtClean="0"/>
              <a:t>ou find the contact info</a:t>
            </a:r>
          </a:p>
          <a:p>
            <a:r>
              <a:rPr lang="en-US" dirty="0"/>
              <a:t>f</a:t>
            </a:r>
            <a:r>
              <a:rPr lang="en-US" dirty="0" smtClean="0"/>
              <a:t>or them.</a:t>
            </a:r>
            <a:endParaRPr lang="en-US" dirty="0"/>
          </a:p>
        </p:txBody>
      </p:sp>
    </p:spTree>
    <p:extLst>
      <p:ext uri="{BB962C8B-B14F-4D97-AF65-F5344CB8AC3E}">
        <p14:creationId xmlns:p14="http://schemas.microsoft.com/office/powerpoint/2010/main" val="4255440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Species Holding</a:t>
            </a:r>
            <a:endParaRPr lang="en-US" dirty="0"/>
          </a:p>
        </p:txBody>
      </p:sp>
      <p:sp>
        <p:nvSpPr>
          <p:cNvPr id="3" name="Content Placeholder 2"/>
          <p:cNvSpPr>
            <a:spLocks noGrp="1"/>
          </p:cNvSpPr>
          <p:nvPr>
            <p:ph idx="1"/>
          </p:nvPr>
        </p:nvSpPr>
        <p:spPr/>
        <p:txBody>
          <a:bodyPr/>
          <a:lstStyle/>
          <a:p>
            <a:r>
              <a:rPr lang="en-US" dirty="0" smtClean="0"/>
              <a:t>Currently living animals</a:t>
            </a:r>
          </a:p>
          <a:p>
            <a:r>
              <a:rPr lang="en-US" dirty="0" smtClean="0"/>
              <a:t>Taken from what each institution says it is holding at the moment of the request from ZIMS</a:t>
            </a:r>
          </a:p>
          <a:p>
            <a:r>
              <a:rPr lang="en-US" dirty="0" smtClean="0"/>
              <a:t>If an institution has performed a Receiver Initiated transfer and the sender has not yet recorded sending, the animal will display at both facilities</a:t>
            </a:r>
          </a:p>
          <a:p>
            <a:r>
              <a:rPr lang="en-US" dirty="0" smtClean="0"/>
              <a:t>This is a very small effect on the holding numbers</a:t>
            </a:r>
          </a:p>
        </p:txBody>
      </p:sp>
    </p:spTree>
    <p:extLst>
      <p:ext uri="{BB962C8B-B14F-4D97-AF65-F5344CB8AC3E}">
        <p14:creationId xmlns:p14="http://schemas.microsoft.com/office/powerpoint/2010/main" val="411777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7584" y="4325044"/>
            <a:ext cx="7105728"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Just looking at the sex ratios for a population doesn’t really tell you the</a:t>
            </a:r>
          </a:p>
          <a:p>
            <a:r>
              <a:rPr lang="en-US" dirty="0"/>
              <a:t>r</a:t>
            </a:r>
            <a:r>
              <a:rPr lang="en-US" dirty="0" smtClean="0"/>
              <a:t>eproductive potential of a population. The ages of the animals is also</a:t>
            </a:r>
          </a:p>
          <a:p>
            <a:r>
              <a:rPr lang="en-US" dirty="0"/>
              <a:t>a</a:t>
            </a:r>
            <a:r>
              <a:rPr lang="en-US" dirty="0" smtClean="0"/>
              <a:t> good interpretation of their reproductive health. You are very interested</a:t>
            </a:r>
          </a:p>
          <a:p>
            <a:r>
              <a:rPr lang="en-US" dirty="0"/>
              <a:t>i</a:t>
            </a:r>
            <a:r>
              <a:rPr lang="en-US" dirty="0" smtClean="0"/>
              <a:t>n acquiring some zebras so you check the Age Distribution in your region</a:t>
            </a:r>
          </a:p>
          <a:p>
            <a:r>
              <a:rPr lang="en-US" dirty="0"/>
              <a:t>f</a:t>
            </a:r>
            <a:r>
              <a:rPr lang="en-US" dirty="0" smtClean="0"/>
              <a:t>or the various zebra species held in captivity.</a:t>
            </a:r>
            <a:endParaRPr lang="en-US" dirty="0"/>
          </a:p>
        </p:txBody>
      </p:sp>
      <p:pic>
        <p:nvPicPr>
          <p:cNvPr id="2050" name="Picture 2" descr="Image result for zebr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691" y="480127"/>
            <a:ext cx="5992277" cy="33706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862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2000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671E0A60-8B82-418B-9E77-C41A13853328}"/>
</file>

<file path=customXml/itemProps2.xml><?xml version="1.0" encoding="utf-8"?>
<ds:datastoreItem xmlns:ds="http://schemas.openxmlformats.org/officeDocument/2006/customXml" ds:itemID="{8D240600-9AB0-4112-B434-8FF83E6B2081}"/>
</file>

<file path=customXml/itemProps3.xml><?xml version="1.0" encoding="utf-8"?>
<ds:datastoreItem xmlns:ds="http://schemas.openxmlformats.org/officeDocument/2006/customXml" ds:itemID="{432FFF3A-9C4A-46CA-98B2-B861C1DE5210}"/>
</file>

<file path=docProps/app.xml><?xml version="1.0" encoding="utf-8"?>
<Properties xmlns="http://schemas.openxmlformats.org/officeDocument/2006/extended-properties" xmlns:vt="http://schemas.openxmlformats.org/officeDocument/2006/docPropsVTypes">
  <Template/>
  <TotalTime>1178</TotalTime>
  <Words>2109</Words>
  <Application>Microsoft Office PowerPoint</Application>
  <PresentationFormat>On-screen Show (4:3)</PresentationFormat>
  <Paragraphs>293</Paragraphs>
  <Slides>40</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40</vt:i4>
      </vt:variant>
    </vt:vector>
  </HeadingPairs>
  <TitlesOfParts>
    <vt:vector size="58"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Global Resources</vt:lpstr>
      <vt:lpstr>Making a Single Piece of Data Count!</vt:lpstr>
      <vt:lpstr>Navigation</vt:lpstr>
      <vt:lpstr>Topics Covered</vt:lpstr>
      <vt:lpstr>Data Not Included in Global Resources</vt:lpstr>
      <vt:lpstr>PowerPoint Presentation</vt:lpstr>
      <vt:lpstr>Species Holding</vt:lpstr>
      <vt:lpstr>Source of Species Holding</vt:lpstr>
      <vt:lpstr>PowerPoint Presentation</vt:lpstr>
      <vt:lpstr>Source of Age Distribution</vt:lpstr>
      <vt:lpstr>Age Distribution</vt:lpstr>
      <vt:lpstr>PowerPoint Presentation</vt:lpstr>
      <vt:lpstr>Weight Comparison</vt:lpstr>
      <vt:lpstr>Source of Weight Comparison</vt:lpstr>
      <vt:lpstr>PowerPoint Presentation</vt:lpstr>
      <vt:lpstr>TAG Export </vt:lpstr>
      <vt:lpstr>TAG Export</vt:lpstr>
      <vt:lpstr>Source of TAG Export</vt:lpstr>
      <vt:lpstr>PowerPoint Presentation</vt:lpstr>
      <vt:lpstr>Population Overview</vt:lpstr>
      <vt:lpstr>Source of Population Overview</vt:lpstr>
      <vt:lpstr>PowerPoint Presentation</vt:lpstr>
      <vt:lpstr>Anesthesia Summary</vt:lpstr>
      <vt:lpstr>Source of Anesthesia Summaries</vt:lpstr>
      <vt:lpstr>PowerPoint Presentation</vt:lpstr>
      <vt:lpstr>Drug Usage Extracts</vt:lpstr>
      <vt:lpstr>Drug Usage Extracts</vt:lpstr>
      <vt:lpstr>Source of Drug Usage Extracts</vt:lpstr>
      <vt:lpstr>PowerPoint Presentation</vt:lpstr>
      <vt:lpstr>Test Results - Search by Test</vt:lpstr>
      <vt:lpstr>Test Results – Expected Test Results</vt:lpstr>
      <vt:lpstr>Source of Test Results</vt:lpstr>
      <vt:lpstr>PowerPoint Presentation</vt:lpstr>
      <vt:lpstr>Morbidity &amp; Mortality Analysis – Common Clinical Issues</vt:lpstr>
      <vt:lpstr>Common Clinical Issues - graph</vt:lpstr>
      <vt:lpstr>Morbidity &amp; Mortality Analysis – Relevant Death Information</vt:lpstr>
      <vt:lpstr>Morbidity &amp; Mortality Analysis – Search by Diagnosis</vt:lpstr>
      <vt:lpstr>Source of Common Clinical Issues &amp; Search by Diagnosis</vt:lpstr>
      <vt:lpstr>Source of Relevant Death Information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42</cp:revision>
  <dcterms:created xsi:type="dcterms:W3CDTF">2016-07-26T18:48:10Z</dcterms:created>
  <dcterms:modified xsi:type="dcterms:W3CDTF">2017-11-22T14:46:39Z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cked">
    <vt:lpwstr>false</vt:lpwstr>
  </property>
  <property fmtid="{D5CDD505-2E9C-101B-9397-08002B2CF9AE}" pid="3" name="Metrics URL">
    <vt:lpwstr/>
  </property>
  <property fmtid="{D5CDD505-2E9C-101B-9397-08002B2CF9AE}" pid="4" name="Tracking URL">
    <vt:lpwstr/>
  </property>
  <property fmtid="{D5CDD505-2E9C-101B-9397-08002B2CF9AE}" pid="5" name="Updated on?">
    <vt:lpwstr>2018-07-03T18:44:02+00:00</vt:lpwstr>
  </property>
  <property fmtid="{D5CDD505-2E9C-101B-9397-08002B2CF9AE}" pid="6" name="Order">
    <vt:r8>324900</vt:r8>
  </property>
  <property fmtid="{D5CDD505-2E9C-101B-9397-08002B2CF9AE}" pid="7" name="ContentTypeId">
    <vt:lpwstr>0x010100B8A61D1EAB4F114BB81E10F743FBEB16</vt:lpwstr>
  </property>
</Properties>
</file>