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8"/>
  </p:notesMasterIdLst>
  <p:sldIdLst>
    <p:sldId id="256" r:id="rId17"/>
    <p:sldId id="257" r:id="rId18"/>
    <p:sldId id="272" r:id="rId19"/>
    <p:sldId id="273" r:id="rId20"/>
    <p:sldId id="274" r:id="rId21"/>
    <p:sldId id="259" r:id="rId22"/>
    <p:sldId id="287" r:id="rId23"/>
    <p:sldId id="260" r:id="rId24"/>
    <p:sldId id="283" r:id="rId25"/>
    <p:sldId id="284" r:id="rId26"/>
    <p:sldId id="285" r:id="rId27"/>
    <p:sldId id="286" r:id="rId28"/>
    <p:sldId id="261" r:id="rId29"/>
    <p:sldId id="288" r:id="rId30"/>
    <p:sldId id="263" r:id="rId31"/>
    <p:sldId id="264" r:id="rId32"/>
    <p:sldId id="265" r:id="rId33"/>
    <p:sldId id="266" r:id="rId34"/>
    <p:sldId id="267" r:id="rId35"/>
    <p:sldId id="268" r:id="rId36"/>
    <p:sldId id="269" r:id="rId37"/>
    <p:sldId id="270" r:id="rId38"/>
    <p:sldId id="262" r:id="rId39"/>
    <p:sldId id="277" r:id="rId40"/>
    <p:sldId id="278" r:id="rId41"/>
    <p:sldId id="279" r:id="rId42"/>
    <p:sldId id="280" r:id="rId43"/>
    <p:sldId id="281" r:id="rId44"/>
    <p:sldId id="258" r:id="rId45"/>
    <p:sldId id="275" r:id="rId46"/>
    <p:sldId id="28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77AC7-FF29-457E-B8EF-0D0BBB725C8F}" type="datetimeFigureOut">
              <a:rPr lang="en-US" smtClean="0"/>
              <a:t>10/18/2017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64CF4-CA41-4B4A-934C-01FE2AE5DA04}" type="slidenum">
              <a:rPr lang="en-US" smtClean="0"/>
              <a:t>‹#›</a:t>
            </a:fld>
            <a:endParaRPr lang="en-US"/>
          </a:p>
        </p:txBody>
      </p:sp>
    </p:spTree>
    <p:extLst>
      <p:ext uri="{BB962C8B-B14F-4D97-AF65-F5344CB8AC3E}">
        <p14:creationId xmlns:p14="http://schemas.microsoft.com/office/powerpoint/2010/main" val="62468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64CF4-CA41-4B4A-934C-01FE2AE5DA04}" type="slidenum">
              <a:rPr lang="en-US" smtClean="0"/>
              <a:t>31</a:t>
            </a:fld>
            <a:endParaRPr lang="en-US"/>
          </a:p>
        </p:txBody>
      </p:sp>
    </p:spTree>
    <p:extLst>
      <p:ext uri="{BB962C8B-B14F-4D97-AF65-F5344CB8AC3E}">
        <p14:creationId xmlns:p14="http://schemas.microsoft.com/office/powerpoint/2010/main" val="195800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F07CB2-D8B8-4ABA-8566-3617584582F5}"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389517-1624-4943-884B-5006448B8B89}"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95BAF2-AC2C-428E-995A-51BCF24C3D92}"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9FD830-14AE-4BE5-8D25-C875D6038F8A}"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D3FE85-5422-42A2-BE79-E29C8B97D63E}"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ED3DA3-9978-4456-B4C6-3136DF010D50}"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113BDA-FA44-431A-AD96-2B1962A608C8}"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17B3EB-F6E6-46E9-BB60-87E2D3846CF9}"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4DEF7-4C0B-4508-9EC4-F1D0161EC20E}"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FB4C9-1A2F-441A-96E6-964B5028CC60}"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CF281-7A1A-49CD-81FF-D34E35DDC7DB}"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EBC3BE-66F8-4357-BB8C-6149633B7305}"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E30035-E6CB-4B59-B9D7-36B9512863E1}"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05803D-F7AC-4407-A55E-99428DDC6831}"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78CEF-19BF-4EA8-900F-5527B2BFBC5B}"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1C7CA7-1DD5-4DDB-A43F-863126BE13B4}"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5B6DE5-09E0-4242-88BE-0A1893825008}"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090A4D-9207-459F-8B5F-6A619089E062}"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AD023-D340-4BB6-9A79-8FEFA277A3A4}"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E6603-6906-4768-B306-FF56AA882568}"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98AFA-20F5-4D10-B825-A9A61441FC81}"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C488DF-5C8A-4800-87A6-F2575F1E708B}"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4C9A13-0786-4F08-8BE3-87483BBE89E8}"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23EEE4-0D85-4166-9DCE-606E7E6E6555}"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8FBEA-2D0E-42C2-941B-A1C193061704}"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C0E912-8C9C-47FB-AB44-B51F98ACF0F8}"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5CD8DD-43BF-4F60-B3FA-1750C6AB2E92}"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75C445-92EC-4894-B7F1-570330415D49}"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135B9-17DD-4F47-A8BD-67347CEFAAD6}"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2FC4F-2335-4DB5-9EE5-067FFAB68F25}"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9742B-359B-4AAF-9B4A-3CB5406440AD}"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B73BE8-C091-4F3C-BA45-A0A70E39A4A8}"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78DC56-38D8-47B6-B810-81A4B35C4C4B}"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A3AB0A-FE00-4DE2-AD14-B3505EAE3317}"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755563-61E6-422D-892B-684961A3E2F6}"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F02AEE-74FA-4E59-A57C-A5EF374BFEB3}"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D00BA3-0742-4F8E-80D4-D97814C53571}"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4CA940-CEB0-4C36-A4BD-B9DAFBFF2DA8}"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4F77B-9723-4CC4-BB36-2BAA386EDE79}"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AF62B-FB15-4737-B0D5-E2E9731DA704}"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F6906-D3CB-4C9A-A2F9-0E5EDB88F21B}"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E5357B-F98D-409C-B093-EB05145C1B86}"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26B44F-A8D3-4CEA-9223-2F6B552D0DD9}"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5D375-E469-47B9-BD60-465F8519B803}"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0BB6EB-ADCE-4993-9F56-9D695601CC3B}"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031449-B319-4302-9846-24E08B12A99A}"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2D274B-957C-437C-9624-11932DC4F054}"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9381EC-C84C-4DA5-B11B-C0B07D784A73}"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C1191-158D-4BE8-B568-DDC72CE8C521}"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7D7C6-7B3D-41D4-A840-A1E5FBBD0D2C}"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D014-0613-4271-AB65-43C46B6372A3}"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742B66-0434-45B1-BEA6-DAE44B5597F8}"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08F85-8B43-4774-A76D-2959630354FA}"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B32BD-C775-4464-A544-B6B0A6A202C9}"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46829-4D7C-4CB5-9CC0-8085D763ABB6}"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1DD9BC-81F0-4CAB-A5EB-2BB7E79B8550}"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26DE4-2993-4181-A53D-05AC45C6D848}"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F9248-754B-4453-974F-49C55BD4A692}"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86D82E-730D-41CB-AAF2-9A113AD03C8A}"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BA7D6F-8960-4A61-B433-63FBC786D388}"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172EB2-7258-4A93-8634-9D870DE8998C}"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566AF5-7E84-4FC4-BE22-2757A97B7366}"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7DD65-DB1C-475A-A791-63FBC54E6D55}"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D496-D157-4F46-B7FC-C63316E611C9}"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9A61B-0073-411A-85B5-1A0F5A12258F}"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D40D3D-6320-47A6-8240-B54942D2F50B}"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C469A-0E67-4C02-89F5-E92AD7C3920A}"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9E6AEE-F93D-408B-8B7A-F55A7C5E0D51}"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9746C-15E0-4B06-B38C-88552C5E23D9}"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674642-CDBE-43F7-9A64-0810AA3B7790}"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1B749E-53C1-4D19-A65A-DF9DADB6C52F}"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5EC17-EC1C-4070-81ED-2BA278FADC20}"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518F9-E975-4493-AE55-0A9C76779CBD}"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D8D77-B29E-4ED3-A88D-3EF7B675AFA4}"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DE544-BF5C-4261-8EEE-0BFD88F0AEBC}"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55BBFF-91F4-4F11-9BB9-2529017103CD}"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661CD1-D837-46FC-A76E-19383131D9EF}"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50DB6-5E8F-41C0-950B-B61C9C861195}"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06E2C4-C568-42CD-8201-DAA15A1A0D08}"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8E2BD8-30AF-497F-A037-D7E742935386}"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55ECA4-7DE5-4224-AB6C-0D7A4E084343}"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6C3C30-06B5-41A3-AFE1-566727876BB4}"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C297A-6B8A-468E-8B79-058A25F24D61}"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DEF56-1BC2-4F49-9F55-84482DFE2D6C}"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16808-15A1-4798-B6FE-EE919DB2F18A}"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93BE3D-8838-46E7-B6CC-2BB15BB5C9DB}"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93C4DC-F13A-4E1D-A706-EB1F0E8DE394}"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8BB7A-E3FE-4837-A648-E86D6FB6973B}"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EDB2DE-2784-4D1B-9AB2-1CFC2E7C0D66}"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EED2BE-EE4E-4989-A196-A9D97B735A67}"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E40777-2D86-42F6-A5EC-85A5B1FEED3C}"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7CF222-91B7-4315-B594-DDF970D80451}"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C3CE4-5C39-43F6-8030-6029643C65D0}"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55067-4FD5-4F82-AA91-C061715BFE88}"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547DA-460A-440E-A376-0A90B91A46B2}"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6F5F8D-A95A-4086-B621-E956A45C09FE}"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26096-FEF1-4CBB-BFA2-BD01F78E9EEE}"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2D37E-11F9-4733-9DD1-48D33CE064C4}"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BCC23A-1A08-48BE-8345-8C41DF3F2954}"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4F3D24-CE73-4BB6-BD01-C5BDEE8FDAAB}"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EEA4F1-F625-4FFD-80D1-E2AEA1AEC1B4}"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9E6A19-4895-4A36-A831-BE47CB44A2BF}"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47B58-6EB9-4214-83B2-A7058E48732C}"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CBF27-085B-4EB8-84C5-9F423D03BFD8}"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7562A-0D67-4C22-AF43-DCBBC44A0500}"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2E7310-EF3F-40EC-9EA0-EC75080842EC}"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0578C7-963C-4495-A025-9DFCCB8EDA2C}"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49235-DC09-4C1C-B690-EFA82FB36D4A}"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C07F80-A5D9-4B06-AF56-14B55D702B0C}"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3B042E-1298-4389-B6E3-4524E34D1DEB}"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717314-4191-45A4-8B89-27B748D4E1AB}"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D3217-C67D-4F75-8E6F-22476E8B6121}"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8C170-85E7-4EDF-A378-DBEEF97E262A}"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8339E-446C-40B6-A3D1-1510F2878F3C}"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DF158-9CFC-4687-A236-F6331AF0CB4F}"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2FCAE5-9781-46EF-B7C2-35DAF892D9E4}"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5DC4B-5E09-4905-90B6-4DCB09E6D23A}"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6E517-2B0B-4153-926A-0755938024B9}"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672D64-14D0-44F2-A600-38D01C8E1F1F}"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E1FCB0-68D9-4368-A313-FAE462D5BBE8}"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77DDC8-7416-4A35-BFAD-B92F4DBAC2A5}"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AC19C-F541-4BEB-B8FA-927AC36D3A7B}"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0BF09-90CD-4A37-BE3A-A1C0453610C9}"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EAFBA-0C73-4E5A-BDEE-D1A97EBD8442}"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DD468-5018-44F9-8BDE-06E4B63E7F03}"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6E9730-66CE-4508-8885-84A19357EF71}"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4954F-6CCF-434D-A773-F4134082EC74}"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C7301-E8B9-4132-BE54-CE4250E009BF}"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7AE8FB-DE89-467A-B51C-6A3FC74CA824}"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6FE769-CB04-464B-B926-F0869951BD7E}"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BE0155-718F-4413-A131-AD94ADE4F821}"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DFBDF-69A3-48B0-A355-53D9D8C1B14F}"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A32A9-B7D7-47C6-99A2-715A5244898C}"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967EB-916B-49A6-9DE5-631D04A810D8}"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E7CF6-7AB3-429C-B512-40E8D53B89F6}"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66F549-4CC1-4A6B-A22A-368D95922D97}"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F5E85-4ECB-4E26-9581-D4A8BF86E3F3}"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8A1546-E6C7-45A0-92B3-89B866FB0371}" type="datetime1">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83B81E-3C2A-4584-9125-1690F2DFABA7}"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4CBBA5-E9DE-499A-A315-2EA133B7E39F}" type="datetime1">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394E41-C93A-4457-A3DD-182D7995F7CC}" type="datetime1">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CBDFE-FE92-4671-AC98-D5E50431C363}" type="datetime1">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0BE26-42A1-46EC-8A01-4BE72DB5CF4B}"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2927D-5681-4507-82A4-E12956F90480}" type="datetime1">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62A95F2-18E6-40D5-99B2-193C3171D024}"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26C3AA3-182D-47BC-AE5F-6751524CC022}"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A3FB33D-5B02-40C4-B775-E63691125C81}"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C4EF8B-5CC9-4AEC-895B-F4D234F0947B}"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2738817-475F-4E9A-AD99-7C55742DA594}"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DD5B22D-4CBF-40D2-81F8-7B42EEF2B118}"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9F44A84-E372-486A-BB23-20A959794D6A}"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23B06FF-9D69-4708-B2B5-5F1D29C4844D}"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0AC38E0D-2BF4-453A-B6C8-6A2DAB1D0A31}"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4F27433-E7D0-4E3C-A008-1B59C646D0D3}"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CD093A6-2E9A-4BEE-9B3F-ED49B3EA89F4}"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A1ADEEB-AFD1-43B7-BB69-ED35E3E63313}"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8820453-9704-4897-8974-B580B700046D}"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2E80628-5421-4A83-A1BF-6C718A3336D0}"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9E127B9-7FA3-4031-B29B-7DF047667EEC}"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BFEFB9A-8A26-4C42-8ADE-0106CFD52AFC}" type="datetime1">
              <a:rPr lang="en-US" smtClean="0"/>
              <a:t>10/18/2017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John.Smith@gamil.com" TargetMode="External"/><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New in ZIMS!</a:t>
            </a:r>
            <a:endParaRPr lang="en-US" dirty="0"/>
          </a:p>
        </p:txBody>
      </p:sp>
      <p:sp>
        <p:nvSpPr>
          <p:cNvPr id="3" name="Subtitle 2"/>
          <p:cNvSpPr>
            <a:spLocks noGrp="1"/>
          </p:cNvSpPr>
          <p:nvPr>
            <p:ph type="subTitle" idx="1"/>
          </p:nvPr>
        </p:nvSpPr>
        <p:spPr/>
        <p:txBody>
          <a:bodyPr/>
          <a:lstStyle/>
          <a:p>
            <a:r>
              <a:rPr lang="en-US" dirty="0" smtClean="0"/>
              <a:t>October 2017 Tips &amp; Tricks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Test Results</a:t>
            </a:r>
            <a:endParaRPr lang="en-US" dirty="0"/>
          </a:p>
        </p:txBody>
      </p:sp>
      <p:pic>
        <p:nvPicPr>
          <p:cNvPr id="3" name="Picture 2"/>
          <p:cNvPicPr>
            <a:picLocks noChangeAspect="1"/>
          </p:cNvPicPr>
          <p:nvPr/>
        </p:nvPicPr>
        <p:blipFill>
          <a:blip r:embed="rId2"/>
          <a:stretch>
            <a:fillRect/>
          </a:stretch>
        </p:blipFill>
        <p:spPr>
          <a:xfrm>
            <a:off x="803799" y="1870881"/>
            <a:ext cx="3437905" cy="3718550"/>
          </a:xfrm>
          <a:prstGeom prst="rect">
            <a:avLst/>
          </a:prstGeom>
          <a:ln>
            <a:solidFill>
              <a:schemeClr val="tx1"/>
            </a:solidFill>
          </a:ln>
        </p:spPr>
      </p:pic>
      <p:sp>
        <p:nvSpPr>
          <p:cNvPr id="4" name="TextBox 3"/>
          <p:cNvSpPr txBox="1"/>
          <p:nvPr/>
        </p:nvSpPr>
        <p:spPr>
          <a:xfrm>
            <a:off x="4803820" y="2215166"/>
            <a:ext cx="3576428" cy="2308324"/>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In the search box you can filter</a:t>
            </a:r>
          </a:p>
          <a:p>
            <a:r>
              <a:rPr lang="en-US" dirty="0"/>
              <a:t>b</a:t>
            </a:r>
            <a:r>
              <a:rPr lang="en-US" dirty="0" smtClean="0"/>
              <a:t>y Taxonomy, a specific Test</a:t>
            </a:r>
          </a:p>
          <a:p>
            <a:r>
              <a:rPr lang="en-US" dirty="0"/>
              <a:t>a</a:t>
            </a:r>
            <a:r>
              <a:rPr lang="en-US" dirty="0" smtClean="0"/>
              <a:t>nd also limit the results to</a:t>
            </a:r>
          </a:p>
          <a:p>
            <a:r>
              <a:rPr lang="en-US" dirty="0"/>
              <a:t>y</a:t>
            </a:r>
            <a:r>
              <a:rPr lang="en-US" dirty="0" smtClean="0"/>
              <a:t>our Local Reference Intervals</a:t>
            </a:r>
          </a:p>
          <a:p>
            <a:r>
              <a:rPr lang="en-US" dirty="0"/>
              <a:t>o</a:t>
            </a:r>
            <a:r>
              <a:rPr lang="en-US" dirty="0" smtClean="0"/>
              <a:t>nly. Only Taxonomy is mandatory.</a:t>
            </a:r>
          </a:p>
          <a:p>
            <a:r>
              <a:rPr lang="en-US" dirty="0" smtClean="0"/>
              <a:t>If Test is left blank then all the Tests </a:t>
            </a:r>
          </a:p>
          <a:p>
            <a:r>
              <a:rPr lang="en-US" dirty="0" smtClean="0"/>
              <a:t>for the species in the ZIMS database</a:t>
            </a:r>
          </a:p>
          <a:p>
            <a:r>
              <a:rPr lang="en-US" dirty="0"/>
              <a:t>w</a:t>
            </a:r>
            <a:r>
              <a:rPr lang="en-US" dirty="0" smtClean="0"/>
              <a:t>ill be displayed.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251144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Expected Test Results</a:t>
            </a:r>
            <a:endParaRPr lang="en-US" dirty="0"/>
          </a:p>
        </p:txBody>
      </p:sp>
      <p:pic>
        <p:nvPicPr>
          <p:cNvPr id="3" name="Picture 2"/>
          <p:cNvPicPr>
            <a:picLocks noChangeAspect="1"/>
          </p:cNvPicPr>
          <p:nvPr/>
        </p:nvPicPr>
        <p:blipFill>
          <a:blip r:embed="rId2"/>
          <a:stretch>
            <a:fillRect/>
          </a:stretch>
        </p:blipFill>
        <p:spPr>
          <a:xfrm>
            <a:off x="936846" y="1493948"/>
            <a:ext cx="7270308" cy="2680635"/>
          </a:xfrm>
          <a:prstGeom prst="rect">
            <a:avLst/>
          </a:prstGeom>
          <a:ln>
            <a:solidFill>
              <a:schemeClr val="tx1"/>
            </a:solidFill>
          </a:ln>
        </p:spPr>
      </p:pic>
      <p:sp>
        <p:nvSpPr>
          <p:cNvPr id="4" name="TextBox 3"/>
          <p:cNvSpPr txBox="1"/>
          <p:nvPr/>
        </p:nvSpPr>
        <p:spPr>
          <a:xfrm>
            <a:off x="936846" y="4546242"/>
            <a:ext cx="7367145" cy="923330"/>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At the top of the results grid are additional filters that can be applied such as</a:t>
            </a:r>
          </a:p>
          <a:p>
            <a:r>
              <a:rPr lang="en-US" dirty="0" smtClean="0"/>
              <a:t>Sex Type, Restraint Type and Sample Type making this a very powerful</a:t>
            </a:r>
          </a:p>
          <a:p>
            <a:r>
              <a:rPr lang="en-US" dirty="0"/>
              <a:t>a</a:t>
            </a:r>
            <a:r>
              <a:rPr lang="en-US" dirty="0" smtClean="0"/>
              <a:t>nd easy to use resource.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3334757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62" y="519672"/>
            <a:ext cx="9365357" cy="1325563"/>
          </a:xfrm>
        </p:spPr>
        <p:txBody>
          <a:bodyPr/>
          <a:lstStyle/>
          <a:p>
            <a:r>
              <a:rPr lang="en-US" dirty="0" smtClean="0"/>
              <a:t>Results Display in Medical Record </a:t>
            </a:r>
            <a:endParaRPr lang="en-US" dirty="0"/>
          </a:p>
        </p:txBody>
      </p:sp>
      <p:sp>
        <p:nvSpPr>
          <p:cNvPr id="5" name="TextBox 4"/>
          <p:cNvSpPr txBox="1"/>
          <p:nvPr/>
        </p:nvSpPr>
        <p:spPr>
          <a:xfrm>
            <a:off x="1275899" y="4172392"/>
            <a:ext cx="6833217" cy="1477328"/>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Within the medical record itself the Expected Test Results will display</a:t>
            </a:r>
          </a:p>
          <a:p>
            <a:r>
              <a:rPr lang="en-US" dirty="0"/>
              <a:t>n</a:t>
            </a:r>
            <a:r>
              <a:rPr lang="en-US" dirty="0" smtClean="0"/>
              <a:t>ext to your actual test results, allowing for an immediate comparison</a:t>
            </a:r>
          </a:p>
          <a:p>
            <a:r>
              <a:rPr lang="en-US" dirty="0"/>
              <a:t>o</a:t>
            </a:r>
            <a:r>
              <a:rPr lang="en-US" dirty="0" smtClean="0"/>
              <a:t>f your results with the global data. Hovering over the “?” will display</a:t>
            </a:r>
          </a:p>
          <a:p>
            <a:r>
              <a:rPr lang="en-US" dirty="0"/>
              <a:t>t</a:t>
            </a:r>
            <a:r>
              <a:rPr lang="en-US" dirty="0" smtClean="0"/>
              <a:t>he data set it is sourced from. Selecting Expected Results will take you</a:t>
            </a:r>
          </a:p>
          <a:p>
            <a:r>
              <a:rPr lang="en-US" dirty="0"/>
              <a:t>d</a:t>
            </a:r>
            <a:r>
              <a:rPr lang="en-US" dirty="0" smtClean="0"/>
              <a:t>irectly into the Expected Test Results resource.</a:t>
            </a:r>
            <a:endParaRPr lang="en-US" dirty="0"/>
          </a:p>
        </p:txBody>
      </p:sp>
      <p:pic>
        <p:nvPicPr>
          <p:cNvPr id="6" name="Picture 5"/>
          <p:cNvPicPr>
            <a:picLocks noChangeAspect="1"/>
          </p:cNvPicPr>
          <p:nvPr/>
        </p:nvPicPr>
        <p:blipFill>
          <a:blip r:embed="rId2"/>
          <a:stretch>
            <a:fillRect/>
          </a:stretch>
        </p:blipFill>
        <p:spPr>
          <a:xfrm>
            <a:off x="679899" y="1539493"/>
            <a:ext cx="8201026" cy="2285532"/>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11624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Staff Type</a:t>
            </a:r>
            <a:endParaRPr lang="en-US" dirty="0"/>
          </a:p>
        </p:txBody>
      </p:sp>
      <p:pic>
        <p:nvPicPr>
          <p:cNvPr id="3" name="Picture 2"/>
          <p:cNvPicPr>
            <a:picLocks noChangeAspect="1"/>
          </p:cNvPicPr>
          <p:nvPr/>
        </p:nvPicPr>
        <p:blipFill>
          <a:blip r:embed="rId2"/>
          <a:stretch>
            <a:fillRect/>
          </a:stretch>
        </p:blipFill>
        <p:spPr>
          <a:xfrm>
            <a:off x="429021" y="1385726"/>
            <a:ext cx="5405196" cy="1670697"/>
          </a:xfrm>
          <a:prstGeom prst="rect">
            <a:avLst/>
          </a:prstGeom>
          <a:ln>
            <a:solidFill>
              <a:schemeClr val="tx1"/>
            </a:solidFill>
          </a:ln>
        </p:spPr>
      </p:pic>
      <p:sp>
        <p:nvSpPr>
          <p:cNvPr id="4" name="TextBox 3"/>
          <p:cNvSpPr txBox="1"/>
          <p:nvPr/>
        </p:nvSpPr>
        <p:spPr>
          <a:xfrm>
            <a:off x="762268" y="4077023"/>
            <a:ext cx="7753082" cy="1569660"/>
          </a:xfrm>
          <a:prstGeom prst="rect">
            <a:avLst/>
          </a:prstGeom>
          <a:solidFill>
            <a:schemeClr val="accent2">
              <a:lumMod val="60000"/>
              <a:lumOff val="40000"/>
            </a:schemeClr>
          </a:solidFill>
          <a:ln>
            <a:solidFill>
              <a:schemeClr val="tx1"/>
            </a:solidFill>
          </a:ln>
        </p:spPr>
        <p:txBody>
          <a:bodyPr wrap="square" rtlCol="0">
            <a:spAutoFit/>
          </a:bodyPr>
          <a:lstStyle/>
          <a:p>
            <a:r>
              <a:rPr lang="en-US" sz="1600" dirty="0" smtClean="0"/>
              <a:t>You may have noticed when you open the Staff grid that you receive a reminder that you do not have staff members identified with certain Job Types. We are requiring that you indicate who your Institution Director, your Species360 Invoice Recipient and your Species360 Representative are. This ensures that  communications from Species360 go to the correct people at your facility. The three required Job Types are at the top of the Job Type list making them easy to find</a:t>
            </a:r>
            <a:r>
              <a:rPr lang="en-US" sz="1600" dirty="0" smtClean="0"/>
              <a:t>. These Types can be assigned to multiple people</a:t>
            </a:r>
            <a:endParaRPr lang="en-US" sz="1600" dirty="0"/>
          </a:p>
        </p:txBody>
      </p:sp>
      <p:pic>
        <p:nvPicPr>
          <p:cNvPr id="5" name="Picture 4"/>
          <p:cNvPicPr>
            <a:picLocks noChangeAspect="1"/>
          </p:cNvPicPr>
          <p:nvPr/>
        </p:nvPicPr>
        <p:blipFill>
          <a:blip r:embed="rId3"/>
          <a:stretch>
            <a:fillRect/>
          </a:stretch>
        </p:blipFill>
        <p:spPr>
          <a:xfrm>
            <a:off x="4572000" y="2458576"/>
            <a:ext cx="3904762" cy="1495238"/>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3016593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Emails?</a:t>
            </a:r>
            <a:endParaRPr lang="en-US" dirty="0"/>
          </a:p>
        </p:txBody>
      </p:sp>
      <p:sp>
        <p:nvSpPr>
          <p:cNvPr id="3" name="Content Placeholder 2"/>
          <p:cNvSpPr>
            <a:spLocks noGrp="1"/>
          </p:cNvSpPr>
          <p:nvPr>
            <p:ph idx="1"/>
          </p:nvPr>
        </p:nvSpPr>
        <p:spPr>
          <a:xfrm>
            <a:off x="628650" y="1690689"/>
            <a:ext cx="7886700" cy="4351338"/>
          </a:xfrm>
        </p:spPr>
        <p:txBody>
          <a:bodyPr/>
          <a:lstStyle/>
          <a:p>
            <a:r>
              <a:rPr lang="en-US" dirty="0" smtClean="0"/>
              <a:t>Institution Director</a:t>
            </a:r>
          </a:p>
          <a:p>
            <a:pPr lvl="1"/>
            <a:r>
              <a:rPr lang="en-US" dirty="0" smtClean="0"/>
              <a:t>Change to Privacy Act</a:t>
            </a:r>
          </a:p>
          <a:p>
            <a:pPr lvl="1"/>
            <a:r>
              <a:rPr lang="en-US" dirty="0" smtClean="0"/>
              <a:t>Change to Member Agreement</a:t>
            </a:r>
          </a:p>
          <a:p>
            <a:r>
              <a:rPr lang="en-US" dirty="0" smtClean="0"/>
              <a:t>Species360 Invoice Recipient</a:t>
            </a:r>
          </a:p>
          <a:p>
            <a:pPr lvl="1"/>
            <a:r>
              <a:rPr lang="en-US" dirty="0" smtClean="0"/>
              <a:t>Invoices or billing related</a:t>
            </a:r>
          </a:p>
          <a:p>
            <a:r>
              <a:rPr lang="en-US" dirty="0" smtClean="0"/>
              <a:t>Species360 Representative</a:t>
            </a:r>
          </a:p>
          <a:p>
            <a:pPr lvl="1"/>
            <a:r>
              <a:rPr lang="en-US" dirty="0" smtClean="0"/>
              <a:t>Often the Registrar</a:t>
            </a:r>
          </a:p>
          <a:p>
            <a:pPr lvl="1"/>
            <a:r>
              <a:rPr lang="en-US" dirty="0" smtClean="0"/>
              <a:t>ZIMS related announcements</a:t>
            </a:r>
          </a:p>
          <a:p>
            <a:pPr lvl="1"/>
            <a:r>
              <a:rPr lang="en-US" dirty="0" smtClean="0"/>
              <a:t>Communications regarding ZIMS maintenance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8522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Confirmation</a:t>
            </a:r>
            <a:endParaRPr lang="en-US" dirty="0"/>
          </a:p>
        </p:txBody>
      </p:sp>
      <p:pic>
        <p:nvPicPr>
          <p:cNvPr id="1026" name="Picture 2" descr="Image result for yes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451" y="1947562"/>
            <a:ext cx="3487324" cy="3487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86499" y="1947562"/>
            <a:ext cx="3571427" cy="2585323"/>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Historically, when you created a </a:t>
            </a:r>
          </a:p>
          <a:p>
            <a:r>
              <a:rPr lang="en-US" dirty="0" smtClean="0"/>
              <a:t>ZIMS User you could assign them </a:t>
            </a:r>
          </a:p>
          <a:p>
            <a:r>
              <a:rPr lang="en-US" dirty="0" smtClean="0"/>
              <a:t>any </a:t>
            </a:r>
            <a:r>
              <a:rPr lang="en-US" dirty="0"/>
              <a:t>E</a:t>
            </a:r>
            <a:r>
              <a:rPr lang="en-US" dirty="0" smtClean="0"/>
              <a:t>mail you wanted, as long as </a:t>
            </a:r>
          </a:p>
          <a:p>
            <a:r>
              <a:rPr lang="en-US" dirty="0" smtClean="0"/>
              <a:t>it was unique. It did not actually </a:t>
            </a:r>
          </a:p>
          <a:p>
            <a:r>
              <a:rPr lang="en-US" dirty="0" smtClean="0"/>
              <a:t>HAVE to be that person’s true Email </a:t>
            </a:r>
          </a:p>
          <a:p>
            <a:r>
              <a:rPr lang="en-US" dirty="0" smtClean="0"/>
              <a:t>address. Now ZIMS is requiring that </a:t>
            </a:r>
          </a:p>
          <a:p>
            <a:r>
              <a:rPr lang="en-US" dirty="0" smtClean="0"/>
              <a:t>all Email addresses be confirmed. </a:t>
            </a:r>
          </a:p>
          <a:p>
            <a:endParaRPr lang="en-US" dirty="0"/>
          </a:p>
          <a:p>
            <a:r>
              <a:rPr lang="en-US" dirty="0" smtClean="0"/>
              <a:t>But why did we do this?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1485590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Security</a:t>
            </a:r>
            <a:endParaRPr lang="en-US" dirty="0"/>
          </a:p>
        </p:txBody>
      </p:sp>
      <p:pic>
        <p:nvPicPr>
          <p:cNvPr id="2050" name="Picture 2" descr="Image result for security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89" y="1690689"/>
            <a:ext cx="4203611" cy="4203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59652" y="2272420"/>
            <a:ext cx="3266856" cy="2031325"/>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Requiring Users to validate</a:t>
            </a:r>
          </a:p>
          <a:p>
            <a:r>
              <a:rPr lang="en-US" dirty="0" smtClean="0"/>
              <a:t>Emails is a standard security </a:t>
            </a:r>
          </a:p>
          <a:p>
            <a:r>
              <a:rPr lang="en-US" dirty="0"/>
              <a:t>m</a:t>
            </a:r>
            <a:r>
              <a:rPr lang="en-US" dirty="0" smtClean="0"/>
              <a:t>easure used by almost all</a:t>
            </a:r>
          </a:p>
          <a:p>
            <a:r>
              <a:rPr lang="en-US" dirty="0"/>
              <a:t>o</a:t>
            </a:r>
            <a:r>
              <a:rPr lang="en-US" dirty="0" smtClean="0"/>
              <a:t>n-line systems. For example,</a:t>
            </a:r>
          </a:p>
          <a:p>
            <a:r>
              <a:rPr lang="en-US" dirty="0" smtClean="0"/>
              <a:t>it helps prevent an inappropriate</a:t>
            </a:r>
          </a:p>
          <a:p>
            <a:r>
              <a:rPr lang="en-US" dirty="0"/>
              <a:t>p</a:t>
            </a:r>
            <a:r>
              <a:rPr lang="en-US" dirty="0" smtClean="0"/>
              <a:t>erson from resetting your</a:t>
            </a:r>
          </a:p>
          <a:p>
            <a:r>
              <a:rPr lang="en-US" dirty="0" smtClean="0"/>
              <a:t>Password.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3309793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2.Ensures Accuracy</a:t>
            </a:r>
            <a:endParaRPr lang="en-US" dirty="0"/>
          </a:p>
        </p:txBody>
      </p:sp>
      <p:pic>
        <p:nvPicPr>
          <p:cNvPr id="3" name="Picture 2"/>
          <p:cNvPicPr>
            <a:picLocks noChangeAspect="1"/>
          </p:cNvPicPr>
          <p:nvPr/>
        </p:nvPicPr>
        <p:blipFill>
          <a:blip r:embed="rId2"/>
          <a:stretch>
            <a:fillRect/>
          </a:stretch>
        </p:blipFill>
        <p:spPr>
          <a:xfrm>
            <a:off x="1030620" y="1954280"/>
            <a:ext cx="2809524" cy="3076190"/>
          </a:xfrm>
          <a:prstGeom prst="rect">
            <a:avLst/>
          </a:prstGeom>
        </p:spPr>
      </p:pic>
      <p:sp>
        <p:nvSpPr>
          <p:cNvPr id="4" name="TextBox 3"/>
          <p:cNvSpPr txBox="1"/>
          <p:nvPr/>
        </p:nvSpPr>
        <p:spPr>
          <a:xfrm>
            <a:off x="4372824" y="2571184"/>
            <a:ext cx="3703258" cy="1354217"/>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Validating your Email address</a:t>
            </a:r>
          </a:p>
          <a:p>
            <a:r>
              <a:rPr lang="en-US" dirty="0"/>
              <a:t>e</a:t>
            </a:r>
            <a:r>
              <a:rPr lang="en-US" dirty="0" smtClean="0"/>
              <a:t>nsures that it was typed correctly</a:t>
            </a:r>
          </a:p>
          <a:p>
            <a:r>
              <a:rPr lang="en-US" dirty="0"/>
              <a:t>w</a:t>
            </a:r>
            <a:r>
              <a:rPr lang="en-US" dirty="0" smtClean="0"/>
              <a:t>hen it was recorded. Example:</a:t>
            </a:r>
          </a:p>
          <a:p>
            <a:r>
              <a:rPr lang="en-US" sz="2800" dirty="0" smtClean="0">
                <a:hlinkClick r:id="rId3"/>
              </a:rPr>
              <a:t>John.Smith@gamil.com</a:t>
            </a:r>
            <a:r>
              <a:rPr lang="en-US" sz="2800" dirty="0" smtClean="0"/>
              <a:t> </a:t>
            </a:r>
            <a:endParaRPr lang="en-US" sz="2800" dirty="0"/>
          </a:p>
        </p:txBody>
      </p:sp>
      <p:sp>
        <p:nvSpPr>
          <p:cNvPr id="5" name="Slide Number Placeholder 4"/>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1494726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Emails From ZIMS</a:t>
            </a:r>
            <a:endParaRPr lang="en-US" dirty="0"/>
          </a:p>
        </p:txBody>
      </p:sp>
      <p:sp>
        <p:nvSpPr>
          <p:cNvPr id="3" name="TextBox 2"/>
          <p:cNvSpPr txBox="1"/>
          <p:nvPr/>
        </p:nvSpPr>
        <p:spPr>
          <a:xfrm>
            <a:off x="4852552" y="2272420"/>
            <a:ext cx="3662798" cy="2585323"/>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ZIMS is beginning to include the</a:t>
            </a:r>
          </a:p>
          <a:p>
            <a:r>
              <a:rPr lang="en-US" dirty="0"/>
              <a:t>a</a:t>
            </a:r>
            <a:r>
              <a:rPr lang="en-US" dirty="0" smtClean="0"/>
              <a:t>bility to send Emails. For example,</a:t>
            </a:r>
          </a:p>
          <a:p>
            <a:r>
              <a:rPr lang="en-US" dirty="0"/>
              <a:t>w</a:t>
            </a:r>
            <a:r>
              <a:rPr lang="en-US" dirty="0" smtClean="0"/>
              <a:t>e have already implemented the</a:t>
            </a:r>
          </a:p>
          <a:p>
            <a:r>
              <a:rPr lang="en-US" dirty="0"/>
              <a:t>f</a:t>
            </a:r>
            <a:r>
              <a:rPr lang="en-US" dirty="0" smtClean="0"/>
              <a:t>unctionality to send an Email</a:t>
            </a:r>
          </a:p>
          <a:p>
            <a:r>
              <a:rPr lang="en-US" dirty="0"/>
              <a:t>n</a:t>
            </a:r>
            <a:r>
              <a:rPr lang="en-US" dirty="0" smtClean="0"/>
              <a:t>otification to specified Staff should</a:t>
            </a:r>
          </a:p>
          <a:p>
            <a:r>
              <a:rPr lang="en-US" dirty="0"/>
              <a:t>a</a:t>
            </a:r>
            <a:r>
              <a:rPr lang="en-US" dirty="0" smtClean="0"/>
              <a:t> Water Quality or Environmental</a:t>
            </a:r>
          </a:p>
          <a:p>
            <a:r>
              <a:rPr lang="en-US" dirty="0" smtClean="0"/>
              <a:t>Measurement be outside of your</a:t>
            </a:r>
          </a:p>
          <a:p>
            <a:r>
              <a:rPr lang="en-US" dirty="0"/>
              <a:t>d</a:t>
            </a:r>
            <a:r>
              <a:rPr lang="en-US" dirty="0" smtClean="0"/>
              <a:t>esired range. We want those Emails</a:t>
            </a:r>
          </a:p>
          <a:p>
            <a:r>
              <a:rPr lang="en-US" dirty="0"/>
              <a:t>t</a:t>
            </a:r>
            <a:r>
              <a:rPr lang="en-US" dirty="0" smtClean="0"/>
              <a:t>o go to a real address!</a:t>
            </a:r>
            <a:endParaRPr lang="en-US" dirty="0"/>
          </a:p>
        </p:txBody>
      </p:sp>
      <p:pic>
        <p:nvPicPr>
          <p:cNvPr id="3074" name="Picture 2" descr="Image result for aler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32" y="1910328"/>
            <a:ext cx="3334178" cy="29474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1911641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Emails From Species360</a:t>
            </a:r>
            <a:endParaRPr lang="en-US" dirty="0"/>
          </a:p>
        </p:txBody>
      </p:sp>
      <p:sp>
        <p:nvSpPr>
          <p:cNvPr id="3" name="TextBox 2"/>
          <p:cNvSpPr txBox="1"/>
          <p:nvPr/>
        </p:nvSpPr>
        <p:spPr>
          <a:xfrm>
            <a:off x="4572000" y="2037030"/>
            <a:ext cx="3520003" cy="2862322"/>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Finally, this is a way to ensure that</a:t>
            </a:r>
          </a:p>
          <a:p>
            <a:r>
              <a:rPr lang="en-US" dirty="0" smtClean="0"/>
              <a:t>Emails coming from Species360</a:t>
            </a:r>
          </a:p>
          <a:p>
            <a:r>
              <a:rPr lang="en-US" dirty="0"/>
              <a:t>a</a:t>
            </a:r>
            <a:r>
              <a:rPr lang="en-US" dirty="0" smtClean="0"/>
              <a:t>re actually getting to the right</a:t>
            </a:r>
          </a:p>
          <a:p>
            <a:r>
              <a:rPr lang="en-US" dirty="0"/>
              <a:t>p</a:t>
            </a:r>
            <a:r>
              <a:rPr lang="en-US" dirty="0" smtClean="0"/>
              <a:t>eople. Emails we send out are</a:t>
            </a:r>
          </a:p>
          <a:p>
            <a:r>
              <a:rPr lang="en-US" dirty="0"/>
              <a:t>o</a:t>
            </a:r>
            <a:r>
              <a:rPr lang="en-US" dirty="0" smtClean="0"/>
              <a:t>ften filtered by your Job Type to</a:t>
            </a:r>
          </a:p>
          <a:p>
            <a:r>
              <a:rPr lang="en-US" dirty="0"/>
              <a:t>m</a:t>
            </a:r>
            <a:r>
              <a:rPr lang="en-US" dirty="0" smtClean="0"/>
              <a:t>ake sure that you receive those</a:t>
            </a:r>
          </a:p>
          <a:p>
            <a:r>
              <a:rPr lang="en-US" dirty="0" smtClean="0"/>
              <a:t>Emails that are relevant to your </a:t>
            </a:r>
          </a:p>
          <a:p>
            <a:r>
              <a:rPr lang="en-US" dirty="0" smtClean="0"/>
              <a:t>responsibilities. If they are not </a:t>
            </a:r>
          </a:p>
          <a:p>
            <a:r>
              <a:rPr lang="en-US" dirty="0" smtClean="0"/>
              <a:t>going to a true Email you may be</a:t>
            </a:r>
          </a:p>
          <a:p>
            <a:r>
              <a:rPr lang="en-US" dirty="0"/>
              <a:t>m</a:t>
            </a:r>
            <a:r>
              <a:rPr lang="en-US" dirty="0" smtClean="0"/>
              <a:t>issing some valuable information.</a:t>
            </a:r>
            <a:endParaRPr lang="en-US" dirty="0"/>
          </a:p>
        </p:txBody>
      </p:sp>
      <p:pic>
        <p:nvPicPr>
          <p:cNvPr id="4098" name="Picture 2" descr="Image result for missing emai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37" y="1737384"/>
            <a:ext cx="3558855" cy="36300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3704341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8" y="197700"/>
            <a:ext cx="7886700" cy="1325563"/>
          </a:xfrm>
        </p:spPr>
        <p:txBody>
          <a:bodyPr/>
          <a:lstStyle/>
          <a:p>
            <a:r>
              <a:rPr lang="en-US" dirty="0" smtClean="0"/>
              <a:t>Say What?</a:t>
            </a:r>
            <a:endParaRPr lang="en-US" dirty="0"/>
          </a:p>
        </p:txBody>
      </p:sp>
      <p:pic>
        <p:nvPicPr>
          <p:cNvPr id="1028" name="Picture 4" descr="Image result for talking to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615" y="1363208"/>
            <a:ext cx="5871738" cy="32504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1368" y="4778061"/>
            <a:ext cx="4609788" cy="1754326"/>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Previously the ZIMS Medical module had a</a:t>
            </a:r>
          </a:p>
          <a:p>
            <a:r>
              <a:rPr lang="en-US" dirty="0"/>
              <a:t>f</a:t>
            </a:r>
            <a:r>
              <a:rPr lang="en-US" dirty="0" smtClean="0"/>
              <a:t>ew options for voice recognition. This</a:t>
            </a:r>
          </a:p>
          <a:p>
            <a:r>
              <a:rPr lang="en-US" dirty="0"/>
              <a:t>f</a:t>
            </a:r>
            <a:r>
              <a:rPr lang="en-US" dirty="0" smtClean="0"/>
              <a:t>unctionality has been greatly expanded in</a:t>
            </a:r>
          </a:p>
          <a:p>
            <a:r>
              <a:rPr lang="en-US" dirty="0"/>
              <a:t>b</a:t>
            </a:r>
            <a:r>
              <a:rPr lang="en-US" dirty="0" smtClean="0"/>
              <a:t>oth the Medical and the Husbandry modules. </a:t>
            </a:r>
          </a:p>
          <a:p>
            <a:r>
              <a:rPr lang="en-US" dirty="0" smtClean="0"/>
              <a:t>It won’t help you defeat the Borg but it will</a:t>
            </a:r>
          </a:p>
          <a:p>
            <a:r>
              <a:rPr lang="en-US" dirty="0"/>
              <a:t>s</a:t>
            </a:r>
            <a:r>
              <a:rPr lang="en-US" dirty="0" smtClean="0"/>
              <a:t>ave you significant data entry time.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2926295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Confirm Email</a:t>
            </a:r>
            <a:endParaRPr lang="en-US" dirty="0"/>
          </a:p>
        </p:txBody>
      </p:sp>
      <p:pic>
        <p:nvPicPr>
          <p:cNvPr id="3" name="Picture 2"/>
          <p:cNvPicPr>
            <a:picLocks noChangeAspect="1"/>
          </p:cNvPicPr>
          <p:nvPr/>
        </p:nvPicPr>
        <p:blipFill>
          <a:blip r:embed="rId2"/>
          <a:stretch>
            <a:fillRect/>
          </a:stretch>
        </p:blipFill>
        <p:spPr>
          <a:xfrm>
            <a:off x="628650" y="1481338"/>
            <a:ext cx="4809524" cy="1066667"/>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1159098" y="5313483"/>
            <a:ext cx="3130744" cy="1132569"/>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459907" y="2656323"/>
            <a:ext cx="7659869" cy="621922"/>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628650" y="3466056"/>
            <a:ext cx="4756650" cy="1758272"/>
          </a:xfrm>
          <a:prstGeom prst="rect">
            <a:avLst/>
          </a:prstGeom>
          <a:ln>
            <a:solidFill>
              <a:schemeClr val="tx1"/>
            </a:solidFill>
          </a:ln>
        </p:spPr>
      </p:pic>
      <p:sp>
        <p:nvSpPr>
          <p:cNvPr id="4" name="TextBox 3"/>
          <p:cNvSpPr txBox="1"/>
          <p:nvPr/>
        </p:nvSpPr>
        <p:spPr>
          <a:xfrm>
            <a:off x="5704131" y="1091341"/>
            <a:ext cx="2811219" cy="923330"/>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When a new User is created</a:t>
            </a:r>
          </a:p>
          <a:p>
            <a:r>
              <a:rPr lang="en-US" dirty="0"/>
              <a:t>y</a:t>
            </a:r>
            <a:r>
              <a:rPr lang="en-US" dirty="0" smtClean="0"/>
              <a:t>ou will get a message that</a:t>
            </a:r>
          </a:p>
          <a:p>
            <a:r>
              <a:rPr lang="en-US" dirty="0"/>
              <a:t>a</a:t>
            </a:r>
            <a:r>
              <a:rPr lang="en-US" dirty="0" smtClean="0"/>
              <a:t>n Email will be sent.</a:t>
            </a:r>
            <a:endParaRPr lang="en-US" dirty="0"/>
          </a:p>
        </p:txBody>
      </p:sp>
      <p:sp>
        <p:nvSpPr>
          <p:cNvPr id="5" name="TextBox 4"/>
          <p:cNvSpPr txBox="1"/>
          <p:nvPr/>
        </p:nvSpPr>
        <p:spPr>
          <a:xfrm>
            <a:off x="5577318" y="3559157"/>
            <a:ext cx="3115921" cy="2031325"/>
          </a:xfrm>
          <a:prstGeom prst="rect">
            <a:avLst/>
          </a:prstGeom>
          <a:solidFill>
            <a:schemeClr val="accent2">
              <a:lumMod val="60000"/>
              <a:lumOff val="40000"/>
            </a:schemeClr>
          </a:solidFill>
          <a:ln>
            <a:solidFill>
              <a:schemeClr val="tx1"/>
            </a:solidFill>
          </a:ln>
        </p:spPr>
        <p:txBody>
          <a:bodyPr wrap="square" rtlCol="0">
            <a:spAutoFit/>
          </a:bodyPr>
          <a:lstStyle/>
          <a:p>
            <a:r>
              <a:rPr lang="en-US" dirty="0" smtClean="0"/>
              <a:t>The Email will come from support and the title will be ZIMS email confirmation. After you open simply click on the link at the bottom. You will receive a message that your Email has been validated.</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3267671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Unconfirmed Emails</a:t>
            </a:r>
            <a:endParaRPr lang="en-US" dirty="0"/>
          </a:p>
        </p:txBody>
      </p:sp>
      <p:pic>
        <p:nvPicPr>
          <p:cNvPr id="3" name="Picture 2"/>
          <p:cNvPicPr>
            <a:picLocks noChangeAspect="1"/>
          </p:cNvPicPr>
          <p:nvPr/>
        </p:nvPicPr>
        <p:blipFill>
          <a:blip r:embed="rId2"/>
          <a:stretch>
            <a:fillRect/>
          </a:stretch>
        </p:blipFill>
        <p:spPr>
          <a:xfrm>
            <a:off x="422588" y="2089635"/>
            <a:ext cx="5695238" cy="110476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22588" y="3525618"/>
            <a:ext cx="5723809" cy="1095238"/>
          </a:xfrm>
          <a:prstGeom prst="rect">
            <a:avLst/>
          </a:prstGeom>
          <a:ln>
            <a:solidFill>
              <a:schemeClr val="tx1"/>
            </a:solidFill>
          </a:ln>
        </p:spPr>
      </p:pic>
      <p:sp>
        <p:nvSpPr>
          <p:cNvPr id="5" name="TextBox 4"/>
          <p:cNvSpPr txBox="1"/>
          <p:nvPr/>
        </p:nvSpPr>
        <p:spPr>
          <a:xfrm>
            <a:off x="6284890" y="1955957"/>
            <a:ext cx="2537139" cy="3139321"/>
          </a:xfrm>
          <a:prstGeom prst="rect">
            <a:avLst/>
          </a:prstGeom>
          <a:solidFill>
            <a:schemeClr val="accent2">
              <a:lumMod val="60000"/>
              <a:lumOff val="40000"/>
            </a:schemeClr>
          </a:solidFill>
          <a:ln>
            <a:solidFill>
              <a:schemeClr val="tx1"/>
            </a:solidFill>
          </a:ln>
        </p:spPr>
        <p:txBody>
          <a:bodyPr wrap="square" rtlCol="0">
            <a:spAutoFit/>
          </a:bodyPr>
          <a:lstStyle/>
          <a:p>
            <a:r>
              <a:rPr lang="en-US" dirty="0" smtClean="0"/>
              <a:t>If you have not confirmed your Email, when you try to log in you will receive a message. You can chose</a:t>
            </a:r>
          </a:p>
          <a:p>
            <a:r>
              <a:rPr lang="en-US" dirty="0"/>
              <a:t>t</a:t>
            </a:r>
            <a:r>
              <a:rPr lang="en-US" dirty="0" smtClean="0"/>
              <a:t>o resend the confirmation Email. If the Email address is incorrect you are told to</a:t>
            </a:r>
          </a:p>
          <a:p>
            <a:r>
              <a:rPr lang="en-US" dirty="0"/>
              <a:t>c</a:t>
            </a:r>
            <a:r>
              <a:rPr lang="en-US" dirty="0" smtClean="0"/>
              <a:t>ontact your Local Admin</a:t>
            </a:r>
          </a:p>
          <a:p>
            <a:r>
              <a:rPr lang="en-US" dirty="0"/>
              <a:t>o</a:t>
            </a:r>
            <a:r>
              <a:rPr lang="en-US" dirty="0" smtClean="0"/>
              <a:t>r support. </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1873630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Confirmed Emails</a:t>
            </a:r>
            <a:endParaRPr lang="en-US" dirty="0"/>
          </a:p>
        </p:txBody>
      </p:sp>
      <p:pic>
        <p:nvPicPr>
          <p:cNvPr id="3" name="Picture 2"/>
          <p:cNvPicPr>
            <a:picLocks noChangeAspect="1"/>
          </p:cNvPicPr>
          <p:nvPr/>
        </p:nvPicPr>
        <p:blipFill>
          <a:blip r:embed="rId2"/>
          <a:stretch>
            <a:fillRect/>
          </a:stretch>
        </p:blipFill>
        <p:spPr>
          <a:xfrm>
            <a:off x="1983364" y="1690689"/>
            <a:ext cx="5666667" cy="2847619"/>
          </a:xfrm>
          <a:prstGeom prst="rect">
            <a:avLst/>
          </a:prstGeom>
          <a:ln>
            <a:solidFill>
              <a:schemeClr val="tx1"/>
            </a:solidFill>
          </a:ln>
        </p:spPr>
      </p:pic>
      <p:sp>
        <p:nvSpPr>
          <p:cNvPr id="4" name="TextBox 3"/>
          <p:cNvSpPr txBox="1"/>
          <p:nvPr/>
        </p:nvSpPr>
        <p:spPr>
          <a:xfrm>
            <a:off x="1007755" y="4700789"/>
            <a:ext cx="7128490" cy="923330"/>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From the Staff grid you can quickly see who has confirmed their email and</a:t>
            </a:r>
          </a:p>
          <a:p>
            <a:r>
              <a:rPr lang="en-US" dirty="0"/>
              <a:t>w</a:t>
            </a:r>
            <a:r>
              <a:rPr lang="en-US" dirty="0" smtClean="0"/>
              <a:t>ho has not. All previously entered Staff members will receive Email</a:t>
            </a:r>
          </a:p>
          <a:p>
            <a:r>
              <a:rPr lang="en-US" dirty="0"/>
              <a:t>c</a:t>
            </a:r>
            <a:r>
              <a:rPr lang="en-US" dirty="0" smtClean="0"/>
              <a:t>onfirmation requests, not just new Users.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3621030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ZIMS Lockout</a:t>
            </a:r>
            <a:endParaRPr lang="en-US"/>
          </a:p>
        </p:txBody>
      </p:sp>
      <p:pic>
        <p:nvPicPr>
          <p:cNvPr id="1026" name="Picture 2" descr="Image result for locked do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9338"/>
          <a:stretch/>
        </p:blipFill>
        <p:spPr bwMode="auto">
          <a:xfrm>
            <a:off x="1353310" y="1497595"/>
            <a:ext cx="5536887" cy="33382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6220" y="5009882"/>
            <a:ext cx="6396944" cy="646331"/>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Starting 18 October 2017 if you have not confirmed your Email you</a:t>
            </a:r>
          </a:p>
          <a:p>
            <a:r>
              <a:rPr lang="en-US" dirty="0"/>
              <a:t>w</a:t>
            </a:r>
            <a:r>
              <a:rPr lang="en-US" dirty="0" smtClean="0"/>
              <a:t>ill be locked out of ZIMS until it is confirmed.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280906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5343" y="0"/>
            <a:ext cx="8265017" cy="2387600"/>
          </a:xfrm>
        </p:spPr>
        <p:txBody>
          <a:bodyPr>
            <a:normAutofit fontScale="90000"/>
          </a:bodyPr>
          <a:lstStyle/>
          <a:p>
            <a:r>
              <a:rPr lang="en-US" dirty="0" smtClean="0"/>
              <a:t>Batch Actions from</a:t>
            </a:r>
            <a:br>
              <a:rPr lang="en-US" dirty="0" smtClean="0"/>
            </a:br>
            <a:r>
              <a:rPr lang="en-US" dirty="0" smtClean="0"/>
              <a:t>Enclosure Occupants List</a:t>
            </a:r>
            <a:endParaRPr lang="en-US" dirty="0"/>
          </a:p>
        </p:txBody>
      </p:sp>
      <p:pic>
        <p:nvPicPr>
          <p:cNvPr id="1026" name="Picture 2" descr="Image result for zoo pengui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164" y="2387600"/>
            <a:ext cx="5060743" cy="31703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875043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Occupants are not static</a:t>
            </a:r>
            <a:endParaRPr lang="en-US" dirty="0"/>
          </a:p>
        </p:txBody>
      </p:sp>
      <p:pic>
        <p:nvPicPr>
          <p:cNvPr id="2050" name="Picture 2" descr="Image result for zoo exhib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691" y="2076812"/>
            <a:ext cx="5203064" cy="27946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276" y="2009104"/>
            <a:ext cx="3002617" cy="2862322"/>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Animal Lists are great for</a:t>
            </a:r>
          </a:p>
          <a:p>
            <a:r>
              <a:rPr lang="en-US" dirty="0"/>
              <a:t>p</a:t>
            </a:r>
            <a:r>
              <a:rPr lang="en-US" dirty="0" smtClean="0"/>
              <a:t>erforming Batch Actions</a:t>
            </a:r>
          </a:p>
          <a:p>
            <a:r>
              <a:rPr lang="en-US" dirty="0"/>
              <a:t>t</a:t>
            </a:r>
            <a:r>
              <a:rPr lang="en-US" dirty="0" smtClean="0"/>
              <a:t>o save you data entry time.</a:t>
            </a:r>
          </a:p>
          <a:p>
            <a:r>
              <a:rPr lang="en-US" dirty="0" smtClean="0"/>
              <a:t>But these lists do not update</a:t>
            </a:r>
          </a:p>
          <a:p>
            <a:r>
              <a:rPr lang="en-US" dirty="0" smtClean="0"/>
              <a:t>as animals change enclosures.</a:t>
            </a:r>
          </a:p>
          <a:p>
            <a:r>
              <a:rPr lang="en-US" dirty="0" smtClean="0"/>
              <a:t>For Batch Actions on all, or </a:t>
            </a:r>
          </a:p>
          <a:p>
            <a:r>
              <a:rPr lang="en-US" dirty="0" smtClean="0"/>
              <a:t>some, of the animals in an </a:t>
            </a:r>
          </a:p>
          <a:p>
            <a:r>
              <a:rPr lang="en-US" dirty="0" smtClean="0"/>
              <a:t>Enclosure use the Batch </a:t>
            </a:r>
          </a:p>
          <a:p>
            <a:r>
              <a:rPr lang="en-US" dirty="0" smtClean="0"/>
              <a:t>Actions from Enclosure </a:t>
            </a:r>
          </a:p>
          <a:p>
            <a:r>
              <a:rPr lang="en-US" dirty="0" smtClean="0"/>
              <a:t>Occupants option.</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942297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Occupants tab and Search</a:t>
            </a:r>
            <a:endParaRPr lang="en-US" dirty="0"/>
          </a:p>
        </p:txBody>
      </p:sp>
      <p:sp>
        <p:nvSpPr>
          <p:cNvPr id="4" name="TextBox 3"/>
          <p:cNvSpPr txBox="1"/>
          <p:nvPr/>
        </p:nvSpPr>
        <p:spPr>
          <a:xfrm>
            <a:off x="402405" y="1729325"/>
            <a:ext cx="3091039" cy="3970318"/>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To use this functionality</a:t>
            </a:r>
          </a:p>
          <a:p>
            <a:r>
              <a:rPr lang="en-US" dirty="0"/>
              <a:t>o</a:t>
            </a:r>
            <a:r>
              <a:rPr lang="en-US" dirty="0" smtClean="0"/>
              <a:t>pen the Enclosure record</a:t>
            </a:r>
          </a:p>
          <a:p>
            <a:r>
              <a:rPr lang="en-US" dirty="0"/>
              <a:t>a</a:t>
            </a:r>
            <a:r>
              <a:rPr lang="en-US" dirty="0" smtClean="0"/>
              <a:t>nd select the Occupants</a:t>
            </a:r>
          </a:p>
          <a:p>
            <a:r>
              <a:rPr lang="en-US" dirty="0"/>
              <a:t>t</a:t>
            </a:r>
            <a:r>
              <a:rPr lang="en-US" dirty="0" smtClean="0"/>
              <a:t>ab. The results grid will </a:t>
            </a:r>
          </a:p>
          <a:p>
            <a:r>
              <a:rPr lang="en-US" dirty="0"/>
              <a:t>d</a:t>
            </a:r>
            <a:r>
              <a:rPr lang="en-US" dirty="0" smtClean="0"/>
              <a:t>isplay the current animals</a:t>
            </a:r>
          </a:p>
          <a:p>
            <a:r>
              <a:rPr lang="en-US" dirty="0"/>
              <a:t>i</a:t>
            </a:r>
            <a:r>
              <a:rPr lang="en-US" dirty="0" smtClean="0"/>
              <a:t>n the enclosure. If you need</a:t>
            </a:r>
          </a:p>
          <a:p>
            <a:r>
              <a:rPr lang="en-US" dirty="0"/>
              <a:t>t</a:t>
            </a:r>
            <a:r>
              <a:rPr lang="en-US" dirty="0" smtClean="0"/>
              <a:t>o include historical occupants,</a:t>
            </a:r>
          </a:p>
          <a:p>
            <a:r>
              <a:rPr lang="en-US" dirty="0"/>
              <a:t>o</a:t>
            </a:r>
            <a:r>
              <a:rPr lang="en-US" dirty="0" smtClean="0"/>
              <a:t>r want to filter the list, use</a:t>
            </a:r>
          </a:p>
          <a:p>
            <a:r>
              <a:rPr lang="en-US" dirty="0" smtClean="0"/>
              <a:t>the Search form. Check all the</a:t>
            </a:r>
          </a:p>
          <a:p>
            <a:r>
              <a:rPr lang="en-US" dirty="0"/>
              <a:t>a</a:t>
            </a:r>
            <a:r>
              <a:rPr lang="en-US" dirty="0" smtClean="0"/>
              <a:t>ppropriate records. You can</a:t>
            </a:r>
          </a:p>
          <a:p>
            <a:r>
              <a:rPr lang="en-US" dirty="0" smtClean="0"/>
              <a:t>Check All or Uncheck All by</a:t>
            </a:r>
          </a:p>
          <a:p>
            <a:r>
              <a:rPr lang="en-US" dirty="0"/>
              <a:t>s</a:t>
            </a:r>
            <a:r>
              <a:rPr lang="en-US" dirty="0" smtClean="0"/>
              <a:t>electing the box at the top</a:t>
            </a:r>
          </a:p>
          <a:p>
            <a:r>
              <a:rPr lang="en-US" dirty="0"/>
              <a:t>o</a:t>
            </a:r>
            <a:r>
              <a:rPr lang="en-US" dirty="0" smtClean="0"/>
              <a:t>f the list. Then select Simple</a:t>
            </a:r>
          </a:p>
          <a:p>
            <a:r>
              <a:rPr lang="en-US" dirty="0" smtClean="0"/>
              <a:t>Batch Action.</a:t>
            </a:r>
            <a:endParaRPr lang="en-US" dirty="0"/>
          </a:p>
        </p:txBody>
      </p:sp>
      <p:pic>
        <p:nvPicPr>
          <p:cNvPr id="6" name="Picture 5"/>
          <p:cNvPicPr>
            <a:picLocks noChangeAspect="1"/>
          </p:cNvPicPr>
          <p:nvPr/>
        </p:nvPicPr>
        <p:blipFill>
          <a:blip r:embed="rId2"/>
          <a:stretch>
            <a:fillRect/>
          </a:stretch>
        </p:blipFill>
        <p:spPr>
          <a:xfrm>
            <a:off x="3652102" y="1867436"/>
            <a:ext cx="5169926" cy="343648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1457343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Batch Action</a:t>
            </a:r>
            <a:endParaRPr lang="en-US" dirty="0"/>
          </a:p>
        </p:txBody>
      </p:sp>
      <p:pic>
        <p:nvPicPr>
          <p:cNvPr id="3" name="Picture 2"/>
          <p:cNvPicPr>
            <a:picLocks noChangeAspect="1"/>
          </p:cNvPicPr>
          <p:nvPr/>
        </p:nvPicPr>
        <p:blipFill>
          <a:blip r:embed="rId2"/>
          <a:stretch>
            <a:fillRect/>
          </a:stretch>
        </p:blipFill>
        <p:spPr>
          <a:xfrm>
            <a:off x="1602302" y="1516441"/>
            <a:ext cx="5733333" cy="2485714"/>
          </a:xfrm>
          <a:prstGeom prst="rect">
            <a:avLst/>
          </a:prstGeom>
          <a:ln>
            <a:solidFill>
              <a:schemeClr val="tx1"/>
            </a:solidFill>
          </a:ln>
        </p:spPr>
      </p:pic>
      <p:sp>
        <p:nvSpPr>
          <p:cNvPr id="4" name="TextBox 3"/>
          <p:cNvSpPr txBox="1"/>
          <p:nvPr/>
        </p:nvSpPr>
        <p:spPr>
          <a:xfrm>
            <a:off x="947770" y="4404575"/>
            <a:ext cx="7248459" cy="923330"/>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Select the Transaction Type and whether you want a Single Entry for all or a</a:t>
            </a:r>
          </a:p>
          <a:p>
            <a:r>
              <a:rPr lang="en-US" dirty="0" smtClean="0"/>
              <a:t>Custom Entry. You can add more animals to the list using the lookup or by</a:t>
            </a:r>
          </a:p>
          <a:p>
            <a:r>
              <a:rPr lang="en-US" dirty="0"/>
              <a:t>s</a:t>
            </a:r>
            <a:r>
              <a:rPr lang="en-US" dirty="0" smtClean="0"/>
              <a:t>imply typing the GAN or an Identifier into the Select Animals grid.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2803346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Batch Action</a:t>
            </a:r>
            <a:endParaRPr lang="en-US" dirty="0"/>
          </a:p>
        </p:txBody>
      </p:sp>
      <p:pic>
        <p:nvPicPr>
          <p:cNvPr id="3076" name="Picture 4" descr="Image result for zoo exhib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00896"/>
            <a:ext cx="5238750" cy="34956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2123" y="2256071"/>
            <a:ext cx="2635017" cy="2585323"/>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Then complete the</a:t>
            </a:r>
          </a:p>
          <a:p>
            <a:r>
              <a:rPr lang="en-US" dirty="0" smtClean="0"/>
              <a:t>Batch Action! Since</a:t>
            </a:r>
          </a:p>
          <a:p>
            <a:r>
              <a:rPr lang="en-US" dirty="0"/>
              <a:t>t</a:t>
            </a:r>
            <a:r>
              <a:rPr lang="en-US" dirty="0" smtClean="0"/>
              <a:t>he Enclosure Occupants </a:t>
            </a:r>
          </a:p>
          <a:p>
            <a:r>
              <a:rPr lang="en-US" dirty="0"/>
              <a:t>l</a:t>
            </a:r>
            <a:r>
              <a:rPr lang="en-US" dirty="0" smtClean="0"/>
              <a:t>ist automatically updates </a:t>
            </a:r>
          </a:p>
          <a:p>
            <a:r>
              <a:rPr lang="en-US" dirty="0"/>
              <a:t>a</a:t>
            </a:r>
            <a:r>
              <a:rPr lang="en-US" dirty="0" smtClean="0"/>
              <a:t>s animals come in or go</a:t>
            </a:r>
          </a:p>
          <a:p>
            <a:r>
              <a:rPr lang="en-US" dirty="0"/>
              <a:t>o</a:t>
            </a:r>
            <a:r>
              <a:rPr lang="en-US" dirty="0" smtClean="0"/>
              <a:t>ut you don’t have to</a:t>
            </a:r>
          </a:p>
          <a:p>
            <a:r>
              <a:rPr lang="en-US" dirty="0"/>
              <a:t>t</a:t>
            </a:r>
            <a:r>
              <a:rPr lang="en-US" dirty="0" smtClean="0"/>
              <a:t>hink about keeping an</a:t>
            </a:r>
          </a:p>
          <a:p>
            <a:r>
              <a:rPr lang="en-US" dirty="0" smtClean="0"/>
              <a:t>Animal List based on an</a:t>
            </a:r>
          </a:p>
          <a:p>
            <a:r>
              <a:rPr lang="en-US" dirty="0"/>
              <a:t>e</a:t>
            </a:r>
            <a:r>
              <a:rPr lang="en-US" dirty="0" smtClean="0"/>
              <a:t>nclosure updated!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1384802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Templates –</a:t>
            </a:r>
            <a:br>
              <a:rPr lang="en-US" dirty="0" smtClean="0"/>
            </a:br>
            <a:r>
              <a:rPr lang="en-US" sz="3200" dirty="0" smtClean="0"/>
              <a:t>so new it’s not there yet</a:t>
            </a:r>
            <a:r>
              <a:rPr lang="en-US" dirty="0" smtClean="0"/>
              <a:t>!</a:t>
            </a:r>
            <a:endParaRPr lang="en-US" dirty="0"/>
          </a:p>
        </p:txBody>
      </p:sp>
      <p:pic>
        <p:nvPicPr>
          <p:cNvPr id="3" name="Picture 2"/>
          <p:cNvPicPr>
            <a:picLocks noChangeAspect="1"/>
          </p:cNvPicPr>
          <p:nvPr/>
        </p:nvPicPr>
        <p:blipFill>
          <a:blip r:embed="rId2"/>
          <a:stretch>
            <a:fillRect/>
          </a:stretch>
        </p:blipFill>
        <p:spPr>
          <a:xfrm>
            <a:off x="628650" y="1950070"/>
            <a:ext cx="4949247" cy="3240674"/>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1409974" y="5450125"/>
            <a:ext cx="3061295" cy="981185"/>
          </a:xfrm>
          <a:prstGeom prst="rect">
            <a:avLst/>
          </a:prstGeom>
          <a:ln>
            <a:solidFill>
              <a:schemeClr val="tx1"/>
            </a:solidFill>
          </a:ln>
        </p:spPr>
      </p:pic>
      <p:sp>
        <p:nvSpPr>
          <p:cNvPr id="5" name="TextBox 4"/>
          <p:cNvSpPr txBox="1"/>
          <p:nvPr/>
        </p:nvSpPr>
        <p:spPr>
          <a:xfrm>
            <a:off x="5692462" y="890764"/>
            <a:ext cx="3077317" cy="4524315"/>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How you manage your various</a:t>
            </a:r>
          </a:p>
          <a:p>
            <a:r>
              <a:rPr lang="en-US" dirty="0"/>
              <a:t>t</a:t>
            </a:r>
            <a:r>
              <a:rPr lang="en-US" dirty="0" smtClean="0"/>
              <a:t>emplates has been greatly</a:t>
            </a:r>
          </a:p>
          <a:p>
            <a:r>
              <a:rPr lang="en-US" dirty="0" smtClean="0"/>
              <a:t>improved with most templates</a:t>
            </a:r>
          </a:p>
          <a:p>
            <a:r>
              <a:rPr lang="en-US" dirty="0"/>
              <a:t>n</a:t>
            </a:r>
            <a:r>
              <a:rPr lang="en-US" dirty="0" smtClean="0"/>
              <a:t>ow combined on one easy to</a:t>
            </a:r>
          </a:p>
          <a:p>
            <a:r>
              <a:rPr lang="en-US" dirty="0"/>
              <a:t>n</a:t>
            </a:r>
            <a:r>
              <a:rPr lang="en-US" dirty="0" smtClean="0"/>
              <a:t>avigate screen. To get to this </a:t>
            </a:r>
          </a:p>
          <a:p>
            <a:r>
              <a:rPr lang="en-US" dirty="0"/>
              <a:t>s</a:t>
            </a:r>
            <a:r>
              <a:rPr lang="en-US" dirty="0" smtClean="0"/>
              <a:t>creen go to Start &gt; Tools &gt;</a:t>
            </a:r>
          </a:p>
          <a:p>
            <a:r>
              <a:rPr lang="en-US" dirty="0" smtClean="0"/>
              <a:t>Manage Templates. Or, select</a:t>
            </a:r>
          </a:p>
          <a:p>
            <a:r>
              <a:rPr lang="en-US" dirty="0"/>
              <a:t>t</a:t>
            </a:r>
            <a:r>
              <a:rPr lang="en-US" dirty="0" smtClean="0"/>
              <a:t>he Batch Measurements tab</a:t>
            </a:r>
          </a:p>
          <a:p>
            <a:r>
              <a:rPr lang="en-US" dirty="0"/>
              <a:t>i</a:t>
            </a:r>
            <a:r>
              <a:rPr lang="en-US" dirty="0" smtClean="0"/>
              <a:t>n the Animals, Enclosures, Life</a:t>
            </a:r>
          </a:p>
          <a:p>
            <a:r>
              <a:rPr lang="en-US" dirty="0" smtClean="0"/>
              <a:t>Support or Components</a:t>
            </a:r>
          </a:p>
          <a:p>
            <a:r>
              <a:rPr lang="en-US" dirty="0"/>
              <a:t>m</a:t>
            </a:r>
            <a:r>
              <a:rPr lang="en-US" dirty="0" smtClean="0"/>
              <a:t>odules. Note Templates and</a:t>
            </a:r>
          </a:p>
          <a:p>
            <a:r>
              <a:rPr lang="en-US" dirty="0" smtClean="0"/>
              <a:t>Measurement Range</a:t>
            </a:r>
          </a:p>
          <a:p>
            <a:r>
              <a:rPr lang="en-US" dirty="0" smtClean="0"/>
              <a:t>Templates are not part of this</a:t>
            </a:r>
          </a:p>
          <a:p>
            <a:r>
              <a:rPr lang="en-US" dirty="0"/>
              <a:t>n</a:t>
            </a:r>
            <a:r>
              <a:rPr lang="en-US" dirty="0" smtClean="0"/>
              <a:t>ew functionality and remain</a:t>
            </a:r>
          </a:p>
          <a:p>
            <a:r>
              <a:rPr lang="en-US" dirty="0"/>
              <a:t>a</a:t>
            </a:r>
            <a:r>
              <a:rPr lang="en-US" dirty="0" smtClean="0"/>
              <a:t>s their own entities under</a:t>
            </a:r>
          </a:p>
          <a:p>
            <a:r>
              <a:rPr lang="en-US" dirty="0" smtClean="0"/>
              <a:t>Tools.</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302730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93" y="37839"/>
            <a:ext cx="7886700" cy="1325563"/>
          </a:xfrm>
        </p:spPr>
        <p:txBody>
          <a:bodyPr/>
          <a:lstStyle/>
          <a:p>
            <a:r>
              <a:rPr lang="en-US" dirty="0" smtClean="0"/>
              <a:t>Look for the mic</a:t>
            </a:r>
            <a:endParaRPr lang="en-US" dirty="0"/>
          </a:p>
        </p:txBody>
      </p:sp>
      <p:pic>
        <p:nvPicPr>
          <p:cNvPr id="4" name="Picture 3"/>
          <p:cNvPicPr>
            <a:picLocks noChangeAspect="1"/>
          </p:cNvPicPr>
          <p:nvPr/>
        </p:nvPicPr>
        <p:blipFill>
          <a:blip r:embed="rId2"/>
          <a:stretch>
            <a:fillRect/>
          </a:stretch>
        </p:blipFill>
        <p:spPr>
          <a:xfrm>
            <a:off x="894522" y="1405823"/>
            <a:ext cx="3097811" cy="1527090"/>
          </a:xfrm>
          <a:prstGeom prst="rect">
            <a:avLst/>
          </a:prstGeom>
          <a:ln>
            <a:solidFill>
              <a:schemeClr val="tx1"/>
            </a:solidFill>
          </a:ln>
        </p:spPr>
      </p:pic>
      <p:sp>
        <p:nvSpPr>
          <p:cNvPr id="5" name="TextBox 4"/>
          <p:cNvSpPr txBox="1"/>
          <p:nvPr/>
        </p:nvSpPr>
        <p:spPr>
          <a:xfrm>
            <a:off x="4535543" y="1025023"/>
            <a:ext cx="4148893" cy="3416320"/>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Any field that displays the blue</a:t>
            </a:r>
          </a:p>
          <a:p>
            <a:r>
              <a:rPr lang="en-US" dirty="0"/>
              <a:t>m</a:t>
            </a:r>
            <a:r>
              <a:rPr lang="en-US" dirty="0" smtClean="0"/>
              <a:t>icrophone icon has voice recognition</a:t>
            </a:r>
          </a:p>
          <a:p>
            <a:r>
              <a:rPr lang="en-US" dirty="0"/>
              <a:t>f</a:t>
            </a:r>
            <a:r>
              <a:rPr lang="en-US" dirty="0" smtClean="0"/>
              <a:t>unctionality. </a:t>
            </a:r>
            <a:r>
              <a:rPr lang="en-US" dirty="0" smtClean="0"/>
              <a:t>This functionality is available</a:t>
            </a:r>
          </a:p>
          <a:p>
            <a:r>
              <a:rPr lang="en-US" dirty="0"/>
              <a:t>o</a:t>
            </a:r>
            <a:r>
              <a:rPr lang="en-US" dirty="0" smtClean="0"/>
              <a:t>nly in Chrome. </a:t>
            </a:r>
            <a:r>
              <a:rPr lang="en-US" dirty="0" smtClean="0"/>
              <a:t>To </a:t>
            </a:r>
            <a:r>
              <a:rPr lang="en-US" dirty="0" smtClean="0"/>
              <a:t>activate it click on</a:t>
            </a:r>
          </a:p>
          <a:p>
            <a:r>
              <a:rPr lang="en-US" dirty="0"/>
              <a:t>t</a:t>
            </a:r>
            <a:r>
              <a:rPr lang="en-US" dirty="0" smtClean="0"/>
              <a:t>he microphone. You will need to select </a:t>
            </a:r>
          </a:p>
          <a:p>
            <a:r>
              <a:rPr lang="en-US" dirty="0"/>
              <a:t>y</a:t>
            </a:r>
            <a:r>
              <a:rPr lang="en-US" dirty="0" smtClean="0"/>
              <a:t>our language and just start talking.</a:t>
            </a:r>
          </a:p>
          <a:p>
            <a:r>
              <a:rPr lang="en-US" dirty="0" smtClean="0"/>
              <a:t>The text will display in the box and then</a:t>
            </a:r>
          </a:p>
          <a:p>
            <a:r>
              <a:rPr lang="en-US" dirty="0"/>
              <a:t>b</a:t>
            </a:r>
            <a:r>
              <a:rPr lang="en-US" dirty="0" smtClean="0"/>
              <a:t>e copied into ZIMS. As long as the red </a:t>
            </a:r>
          </a:p>
          <a:p>
            <a:r>
              <a:rPr lang="en-US" dirty="0" smtClean="0"/>
              <a:t>microphone is pulsating ZIMS is</a:t>
            </a:r>
          </a:p>
          <a:p>
            <a:r>
              <a:rPr lang="en-US" dirty="0"/>
              <a:t>r</a:t>
            </a:r>
            <a:r>
              <a:rPr lang="en-US" dirty="0" smtClean="0"/>
              <a:t>ecording your speech. To stop voice</a:t>
            </a:r>
          </a:p>
          <a:p>
            <a:r>
              <a:rPr lang="en-US" dirty="0"/>
              <a:t>r</a:t>
            </a:r>
            <a:r>
              <a:rPr lang="en-US" dirty="0" smtClean="0"/>
              <a:t>ecognition select the blue microphone</a:t>
            </a:r>
          </a:p>
          <a:p>
            <a:r>
              <a:rPr lang="en-US" dirty="0"/>
              <a:t>a</a:t>
            </a:r>
            <a:r>
              <a:rPr lang="en-US" dirty="0" smtClean="0"/>
              <a:t>gain.</a:t>
            </a:r>
            <a:endParaRPr lang="en-US" dirty="0"/>
          </a:p>
        </p:txBody>
      </p:sp>
      <p:pic>
        <p:nvPicPr>
          <p:cNvPr id="6" name="Picture 5"/>
          <p:cNvPicPr>
            <a:picLocks noChangeAspect="1"/>
          </p:cNvPicPr>
          <p:nvPr/>
        </p:nvPicPr>
        <p:blipFill>
          <a:blip r:embed="rId3"/>
          <a:stretch>
            <a:fillRect/>
          </a:stretch>
        </p:blipFill>
        <p:spPr>
          <a:xfrm>
            <a:off x="853595" y="3095033"/>
            <a:ext cx="3428571" cy="1590476"/>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1227083" y="4770350"/>
            <a:ext cx="4057143" cy="1704762"/>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3863232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Templates</a:t>
            </a:r>
            <a:endParaRPr lang="en-US" dirty="0"/>
          </a:p>
        </p:txBody>
      </p:sp>
      <p:pic>
        <p:nvPicPr>
          <p:cNvPr id="3" name="Picture 2"/>
          <p:cNvPicPr>
            <a:picLocks noChangeAspect="1"/>
          </p:cNvPicPr>
          <p:nvPr/>
        </p:nvPicPr>
        <p:blipFill>
          <a:blip r:embed="rId2"/>
          <a:stretch>
            <a:fillRect/>
          </a:stretch>
        </p:blipFill>
        <p:spPr>
          <a:xfrm>
            <a:off x="766292" y="1422334"/>
            <a:ext cx="7898460" cy="4128460"/>
          </a:xfrm>
          <a:prstGeom prst="rect">
            <a:avLst/>
          </a:prstGeom>
          <a:ln>
            <a:solidFill>
              <a:schemeClr val="tx1"/>
            </a:solidFill>
          </a:ln>
        </p:spPr>
      </p:pic>
      <p:sp>
        <p:nvSpPr>
          <p:cNvPr id="4" name="TextBox 3"/>
          <p:cNvSpPr txBox="1"/>
          <p:nvPr/>
        </p:nvSpPr>
        <p:spPr>
          <a:xfrm>
            <a:off x="3490174" y="3374265"/>
            <a:ext cx="4040273" cy="2308324"/>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1.List of all your templates</a:t>
            </a:r>
          </a:p>
          <a:p>
            <a:r>
              <a:rPr lang="en-US" dirty="0" smtClean="0"/>
              <a:t>2.Number of templates of that Type</a:t>
            </a:r>
          </a:p>
          <a:p>
            <a:r>
              <a:rPr lang="en-US" dirty="0" smtClean="0"/>
              <a:t>3.Add New template for highlighted Type</a:t>
            </a:r>
          </a:p>
          <a:p>
            <a:r>
              <a:rPr lang="en-US" dirty="0" smtClean="0"/>
              <a:t>4.Pin the template to the top of the list</a:t>
            </a:r>
          </a:p>
          <a:p>
            <a:r>
              <a:rPr lang="en-US" dirty="0" smtClean="0"/>
              <a:t>5.Hyperlinnk into the template</a:t>
            </a:r>
          </a:p>
          <a:p>
            <a:r>
              <a:rPr lang="en-US" dirty="0" smtClean="0"/>
              <a:t>6.Edit the template</a:t>
            </a:r>
          </a:p>
          <a:p>
            <a:r>
              <a:rPr lang="en-US" dirty="0" smtClean="0"/>
              <a:t>7.Delete the template</a:t>
            </a:r>
          </a:p>
          <a:p>
            <a:r>
              <a:rPr lang="en-US" dirty="0" smtClean="0"/>
              <a:t>8.Filters to search for a template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2292685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r>
              <a:rPr lang="en-US" dirty="0" smtClean="0"/>
              <a:t>On What’s New in ZIMS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1968474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in these screens</a:t>
            </a:r>
            <a:endParaRPr lang="en-US" dirty="0"/>
          </a:p>
        </p:txBody>
      </p:sp>
      <p:sp>
        <p:nvSpPr>
          <p:cNvPr id="3" name="Content Placeholder 2"/>
          <p:cNvSpPr>
            <a:spLocks noGrp="1"/>
          </p:cNvSpPr>
          <p:nvPr>
            <p:ph sz="half" idx="1"/>
          </p:nvPr>
        </p:nvSpPr>
        <p:spPr>
          <a:xfrm>
            <a:off x="628650" y="1542290"/>
            <a:ext cx="3886200" cy="4351338"/>
          </a:xfrm>
        </p:spPr>
        <p:txBody>
          <a:bodyPr>
            <a:normAutofit fontScale="70000" lnSpcReduction="20000"/>
          </a:bodyPr>
          <a:lstStyle/>
          <a:p>
            <a:r>
              <a:rPr lang="en-US" dirty="0" smtClean="0"/>
              <a:t>Medical</a:t>
            </a:r>
          </a:p>
          <a:p>
            <a:pPr lvl="1"/>
            <a:r>
              <a:rPr lang="en-US" dirty="0" smtClean="0"/>
              <a:t>Clinical Notes</a:t>
            </a:r>
          </a:p>
          <a:p>
            <a:pPr lvl="1"/>
            <a:r>
              <a:rPr lang="en-US" dirty="0" smtClean="0"/>
              <a:t>Animal Care Staff Medical Summary</a:t>
            </a:r>
          </a:p>
          <a:p>
            <a:pPr lvl="1"/>
            <a:r>
              <a:rPr lang="en-US" dirty="0" smtClean="0"/>
              <a:t>Necropsy Report/Description</a:t>
            </a:r>
          </a:p>
          <a:p>
            <a:pPr lvl="1"/>
            <a:r>
              <a:rPr lang="en-US" dirty="0" smtClean="0"/>
              <a:t>Necropsy Case Info for Husbandry Staff</a:t>
            </a:r>
          </a:p>
          <a:p>
            <a:pPr lvl="1"/>
            <a:r>
              <a:rPr lang="en-US" dirty="0" smtClean="0"/>
              <a:t>Biopsy Case Info</a:t>
            </a:r>
          </a:p>
          <a:p>
            <a:pPr lvl="1"/>
            <a:r>
              <a:rPr lang="en-US" dirty="0" smtClean="0"/>
              <a:t>Biopsy preliminary exam</a:t>
            </a:r>
          </a:p>
          <a:p>
            <a:r>
              <a:rPr lang="en-US" dirty="0" smtClean="0"/>
              <a:t>Animal</a:t>
            </a:r>
          </a:p>
          <a:p>
            <a:pPr lvl="1"/>
            <a:r>
              <a:rPr lang="en-US" dirty="0" smtClean="0"/>
              <a:t>Training Definition</a:t>
            </a:r>
          </a:p>
          <a:p>
            <a:pPr lvl="1"/>
            <a:r>
              <a:rPr lang="en-US" dirty="0" smtClean="0"/>
              <a:t>Training Session Details</a:t>
            </a:r>
          </a:p>
          <a:p>
            <a:pPr lvl="1"/>
            <a:r>
              <a:rPr lang="en-US" dirty="0" smtClean="0"/>
              <a:t>Feed Log Details</a:t>
            </a:r>
          </a:p>
          <a:p>
            <a:pPr lvl="1"/>
            <a:r>
              <a:rPr lang="en-US" dirty="0" smtClean="0"/>
              <a:t>Enrichment Item Caveats</a:t>
            </a:r>
          </a:p>
          <a:p>
            <a:pPr lvl="1"/>
            <a:r>
              <a:rPr lang="en-US" dirty="0" smtClean="0"/>
              <a:t>Enrichment Item Details</a:t>
            </a:r>
          </a:p>
          <a:p>
            <a:pPr lvl="1"/>
            <a:r>
              <a:rPr lang="en-US" dirty="0" smtClean="0"/>
              <a:t>Enrichment Session  Details</a:t>
            </a:r>
          </a:p>
          <a:p>
            <a:pPr lvl="1"/>
            <a:r>
              <a:rPr lang="en-US" dirty="0" smtClean="0"/>
              <a:t>Note &amp; Observation</a:t>
            </a:r>
          </a:p>
          <a:p>
            <a:endParaRPr lang="en-US" dirty="0"/>
          </a:p>
        </p:txBody>
      </p:sp>
      <p:sp>
        <p:nvSpPr>
          <p:cNvPr id="4" name="Content Placeholder 3"/>
          <p:cNvSpPr>
            <a:spLocks noGrp="1"/>
          </p:cNvSpPr>
          <p:nvPr>
            <p:ph sz="half" idx="2"/>
          </p:nvPr>
        </p:nvSpPr>
        <p:spPr>
          <a:xfrm>
            <a:off x="4514850" y="1542290"/>
            <a:ext cx="4514850" cy="4351338"/>
          </a:xfrm>
        </p:spPr>
        <p:txBody>
          <a:bodyPr>
            <a:normAutofit fontScale="70000" lnSpcReduction="20000"/>
          </a:bodyPr>
          <a:lstStyle/>
          <a:p>
            <a:r>
              <a:rPr lang="en-US" dirty="0" smtClean="0"/>
              <a:t>Enclosure</a:t>
            </a:r>
          </a:p>
          <a:p>
            <a:pPr lvl="1"/>
            <a:r>
              <a:rPr lang="en-US" dirty="0" smtClean="0"/>
              <a:t>Maintenance Note</a:t>
            </a:r>
          </a:p>
          <a:p>
            <a:pPr lvl="1"/>
            <a:r>
              <a:rPr lang="en-US" dirty="0" smtClean="0"/>
              <a:t>Maintenance Request Details</a:t>
            </a:r>
          </a:p>
          <a:p>
            <a:pPr lvl="1"/>
            <a:r>
              <a:rPr lang="en-US" dirty="0" smtClean="0"/>
              <a:t>Feed Log Details</a:t>
            </a:r>
          </a:p>
          <a:p>
            <a:pPr lvl="1"/>
            <a:r>
              <a:rPr lang="en-US" dirty="0" smtClean="0"/>
              <a:t>Measurement Action Taken Details</a:t>
            </a:r>
          </a:p>
          <a:p>
            <a:pPr lvl="1"/>
            <a:r>
              <a:rPr lang="en-US" dirty="0" smtClean="0"/>
              <a:t>Enclosure Treatment Notes</a:t>
            </a:r>
          </a:p>
          <a:p>
            <a:pPr lvl="1"/>
            <a:r>
              <a:rPr lang="en-US" dirty="0" smtClean="0"/>
              <a:t>Note &amp; Observation</a:t>
            </a:r>
          </a:p>
          <a:p>
            <a:r>
              <a:rPr lang="en-US" dirty="0" smtClean="0"/>
              <a:t>Life Support</a:t>
            </a:r>
          </a:p>
          <a:p>
            <a:pPr lvl="1"/>
            <a:r>
              <a:rPr lang="en-US" dirty="0" smtClean="0"/>
              <a:t>Note &amp; Observation</a:t>
            </a:r>
          </a:p>
          <a:p>
            <a:pPr lvl="1"/>
            <a:r>
              <a:rPr lang="en-US" dirty="0" smtClean="0"/>
              <a:t>Maintenance Note</a:t>
            </a:r>
          </a:p>
          <a:p>
            <a:pPr lvl="1"/>
            <a:r>
              <a:rPr lang="en-US" dirty="0" smtClean="0"/>
              <a:t>Measurement Action Taken Details</a:t>
            </a:r>
          </a:p>
          <a:p>
            <a:r>
              <a:rPr lang="en-US" dirty="0" smtClean="0"/>
              <a:t>Component</a:t>
            </a:r>
          </a:p>
          <a:p>
            <a:pPr lvl="1"/>
            <a:r>
              <a:rPr lang="en-US" dirty="0" smtClean="0"/>
              <a:t>Note &amp; Observation</a:t>
            </a:r>
          </a:p>
          <a:p>
            <a:pPr lvl="1"/>
            <a:r>
              <a:rPr lang="en-US" dirty="0" smtClean="0"/>
              <a:t>Measurement Action Taken Details</a:t>
            </a:r>
          </a:p>
          <a:p>
            <a:pPr lvl="1"/>
            <a:r>
              <a:rPr lang="en-US" dirty="0" smtClean="0"/>
              <a:t>Maintenance Note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1538878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Entry!</a:t>
            </a:r>
            <a:endParaRPr lang="en-US" dirty="0"/>
          </a:p>
        </p:txBody>
      </p:sp>
      <p:pic>
        <p:nvPicPr>
          <p:cNvPr id="3076" name="Picture 4" descr="Image result for big glasses on a 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88" y="1538826"/>
            <a:ext cx="8153262" cy="369838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9430" y="1690689"/>
            <a:ext cx="2925920" cy="2862322"/>
          </a:xfrm>
          <a:prstGeom prst="rect">
            <a:avLst/>
          </a:prstGeom>
          <a:solidFill>
            <a:schemeClr val="accent2">
              <a:lumMod val="60000"/>
              <a:lumOff val="40000"/>
            </a:schemeClr>
          </a:solidFill>
          <a:ln>
            <a:solidFill>
              <a:schemeClr val="tx1"/>
            </a:solidFill>
          </a:ln>
        </p:spPr>
        <p:txBody>
          <a:bodyPr wrap="square" rtlCol="0">
            <a:spAutoFit/>
          </a:bodyPr>
          <a:lstStyle/>
          <a:p>
            <a:r>
              <a:rPr lang="en-US" dirty="0" smtClean="0"/>
              <a:t>This talk to text functionality</a:t>
            </a:r>
          </a:p>
          <a:p>
            <a:r>
              <a:rPr lang="en-US" dirty="0"/>
              <a:t>d</a:t>
            </a:r>
            <a:r>
              <a:rPr lang="en-US" dirty="0" smtClean="0"/>
              <a:t>oes not mean you do not</a:t>
            </a:r>
          </a:p>
          <a:p>
            <a:r>
              <a:rPr lang="en-US" dirty="0"/>
              <a:t>h</a:t>
            </a:r>
            <a:r>
              <a:rPr lang="en-US" dirty="0" smtClean="0"/>
              <a:t>ave to actually read what ZIMS thinks you said. Just as you would reread text that you had typed for clarity and</a:t>
            </a:r>
          </a:p>
          <a:p>
            <a:r>
              <a:rPr lang="en-US" dirty="0" smtClean="0"/>
              <a:t>correctness, it is very important that you confirm what ZIMS heard is actually what you said.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2062882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Resources</a:t>
            </a:r>
            <a:endParaRPr lang="en-US" dirty="0"/>
          </a:p>
        </p:txBody>
      </p:sp>
      <p:pic>
        <p:nvPicPr>
          <p:cNvPr id="4098" name="Picture 2" descr="Image result for moving va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597" y="1497506"/>
            <a:ext cx="2474214" cy="27170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209927" y="1497506"/>
            <a:ext cx="4391136" cy="2854602"/>
          </a:xfrm>
          <a:prstGeom prst="rect">
            <a:avLst/>
          </a:prstGeom>
          <a:ln>
            <a:solidFill>
              <a:schemeClr val="tx1"/>
            </a:solidFill>
          </a:ln>
        </p:spPr>
      </p:pic>
      <p:sp>
        <p:nvSpPr>
          <p:cNvPr id="4" name="TextBox 3"/>
          <p:cNvSpPr txBox="1"/>
          <p:nvPr/>
        </p:nvSpPr>
        <p:spPr>
          <a:xfrm>
            <a:off x="1321366" y="4494727"/>
            <a:ext cx="6590137" cy="1200329"/>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The global data resources that used to be under Reports or Tools</a:t>
            </a:r>
          </a:p>
          <a:p>
            <a:r>
              <a:rPr lang="en-US" dirty="0"/>
              <a:t>h</a:t>
            </a:r>
            <a:r>
              <a:rPr lang="en-US" dirty="0" smtClean="0"/>
              <a:t>ave moved and now have a new home! They can be found under</a:t>
            </a:r>
          </a:p>
          <a:p>
            <a:r>
              <a:rPr lang="en-US" dirty="0" smtClean="0"/>
              <a:t>Start &gt; Global Resources and are divided into Animal Management/</a:t>
            </a:r>
          </a:p>
          <a:p>
            <a:r>
              <a:rPr lang="en-US" dirty="0" smtClean="0"/>
              <a:t>Husbandry and Medical Resources.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313361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Resources</a:t>
            </a:r>
            <a:endParaRPr lang="en-US" dirty="0"/>
          </a:p>
        </p:txBody>
      </p:sp>
      <p:pic>
        <p:nvPicPr>
          <p:cNvPr id="3" name="Picture 2"/>
          <p:cNvPicPr>
            <a:picLocks noChangeAspect="1"/>
          </p:cNvPicPr>
          <p:nvPr/>
        </p:nvPicPr>
        <p:blipFill>
          <a:blip r:embed="rId2"/>
          <a:stretch>
            <a:fillRect/>
          </a:stretch>
        </p:blipFill>
        <p:spPr>
          <a:xfrm>
            <a:off x="671507" y="1556766"/>
            <a:ext cx="4333333" cy="1714286"/>
          </a:xfrm>
          <a:prstGeom prst="rect">
            <a:avLst/>
          </a:prstGeom>
          <a:ln>
            <a:solidFill>
              <a:schemeClr val="tx1"/>
            </a:solidFill>
          </a:ln>
        </p:spPr>
      </p:pic>
      <p:sp>
        <p:nvSpPr>
          <p:cNvPr id="5" name="TextBox 4"/>
          <p:cNvSpPr txBox="1"/>
          <p:nvPr/>
        </p:nvSpPr>
        <p:spPr>
          <a:xfrm>
            <a:off x="5731098" y="1562892"/>
            <a:ext cx="2593531" cy="3416320"/>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Species Holdings, Age</a:t>
            </a:r>
          </a:p>
          <a:p>
            <a:r>
              <a:rPr lang="en-US" dirty="0" smtClean="0"/>
              <a:t>Distribution, Weight</a:t>
            </a:r>
          </a:p>
          <a:p>
            <a:r>
              <a:rPr lang="en-US" dirty="0" smtClean="0"/>
              <a:t>Comparison, TAG Export</a:t>
            </a:r>
          </a:p>
          <a:p>
            <a:r>
              <a:rPr lang="en-US" dirty="0"/>
              <a:t>a</a:t>
            </a:r>
            <a:r>
              <a:rPr lang="en-US" dirty="0" smtClean="0"/>
              <a:t>nd Population Overview</a:t>
            </a:r>
          </a:p>
          <a:p>
            <a:r>
              <a:rPr lang="en-US" dirty="0"/>
              <a:t>a</a:t>
            </a:r>
            <a:r>
              <a:rPr lang="en-US" dirty="0" smtClean="0"/>
              <a:t>re found under Animal</a:t>
            </a:r>
          </a:p>
          <a:p>
            <a:r>
              <a:rPr lang="en-US" dirty="0" smtClean="0"/>
              <a:t>Management/Husbandry.</a:t>
            </a:r>
          </a:p>
          <a:p>
            <a:endParaRPr lang="en-US" dirty="0"/>
          </a:p>
          <a:p>
            <a:r>
              <a:rPr lang="en-US" dirty="0" smtClean="0"/>
              <a:t>Anesthesia Summaries,</a:t>
            </a:r>
          </a:p>
          <a:p>
            <a:r>
              <a:rPr lang="en-US" dirty="0" smtClean="0"/>
              <a:t>Drug Usage Extracts, Test</a:t>
            </a:r>
          </a:p>
          <a:p>
            <a:r>
              <a:rPr lang="en-US" dirty="0" smtClean="0"/>
              <a:t>Results and Morbidity &amp;</a:t>
            </a:r>
          </a:p>
          <a:p>
            <a:r>
              <a:rPr lang="en-US" dirty="0" smtClean="0"/>
              <a:t>Mortality Analysis are</a:t>
            </a:r>
          </a:p>
          <a:p>
            <a:r>
              <a:rPr lang="en-US" dirty="0"/>
              <a:t>f</a:t>
            </a:r>
            <a:r>
              <a:rPr lang="en-US" dirty="0" smtClean="0"/>
              <a:t>ound under Medical.</a:t>
            </a:r>
            <a:endParaRPr lang="en-US" dirty="0"/>
          </a:p>
        </p:txBody>
      </p:sp>
      <p:pic>
        <p:nvPicPr>
          <p:cNvPr id="6" name="Picture 5"/>
          <p:cNvPicPr>
            <a:picLocks noChangeAspect="1"/>
          </p:cNvPicPr>
          <p:nvPr/>
        </p:nvPicPr>
        <p:blipFill>
          <a:blip r:embed="rId3"/>
          <a:stretch>
            <a:fillRect/>
          </a:stretch>
        </p:blipFill>
        <p:spPr>
          <a:xfrm>
            <a:off x="628650" y="3871216"/>
            <a:ext cx="4419048" cy="1742857"/>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621328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6793"/>
            <a:ext cx="7886700" cy="1325563"/>
          </a:xfrm>
        </p:spPr>
        <p:txBody>
          <a:bodyPr>
            <a:normAutofit fontScale="90000"/>
          </a:bodyPr>
          <a:lstStyle/>
          <a:p>
            <a:r>
              <a:rPr lang="en-US" strike="sngStrike" dirty="0" smtClean="0"/>
              <a:t>Physiological Reference Ranges</a:t>
            </a:r>
            <a:r>
              <a:rPr lang="en-US" dirty="0" smtClean="0"/>
              <a:t/>
            </a:r>
            <a:br>
              <a:rPr lang="en-US" dirty="0" smtClean="0"/>
            </a:br>
            <a:r>
              <a:rPr lang="en-US" dirty="0" smtClean="0"/>
              <a:t>Expected Test Results</a:t>
            </a:r>
            <a:endParaRPr lang="en-US" dirty="0"/>
          </a:p>
        </p:txBody>
      </p:sp>
      <p:pic>
        <p:nvPicPr>
          <p:cNvPr id="3" name="Picture 2"/>
          <p:cNvPicPr>
            <a:picLocks noChangeAspect="1"/>
          </p:cNvPicPr>
          <p:nvPr/>
        </p:nvPicPr>
        <p:blipFill>
          <a:blip r:embed="rId2"/>
          <a:stretch>
            <a:fillRect/>
          </a:stretch>
        </p:blipFill>
        <p:spPr>
          <a:xfrm>
            <a:off x="2279601" y="2306486"/>
            <a:ext cx="4813073" cy="1995057"/>
          </a:xfrm>
          <a:prstGeom prst="rect">
            <a:avLst/>
          </a:prstGeom>
          <a:ln>
            <a:solidFill>
              <a:schemeClr val="tx1"/>
            </a:solidFill>
          </a:ln>
        </p:spPr>
      </p:pic>
      <p:sp>
        <p:nvSpPr>
          <p:cNvPr id="4" name="TextBox 3"/>
          <p:cNvSpPr txBox="1"/>
          <p:nvPr/>
        </p:nvSpPr>
        <p:spPr>
          <a:xfrm>
            <a:off x="947230" y="4533364"/>
            <a:ext cx="7477816" cy="646331"/>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Also, the Physiological Reference Ranges have a new name – Expected Test</a:t>
            </a:r>
          </a:p>
          <a:p>
            <a:r>
              <a:rPr lang="en-US" dirty="0" smtClean="0"/>
              <a:t>Results – and is found under the Test Results menu under Medical Resources. </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2890481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a:t>
            </a:r>
            <a:r>
              <a:rPr lang="en-US" smtClean="0"/>
              <a:t>Test Results</a:t>
            </a:r>
            <a:endParaRPr lang="en-US"/>
          </a:p>
        </p:txBody>
      </p:sp>
      <p:pic>
        <p:nvPicPr>
          <p:cNvPr id="3" name="Picture 2"/>
          <p:cNvPicPr>
            <a:picLocks noChangeAspect="1"/>
          </p:cNvPicPr>
          <p:nvPr/>
        </p:nvPicPr>
        <p:blipFill>
          <a:blip r:embed="rId2"/>
          <a:stretch>
            <a:fillRect/>
          </a:stretch>
        </p:blipFill>
        <p:spPr>
          <a:xfrm>
            <a:off x="1882730" y="1420468"/>
            <a:ext cx="6632620" cy="4309359"/>
          </a:xfrm>
          <a:prstGeom prst="rect">
            <a:avLst/>
          </a:prstGeom>
          <a:ln>
            <a:solidFill>
              <a:schemeClr val="tx1"/>
            </a:solidFill>
          </a:ln>
        </p:spPr>
      </p:pic>
      <p:sp>
        <p:nvSpPr>
          <p:cNvPr id="4" name="TextBox 3"/>
          <p:cNvSpPr txBox="1"/>
          <p:nvPr/>
        </p:nvSpPr>
        <p:spPr>
          <a:xfrm>
            <a:off x="373487" y="3026535"/>
            <a:ext cx="2395471" cy="3139321"/>
          </a:xfrm>
          <a:prstGeom prst="rect">
            <a:avLst/>
          </a:prstGeom>
          <a:solidFill>
            <a:schemeClr val="accent2">
              <a:lumMod val="60000"/>
              <a:lumOff val="40000"/>
            </a:schemeClr>
          </a:solidFill>
          <a:ln>
            <a:solidFill>
              <a:schemeClr val="tx1"/>
            </a:solidFill>
          </a:ln>
        </p:spPr>
        <p:txBody>
          <a:bodyPr wrap="square" rtlCol="0">
            <a:spAutoFit/>
          </a:bodyPr>
          <a:lstStyle/>
          <a:p>
            <a:r>
              <a:rPr lang="en-US" dirty="0" smtClean="0"/>
              <a:t>Before using this redesigned resource we highly recommend that you read both the Disclaimer and the About the Global</a:t>
            </a:r>
          </a:p>
          <a:p>
            <a:r>
              <a:rPr lang="en-US" dirty="0" smtClean="0"/>
              <a:t>Expected Results Resource so that you will better understand what is displayed in your results.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44563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Review xmlns="00558959-21e2-49b6-8bc1-d46e8fb3ce16">false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FF1BED85-7824-4CC2-8C4E-FD18A8DFB9FE}"/>
</file>

<file path=customXml/itemProps2.xml><?xml version="1.0" encoding="utf-8"?>
<ds:datastoreItem xmlns:ds="http://schemas.openxmlformats.org/officeDocument/2006/customXml" ds:itemID="{8153B798-98BD-45EE-97C8-03982F036099}"/>
</file>

<file path=customXml/itemProps3.xml><?xml version="1.0" encoding="utf-8"?>
<ds:datastoreItem xmlns:ds="http://schemas.openxmlformats.org/officeDocument/2006/customXml" ds:itemID="{D8617653-2E0B-4507-9784-3D3B4151A903}"/>
</file>

<file path=docProps/app.xml><?xml version="1.0" encoding="utf-8"?>
<Properties xmlns="http://schemas.openxmlformats.org/officeDocument/2006/extended-properties" xmlns:vt="http://schemas.openxmlformats.org/officeDocument/2006/docPropsVTypes">
  <Template/>
  <TotalTime>517</TotalTime>
  <Words>1519</Words>
  <Application>Microsoft Office PowerPoint</Application>
  <PresentationFormat>On-screen Show (4:3)</PresentationFormat>
  <Paragraphs>275</Paragraphs>
  <Slides>31</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31</vt:i4>
      </vt:variant>
    </vt:vector>
  </HeadingPairs>
  <TitlesOfParts>
    <vt:vector size="49"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What’s New in ZIMS!</vt:lpstr>
      <vt:lpstr>Say What?</vt:lpstr>
      <vt:lpstr>Look for the mic</vt:lpstr>
      <vt:lpstr>Available in these screens</vt:lpstr>
      <vt:lpstr>Read the Entry!</vt:lpstr>
      <vt:lpstr>Global Resources</vt:lpstr>
      <vt:lpstr>Global Resources</vt:lpstr>
      <vt:lpstr>Physiological Reference Ranges Expected Test Results</vt:lpstr>
      <vt:lpstr>Expected Test Results</vt:lpstr>
      <vt:lpstr>Expected Test Results</vt:lpstr>
      <vt:lpstr>Filtering Expected Test Results</vt:lpstr>
      <vt:lpstr>Results Display in Medical Record </vt:lpstr>
      <vt:lpstr>Required Staff Type</vt:lpstr>
      <vt:lpstr>What are the Emails?</vt:lpstr>
      <vt:lpstr>Email Confirmation</vt:lpstr>
      <vt:lpstr>1. Security</vt:lpstr>
      <vt:lpstr>2.Ensures Accuracy</vt:lpstr>
      <vt:lpstr>3. Emails From ZIMS</vt:lpstr>
      <vt:lpstr>4. Emails From Species360</vt:lpstr>
      <vt:lpstr>To Confirm Email</vt:lpstr>
      <vt:lpstr>Unconfirmed Emails</vt:lpstr>
      <vt:lpstr>View Confirmed Emails</vt:lpstr>
      <vt:lpstr>ZIMS Lockout</vt:lpstr>
      <vt:lpstr>Batch Actions from Enclosure Occupants List</vt:lpstr>
      <vt:lpstr>Occupants are not static</vt:lpstr>
      <vt:lpstr>Occupants tab and Search</vt:lpstr>
      <vt:lpstr>Create the Batch Action</vt:lpstr>
      <vt:lpstr>Complete the Batch Action</vt:lpstr>
      <vt:lpstr>Manage Templates – so new it’s not there yet!</vt:lpstr>
      <vt:lpstr>Manage Templates</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28</cp:revision>
  <dcterms:created xsi:type="dcterms:W3CDTF">2016-07-26T18:48:10Z</dcterms:created>
  <dcterms:modified xsi:type="dcterms:W3CDTF">2017-10-18T14:39:32Z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cked">
    <vt:lpwstr>false</vt:lpwstr>
  </property>
  <property fmtid="{D5CDD505-2E9C-101B-9397-08002B2CF9AE}" pid="3" name="Metrics URL">
    <vt:lpwstr/>
  </property>
  <property fmtid="{D5CDD505-2E9C-101B-9397-08002B2CF9AE}" pid="4" name="Tracking URL">
    <vt:lpwstr/>
  </property>
  <property fmtid="{D5CDD505-2E9C-101B-9397-08002B2CF9AE}" pid="5" name="ContentTypeId">
    <vt:lpwstr>0x010100B8A61D1EAB4F114BB81E10F743FBEB16</vt:lpwstr>
  </property>
  <property fmtid="{D5CDD505-2E9C-101B-9397-08002B2CF9AE}" pid="6" name="Updated on?">
    <vt:lpwstr>2018-07-05T07:54:48+00:00</vt:lpwstr>
  </property>
</Properties>
</file>