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78" r:id="rId18"/>
    <p:sldId id="279" r:id="rId19"/>
    <p:sldId id="274" r:id="rId20"/>
    <p:sldId id="280" r:id="rId21"/>
    <p:sldId id="284" r:id="rId22"/>
    <p:sldId id="259" r:id="rId23"/>
    <p:sldId id="283" r:id="rId24"/>
    <p:sldId id="265" r:id="rId25"/>
    <p:sldId id="260" r:id="rId26"/>
    <p:sldId id="285" r:id="rId27"/>
    <p:sldId id="269" r:id="rId28"/>
    <p:sldId id="257" r:id="rId29"/>
    <p:sldId id="281" r:id="rId30"/>
    <p:sldId id="268" r:id="rId31"/>
    <p:sldId id="264" r:id="rId32"/>
    <p:sldId id="258" r:id="rId33"/>
    <p:sldId id="263" r:id="rId34"/>
    <p:sldId id="272" r:id="rId35"/>
    <p:sldId id="277" r:id="rId36"/>
    <p:sldId id="271" r:id="rId37"/>
    <p:sldId id="282" r:id="rId38"/>
    <p:sldId id="273" r:id="rId39"/>
    <p:sldId id="276" r:id="rId40"/>
    <p:sldId id="267" r:id="rId41"/>
    <p:sldId id="27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89" d="100"/>
          <a:sy n="89" d="100"/>
        </p:scale>
        <p:origin x="1262" y="77"/>
      </p:cViewPr>
      <p:guideLst>
        <p:guide orient="horz" pos="2160"/>
        <p:guide pos="2880"/>
      </p:guideLst>
    </p:cSldViewPr>
  </p:slideViewPr>
  <p:notesTextViewPr>
    <p:cViewPr>
      <p:scale>
        <a:sx n="3" d="2"/>
        <a:sy n="3" d="2"/>
      </p:scale>
      <p:origin x="0" y="0"/>
    </p:cViewPr>
  </p:notesTextViewPr>
  <p:sorterViewPr>
    <p:cViewPr>
      <p:scale>
        <a:sx n="100" d="100"/>
        <a:sy n="100" d="100"/>
      </p:scale>
      <p:origin x="0" y="-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customXml" Target="../customXml/item3.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8/16/2017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5202238"/>
            <a:ext cx="6858000" cy="1655762"/>
          </a:xfrm>
        </p:spPr>
        <p:txBody>
          <a:bodyPr/>
          <a:lstStyle/>
          <a:p>
            <a:r>
              <a:rPr lang="en-US" dirty="0" smtClean="0"/>
              <a:t>August 2017 Tips &amp; Tricks</a:t>
            </a:r>
            <a:endParaRPr lang="en-US" dirty="0"/>
          </a:p>
        </p:txBody>
      </p:sp>
      <p:sp>
        <p:nvSpPr>
          <p:cNvPr id="4" name="Title 3"/>
          <p:cNvSpPr>
            <a:spLocks noGrp="1"/>
          </p:cNvSpPr>
          <p:nvPr>
            <p:ph type="ctrTitle"/>
          </p:nvPr>
        </p:nvSpPr>
        <p:spPr>
          <a:xfrm>
            <a:off x="685800" y="2539039"/>
            <a:ext cx="7772400" cy="2387600"/>
          </a:xfrm>
        </p:spPr>
        <p:txBody>
          <a:bodyPr/>
          <a:lstStyle/>
          <a:p>
            <a:r>
              <a:rPr lang="en-US" dirty="0" smtClean="0"/>
              <a:t>ZIMS Maintenance</a:t>
            </a:r>
            <a:endParaRPr lang="en-US" dirty="0"/>
          </a:p>
        </p:txBody>
      </p:sp>
      <p:pic>
        <p:nvPicPr>
          <p:cNvPr id="1028" name="Picture 4" descr="Image result for maintenanc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796" y="776735"/>
            <a:ext cx="6840239" cy="297341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85987"/>
            <a:ext cx="7886700" cy="1325563"/>
          </a:xfrm>
        </p:spPr>
        <p:txBody>
          <a:bodyPr>
            <a:normAutofit fontScale="90000"/>
          </a:bodyPr>
          <a:lstStyle/>
          <a:p>
            <a:r>
              <a:rPr lang="en-US" dirty="0" smtClean="0"/>
              <a:t>Staff </a:t>
            </a:r>
            <a:br>
              <a:rPr lang="en-US" dirty="0" smtClean="0"/>
            </a:br>
            <a:r>
              <a:rPr lang="en-US" dirty="0" smtClean="0"/>
              <a:t>Transactions </a:t>
            </a:r>
            <a:br>
              <a:rPr lang="en-US" dirty="0" smtClean="0"/>
            </a:br>
            <a:r>
              <a:rPr lang="en-US" dirty="0" smtClean="0"/>
              <a:t>Statistics</a:t>
            </a:r>
            <a:endParaRPr lang="en-US" dirty="0"/>
          </a:p>
        </p:txBody>
      </p:sp>
      <p:sp>
        <p:nvSpPr>
          <p:cNvPr id="3" name="Content Placeholder 2"/>
          <p:cNvSpPr>
            <a:spLocks noGrp="1"/>
          </p:cNvSpPr>
          <p:nvPr>
            <p:ph idx="1"/>
          </p:nvPr>
        </p:nvSpPr>
        <p:spPr>
          <a:xfrm>
            <a:off x="314325" y="2882096"/>
            <a:ext cx="8515350" cy="4351338"/>
          </a:xfrm>
        </p:spPr>
        <p:txBody>
          <a:bodyPr>
            <a:normAutofit/>
          </a:bodyPr>
          <a:lstStyle/>
          <a:p>
            <a:r>
              <a:rPr lang="en-US" sz="2400" dirty="0" smtClean="0"/>
              <a:t>This is found under My Institution &gt; Institution Statistics tab</a:t>
            </a:r>
          </a:p>
          <a:p>
            <a:r>
              <a:rPr lang="en-US" sz="2400" dirty="0" smtClean="0"/>
              <a:t>It displays the User name and the number of transactions recorded in the last 1, 7, 15 or 30 days</a:t>
            </a:r>
          </a:p>
          <a:p>
            <a:r>
              <a:rPr lang="en-US" sz="2400" dirty="0" smtClean="0"/>
              <a:t>Transactions here are any piece of data entry</a:t>
            </a:r>
          </a:p>
          <a:p>
            <a:r>
              <a:rPr lang="en-US" sz="2400" dirty="0" smtClean="0"/>
              <a:t>It is a quick check to see if those who are supposed to be entering data are indeed doing so</a:t>
            </a:r>
          </a:p>
          <a:p>
            <a:r>
              <a:rPr lang="en-US" sz="2400" dirty="0" smtClean="0"/>
              <a:t>It is also a quick check for possible inappropriate use</a:t>
            </a:r>
            <a:endParaRPr lang="en-US" sz="2400" dirty="0"/>
          </a:p>
        </p:txBody>
      </p:sp>
      <p:pic>
        <p:nvPicPr>
          <p:cNvPr id="4" name="Picture 3"/>
          <p:cNvPicPr>
            <a:picLocks noChangeAspect="1"/>
          </p:cNvPicPr>
          <p:nvPr/>
        </p:nvPicPr>
        <p:blipFill>
          <a:blip r:embed="rId2"/>
          <a:stretch>
            <a:fillRect/>
          </a:stretch>
        </p:blipFill>
        <p:spPr>
          <a:xfrm>
            <a:off x="4155311" y="386451"/>
            <a:ext cx="3230514" cy="2495645"/>
          </a:xfrm>
          <a:prstGeom prst="rect">
            <a:avLst/>
          </a:prstGeom>
          <a:effectLst>
            <a:softEdge rad="127000"/>
          </a:effectLst>
        </p:spPr>
      </p:pic>
    </p:spTree>
    <p:extLst>
      <p:ext uri="{BB962C8B-B14F-4D97-AF65-F5344CB8AC3E}">
        <p14:creationId xmlns:p14="http://schemas.microsoft.com/office/powerpoint/2010/main" val="5719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Transactions Statistics</a:t>
            </a:r>
            <a:endParaRPr lang="en-US" dirty="0"/>
          </a:p>
        </p:txBody>
      </p:sp>
      <p:sp>
        <p:nvSpPr>
          <p:cNvPr id="3" name="Content Placeholder 2"/>
          <p:cNvSpPr>
            <a:spLocks noGrp="1"/>
          </p:cNvSpPr>
          <p:nvPr>
            <p:ph idx="1"/>
          </p:nvPr>
        </p:nvSpPr>
        <p:spPr>
          <a:xfrm>
            <a:off x="628650" y="1310469"/>
            <a:ext cx="7886700" cy="4806995"/>
          </a:xfrm>
        </p:spPr>
        <p:txBody>
          <a:bodyPr>
            <a:normAutofit/>
          </a:bodyPr>
          <a:lstStyle/>
          <a:p>
            <a:r>
              <a:rPr lang="en-US" dirty="0" smtClean="0"/>
              <a:t>Some institutions use these statistics to tally how many transactions (piece of data entered) each staff member does in a year (or other time frame) and give awards</a:t>
            </a:r>
          </a:p>
          <a:p>
            <a:endParaRPr lang="en-US" dirty="0" smtClean="0"/>
          </a:p>
          <a:p>
            <a:endParaRPr lang="en-US" dirty="0"/>
          </a:p>
          <a:p>
            <a:r>
              <a:rPr lang="en-US" dirty="0" smtClean="0"/>
              <a:t>Others use them as proof of ZIMS usage to their governing authority</a:t>
            </a:r>
          </a:p>
          <a:p>
            <a:r>
              <a:rPr lang="en-US" dirty="0" smtClean="0"/>
              <a:t>You might want to schedule a monthly check of these numbers on your ZIMS calendar</a:t>
            </a:r>
            <a:endParaRPr lang="en-US" dirty="0"/>
          </a:p>
        </p:txBody>
      </p:sp>
      <p:pic>
        <p:nvPicPr>
          <p:cNvPr id="1026" name="Picture 2" descr="Image result for award ribb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490" y="2512278"/>
            <a:ext cx="1789135" cy="146154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Directory</a:t>
            </a:r>
            <a:endParaRPr lang="en-US" dirty="0"/>
          </a:p>
        </p:txBody>
      </p:sp>
      <p:sp>
        <p:nvSpPr>
          <p:cNvPr id="3" name="Content Placeholder 2"/>
          <p:cNvSpPr>
            <a:spLocks noGrp="1"/>
          </p:cNvSpPr>
          <p:nvPr>
            <p:ph idx="1"/>
          </p:nvPr>
        </p:nvSpPr>
        <p:spPr/>
        <p:txBody>
          <a:bodyPr/>
          <a:lstStyle/>
          <a:p>
            <a:r>
              <a:rPr lang="en-US" dirty="0" smtClean="0"/>
              <a:t>Do you need to add any external contacts</a:t>
            </a:r>
          </a:p>
          <a:p>
            <a:r>
              <a:rPr lang="en-US" dirty="0" smtClean="0"/>
              <a:t>Does information need to be updated</a:t>
            </a:r>
          </a:p>
          <a:p>
            <a:r>
              <a:rPr lang="en-US" dirty="0" smtClean="0"/>
              <a:t>An easy way to see what communication information needs to be added for your staff is to search Contact Directory by your institution</a:t>
            </a:r>
            <a:endParaRPr lang="en-US" dirty="0"/>
          </a:p>
        </p:txBody>
      </p:sp>
      <p:pic>
        <p:nvPicPr>
          <p:cNvPr id="4098" name="Picture 2" descr="Image result for zoo veterinari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7914" y="4105466"/>
            <a:ext cx="2891784" cy="230941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Roles for New </a:t>
            </a:r>
            <a:r>
              <a:rPr lang="en-US" dirty="0"/>
              <a:t>F</a:t>
            </a:r>
            <a:r>
              <a:rPr lang="en-US" dirty="0" smtClean="0"/>
              <a:t>unctionality</a:t>
            </a:r>
            <a:endParaRPr lang="en-US" dirty="0"/>
          </a:p>
        </p:txBody>
      </p:sp>
      <p:sp>
        <p:nvSpPr>
          <p:cNvPr id="3" name="Content Placeholder 2"/>
          <p:cNvSpPr>
            <a:spLocks noGrp="1"/>
          </p:cNvSpPr>
          <p:nvPr>
            <p:ph idx="1"/>
          </p:nvPr>
        </p:nvSpPr>
        <p:spPr>
          <a:xfrm>
            <a:off x="628650" y="2667597"/>
            <a:ext cx="7886700" cy="4351338"/>
          </a:xfrm>
        </p:spPr>
        <p:txBody>
          <a:bodyPr/>
          <a:lstStyle/>
          <a:p>
            <a:r>
              <a:rPr lang="en-US" dirty="0" smtClean="0"/>
              <a:t>Template Roles</a:t>
            </a:r>
          </a:p>
          <a:p>
            <a:pPr lvl="1"/>
            <a:r>
              <a:rPr lang="en-US" dirty="0" smtClean="0"/>
              <a:t>Did Species360 assign a new functionality to a Role that you may not want Users assigned that Role to have</a:t>
            </a:r>
          </a:p>
          <a:p>
            <a:pPr lvl="1"/>
            <a:r>
              <a:rPr lang="en-US" dirty="0" smtClean="0"/>
              <a:t>Assign different Role or create custom Role</a:t>
            </a:r>
          </a:p>
          <a:p>
            <a:r>
              <a:rPr lang="en-US" dirty="0" smtClean="0"/>
              <a:t>Custom roles</a:t>
            </a:r>
          </a:p>
          <a:p>
            <a:pPr lvl="1"/>
            <a:r>
              <a:rPr lang="en-US" dirty="0" smtClean="0"/>
              <a:t>Do you need to add new functionality to one or more of your custom Roles</a:t>
            </a:r>
            <a:endParaRPr lang="en-US" dirty="0"/>
          </a:p>
        </p:txBody>
      </p:sp>
      <p:pic>
        <p:nvPicPr>
          <p:cNvPr id="1026" name="Picture 2" descr="Image result for aquaris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88" y="1027907"/>
            <a:ext cx="3738404" cy="186920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0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Check Role Access</a:t>
            </a:r>
            <a:endParaRPr lang="en-US" dirty="0"/>
          </a:p>
        </p:txBody>
      </p:sp>
      <p:sp>
        <p:nvSpPr>
          <p:cNvPr id="3" name="Content Placeholder 2"/>
          <p:cNvSpPr>
            <a:spLocks noGrp="1"/>
          </p:cNvSpPr>
          <p:nvPr>
            <p:ph idx="1"/>
          </p:nvPr>
        </p:nvSpPr>
        <p:spPr/>
        <p:txBody>
          <a:bodyPr/>
          <a:lstStyle/>
          <a:p>
            <a:r>
              <a:rPr lang="en-US" dirty="0" smtClean="0"/>
              <a:t>Help Menu</a:t>
            </a:r>
          </a:p>
          <a:p>
            <a:pPr lvl="1"/>
            <a:r>
              <a:rPr lang="en-US" dirty="0" smtClean="0"/>
              <a:t>Global Template ZIMS Roles</a:t>
            </a:r>
          </a:p>
          <a:p>
            <a:r>
              <a:rPr lang="en-US" dirty="0" smtClean="0"/>
              <a:t>My Institution &gt; Roles Module &gt;Manage Role Access</a:t>
            </a:r>
          </a:p>
          <a:p>
            <a:pPr lvl="1"/>
            <a:r>
              <a:rPr lang="en-US" dirty="0" smtClean="0"/>
              <a:t>Open each module and review</a:t>
            </a:r>
            <a:endParaRPr lang="en-US" dirty="0"/>
          </a:p>
        </p:txBody>
      </p:sp>
      <p:pic>
        <p:nvPicPr>
          <p:cNvPr id="1026" name="Picture 2" descr="Image result for zoo staff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47" y="4026441"/>
            <a:ext cx="3631529" cy="228545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3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&amp; Assignments</a:t>
            </a:r>
            <a:endParaRPr lang="en-US" dirty="0"/>
          </a:p>
        </p:txBody>
      </p:sp>
      <p:sp>
        <p:nvSpPr>
          <p:cNvPr id="3" name="Content Placeholder 2"/>
          <p:cNvSpPr>
            <a:spLocks noGrp="1"/>
          </p:cNvSpPr>
          <p:nvPr>
            <p:ph idx="1"/>
          </p:nvPr>
        </p:nvSpPr>
        <p:spPr/>
        <p:txBody>
          <a:bodyPr/>
          <a:lstStyle/>
          <a:p>
            <a:r>
              <a:rPr lang="en-US" dirty="0" smtClean="0"/>
              <a:t>Check for any custom Roles that could be deleted (User Count = 0)</a:t>
            </a:r>
          </a:p>
          <a:p>
            <a:r>
              <a:rPr lang="en-US" dirty="0" smtClean="0"/>
              <a:t>You cannot delete Species360 Template Roles</a:t>
            </a:r>
            <a:endParaRPr lang="en-US" dirty="0"/>
          </a:p>
        </p:txBody>
      </p:sp>
      <p:pic>
        <p:nvPicPr>
          <p:cNvPr id="4" name="Picture 2" descr="Image result for zoo staff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067" y="3252149"/>
            <a:ext cx="4400774" cy="30952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4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a:t>
            </a:r>
            <a:endParaRPr lang="en-US" dirty="0"/>
          </a:p>
        </p:txBody>
      </p:sp>
      <p:sp>
        <p:nvSpPr>
          <p:cNvPr id="3" name="Content Placeholder 2"/>
          <p:cNvSpPr>
            <a:spLocks noGrp="1"/>
          </p:cNvSpPr>
          <p:nvPr>
            <p:ph idx="1"/>
          </p:nvPr>
        </p:nvSpPr>
        <p:spPr/>
        <p:txBody>
          <a:bodyPr/>
          <a:lstStyle/>
          <a:p>
            <a:r>
              <a:rPr lang="en-US" dirty="0" smtClean="0"/>
              <a:t>Are they still Active</a:t>
            </a:r>
          </a:p>
          <a:p>
            <a:pPr lvl="1"/>
            <a:r>
              <a:rPr lang="en-US" dirty="0" smtClean="0"/>
              <a:t>You cannot delete a historical Collection that has animals recorded in it but you can mark it Inactive</a:t>
            </a:r>
          </a:p>
          <a:p>
            <a:r>
              <a:rPr lang="en-US" dirty="0" smtClean="0"/>
              <a:t>Is the scope correctly indicated</a:t>
            </a:r>
          </a:p>
          <a:p>
            <a:pPr lvl="1"/>
            <a:r>
              <a:rPr lang="en-US" dirty="0" smtClean="0"/>
              <a:t>Remember a Global Scope is preferred</a:t>
            </a:r>
            <a:endParaRPr lang="en-US" dirty="0"/>
          </a:p>
        </p:txBody>
      </p:sp>
      <p:pic>
        <p:nvPicPr>
          <p:cNvPr id="6146" name="Picture 2" descr="Image result for groups of zoo animal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001294"/>
            <a:ext cx="5125792" cy="23299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4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Preferences</a:t>
            </a:r>
            <a:endParaRPr lang="en-US" dirty="0"/>
          </a:p>
        </p:txBody>
      </p:sp>
      <p:sp>
        <p:nvSpPr>
          <p:cNvPr id="3" name="Content Placeholder 2"/>
          <p:cNvSpPr>
            <a:spLocks noGrp="1"/>
          </p:cNvSpPr>
          <p:nvPr>
            <p:ph idx="1"/>
          </p:nvPr>
        </p:nvSpPr>
        <p:spPr>
          <a:xfrm>
            <a:off x="628650" y="1529411"/>
            <a:ext cx="7886700" cy="4351338"/>
          </a:xfrm>
        </p:spPr>
        <p:txBody>
          <a:bodyPr/>
          <a:lstStyle/>
          <a:p>
            <a:r>
              <a:rPr lang="en-US" dirty="0" smtClean="0"/>
              <a:t>The Measurement Preferences tab lets you limit measurement terms to only those you use</a:t>
            </a:r>
          </a:p>
          <a:p>
            <a:r>
              <a:rPr lang="en-US" dirty="0" smtClean="0"/>
              <a:t>These are available for animals, enclosures, life support and development milestones</a:t>
            </a:r>
          </a:p>
          <a:p>
            <a:r>
              <a:rPr lang="en-US" dirty="0" smtClean="0"/>
              <a:t>Check to make sure you have these filtered as desired</a:t>
            </a:r>
            <a:endParaRPr lang="en-US" dirty="0"/>
          </a:p>
        </p:txBody>
      </p:sp>
      <p:pic>
        <p:nvPicPr>
          <p:cNvPr id="1028" name="Picture 4" descr="Image result for measuring zoo anim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350" y="3979477"/>
            <a:ext cx="3271233" cy="237835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18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197" y="365126"/>
            <a:ext cx="7886700" cy="1325563"/>
          </a:xfrm>
        </p:spPr>
        <p:txBody>
          <a:bodyPr/>
          <a:lstStyle/>
          <a:p>
            <a:r>
              <a:rPr lang="en-US" dirty="0" smtClean="0"/>
              <a:t>Species Wanted &amp; Animals Available</a:t>
            </a:r>
            <a:endParaRPr lang="en-US" dirty="0"/>
          </a:p>
        </p:txBody>
      </p:sp>
      <p:sp>
        <p:nvSpPr>
          <p:cNvPr id="3" name="Content Placeholder 2"/>
          <p:cNvSpPr>
            <a:spLocks noGrp="1"/>
          </p:cNvSpPr>
          <p:nvPr>
            <p:ph idx="1"/>
          </p:nvPr>
        </p:nvSpPr>
        <p:spPr>
          <a:xfrm>
            <a:off x="654406" y="1974025"/>
            <a:ext cx="7886700" cy="4351338"/>
          </a:xfrm>
        </p:spPr>
        <p:txBody>
          <a:bodyPr/>
          <a:lstStyle/>
          <a:p>
            <a:r>
              <a:rPr lang="en-US" dirty="0" smtClean="0"/>
              <a:t>Are you still looking for the Species Wanted</a:t>
            </a:r>
          </a:p>
          <a:p>
            <a:pPr lvl="1"/>
            <a:r>
              <a:rPr lang="en-US" dirty="0" smtClean="0"/>
              <a:t>May have acquired what you wanted</a:t>
            </a:r>
          </a:p>
          <a:p>
            <a:pPr lvl="1"/>
            <a:r>
              <a:rPr lang="en-US" dirty="0" smtClean="0"/>
              <a:t>Plans may have changed</a:t>
            </a:r>
          </a:p>
          <a:p>
            <a:pPr lvl="1"/>
            <a:r>
              <a:rPr lang="en-US" dirty="0" smtClean="0"/>
              <a:t>Should new ones be added</a:t>
            </a:r>
          </a:p>
          <a:p>
            <a:r>
              <a:rPr lang="en-US" dirty="0" smtClean="0"/>
              <a:t>Is the Animal still available </a:t>
            </a:r>
          </a:p>
          <a:p>
            <a:pPr lvl="1"/>
            <a:r>
              <a:rPr lang="en-US" dirty="0" smtClean="0"/>
              <a:t>Possible death or disposition</a:t>
            </a:r>
          </a:p>
          <a:p>
            <a:pPr lvl="1"/>
            <a:r>
              <a:rPr lang="en-US" dirty="0" smtClean="0"/>
              <a:t>Medical issues</a:t>
            </a:r>
          </a:p>
          <a:p>
            <a:pPr lvl="1"/>
            <a:r>
              <a:rPr lang="en-US" dirty="0" smtClean="0"/>
              <a:t>Plans may have changed</a:t>
            </a:r>
          </a:p>
          <a:p>
            <a:pPr lvl="1"/>
            <a:r>
              <a:rPr lang="en-US" dirty="0" smtClean="0"/>
              <a:t>Should new ones be added</a:t>
            </a:r>
            <a:endParaRPr lang="en-US" dirty="0"/>
          </a:p>
        </p:txBody>
      </p:sp>
      <p:pic>
        <p:nvPicPr>
          <p:cNvPr id="4098" name="Picture 2" descr="Image result for aquarium ani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854" y="3590854"/>
            <a:ext cx="3469738" cy="22770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44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4049"/>
            <a:ext cx="7886700" cy="1325563"/>
          </a:xfrm>
        </p:spPr>
        <p:txBody>
          <a:bodyPr/>
          <a:lstStyle/>
          <a:p>
            <a:r>
              <a:rPr lang="en-US" dirty="0" smtClean="0"/>
              <a:t>Update Animal/Enclosure Lists</a:t>
            </a:r>
            <a:endParaRPr lang="en-US" dirty="0"/>
          </a:p>
        </p:txBody>
      </p:sp>
      <p:sp>
        <p:nvSpPr>
          <p:cNvPr id="3" name="Content Placeholder 2"/>
          <p:cNvSpPr>
            <a:spLocks noGrp="1"/>
          </p:cNvSpPr>
          <p:nvPr>
            <p:ph idx="1"/>
          </p:nvPr>
        </p:nvSpPr>
        <p:spPr>
          <a:xfrm>
            <a:off x="628650" y="1336228"/>
            <a:ext cx="7886700" cy="4351338"/>
          </a:xfrm>
        </p:spPr>
        <p:txBody>
          <a:bodyPr/>
          <a:lstStyle/>
          <a:p>
            <a:r>
              <a:rPr lang="en-US" dirty="0" smtClean="0"/>
              <a:t>Review of your Animal and Enclosure Lists is recommended</a:t>
            </a:r>
          </a:p>
          <a:p>
            <a:r>
              <a:rPr lang="en-US" dirty="0" smtClean="0"/>
              <a:t>ZIMS will not automatically update these lists</a:t>
            </a:r>
          </a:p>
          <a:p>
            <a:r>
              <a:rPr lang="en-US" dirty="0" smtClean="0"/>
              <a:t>Did you add those new babies and delete the ones from last year that you dispositioned</a:t>
            </a:r>
            <a:endParaRPr lang="en-US" dirty="0"/>
          </a:p>
        </p:txBody>
      </p:sp>
      <p:pic>
        <p:nvPicPr>
          <p:cNvPr id="3076" name="Picture 4" descr="Image result for zoo animal grou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158" y="3511897"/>
            <a:ext cx="3901270" cy="308688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23" y="1071296"/>
            <a:ext cx="7886700" cy="1325563"/>
          </a:xfrm>
        </p:spPr>
        <p:txBody>
          <a:bodyPr/>
          <a:lstStyle/>
          <a:p>
            <a:r>
              <a:rPr lang="en-US" dirty="0" smtClean="0"/>
              <a:t>Why Bother?</a:t>
            </a:r>
            <a:endParaRPr lang="en-US" dirty="0"/>
          </a:p>
        </p:txBody>
      </p:sp>
      <p:sp>
        <p:nvSpPr>
          <p:cNvPr id="3" name="Content Placeholder 2"/>
          <p:cNvSpPr>
            <a:spLocks noGrp="1"/>
          </p:cNvSpPr>
          <p:nvPr>
            <p:ph idx="1"/>
          </p:nvPr>
        </p:nvSpPr>
        <p:spPr>
          <a:xfrm>
            <a:off x="628650" y="2758132"/>
            <a:ext cx="7886700" cy="4351338"/>
          </a:xfrm>
        </p:spPr>
        <p:txBody>
          <a:bodyPr/>
          <a:lstStyle/>
          <a:p>
            <a:r>
              <a:rPr lang="en-US" dirty="0" smtClean="0"/>
              <a:t>With our Agile deployments (biweekly Bug fixes and Enhancement rollouts) big major releases are rare</a:t>
            </a:r>
          </a:p>
          <a:p>
            <a:pPr lvl="1"/>
            <a:r>
              <a:rPr lang="en-US" dirty="0" smtClean="0"/>
              <a:t>New functionality can sneak in on you and you want to keep updated</a:t>
            </a:r>
          </a:p>
          <a:p>
            <a:pPr lvl="1"/>
            <a:r>
              <a:rPr lang="en-US" dirty="0" smtClean="0"/>
              <a:t>Current functionality may need to be re-assigned</a:t>
            </a:r>
          </a:p>
          <a:p>
            <a:r>
              <a:rPr lang="en-US" dirty="0" smtClean="0"/>
              <a:t>Your animal collection changes</a:t>
            </a:r>
          </a:p>
          <a:p>
            <a:r>
              <a:rPr lang="en-US" dirty="0" smtClean="0"/>
              <a:t>Your staff changes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856" y="452284"/>
            <a:ext cx="3186820" cy="2125211"/>
          </a:xfrm>
          <a:prstGeom prst="rect">
            <a:avLst/>
          </a:prstGeom>
          <a:effectLst>
            <a:softEdge rad="127000"/>
          </a:effectLst>
        </p:spPr>
      </p:pic>
    </p:spTree>
    <p:extLst>
      <p:ext uri="{BB962C8B-B14F-4D97-AF65-F5344CB8AC3E}">
        <p14:creationId xmlns:p14="http://schemas.microsoft.com/office/powerpoint/2010/main" val="260859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Columns and Order</a:t>
            </a:r>
            <a:endParaRPr lang="en-US" dirty="0"/>
          </a:p>
        </p:txBody>
      </p:sp>
      <p:sp>
        <p:nvSpPr>
          <p:cNvPr id="3" name="Content Placeholder 2"/>
          <p:cNvSpPr>
            <a:spLocks noGrp="1"/>
          </p:cNvSpPr>
          <p:nvPr>
            <p:ph idx="1"/>
          </p:nvPr>
        </p:nvSpPr>
        <p:spPr>
          <a:xfrm>
            <a:off x="628650" y="1690689"/>
            <a:ext cx="7886700" cy="4351338"/>
          </a:xfrm>
        </p:spPr>
        <p:txBody>
          <a:bodyPr>
            <a:normAutofit lnSpcReduction="10000"/>
          </a:bodyPr>
          <a:lstStyle/>
          <a:p>
            <a:r>
              <a:rPr lang="en-US" dirty="0" smtClean="0"/>
              <a:t>It is good to review the columns displayed and the order in your results grids</a:t>
            </a:r>
          </a:p>
          <a:p>
            <a:r>
              <a:rPr lang="en-US" dirty="0" smtClean="0"/>
              <a:t>Remind your staff that they can customize what they see</a:t>
            </a:r>
          </a:p>
          <a:p>
            <a:r>
              <a:rPr lang="en-US" dirty="0" smtClean="0"/>
              <a:t>Keepers may want to see House Name but Veterinarians may prefer to see Transponders</a:t>
            </a:r>
          </a:p>
          <a:p>
            <a:r>
              <a:rPr lang="en-US" dirty="0" smtClean="0"/>
              <a:t>And remember the column order can be adjusted</a:t>
            </a:r>
          </a:p>
          <a:p>
            <a:r>
              <a:rPr lang="en-US" dirty="0" smtClean="0"/>
              <a:t>You can always select to “reset” to the default columns and order</a:t>
            </a:r>
            <a:endParaRPr lang="en-US" dirty="0"/>
          </a:p>
        </p:txBody>
      </p:sp>
    </p:spTree>
    <p:extLst>
      <p:ext uri="{BB962C8B-B14F-4D97-AF65-F5344CB8AC3E}">
        <p14:creationId xmlns:p14="http://schemas.microsoft.com/office/powerpoint/2010/main" val="7850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Archived </a:t>
            </a:r>
            <a:r>
              <a:rPr lang="en-US" dirty="0" err="1" smtClean="0"/>
              <a:t>Pendings</a:t>
            </a:r>
            <a:endParaRPr lang="en-US" dirty="0"/>
          </a:p>
        </p:txBody>
      </p:sp>
      <p:sp>
        <p:nvSpPr>
          <p:cNvPr id="3" name="Content Placeholder 2"/>
          <p:cNvSpPr>
            <a:spLocks noGrp="1"/>
          </p:cNvSpPr>
          <p:nvPr>
            <p:ph idx="1"/>
          </p:nvPr>
        </p:nvSpPr>
        <p:spPr>
          <a:xfrm>
            <a:off x="628650" y="1516532"/>
            <a:ext cx="7886700" cy="4351338"/>
          </a:xfrm>
        </p:spPr>
        <p:txBody>
          <a:bodyPr/>
          <a:lstStyle/>
          <a:p>
            <a:r>
              <a:rPr lang="en-US" dirty="0" smtClean="0"/>
              <a:t>You may have archived some </a:t>
            </a:r>
            <a:r>
              <a:rPr lang="en-US" dirty="0" err="1" smtClean="0"/>
              <a:t>Pendings</a:t>
            </a:r>
            <a:r>
              <a:rPr lang="en-US" dirty="0" smtClean="0"/>
              <a:t> that you may now be able to deal with</a:t>
            </a:r>
          </a:p>
          <a:p>
            <a:r>
              <a:rPr lang="en-US" dirty="0" smtClean="0"/>
              <a:t>Select Include Archived in your </a:t>
            </a:r>
            <a:r>
              <a:rPr lang="en-US" dirty="0" err="1" smtClean="0"/>
              <a:t>Pendings</a:t>
            </a:r>
            <a:r>
              <a:rPr lang="en-US" dirty="0" smtClean="0"/>
              <a:t> list and they will appear in red</a:t>
            </a:r>
          </a:p>
          <a:p>
            <a:r>
              <a:rPr lang="en-US" dirty="0" smtClean="0"/>
              <a:t>You cannot Unarchive a Pending at this time, but you can address an Archived one</a:t>
            </a:r>
            <a:endParaRPr lang="en-US" dirty="0"/>
          </a:p>
        </p:txBody>
      </p:sp>
      <p:pic>
        <p:nvPicPr>
          <p:cNvPr id="3074" name="Picture 2" descr="Image result for aquarium anima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127" y="4273903"/>
            <a:ext cx="4221996" cy="22299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7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Incomplete Accessions</a:t>
            </a:r>
            <a:endParaRPr lang="en-US" dirty="0"/>
          </a:p>
        </p:txBody>
      </p:sp>
      <p:sp>
        <p:nvSpPr>
          <p:cNvPr id="3" name="Content Placeholder 2"/>
          <p:cNvSpPr>
            <a:spLocks noGrp="1"/>
          </p:cNvSpPr>
          <p:nvPr>
            <p:ph idx="1"/>
          </p:nvPr>
        </p:nvSpPr>
        <p:spPr/>
        <p:txBody>
          <a:bodyPr/>
          <a:lstStyle/>
          <a:p>
            <a:r>
              <a:rPr lang="en-US" dirty="0" smtClean="0"/>
              <a:t>Review any Incomplete Accessions that have not been Completed</a:t>
            </a:r>
          </a:p>
          <a:p>
            <a:r>
              <a:rPr lang="en-US" dirty="0" smtClean="0"/>
              <a:t>Remember to </a:t>
            </a:r>
            <a:r>
              <a:rPr lang="en-US" dirty="0"/>
              <a:t>c</a:t>
            </a:r>
            <a:r>
              <a:rPr lang="en-US" dirty="0" smtClean="0"/>
              <a:t>heck for any you may have Archived</a:t>
            </a:r>
          </a:p>
          <a:p>
            <a:r>
              <a:rPr lang="en-US" dirty="0" smtClean="0"/>
              <a:t>You can re-activate Incomplete Accessions</a:t>
            </a:r>
            <a:endParaRPr lang="en-US" dirty="0"/>
          </a:p>
        </p:txBody>
      </p:sp>
      <p:pic>
        <p:nvPicPr>
          <p:cNvPr id="4098" name="Picture 2" descr="Image result for aquarium animal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469" y="4137178"/>
            <a:ext cx="3515932" cy="23353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4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03" y="309809"/>
            <a:ext cx="8386394" cy="1325563"/>
          </a:xfrm>
        </p:spPr>
        <p:txBody>
          <a:bodyPr/>
          <a:lstStyle/>
          <a:p>
            <a:r>
              <a:rPr lang="en-US" dirty="0" smtClean="0"/>
              <a:t>Review/delete/update Templates</a:t>
            </a:r>
            <a:endParaRPr lang="en-US" dirty="0"/>
          </a:p>
        </p:txBody>
      </p:sp>
      <p:sp>
        <p:nvSpPr>
          <p:cNvPr id="3" name="Content Placeholder 2"/>
          <p:cNvSpPr>
            <a:spLocks noGrp="1"/>
          </p:cNvSpPr>
          <p:nvPr>
            <p:ph idx="1"/>
          </p:nvPr>
        </p:nvSpPr>
        <p:spPr>
          <a:xfrm>
            <a:off x="378803" y="1861087"/>
            <a:ext cx="7886700" cy="4351338"/>
          </a:xfrm>
        </p:spPr>
        <p:txBody>
          <a:bodyPr>
            <a:normAutofit fontScale="92500" lnSpcReduction="10000"/>
          </a:bodyPr>
          <a:lstStyle/>
          <a:p>
            <a:r>
              <a:rPr lang="en-US" dirty="0" smtClean="0"/>
              <a:t>Batch Measurement Templates</a:t>
            </a:r>
          </a:p>
          <a:p>
            <a:pPr lvl="1"/>
            <a:r>
              <a:rPr lang="en-US" dirty="0" smtClean="0"/>
              <a:t>Animal/Enclosure</a:t>
            </a:r>
          </a:p>
          <a:p>
            <a:pPr lvl="1"/>
            <a:r>
              <a:rPr lang="en-US" dirty="0" smtClean="0"/>
              <a:t>From left hand search box</a:t>
            </a:r>
          </a:p>
          <a:p>
            <a:r>
              <a:rPr lang="en-US" dirty="0" smtClean="0"/>
              <a:t>Note/Observation Templates</a:t>
            </a:r>
          </a:p>
          <a:p>
            <a:pPr lvl="1"/>
            <a:r>
              <a:rPr lang="en-US" dirty="0" smtClean="0"/>
              <a:t>Start &gt; Tools &gt; Manage Note Template</a:t>
            </a:r>
          </a:p>
          <a:p>
            <a:pPr lvl="1"/>
            <a:r>
              <a:rPr lang="en-US" dirty="0" smtClean="0"/>
              <a:t>Within Note record</a:t>
            </a:r>
          </a:p>
          <a:p>
            <a:r>
              <a:rPr lang="en-US" dirty="0" smtClean="0"/>
              <a:t>Measurement Range Template</a:t>
            </a:r>
          </a:p>
          <a:p>
            <a:pPr lvl="1"/>
            <a:r>
              <a:rPr lang="en-US" dirty="0" smtClean="0"/>
              <a:t>Start &gt; Tools &gt; Measurement Range Template</a:t>
            </a:r>
          </a:p>
          <a:p>
            <a:r>
              <a:rPr lang="en-US" dirty="0" smtClean="0"/>
              <a:t>Aquarist Daily Log</a:t>
            </a:r>
          </a:p>
          <a:p>
            <a:pPr lvl="1"/>
            <a:r>
              <a:rPr lang="en-US" dirty="0" smtClean="0"/>
              <a:t>Enclosure &gt; Batch Measurements &gt; Manage Templates</a:t>
            </a:r>
          </a:p>
          <a:p>
            <a:pPr lvl="1"/>
            <a:r>
              <a:rPr lang="en-US" smtClean="0"/>
              <a:t>Start &gt; Tools</a:t>
            </a:r>
            <a:endParaRPr lang="en-US" dirty="0"/>
          </a:p>
        </p:txBody>
      </p:sp>
      <p:pic>
        <p:nvPicPr>
          <p:cNvPr id="5122" name="Picture 2" descr="Image result for groups of zoo animals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5798" y="1409657"/>
            <a:ext cx="3129399" cy="209339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36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Plans</a:t>
            </a:r>
            <a:endParaRPr lang="en-US" dirty="0"/>
          </a:p>
        </p:txBody>
      </p:sp>
      <p:sp>
        <p:nvSpPr>
          <p:cNvPr id="3" name="Content Placeholder 2"/>
          <p:cNvSpPr>
            <a:spLocks noGrp="1"/>
          </p:cNvSpPr>
          <p:nvPr>
            <p:ph idx="1"/>
          </p:nvPr>
        </p:nvSpPr>
        <p:spPr/>
        <p:txBody>
          <a:bodyPr/>
          <a:lstStyle/>
          <a:p>
            <a:r>
              <a:rPr lang="en-US" dirty="0" smtClean="0"/>
              <a:t>If you are using the Management Plan grid you should review at least annually</a:t>
            </a:r>
          </a:p>
          <a:p>
            <a:r>
              <a:rPr lang="en-US" dirty="0"/>
              <a:t>Are all the animals that are in a managed plan indicated as such</a:t>
            </a:r>
          </a:p>
          <a:p>
            <a:r>
              <a:rPr lang="en-US" dirty="0" smtClean="0"/>
              <a:t>Search is found in Advanced Animal Search</a:t>
            </a:r>
          </a:p>
        </p:txBody>
      </p:sp>
      <p:pic>
        <p:nvPicPr>
          <p:cNvPr id="7170" name="Picture 2" descr="Image result for golden-lion tamar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7" y="4121239"/>
            <a:ext cx="4195429" cy="25322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9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Sharing List</a:t>
            </a:r>
            <a:endParaRPr lang="en-US" dirty="0"/>
          </a:p>
        </p:txBody>
      </p:sp>
      <p:sp>
        <p:nvSpPr>
          <p:cNvPr id="3" name="Content Placeholder 2"/>
          <p:cNvSpPr>
            <a:spLocks noGrp="1"/>
          </p:cNvSpPr>
          <p:nvPr>
            <p:ph idx="1"/>
          </p:nvPr>
        </p:nvSpPr>
        <p:spPr/>
        <p:txBody>
          <a:bodyPr/>
          <a:lstStyle/>
          <a:p>
            <a:r>
              <a:rPr lang="en-US" dirty="0" smtClean="0"/>
              <a:t>Any records need sharing to be removed?</a:t>
            </a:r>
          </a:p>
          <a:p>
            <a:pPr lvl="1"/>
            <a:r>
              <a:rPr lang="en-US" dirty="0" smtClean="0"/>
              <a:t>Transactions did happen</a:t>
            </a:r>
          </a:p>
          <a:p>
            <a:pPr lvl="1"/>
            <a:r>
              <a:rPr lang="en-US" dirty="0" smtClean="0"/>
              <a:t>Transactions did not happen</a:t>
            </a:r>
          </a:p>
          <a:p>
            <a:pPr lvl="1"/>
            <a:r>
              <a:rPr lang="en-US" dirty="0" smtClean="0"/>
              <a:t>Remove institution</a:t>
            </a:r>
          </a:p>
          <a:p>
            <a:pPr lvl="1"/>
            <a:r>
              <a:rPr lang="en-US" dirty="0" smtClean="0"/>
              <a:t>Deaths</a:t>
            </a:r>
          </a:p>
          <a:p>
            <a:r>
              <a:rPr lang="en-US" dirty="0" smtClean="0"/>
              <a:t>Any additions to sharing</a:t>
            </a:r>
          </a:p>
          <a:p>
            <a:pPr lvl="1"/>
            <a:r>
              <a:rPr lang="en-US" dirty="0" smtClean="0"/>
              <a:t>Ownership changes</a:t>
            </a:r>
          </a:p>
          <a:p>
            <a:pPr lvl="1"/>
            <a:r>
              <a:rPr lang="en-US" dirty="0" smtClean="0"/>
              <a:t>Institution changes</a:t>
            </a:r>
          </a:p>
          <a:p>
            <a:pPr lvl="1"/>
            <a:r>
              <a:rPr lang="en-US" dirty="0" smtClean="0"/>
              <a:t>Collection changes</a:t>
            </a:r>
            <a:endParaRPr lang="en-US" dirty="0"/>
          </a:p>
        </p:txBody>
      </p:sp>
      <p:pic>
        <p:nvPicPr>
          <p:cNvPr id="8194" name="Picture 2" descr="Image result for giraff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731" y="2959568"/>
            <a:ext cx="4043965" cy="25920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43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953" y="2369405"/>
            <a:ext cx="7772400" cy="2387600"/>
          </a:xfrm>
        </p:spPr>
        <p:txBody>
          <a:bodyPr/>
          <a:lstStyle/>
          <a:p>
            <a:r>
              <a:rPr lang="en-US" dirty="0" smtClean="0"/>
              <a:t>Any Questions?</a:t>
            </a:r>
            <a:endParaRPr lang="en-US" dirty="0"/>
          </a:p>
        </p:txBody>
      </p:sp>
      <p:sp>
        <p:nvSpPr>
          <p:cNvPr id="3" name="Subtitle 2"/>
          <p:cNvSpPr>
            <a:spLocks noGrp="1"/>
          </p:cNvSpPr>
          <p:nvPr>
            <p:ph type="subTitle" idx="1"/>
          </p:nvPr>
        </p:nvSpPr>
        <p:spPr>
          <a:xfrm>
            <a:off x="1143000" y="4941440"/>
            <a:ext cx="6858000" cy="1655762"/>
          </a:xfrm>
        </p:spPr>
        <p:txBody>
          <a:bodyPr/>
          <a:lstStyle/>
          <a:p>
            <a:r>
              <a:rPr lang="en-US" dirty="0" smtClean="0"/>
              <a:t>On ZIMS Maintenance</a:t>
            </a:r>
            <a:endParaRPr lang="en-US" dirty="0"/>
          </a:p>
        </p:txBody>
      </p:sp>
      <p:pic>
        <p:nvPicPr>
          <p:cNvPr id="2050" name="Picture 2" descr="Image result for maintenanc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366" y="418249"/>
            <a:ext cx="5547574" cy="31449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08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Schedule</a:t>
            </a:r>
            <a:endParaRPr lang="en-US" dirty="0"/>
          </a:p>
        </p:txBody>
      </p:sp>
      <p:sp>
        <p:nvSpPr>
          <p:cNvPr id="3" name="Content Placeholder 2"/>
          <p:cNvSpPr>
            <a:spLocks noGrp="1"/>
          </p:cNvSpPr>
          <p:nvPr>
            <p:ph idx="1"/>
          </p:nvPr>
        </p:nvSpPr>
        <p:spPr>
          <a:xfrm>
            <a:off x="628650" y="1943320"/>
            <a:ext cx="7886700" cy="4351338"/>
          </a:xfrm>
        </p:spPr>
        <p:txBody>
          <a:bodyPr>
            <a:normAutofit lnSpcReduction="10000"/>
          </a:bodyPr>
          <a:lstStyle/>
          <a:p>
            <a:r>
              <a:rPr lang="en-US" dirty="0" smtClean="0"/>
              <a:t>The schedule for these maintenance tasks will be different for each institution</a:t>
            </a:r>
          </a:p>
          <a:p>
            <a:r>
              <a:rPr lang="en-US" dirty="0" smtClean="0"/>
              <a:t>If you have high staff turnover or seasonal workers, you may need to address the staff functions more frequently then an institution with more stable staffing</a:t>
            </a:r>
          </a:p>
          <a:p>
            <a:r>
              <a:rPr lang="en-US" dirty="0" smtClean="0"/>
              <a:t>You may want to schedule the animal functions for late spring or fall after a busy transport season has changed your animal collection</a:t>
            </a:r>
          </a:p>
          <a:p>
            <a:r>
              <a:rPr lang="en-US" dirty="0" smtClean="0"/>
              <a:t>As we go through the topics think about what your schedule might be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4218" y="356006"/>
            <a:ext cx="2494796" cy="1587314"/>
          </a:xfrm>
          <a:prstGeom prst="rect">
            <a:avLst/>
          </a:prstGeom>
          <a:effectLst>
            <a:softEdge rad="127000"/>
          </a:effectLst>
        </p:spPr>
      </p:pic>
    </p:spTree>
    <p:extLst>
      <p:ext uri="{BB962C8B-B14F-4D97-AF65-F5344CB8AC3E}">
        <p14:creationId xmlns:p14="http://schemas.microsoft.com/office/powerpoint/2010/main" val="389386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Institution Preferences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If you are the Local Admin you are responsible for setting the Institution Preferences, including those Preferences that are not available as My Preferences and affect ZIMS functionality. Discuss with your staff to see if you want to change them.</a:t>
            </a:r>
          </a:p>
          <a:p>
            <a:pPr lvl="1"/>
            <a:r>
              <a:rPr lang="en-US" dirty="0" smtClean="0"/>
              <a:t>Multiple Enclosure Assignment</a:t>
            </a:r>
          </a:p>
          <a:p>
            <a:pPr lvl="1"/>
            <a:r>
              <a:rPr lang="en-US" dirty="0" smtClean="0"/>
              <a:t>Allow Re-use of Transponders</a:t>
            </a:r>
          </a:p>
          <a:p>
            <a:pPr lvl="1"/>
            <a:r>
              <a:rPr lang="en-US" dirty="0" smtClean="0"/>
              <a:t>Enable Auto-increment Local ID</a:t>
            </a:r>
          </a:p>
          <a:p>
            <a:pPr lvl="1"/>
            <a:r>
              <a:rPr lang="en-US" dirty="0" smtClean="0"/>
              <a:t>Default Colony Inventory</a:t>
            </a:r>
          </a:p>
          <a:p>
            <a:pPr lvl="1"/>
            <a:r>
              <a:rPr lang="en-US" dirty="0" smtClean="0"/>
              <a:t>Default Group Tracking</a:t>
            </a:r>
            <a:endParaRPr lang="en-US" dirty="0"/>
          </a:p>
        </p:txBody>
      </p:sp>
      <p:pic>
        <p:nvPicPr>
          <p:cNvPr id="1026" name="Picture 2" descr="Image result for zoo animal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433"/>
          <a:stretch/>
        </p:blipFill>
        <p:spPr bwMode="auto">
          <a:xfrm flipH="1">
            <a:off x="5649488" y="3692324"/>
            <a:ext cx="2865862" cy="19290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655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My </a:t>
            </a:r>
            <a:br>
              <a:rPr lang="en-US" dirty="0" smtClean="0"/>
            </a:br>
            <a:r>
              <a:rPr lang="en-US" dirty="0" smtClean="0"/>
              <a:t>Preferences</a:t>
            </a:r>
            <a:endParaRPr lang="en-US" dirty="0"/>
          </a:p>
        </p:txBody>
      </p:sp>
      <p:sp>
        <p:nvSpPr>
          <p:cNvPr id="3" name="Content Placeholder 2"/>
          <p:cNvSpPr>
            <a:spLocks noGrp="1"/>
          </p:cNvSpPr>
          <p:nvPr>
            <p:ph idx="1"/>
          </p:nvPr>
        </p:nvSpPr>
        <p:spPr>
          <a:xfrm>
            <a:off x="489754" y="2025031"/>
            <a:ext cx="7886700" cy="4351338"/>
          </a:xfrm>
        </p:spPr>
        <p:txBody>
          <a:bodyPr>
            <a:normAutofit fontScale="92500" lnSpcReduction="10000"/>
          </a:bodyPr>
          <a:lstStyle/>
          <a:p>
            <a:r>
              <a:rPr lang="en-US" dirty="0" smtClean="0"/>
              <a:t>Remind your staff to review/update their My Preferences</a:t>
            </a:r>
          </a:p>
          <a:p>
            <a:r>
              <a:rPr lang="en-US" dirty="0" smtClean="0"/>
              <a:t>Remind them that they can change their own Password (if they remember their current Password) under Account Settings</a:t>
            </a:r>
          </a:p>
          <a:p>
            <a:r>
              <a:rPr lang="en-US" dirty="0" smtClean="0"/>
              <a:t>Also remind them that if they forget their Password they do not have to wait for help from Support</a:t>
            </a:r>
          </a:p>
          <a:p>
            <a:pPr lvl="1"/>
            <a:r>
              <a:rPr lang="en-US" dirty="0" smtClean="0"/>
              <a:t>As Local Admin you can change their Password without knowing their current one under Staff &gt; View/Edit Login Details</a:t>
            </a:r>
          </a:p>
          <a:p>
            <a:pPr lvl="1"/>
            <a:r>
              <a:rPr lang="en-US" dirty="0" smtClean="0"/>
              <a:t>From the login screen they can request a Password reset themselves</a:t>
            </a:r>
            <a:endParaRPr lang="en-US" dirty="0"/>
          </a:p>
        </p:txBody>
      </p:sp>
      <p:pic>
        <p:nvPicPr>
          <p:cNvPr id="2050" name="Picture 2" descr="Image result for zoo animal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9792" y="243854"/>
            <a:ext cx="2963119" cy="16667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23" y="0"/>
            <a:ext cx="7886700" cy="1325563"/>
          </a:xfrm>
        </p:spPr>
        <p:txBody>
          <a:bodyPr/>
          <a:lstStyle/>
          <a:p>
            <a:r>
              <a:rPr lang="en-US" dirty="0" smtClean="0"/>
              <a:t>Institution Profile</a:t>
            </a:r>
            <a:endParaRPr lang="en-US" dirty="0"/>
          </a:p>
        </p:txBody>
      </p:sp>
      <p:sp>
        <p:nvSpPr>
          <p:cNvPr id="3" name="Content Placeholder 2"/>
          <p:cNvSpPr>
            <a:spLocks noGrp="1"/>
          </p:cNvSpPr>
          <p:nvPr>
            <p:ph idx="1"/>
          </p:nvPr>
        </p:nvSpPr>
        <p:spPr>
          <a:xfrm>
            <a:off x="396831" y="1081242"/>
            <a:ext cx="7886700" cy="4351338"/>
          </a:xfrm>
        </p:spPr>
        <p:txBody>
          <a:bodyPr/>
          <a:lstStyle/>
          <a:p>
            <a:r>
              <a:rPr lang="en-US" dirty="0" smtClean="0"/>
              <a:t>Make sure your Institution Profile is correct and up-to-date</a:t>
            </a:r>
          </a:p>
          <a:p>
            <a:pPr lvl="1"/>
            <a:r>
              <a:rPr lang="en-US" dirty="0" smtClean="0"/>
              <a:t>Institution Details</a:t>
            </a:r>
          </a:p>
          <a:p>
            <a:pPr lvl="1"/>
            <a:r>
              <a:rPr lang="en-US" dirty="0" smtClean="0"/>
              <a:t>Communication Details</a:t>
            </a:r>
          </a:p>
          <a:p>
            <a:pPr lvl="2"/>
            <a:r>
              <a:rPr lang="en-US" dirty="0" smtClean="0"/>
              <a:t>Website</a:t>
            </a:r>
          </a:p>
          <a:p>
            <a:pPr lvl="1"/>
            <a:r>
              <a:rPr lang="en-US" dirty="0" smtClean="0"/>
              <a:t>Geographical Location</a:t>
            </a:r>
          </a:p>
          <a:p>
            <a:r>
              <a:rPr lang="en-US" dirty="0" smtClean="0"/>
              <a:t>Your colleagues may use this information</a:t>
            </a:r>
            <a:endParaRPr lang="en-US" dirty="0"/>
          </a:p>
        </p:txBody>
      </p:sp>
      <p:pic>
        <p:nvPicPr>
          <p:cNvPr id="2050" name="Picture 2" descr="Image result for zoo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393" y="4256243"/>
            <a:ext cx="4286250" cy="23526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24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List </a:t>
            </a:r>
            <a:endParaRPr lang="en-US" dirty="0"/>
          </a:p>
        </p:txBody>
      </p:sp>
      <p:sp>
        <p:nvSpPr>
          <p:cNvPr id="3" name="Content Placeholder 2"/>
          <p:cNvSpPr>
            <a:spLocks noGrp="1"/>
          </p:cNvSpPr>
          <p:nvPr>
            <p:ph idx="1"/>
          </p:nvPr>
        </p:nvSpPr>
        <p:spPr>
          <a:xfrm>
            <a:off x="524478" y="2388000"/>
            <a:ext cx="8341730" cy="4351338"/>
          </a:xfrm>
        </p:spPr>
        <p:txBody>
          <a:bodyPr/>
          <a:lstStyle/>
          <a:p>
            <a:r>
              <a:rPr lang="en-US" dirty="0" smtClean="0"/>
              <a:t>Have any left and need to be marked Obsolete</a:t>
            </a:r>
          </a:p>
          <a:p>
            <a:r>
              <a:rPr lang="en-US" dirty="0" smtClean="0"/>
              <a:t>Have any returned and need to be marked Active</a:t>
            </a:r>
          </a:p>
          <a:p>
            <a:r>
              <a:rPr lang="en-US" dirty="0" smtClean="0"/>
              <a:t>Have there been any name changes</a:t>
            </a:r>
          </a:p>
          <a:p>
            <a:r>
              <a:rPr lang="en-US" dirty="0" smtClean="0"/>
              <a:t>Do you have appropriate staff marked as Public Contacts</a:t>
            </a:r>
          </a:p>
          <a:p>
            <a:r>
              <a:rPr lang="en-US" dirty="0" smtClean="0"/>
              <a:t>Has everyone confirmed their Email address</a:t>
            </a:r>
          </a:p>
          <a:p>
            <a:r>
              <a:rPr lang="en-US" dirty="0" smtClean="0"/>
              <a:t>Have you completed communication details</a:t>
            </a:r>
            <a:endParaRPr lang="en-US" dirty="0"/>
          </a:p>
        </p:txBody>
      </p:sp>
      <p:pic>
        <p:nvPicPr>
          <p:cNvPr id="3074" name="Picture 2" descr="Image result for zoo worker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735" y="243067"/>
            <a:ext cx="3213314" cy="21449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6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681" y="249216"/>
            <a:ext cx="7886700" cy="1325563"/>
          </a:xfrm>
        </p:spPr>
        <p:txBody>
          <a:bodyPr/>
          <a:lstStyle/>
          <a:p>
            <a:r>
              <a:rPr lang="en-US" dirty="0" smtClean="0"/>
              <a:t>Job Types</a:t>
            </a:r>
            <a:endParaRPr lang="en-US" dirty="0"/>
          </a:p>
        </p:txBody>
      </p:sp>
      <p:sp>
        <p:nvSpPr>
          <p:cNvPr id="3" name="Content Placeholder 2"/>
          <p:cNvSpPr>
            <a:spLocks noGrp="1"/>
          </p:cNvSpPr>
          <p:nvPr>
            <p:ph idx="1"/>
          </p:nvPr>
        </p:nvSpPr>
        <p:spPr>
          <a:xfrm>
            <a:off x="486983" y="1297591"/>
            <a:ext cx="7886700" cy="4351338"/>
          </a:xfrm>
        </p:spPr>
        <p:txBody>
          <a:bodyPr/>
          <a:lstStyle/>
          <a:p>
            <a:r>
              <a:rPr lang="en-US" dirty="0" smtClean="0"/>
              <a:t>Species360 filters the Emails we send by Job Type</a:t>
            </a:r>
          </a:p>
          <a:p>
            <a:r>
              <a:rPr lang="en-US" dirty="0" smtClean="0"/>
              <a:t>It is important that you have someone assigned to the following Job Types under Staff Details</a:t>
            </a:r>
          </a:p>
          <a:p>
            <a:pPr lvl="1"/>
            <a:r>
              <a:rPr lang="en-US" dirty="0" smtClean="0"/>
              <a:t>Species360 Representative</a:t>
            </a:r>
          </a:p>
          <a:p>
            <a:pPr lvl="1"/>
            <a:r>
              <a:rPr lang="en-US" dirty="0" smtClean="0"/>
              <a:t>Species360 Invoice Recipient</a:t>
            </a:r>
          </a:p>
          <a:p>
            <a:pPr lvl="1"/>
            <a:r>
              <a:rPr lang="en-US" dirty="0" smtClean="0"/>
              <a:t>Director</a:t>
            </a:r>
            <a:endParaRPr lang="en-US" dirty="0"/>
          </a:p>
        </p:txBody>
      </p:sp>
      <p:pic>
        <p:nvPicPr>
          <p:cNvPr id="1026" name="Picture 2" descr="Image result for zoo staff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283" y="4220954"/>
            <a:ext cx="5050869" cy="15874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1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772927" cy="1325563"/>
          </a:xfrm>
        </p:spPr>
        <p:txBody>
          <a:bodyPr/>
          <a:lstStyle/>
          <a:p>
            <a:r>
              <a:rPr lang="en-US" dirty="0" smtClean="0"/>
              <a:t>Teams and Departments</a:t>
            </a:r>
            <a:endParaRPr lang="en-US" dirty="0"/>
          </a:p>
        </p:txBody>
      </p:sp>
      <p:sp>
        <p:nvSpPr>
          <p:cNvPr id="3" name="Content Placeholder 2"/>
          <p:cNvSpPr>
            <a:spLocks noGrp="1"/>
          </p:cNvSpPr>
          <p:nvPr>
            <p:ph idx="1"/>
          </p:nvPr>
        </p:nvSpPr>
        <p:spPr>
          <a:xfrm>
            <a:off x="809719" y="1508753"/>
            <a:ext cx="7886700" cy="4351338"/>
          </a:xfrm>
        </p:spPr>
        <p:txBody>
          <a:bodyPr/>
          <a:lstStyle/>
          <a:p>
            <a:r>
              <a:rPr lang="en-US" dirty="0" smtClean="0"/>
              <a:t>Are the members correct</a:t>
            </a:r>
          </a:p>
          <a:p>
            <a:pPr lvl="1"/>
            <a:r>
              <a:rPr lang="en-US" dirty="0" smtClean="0"/>
              <a:t>Do you need to add new members</a:t>
            </a:r>
          </a:p>
          <a:p>
            <a:pPr lvl="1"/>
            <a:r>
              <a:rPr lang="en-US" dirty="0" smtClean="0"/>
              <a:t>Do you need to delete members</a:t>
            </a:r>
          </a:p>
          <a:p>
            <a:pPr lvl="2"/>
            <a:r>
              <a:rPr lang="en-US" dirty="0" smtClean="0"/>
              <a:t>Team/Department could have changed</a:t>
            </a:r>
          </a:p>
          <a:p>
            <a:pPr lvl="2"/>
            <a:r>
              <a:rPr lang="en-US" dirty="0" smtClean="0"/>
              <a:t>No longer employed</a:t>
            </a:r>
          </a:p>
          <a:p>
            <a:r>
              <a:rPr lang="en-US" dirty="0" smtClean="0"/>
              <a:t>Is the Department Head still correct</a:t>
            </a:r>
            <a:endParaRPr lang="en-US" dirty="0"/>
          </a:p>
        </p:txBody>
      </p:sp>
      <p:pic>
        <p:nvPicPr>
          <p:cNvPr id="2050" name="Picture 2" descr="Image result for zoo staff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005" y="4156963"/>
            <a:ext cx="3153515" cy="22862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1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 xsi:nil="true"/>
    <Review xmlns="00558959-21e2-49b6-8bc1-d46e8fb3ce16">false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B27094-B79B-437E-9971-F6380D9B88A8}"/>
</file>

<file path=customXml/itemProps2.xml><?xml version="1.0" encoding="utf-8"?>
<ds:datastoreItem xmlns:ds="http://schemas.openxmlformats.org/officeDocument/2006/customXml" ds:itemID="{F1627675-0CE5-44F6-9B3E-12882C2EFF84}"/>
</file>

<file path=customXml/itemProps3.xml><?xml version="1.0" encoding="utf-8"?>
<ds:datastoreItem xmlns:ds="http://schemas.openxmlformats.org/officeDocument/2006/customXml" ds:itemID="{9AE8CF7D-7166-4FA1-B165-25312F23B014}"/>
</file>

<file path=docProps/app.xml><?xml version="1.0" encoding="utf-8"?>
<Properties xmlns="http://schemas.openxmlformats.org/officeDocument/2006/extended-properties" xmlns:vt="http://schemas.openxmlformats.org/officeDocument/2006/docPropsVTypes">
  <Template/>
  <TotalTime>566</TotalTime>
  <Words>1095</Words>
  <Application>Microsoft Office PowerPoint</Application>
  <PresentationFormat>On-screen Show (4:3)</PresentationFormat>
  <Paragraphs>148</Paragraphs>
  <Slides>26</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26</vt:i4>
      </vt:variant>
    </vt:vector>
  </HeadingPairs>
  <TitlesOfParts>
    <vt:vector size="44"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Maintenance</vt:lpstr>
      <vt:lpstr>Why Bother?</vt:lpstr>
      <vt:lpstr>Create a Schedule</vt:lpstr>
      <vt:lpstr>Review Institution Preferences</vt:lpstr>
      <vt:lpstr>Update My  Preferences</vt:lpstr>
      <vt:lpstr>Institution Profile</vt:lpstr>
      <vt:lpstr>Staff List </vt:lpstr>
      <vt:lpstr>Job Types</vt:lpstr>
      <vt:lpstr>Teams and Departments</vt:lpstr>
      <vt:lpstr>Staff  Transactions  Statistics</vt:lpstr>
      <vt:lpstr>Staff Transactions Statistics</vt:lpstr>
      <vt:lpstr>Contact Directory</vt:lpstr>
      <vt:lpstr>Check Roles for New Functionality</vt:lpstr>
      <vt:lpstr>How to Check Role Access</vt:lpstr>
      <vt:lpstr>Roles &amp; Assignments</vt:lpstr>
      <vt:lpstr>Collections</vt:lpstr>
      <vt:lpstr>Measurement Preferences</vt:lpstr>
      <vt:lpstr>Species Wanted &amp; Animals Available</vt:lpstr>
      <vt:lpstr>Update Animal/Enclosure Lists</vt:lpstr>
      <vt:lpstr>Update Columns and Order</vt:lpstr>
      <vt:lpstr>Check Archived Pendings</vt:lpstr>
      <vt:lpstr>Check Incomplete Accessions</vt:lpstr>
      <vt:lpstr>Review/delete/update Templates</vt:lpstr>
      <vt:lpstr>Management Plans</vt:lpstr>
      <vt:lpstr>External Sharing List</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34</cp:revision>
  <dcterms:created xsi:type="dcterms:W3CDTF">2016-07-26T18:48:10Z</dcterms:created>
  <dcterms:modified xsi:type="dcterms:W3CDTF">2017-08-16T14:40:12Z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acked">
    <vt:lpwstr>false</vt:lpwstr>
  </property>
  <property fmtid="{D5CDD505-2E9C-101B-9397-08002B2CF9AE}" pid="3" name="Metrics URL">
    <vt:lpwstr/>
  </property>
  <property fmtid="{D5CDD505-2E9C-101B-9397-08002B2CF9AE}" pid="4" name="Tracking URL">
    <vt:lpwstr/>
  </property>
  <property fmtid="{D5CDD505-2E9C-101B-9397-08002B2CF9AE}" pid="5" name="ContentTypeId">
    <vt:lpwstr>0x010100B8A61D1EAB4F114BB81E10F743FBEB16</vt:lpwstr>
  </property>
  <property fmtid="{D5CDD505-2E9C-101B-9397-08002B2CF9AE}" pid="6" name="Updated on?">
    <vt:lpwstr>2018-07-04T00:02:37+00:00</vt:lpwstr>
  </property>
</Properties>
</file>