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sldIdLst>
    <p:sldId id="256" r:id="rId20"/>
    <p:sldId id="257" r:id="rId21"/>
    <p:sldId id="260" r:id="rId22"/>
    <p:sldId id="270" r:id="rId23"/>
    <p:sldId id="282" r:id="rId24"/>
    <p:sldId id="266" r:id="rId25"/>
    <p:sldId id="267" r:id="rId26"/>
    <p:sldId id="269" r:id="rId27"/>
    <p:sldId id="268" r:id="rId28"/>
    <p:sldId id="283" r:id="rId29"/>
    <p:sldId id="271" r:id="rId30"/>
    <p:sldId id="276" r:id="rId31"/>
    <p:sldId id="277" r:id="rId32"/>
    <p:sldId id="278" r:id="rId33"/>
    <p:sldId id="279" r:id="rId34"/>
    <p:sldId id="272" r:id="rId35"/>
    <p:sldId id="280" r:id="rId36"/>
    <p:sldId id="281" r:id="rId37"/>
    <p:sldId id="284" r:id="rId38"/>
    <p:sldId id="285" r:id="rId39"/>
    <p:sldId id="273" r:id="rId40"/>
    <p:sldId id="274" r:id="rId41"/>
    <p:sldId id="275" r:id="rId42"/>
    <p:sldId id="259" r:id="rId43"/>
    <p:sldId id="286" r:id="rId44"/>
    <p:sldId id="287" r:id="rId45"/>
    <p:sldId id="288" r:id="rId46"/>
    <p:sldId id="264" r:id="rId47"/>
    <p:sldId id="289" r:id="rId48"/>
    <p:sldId id="290" r:id="rId49"/>
    <p:sldId id="291" r:id="rId50"/>
    <p:sldId id="292" r:id="rId51"/>
    <p:sldId id="293" r:id="rId52"/>
    <p:sldId id="26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4/19/2017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06437"/>
            <a:ext cx="7772400" cy="2387600"/>
          </a:xfrm>
        </p:spPr>
        <p:txBody>
          <a:bodyPr/>
          <a:lstStyle/>
          <a:p>
            <a:r>
              <a:rPr lang="en-US" dirty="0" smtClean="0"/>
              <a:t>Spring Cleaning!</a:t>
            </a:r>
            <a:endParaRPr lang="en-US" dirty="0"/>
          </a:p>
        </p:txBody>
      </p:sp>
      <p:sp>
        <p:nvSpPr>
          <p:cNvPr id="5" name="Subtitle 4"/>
          <p:cNvSpPr>
            <a:spLocks noGrp="1"/>
          </p:cNvSpPr>
          <p:nvPr>
            <p:ph type="subTitle" idx="1"/>
          </p:nvPr>
        </p:nvSpPr>
        <p:spPr>
          <a:xfrm>
            <a:off x="1005066" y="5202238"/>
            <a:ext cx="6858000" cy="1655762"/>
          </a:xfrm>
        </p:spPr>
        <p:txBody>
          <a:bodyPr/>
          <a:lstStyle/>
          <a:p>
            <a:r>
              <a:rPr lang="en-US" dirty="0" smtClean="0"/>
              <a:t>Tips and Tricks April 2017</a:t>
            </a:r>
            <a:endParaRPr lang="en-US" dirty="0"/>
          </a:p>
        </p:txBody>
      </p:sp>
      <p:pic>
        <p:nvPicPr>
          <p:cNvPr id="1026" name="Picture 2" descr="Image result for spring clean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467" y="1681163"/>
            <a:ext cx="5112913" cy="34065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Pie Slices</a:t>
            </a:r>
            <a:endParaRPr lang="en-US" dirty="0"/>
          </a:p>
        </p:txBody>
      </p:sp>
      <p:pic>
        <p:nvPicPr>
          <p:cNvPr id="3" name="Picture 2"/>
          <p:cNvPicPr>
            <a:picLocks noChangeAspect="1"/>
          </p:cNvPicPr>
          <p:nvPr/>
        </p:nvPicPr>
        <p:blipFill>
          <a:blip r:embed="rId2"/>
          <a:stretch>
            <a:fillRect/>
          </a:stretch>
        </p:blipFill>
        <p:spPr>
          <a:xfrm>
            <a:off x="888642" y="1681368"/>
            <a:ext cx="3360569" cy="2737472"/>
          </a:xfrm>
          <a:prstGeom prst="rect">
            <a:avLst/>
          </a:prstGeom>
          <a:ln>
            <a:solidFill>
              <a:schemeClr val="tx1"/>
            </a:solidFill>
          </a:ln>
        </p:spPr>
      </p:pic>
      <p:sp>
        <p:nvSpPr>
          <p:cNvPr id="5" name="TextBox 4"/>
          <p:cNvSpPr txBox="1"/>
          <p:nvPr/>
        </p:nvSpPr>
        <p:spPr>
          <a:xfrm>
            <a:off x="397780" y="4696351"/>
            <a:ext cx="8348439"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some of your pie slices are too small to read (as on the left) removing other slices </a:t>
            </a:r>
          </a:p>
          <a:p>
            <a:r>
              <a:rPr lang="en-US" dirty="0" smtClean="0"/>
              <a:t>by clicking on the topic below the chart will expand the others. Here we have removed </a:t>
            </a:r>
          </a:p>
          <a:p>
            <a:r>
              <a:rPr lang="en-US" dirty="0" smtClean="0"/>
              <a:t>Obsolete Scientific Name (historical) (now greyed out) to better view the other slices.</a:t>
            </a:r>
            <a:endParaRPr lang="en-US" dirty="0"/>
          </a:p>
        </p:txBody>
      </p:sp>
      <p:pic>
        <p:nvPicPr>
          <p:cNvPr id="6" name="Picture 5"/>
          <p:cNvPicPr>
            <a:picLocks noChangeAspect="1"/>
          </p:cNvPicPr>
          <p:nvPr/>
        </p:nvPicPr>
        <p:blipFill>
          <a:blip r:embed="rId3"/>
          <a:stretch>
            <a:fillRect/>
          </a:stretch>
        </p:blipFill>
        <p:spPr>
          <a:xfrm>
            <a:off x="4659983" y="1681369"/>
            <a:ext cx="3329132" cy="2737472"/>
          </a:xfrm>
          <a:prstGeom prst="rect">
            <a:avLst/>
          </a:prstGeom>
          <a:ln>
            <a:solidFill>
              <a:schemeClr val="tx1"/>
            </a:solidFill>
          </a:ln>
        </p:spPr>
      </p:pic>
    </p:spTree>
    <p:extLst>
      <p:ext uri="{BB962C8B-B14F-4D97-AF65-F5344CB8AC3E}">
        <p14:creationId xmlns:p14="http://schemas.microsoft.com/office/powerpoint/2010/main" val="309247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Records</a:t>
            </a:r>
            <a:endParaRPr lang="en-US" dirty="0"/>
          </a:p>
        </p:txBody>
      </p:sp>
      <p:pic>
        <p:nvPicPr>
          <p:cNvPr id="3" name="Picture 2"/>
          <p:cNvPicPr>
            <a:picLocks noChangeAspect="1"/>
          </p:cNvPicPr>
          <p:nvPr/>
        </p:nvPicPr>
        <p:blipFill>
          <a:blip r:embed="rId2"/>
          <a:stretch>
            <a:fillRect/>
          </a:stretch>
        </p:blipFill>
        <p:spPr>
          <a:xfrm>
            <a:off x="371072" y="1320405"/>
            <a:ext cx="3580952" cy="3580952"/>
          </a:xfrm>
          <a:prstGeom prst="rect">
            <a:avLst/>
          </a:prstGeom>
        </p:spPr>
      </p:pic>
      <p:pic>
        <p:nvPicPr>
          <p:cNvPr id="4" name="Picture 3"/>
          <p:cNvPicPr>
            <a:picLocks noChangeAspect="1"/>
          </p:cNvPicPr>
          <p:nvPr/>
        </p:nvPicPr>
        <p:blipFill>
          <a:blip r:embed="rId3"/>
          <a:stretch>
            <a:fillRect/>
          </a:stretch>
        </p:blipFill>
        <p:spPr>
          <a:xfrm>
            <a:off x="3254082" y="1562142"/>
            <a:ext cx="5261268" cy="3097479"/>
          </a:xfrm>
          <a:prstGeom prst="rect">
            <a:avLst/>
          </a:prstGeom>
          <a:ln>
            <a:solidFill>
              <a:schemeClr val="tx1"/>
            </a:solidFill>
          </a:ln>
        </p:spPr>
      </p:pic>
      <p:sp>
        <p:nvSpPr>
          <p:cNvPr id="5" name="TextBox 4"/>
          <p:cNvSpPr txBox="1"/>
          <p:nvPr/>
        </p:nvSpPr>
        <p:spPr>
          <a:xfrm>
            <a:off x="585740" y="4901357"/>
            <a:ext cx="813825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Clicking on the pie slice will bring up a list of the animal records that contain the data</a:t>
            </a:r>
          </a:p>
          <a:p>
            <a:r>
              <a:rPr lang="en-US" dirty="0"/>
              <a:t>t</a:t>
            </a:r>
            <a:r>
              <a:rPr lang="en-US" dirty="0" smtClean="0"/>
              <a:t>hat created the Error or Warning. Here we opened the slice for Obsolete Taxonomy </a:t>
            </a:r>
          </a:p>
          <a:p>
            <a:r>
              <a:rPr lang="en-US" dirty="0" smtClean="0"/>
              <a:t>(historical).</a:t>
            </a:r>
          </a:p>
        </p:txBody>
      </p:sp>
    </p:spTree>
    <p:extLst>
      <p:ext uri="{BB962C8B-B14F-4D97-AF65-F5344CB8AC3E}">
        <p14:creationId xmlns:p14="http://schemas.microsoft.com/office/powerpoint/2010/main" val="3821439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4"/>
            <a:ext cx="7886700" cy="1325563"/>
          </a:xfrm>
        </p:spPr>
        <p:txBody>
          <a:bodyPr/>
          <a:lstStyle/>
          <a:p>
            <a:r>
              <a:rPr lang="en-US" dirty="0" smtClean="0"/>
              <a:t>Fixing Obsolete Taxonomy</a:t>
            </a:r>
            <a:endParaRPr lang="en-US" dirty="0"/>
          </a:p>
        </p:txBody>
      </p:sp>
      <p:pic>
        <p:nvPicPr>
          <p:cNvPr id="5" name="Picture 4"/>
          <p:cNvPicPr>
            <a:picLocks noChangeAspect="1"/>
          </p:cNvPicPr>
          <p:nvPr/>
        </p:nvPicPr>
        <p:blipFill>
          <a:blip r:embed="rId2"/>
          <a:stretch>
            <a:fillRect/>
          </a:stretch>
        </p:blipFill>
        <p:spPr>
          <a:xfrm>
            <a:off x="497868" y="1234262"/>
            <a:ext cx="5862303" cy="34390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650743" y="4045713"/>
            <a:ext cx="4378817" cy="1255148"/>
          </a:xfrm>
          <a:prstGeom prst="rect">
            <a:avLst/>
          </a:prstGeom>
          <a:ln>
            <a:solidFill>
              <a:schemeClr val="tx1"/>
            </a:solidFill>
          </a:ln>
        </p:spPr>
      </p:pic>
      <p:sp>
        <p:nvSpPr>
          <p:cNvPr id="6" name="TextBox 5"/>
          <p:cNvSpPr txBox="1"/>
          <p:nvPr/>
        </p:nvSpPr>
        <p:spPr>
          <a:xfrm>
            <a:off x="576611" y="2965127"/>
            <a:ext cx="3995389"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fix these Obsolete Taxonomies</a:t>
            </a:r>
          </a:p>
          <a:p>
            <a:r>
              <a:rPr lang="en-US" dirty="0"/>
              <a:t>o</a:t>
            </a:r>
            <a:r>
              <a:rPr lang="en-US" dirty="0" smtClean="0"/>
              <a:t>ne by one from within the record</a:t>
            </a:r>
          </a:p>
          <a:p>
            <a:r>
              <a:rPr lang="en-US" dirty="0"/>
              <a:t>a</a:t>
            </a:r>
            <a:r>
              <a:rPr lang="en-US" dirty="0" smtClean="0"/>
              <a:t>nd editing the Taxonomy. However,</a:t>
            </a:r>
          </a:p>
          <a:p>
            <a:r>
              <a:rPr lang="en-US" dirty="0" smtClean="0"/>
              <a:t>the easiest and quickest way to fix </a:t>
            </a:r>
          </a:p>
          <a:p>
            <a:r>
              <a:rPr lang="en-US" dirty="0" smtClean="0"/>
              <a:t>Obsolete Taxonomy is to accept the </a:t>
            </a:r>
          </a:p>
          <a:p>
            <a:r>
              <a:rPr lang="en-US" dirty="0" smtClean="0"/>
              <a:t>Pending Taxonomic Changes found </a:t>
            </a:r>
          </a:p>
          <a:p>
            <a:r>
              <a:rPr lang="en-US" dirty="0"/>
              <a:t>u</a:t>
            </a:r>
            <a:r>
              <a:rPr lang="en-US" dirty="0" smtClean="0"/>
              <a:t>nder Animal Statistics (right). The </a:t>
            </a:r>
          </a:p>
          <a:p>
            <a:r>
              <a:rPr lang="en-US" dirty="0" smtClean="0"/>
              <a:t>Animal ID count will give you a list of</a:t>
            </a:r>
          </a:p>
          <a:p>
            <a:r>
              <a:rPr lang="en-US" dirty="0"/>
              <a:t>t</a:t>
            </a:r>
            <a:r>
              <a:rPr lang="en-US" dirty="0" smtClean="0"/>
              <a:t>he records that will be affected. Simply </a:t>
            </a:r>
          </a:p>
          <a:p>
            <a:r>
              <a:rPr lang="en-US" dirty="0"/>
              <a:t>c</a:t>
            </a:r>
            <a:r>
              <a:rPr lang="en-US" dirty="0" smtClean="0"/>
              <a:t>heck the taxonomy change you want</a:t>
            </a:r>
          </a:p>
          <a:p>
            <a:r>
              <a:rPr lang="en-US" dirty="0"/>
              <a:t>t</a:t>
            </a:r>
            <a:r>
              <a:rPr lang="en-US" dirty="0" smtClean="0"/>
              <a:t>o accept and then select Accept</a:t>
            </a:r>
          </a:p>
          <a:p>
            <a:r>
              <a:rPr lang="en-US" dirty="0" smtClean="0"/>
              <a:t>Species360 Taxonomy (above).</a:t>
            </a:r>
            <a:endParaRPr lang="en-US" dirty="0"/>
          </a:p>
        </p:txBody>
      </p:sp>
    </p:spTree>
    <p:extLst>
      <p:ext uri="{BB962C8B-B14F-4D97-AF65-F5344CB8AC3E}">
        <p14:creationId xmlns:p14="http://schemas.microsoft.com/office/powerpoint/2010/main" val="2548365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Obsolete Taxonomy</a:t>
            </a:r>
            <a:endParaRPr lang="en-US" dirty="0"/>
          </a:p>
        </p:txBody>
      </p:sp>
      <p:pic>
        <p:nvPicPr>
          <p:cNvPr id="3" name="Picture 2"/>
          <p:cNvPicPr>
            <a:picLocks noChangeAspect="1"/>
          </p:cNvPicPr>
          <p:nvPr/>
        </p:nvPicPr>
        <p:blipFill>
          <a:blip r:embed="rId2"/>
          <a:stretch>
            <a:fillRect/>
          </a:stretch>
        </p:blipFill>
        <p:spPr>
          <a:xfrm>
            <a:off x="628650" y="1431301"/>
            <a:ext cx="7862362" cy="3463713"/>
          </a:xfrm>
          <a:prstGeom prst="rect">
            <a:avLst/>
          </a:prstGeom>
          <a:ln>
            <a:solidFill>
              <a:schemeClr val="tx1"/>
            </a:solidFill>
          </a:ln>
        </p:spPr>
      </p:pic>
      <p:sp>
        <p:nvSpPr>
          <p:cNvPr id="4" name="TextBox 3"/>
          <p:cNvSpPr txBox="1"/>
          <p:nvPr/>
        </p:nvSpPr>
        <p:spPr>
          <a:xfrm>
            <a:off x="824247" y="4294849"/>
            <a:ext cx="581024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 information will display as well as the change</a:t>
            </a:r>
          </a:p>
          <a:p>
            <a:r>
              <a:rPr lang="en-US" dirty="0"/>
              <a:t>d</a:t>
            </a:r>
            <a:r>
              <a:rPr lang="en-US" dirty="0" smtClean="0"/>
              <a:t>ate that will be used. That date is the date that Species360</a:t>
            </a:r>
          </a:p>
          <a:p>
            <a:r>
              <a:rPr lang="en-US" dirty="0"/>
              <a:t>u</a:t>
            </a:r>
            <a:r>
              <a:rPr lang="en-US" dirty="0" smtClean="0"/>
              <a:t>pdated the taxonomy. Select “Accept” to fix the Obsolete</a:t>
            </a:r>
          </a:p>
          <a:p>
            <a:r>
              <a:rPr lang="en-US" dirty="0" smtClean="0"/>
              <a:t>Taxonomy. </a:t>
            </a:r>
            <a:endParaRPr lang="en-US" dirty="0"/>
          </a:p>
        </p:txBody>
      </p:sp>
    </p:spTree>
    <p:extLst>
      <p:ext uri="{BB962C8B-B14F-4D97-AF65-F5344CB8AC3E}">
        <p14:creationId xmlns:p14="http://schemas.microsoft.com/office/powerpoint/2010/main" val="177454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Obsolete Taxonomy</a:t>
            </a:r>
            <a:endParaRPr lang="en-US" dirty="0"/>
          </a:p>
        </p:txBody>
      </p:sp>
      <p:pic>
        <p:nvPicPr>
          <p:cNvPr id="3" name="Picture 2"/>
          <p:cNvPicPr>
            <a:picLocks noChangeAspect="1"/>
          </p:cNvPicPr>
          <p:nvPr/>
        </p:nvPicPr>
        <p:blipFill>
          <a:blip r:embed="rId2"/>
          <a:stretch>
            <a:fillRect/>
          </a:stretch>
        </p:blipFill>
        <p:spPr>
          <a:xfrm>
            <a:off x="331516" y="1584099"/>
            <a:ext cx="4823824" cy="3766325"/>
          </a:xfrm>
          <a:prstGeom prst="rect">
            <a:avLst/>
          </a:prstGeom>
          <a:ln>
            <a:solidFill>
              <a:schemeClr val="tx1"/>
            </a:solidFill>
          </a:ln>
        </p:spPr>
      </p:pic>
      <p:sp>
        <p:nvSpPr>
          <p:cNvPr id="4" name="TextBox 3"/>
          <p:cNvSpPr txBox="1"/>
          <p:nvPr/>
        </p:nvSpPr>
        <p:spPr>
          <a:xfrm>
            <a:off x="5257857" y="1396898"/>
            <a:ext cx="3554627"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 will update in the </a:t>
            </a:r>
          </a:p>
          <a:p>
            <a:r>
              <a:rPr lang="en-US" dirty="0"/>
              <a:t>r</a:t>
            </a:r>
            <a:r>
              <a:rPr lang="en-US" dirty="0" smtClean="0"/>
              <a:t>ecord. These records will no </a:t>
            </a:r>
          </a:p>
          <a:p>
            <a:r>
              <a:rPr lang="en-US" dirty="0"/>
              <a:t>l</a:t>
            </a:r>
            <a:r>
              <a:rPr lang="en-US" dirty="0" smtClean="0"/>
              <a:t>onger display in the Data</a:t>
            </a:r>
          </a:p>
          <a:p>
            <a:r>
              <a:rPr lang="en-US" dirty="0" smtClean="0"/>
              <a:t>Quality chart as an Error. It may</a:t>
            </a:r>
          </a:p>
          <a:p>
            <a:r>
              <a:rPr lang="en-US" dirty="0"/>
              <a:t>t</a:t>
            </a:r>
            <a:r>
              <a:rPr lang="en-US" dirty="0" smtClean="0"/>
              <a:t>ake up to 15 minutes for the</a:t>
            </a:r>
          </a:p>
          <a:p>
            <a:r>
              <a:rPr lang="en-US" dirty="0"/>
              <a:t>t</a:t>
            </a:r>
            <a:r>
              <a:rPr lang="en-US" dirty="0" smtClean="0"/>
              <a:t>axonomy in the Basic Detail to </a:t>
            </a:r>
          </a:p>
          <a:p>
            <a:r>
              <a:rPr lang="en-US" dirty="0" smtClean="0"/>
              <a:t>update itself and remove the</a:t>
            </a:r>
          </a:p>
          <a:p>
            <a:r>
              <a:rPr lang="en-US" dirty="0"/>
              <a:t>c</a:t>
            </a:r>
            <a:r>
              <a:rPr lang="en-US" dirty="0" smtClean="0"/>
              <a:t>onflict that was shown when</a:t>
            </a:r>
          </a:p>
          <a:p>
            <a:r>
              <a:rPr lang="en-US" dirty="0"/>
              <a:t>t</a:t>
            </a:r>
            <a:r>
              <a:rPr lang="en-US" dirty="0" smtClean="0"/>
              <a:t>he obsolete taxonomy was in</a:t>
            </a:r>
          </a:p>
          <a:p>
            <a:r>
              <a:rPr lang="en-US" dirty="0"/>
              <a:t>u</a:t>
            </a:r>
            <a:r>
              <a:rPr lang="en-US" dirty="0" smtClean="0"/>
              <a:t>se so be patient. If you do NOT</a:t>
            </a:r>
          </a:p>
          <a:p>
            <a:r>
              <a:rPr lang="en-US" dirty="0"/>
              <a:t>w</a:t>
            </a:r>
            <a:r>
              <a:rPr lang="en-US" dirty="0" smtClean="0"/>
              <a:t>ant to change all the records</a:t>
            </a:r>
          </a:p>
          <a:p>
            <a:r>
              <a:rPr lang="en-US" dirty="0"/>
              <a:t>u</a:t>
            </a:r>
            <a:r>
              <a:rPr lang="en-US" dirty="0" smtClean="0"/>
              <a:t>sing an Obsolete Taxonomy you</a:t>
            </a:r>
          </a:p>
          <a:p>
            <a:r>
              <a:rPr lang="en-US" dirty="0"/>
              <a:t>s</a:t>
            </a:r>
            <a:r>
              <a:rPr lang="en-US" dirty="0" smtClean="0"/>
              <a:t>hould NOT accept the changes and</a:t>
            </a:r>
          </a:p>
          <a:p>
            <a:r>
              <a:rPr lang="en-US" dirty="0"/>
              <a:t>w</a:t>
            </a:r>
            <a:r>
              <a:rPr lang="en-US" dirty="0" smtClean="0"/>
              <a:t>ill need to change from within</a:t>
            </a:r>
          </a:p>
          <a:p>
            <a:r>
              <a:rPr lang="en-US" dirty="0"/>
              <a:t>e</a:t>
            </a:r>
            <a:r>
              <a:rPr lang="en-US" dirty="0" smtClean="0"/>
              <a:t>ach record.</a:t>
            </a:r>
            <a:endParaRPr lang="en-US" dirty="0"/>
          </a:p>
        </p:txBody>
      </p:sp>
    </p:spTree>
    <p:extLst>
      <p:ext uri="{BB962C8B-B14F-4D97-AF65-F5344CB8AC3E}">
        <p14:creationId xmlns:p14="http://schemas.microsoft.com/office/powerpoint/2010/main" val="1163230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 Taxonomy Accept</a:t>
            </a:r>
            <a:endParaRPr lang="en-US" dirty="0"/>
          </a:p>
        </p:txBody>
      </p:sp>
      <p:pic>
        <p:nvPicPr>
          <p:cNvPr id="2" name="Picture 1"/>
          <p:cNvPicPr>
            <a:picLocks noChangeAspect="1"/>
          </p:cNvPicPr>
          <p:nvPr/>
        </p:nvPicPr>
        <p:blipFill>
          <a:blip r:embed="rId2"/>
          <a:stretch>
            <a:fillRect/>
          </a:stretch>
        </p:blipFill>
        <p:spPr>
          <a:xfrm>
            <a:off x="951478" y="1467917"/>
            <a:ext cx="7563872" cy="3246034"/>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4359567" y="3555630"/>
            <a:ext cx="4314286" cy="1961905"/>
          </a:xfrm>
          <a:prstGeom prst="rect">
            <a:avLst/>
          </a:prstGeom>
          <a:ln>
            <a:solidFill>
              <a:schemeClr val="tx1"/>
            </a:solidFill>
          </a:ln>
        </p:spPr>
      </p:pic>
      <p:sp>
        <p:nvSpPr>
          <p:cNvPr id="5" name="TextBox 4"/>
          <p:cNvSpPr txBox="1"/>
          <p:nvPr/>
        </p:nvSpPr>
        <p:spPr>
          <a:xfrm>
            <a:off x="492383" y="2378214"/>
            <a:ext cx="3665875"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do not want to deal with</a:t>
            </a:r>
          </a:p>
          <a:p>
            <a:r>
              <a:rPr lang="en-US" dirty="0"/>
              <a:t>t</a:t>
            </a:r>
            <a:r>
              <a:rPr lang="en-US" dirty="0" smtClean="0"/>
              <a:t>he possibility of having Obsolete</a:t>
            </a:r>
          </a:p>
          <a:p>
            <a:r>
              <a:rPr lang="en-US" dirty="0" smtClean="0"/>
              <a:t>Taxonomies in your records you</a:t>
            </a:r>
          </a:p>
          <a:p>
            <a:r>
              <a:rPr lang="en-US" dirty="0"/>
              <a:t>c</a:t>
            </a:r>
            <a:r>
              <a:rPr lang="en-US" dirty="0" smtClean="0"/>
              <a:t>an select Taxonomy under</a:t>
            </a:r>
          </a:p>
          <a:p>
            <a:r>
              <a:rPr lang="en-US" dirty="0" smtClean="0"/>
              <a:t>Application Preferences. If the</a:t>
            </a:r>
          </a:p>
          <a:p>
            <a:r>
              <a:rPr lang="en-US" dirty="0" smtClean="0"/>
              <a:t>Enable Auto-accept box is checked,</a:t>
            </a:r>
          </a:p>
          <a:p>
            <a:r>
              <a:rPr lang="en-US" dirty="0"/>
              <a:t>a</a:t>
            </a:r>
            <a:r>
              <a:rPr lang="en-US" dirty="0" smtClean="0"/>
              <a:t>ny time that Species360 updates</a:t>
            </a:r>
          </a:p>
          <a:p>
            <a:r>
              <a:rPr lang="en-US" dirty="0"/>
              <a:t>a</a:t>
            </a:r>
            <a:r>
              <a:rPr lang="en-US" dirty="0" smtClean="0"/>
              <a:t> taxonomy your records will be</a:t>
            </a:r>
          </a:p>
          <a:p>
            <a:r>
              <a:rPr lang="en-US" dirty="0"/>
              <a:t>a</a:t>
            </a:r>
            <a:r>
              <a:rPr lang="en-US" dirty="0" smtClean="0"/>
              <a:t>utomatically updated. This is an</a:t>
            </a:r>
          </a:p>
          <a:p>
            <a:r>
              <a:rPr lang="en-US" dirty="0" smtClean="0"/>
              <a:t>Institution Preference only and is</a:t>
            </a:r>
          </a:p>
          <a:p>
            <a:r>
              <a:rPr lang="en-US" dirty="0"/>
              <a:t>n</a:t>
            </a:r>
            <a:r>
              <a:rPr lang="en-US" dirty="0" smtClean="0"/>
              <a:t>ot available under My Preferences</a:t>
            </a:r>
            <a:r>
              <a:rPr lang="en-US" dirty="0" smtClean="0"/>
              <a:t>.</a:t>
            </a:r>
          </a:p>
          <a:p>
            <a:r>
              <a:rPr lang="en-US" dirty="0" smtClean="0"/>
              <a:t>You will still receive a Post Office</a:t>
            </a:r>
          </a:p>
          <a:p>
            <a:r>
              <a:rPr lang="en-US" dirty="0"/>
              <a:t>m</a:t>
            </a:r>
            <a:r>
              <a:rPr lang="en-US" dirty="0" smtClean="0"/>
              <a:t>essage when a taxonomy is</a:t>
            </a:r>
          </a:p>
          <a:p>
            <a:r>
              <a:rPr lang="en-US" dirty="0"/>
              <a:t>u</a:t>
            </a:r>
            <a:r>
              <a:rPr lang="en-US" dirty="0" smtClean="0"/>
              <a:t>pdated so you will remain informed</a:t>
            </a:r>
          </a:p>
          <a:p>
            <a:r>
              <a:rPr lang="en-US" dirty="0"/>
              <a:t>o</a:t>
            </a:r>
            <a:r>
              <a:rPr lang="en-US" dirty="0" smtClean="0"/>
              <a:t>f the change.</a:t>
            </a:r>
            <a:endParaRPr lang="en-US" dirty="0"/>
          </a:p>
        </p:txBody>
      </p:sp>
    </p:spTree>
    <p:extLst>
      <p:ext uri="{BB962C8B-B14F-4D97-AF65-F5344CB8AC3E}">
        <p14:creationId xmlns:p14="http://schemas.microsoft.com/office/powerpoint/2010/main" val="1582321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4" y="138520"/>
            <a:ext cx="7886700" cy="1325563"/>
          </a:xfrm>
        </p:spPr>
        <p:txBody>
          <a:bodyPr/>
          <a:lstStyle/>
          <a:p>
            <a:r>
              <a:rPr lang="en-US" dirty="0" smtClean="0"/>
              <a:t>Fixing Extra Transactions</a:t>
            </a:r>
            <a:endParaRPr lang="en-US" dirty="0"/>
          </a:p>
        </p:txBody>
      </p:sp>
      <p:pic>
        <p:nvPicPr>
          <p:cNvPr id="4" name="Picture 3"/>
          <p:cNvPicPr>
            <a:picLocks noChangeAspect="1"/>
          </p:cNvPicPr>
          <p:nvPr/>
        </p:nvPicPr>
        <p:blipFill>
          <a:blip r:embed="rId2"/>
          <a:stretch>
            <a:fillRect/>
          </a:stretch>
        </p:blipFill>
        <p:spPr>
          <a:xfrm>
            <a:off x="358578" y="2710336"/>
            <a:ext cx="8478047" cy="12346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2975" y="1235223"/>
            <a:ext cx="8478047" cy="1313789"/>
          </a:xfrm>
          <a:prstGeom prst="rect">
            <a:avLst/>
          </a:prstGeom>
          <a:ln>
            <a:solidFill>
              <a:schemeClr val="tx1"/>
            </a:solidFill>
          </a:ln>
        </p:spPr>
      </p:pic>
      <p:sp>
        <p:nvSpPr>
          <p:cNvPr id="6" name="TextBox 5"/>
          <p:cNvSpPr txBox="1"/>
          <p:nvPr/>
        </p:nvSpPr>
        <p:spPr>
          <a:xfrm>
            <a:off x="821834" y="4106327"/>
            <a:ext cx="7413568"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Extra Transactions are usually found only in migrated records. At the top you</a:t>
            </a:r>
          </a:p>
          <a:p>
            <a:r>
              <a:rPr lang="en-US" dirty="0"/>
              <a:t>h</a:t>
            </a:r>
            <a:r>
              <a:rPr lang="en-US" dirty="0" smtClean="0"/>
              <a:t>ave recorded receiving the animal twice with two slightly different Loan</a:t>
            </a:r>
          </a:p>
          <a:p>
            <a:r>
              <a:rPr lang="en-US" dirty="0"/>
              <a:t>t</a:t>
            </a:r>
            <a:r>
              <a:rPr lang="en-US" dirty="0" smtClean="0"/>
              <a:t>erms. At the bottom you have recorded sending out the animal twice. These</a:t>
            </a:r>
          </a:p>
          <a:p>
            <a:r>
              <a:rPr lang="en-US" dirty="0"/>
              <a:t>s</a:t>
            </a:r>
            <a:r>
              <a:rPr lang="en-US" dirty="0" smtClean="0"/>
              <a:t>hould be researched and the incorrect transaction removed. Always add a</a:t>
            </a:r>
          </a:p>
          <a:p>
            <a:r>
              <a:rPr lang="en-US" dirty="0" smtClean="0"/>
              <a:t>Note should you have to do this!</a:t>
            </a:r>
            <a:endParaRPr lang="en-US" dirty="0"/>
          </a:p>
        </p:txBody>
      </p:sp>
    </p:spTree>
    <p:extLst>
      <p:ext uri="{BB962C8B-B14F-4D97-AF65-F5344CB8AC3E}">
        <p14:creationId xmlns:p14="http://schemas.microsoft.com/office/powerpoint/2010/main" val="2585296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23" y="52476"/>
            <a:ext cx="7886700" cy="1325563"/>
          </a:xfrm>
        </p:spPr>
        <p:txBody>
          <a:bodyPr/>
          <a:lstStyle/>
          <a:p>
            <a:r>
              <a:rPr lang="en-US" dirty="0" smtClean="0"/>
              <a:t>Fixing Identical Parent GANs</a:t>
            </a:r>
            <a:endParaRPr lang="en-US" dirty="0"/>
          </a:p>
        </p:txBody>
      </p:sp>
      <p:pic>
        <p:nvPicPr>
          <p:cNvPr id="3" name="Picture 2"/>
          <p:cNvPicPr>
            <a:picLocks noChangeAspect="1"/>
          </p:cNvPicPr>
          <p:nvPr/>
        </p:nvPicPr>
        <p:blipFill>
          <a:blip r:embed="rId2"/>
          <a:stretch>
            <a:fillRect/>
          </a:stretch>
        </p:blipFill>
        <p:spPr>
          <a:xfrm>
            <a:off x="468635" y="1690689"/>
            <a:ext cx="4780952" cy="3561905"/>
          </a:xfrm>
          <a:prstGeom prst="rect">
            <a:avLst/>
          </a:prstGeom>
          <a:ln>
            <a:solidFill>
              <a:schemeClr val="tx1"/>
            </a:solidFill>
          </a:ln>
        </p:spPr>
      </p:pic>
      <p:sp>
        <p:nvSpPr>
          <p:cNvPr id="4" name="TextBox 3"/>
          <p:cNvSpPr txBox="1"/>
          <p:nvPr/>
        </p:nvSpPr>
        <p:spPr>
          <a:xfrm>
            <a:off x="5511010" y="1209483"/>
            <a:ext cx="3204339" cy="452431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Identical Parent GANs means</a:t>
            </a:r>
          </a:p>
          <a:p>
            <a:r>
              <a:rPr lang="en-US" dirty="0"/>
              <a:t>t</a:t>
            </a:r>
            <a:r>
              <a:rPr lang="en-US" dirty="0" smtClean="0"/>
              <a:t>hat the same animal has been</a:t>
            </a:r>
          </a:p>
          <a:p>
            <a:r>
              <a:rPr lang="en-US" dirty="0"/>
              <a:t>e</a:t>
            </a:r>
            <a:r>
              <a:rPr lang="en-US" dirty="0" smtClean="0"/>
              <a:t>ntered as both a Sire and a</a:t>
            </a:r>
          </a:p>
          <a:p>
            <a:r>
              <a:rPr lang="en-US" dirty="0" smtClean="0"/>
              <a:t>Dam. This is not always an</a:t>
            </a:r>
          </a:p>
          <a:p>
            <a:r>
              <a:rPr lang="en-US" dirty="0" smtClean="0"/>
              <a:t>Error because that is what is</a:t>
            </a:r>
          </a:p>
          <a:p>
            <a:r>
              <a:rPr lang="en-US" dirty="0"/>
              <a:t>r</a:t>
            </a:r>
            <a:r>
              <a:rPr lang="en-US" dirty="0" smtClean="0"/>
              <a:t>ecommended to enter when </a:t>
            </a:r>
          </a:p>
          <a:p>
            <a:r>
              <a:rPr lang="en-US" dirty="0" smtClean="0"/>
              <a:t>an animal who is a possible</a:t>
            </a:r>
          </a:p>
          <a:p>
            <a:r>
              <a:rPr lang="en-US" dirty="0" smtClean="0"/>
              <a:t>Parent is unsexed. However,</a:t>
            </a:r>
          </a:p>
          <a:p>
            <a:r>
              <a:rPr lang="en-US" dirty="0"/>
              <a:t>t</a:t>
            </a:r>
            <a:r>
              <a:rPr lang="en-US" dirty="0" smtClean="0"/>
              <a:t>here is a possibility that since</a:t>
            </a:r>
          </a:p>
          <a:p>
            <a:r>
              <a:rPr lang="en-US" dirty="0"/>
              <a:t>t</a:t>
            </a:r>
            <a:r>
              <a:rPr lang="en-US" dirty="0" smtClean="0"/>
              <a:t>he record was created the</a:t>
            </a:r>
          </a:p>
          <a:p>
            <a:r>
              <a:rPr lang="en-US" dirty="0"/>
              <a:t>a</a:t>
            </a:r>
            <a:r>
              <a:rPr lang="en-US" dirty="0" smtClean="0"/>
              <a:t>nimal has been sexed. In this</a:t>
            </a:r>
          </a:p>
          <a:p>
            <a:r>
              <a:rPr lang="en-US" dirty="0"/>
              <a:t>r</a:t>
            </a:r>
            <a:r>
              <a:rPr lang="en-US" dirty="0" smtClean="0"/>
              <a:t>ecord we checked the sex for</a:t>
            </a:r>
          </a:p>
          <a:p>
            <a:r>
              <a:rPr lang="en-US" dirty="0" smtClean="0"/>
              <a:t>GAN 26046561 and it has since</a:t>
            </a:r>
          </a:p>
          <a:p>
            <a:r>
              <a:rPr lang="en-US" dirty="0"/>
              <a:t>b</a:t>
            </a:r>
            <a:r>
              <a:rPr lang="en-US" dirty="0" smtClean="0"/>
              <a:t>een sexed as a female. It can</a:t>
            </a:r>
          </a:p>
          <a:p>
            <a:r>
              <a:rPr lang="en-US" dirty="0"/>
              <a:t>b</a:t>
            </a:r>
            <a:r>
              <a:rPr lang="en-US" dirty="0" smtClean="0"/>
              <a:t>e deleted as a Sire record (and </a:t>
            </a:r>
          </a:p>
          <a:p>
            <a:r>
              <a:rPr lang="en-US" dirty="0" smtClean="0"/>
              <a:t>add a Note!).</a:t>
            </a:r>
            <a:endParaRPr lang="en-US" dirty="0"/>
          </a:p>
        </p:txBody>
      </p:sp>
    </p:spTree>
    <p:extLst>
      <p:ext uri="{BB962C8B-B14F-4D97-AF65-F5344CB8AC3E}">
        <p14:creationId xmlns:p14="http://schemas.microsoft.com/office/powerpoint/2010/main" val="2501145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Unrealistic Dates</a:t>
            </a:r>
            <a:endParaRPr lang="en-US" dirty="0"/>
          </a:p>
        </p:txBody>
      </p:sp>
      <p:pic>
        <p:nvPicPr>
          <p:cNvPr id="3" name="Picture 2"/>
          <p:cNvPicPr>
            <a:picLocks noChangeAspect="1"/>
          </p:cNvPicPr>
          <p:nvPr/>
        </p:nvPicPr>
        <p:blipFill>
          <a:blip r:embed="rId2"/>
          <a:stretch>
            <a:fillRect/>
          </a:stretch>
        </p:blipFill>
        <p:spPr>
          <a:xfrm>
            <a:off x="451320" y="1400536"/>
            <a:ext cx="5742857" cy="361904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3006" y="1621803"/>
            <a:ext cx="5790476" cy="1733333"/>
          </a:xfrm>
          <a:prstGeom prst="rect">
            <a:avLst/>
          </a:prstGeom>
          <a:ln>
            <a:solidFill>
              <a:schemeClr val="tx1"/>
            </a:solidFill>
          </a:ln>
        </p:spPr>
      </p:pic>
      <p:sp>
        <p:nvSpPr>
          <p:cNvPr id="5" name="TextBox 4"/>
          <p:cNvSpPr txBox="1"/>
          <p:nvPr/>
        </p:nvSpPr>
        <p:spPr>
          <a:xfrm>
            <a:off x="5074277" y="2498223"/>
            <a:ext cx="3890296"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Finding the Unrealistic Dates may</a:t>
            </a:r>
          </a:p>
          <a:p>
            <a:r>
              <a:rPr lang="en-US" dirty="0"/>
              <a:t>r</a:t>
            </a:r>
            <a:r>
              <a:rPr lang="en-US" dirty="0" smtClean="0"/>
              <a:t>equire a bit of detective work as</a:t>
            </a:r>
          </a:p>
          <a:p>
            <a:r>
              <a:rPr lang="en-US" dirty="0"/>
              <a:t>t</a:t>
            </a:r>
            <a:r>
              <a:rPr lang="en-US" dirty="0" smtClean="0"/>
              <a:t>hey are not always obvious. But</a:t>
            </a:r>
          </a:p>
          <a:p>
            <a:r>
              <a:rPr lang="en-US" dirty="0"/>
              <a:t>h</a:t>
            </a:r>
            <a:r>
              <a:rPr lang="en-US" dirty="0" smtClean="0"/>
              <a:t>ere we have a 258 year old wood</a:t>
            </a:r>
          </a:p>
          <a:p>
            <a:r>
              <a:rPr lang="en-US" dirty="0"/>
              <a:t>p</a:t>
            </a:r>
            <a:r>
              <a:rPr lang="en-US" dirty="0" smtClean="0"/>
              <a:t>artridge (fairly unrealistic). Although</a:t>
            </a:r>
          </a:p>
          <a:p>
            <a:r>
              <a:rPr lang="en-US" dirty="0" smtClean="0"/>
              <a:t>My Transaction stream has the Hatch</a:t>
            </a:r>
          </a:p>
          <a:p>
            <a:r>
              <a:rPr lang="en-US" dirty="0" smtClean="0"/>
              <a:t>Date correctly recorded as 9 July 2008,</a:t>
            </a:r>
          </a:p>
          <a:p>
            <a:r>
              <a:rPr lang="en-US" dirty="0"/>
              <a:t>s</a:t>
            </a:r>
            <a:r>
              <a:rPr lang="en-US" dirty="0" smtClean="0"/>
              <a:t>omeone recorded 01 January 1753 in</a:t>
            </a:r>
          </a:p>
          <a:p>
            <a:r>
              <a:rPr lang="en-US" dirty="0" smtClean="0"/>
              <a:t>Event Locations. These dates can only</a:t>
            </a:r>
          </a:p>
          <a:p>
            <a:r>
              <a:rPr lang="en-US" dirty="0"/>
              <a:t>b</a:t>
            </a:r>
            <a:r>
              <a:rPr lang="en-US" dirty="0" smtClean="0"/>
              <a:t>e corrected by the originating</a:t>
            </a:r>
          </a:p>
          <a:p>
            <a:r>
              <a:rPr lang="en-US" dirty="0" smtClean="0"/>
              <a:t>Institution.</a:t>
            </a:r>
            <a:endParaRPr lang="en-US" dirty="0"/>
          </a:p>
        </p:txBody>
      </p:sp>
    </p:spTree>
    <p:extLst>
      <p:ext uri="{BB962C8B-B14F-4D97-AF65-F5344CB8AC3E}">
        <p14:creationId xmlns:p14="http://schemas.microsoft.com/office/powerpoint/2010/main" val="3362442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Missing Terms</a:t>
            </a:r>
            <a:endParaRPr lang="en-US" dirty="0"/>
          </a:p>
        </p:txBody>
      </p:sp>
      <p:pic>
        <p:nvPicPr>
          <p:cNvPr id="3" name="Picture 2"/>
          <p:cNvPicPr>
            <a:picLocks noChangeAspect="1"/>
          </p:cNvPicPr>
          <p:nvPr/>
        </p:nvPicPr>
        <p:blipFill>
          <a:blip r:embed="rId2"/>
          <a:stretch>
            <a:fillRect/>
          </a:stretch>
        </p:blipFill>
        <p:spPr>
          <a:xfrm>
            <a:off x="2550620" y="1543968"/>
            <a:ext cx="5964730" cy="3687408"/>
          </a:xfrm>
          <a:prstGeom prst="rect">
            <a:avLst/>
          </a:prstGeom>
          <a:ln>
            <a:solidFill>
              <a:schemeClr val="tx1"/>
            </a:solidFill>
          </a:ln>
        </p:spPr>
      </p:pic>
      <p:sp>
        <p:nvSpPr>
          <p:cNvPr id="4" name="TextBox 3"/>
          <p:cNvSpPr txBox="1"/>
          <p:nvPr/>
        </p:nvSpPr>
        <p:spPr>
          <a:xfrm>
            <a:off x="436740" y="2975020"/>
            <a:ext cx="4227760"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Missing Terms are caused by migration</a:t>
            </a:r>
          </a:p>
          <a:p>
            <a:r>
              <a:rPr lang="en-US" dirty="0"/>
              <a:t>f</a:t>
            </a:r>
            <a:r>
              <a:rPr lang="en-US" dirty="0" smtClean="0"/>
              <a:t>rom ARKS. Most are typically found</a:t>
            </a:r>
          </a:p>
          <a:p>
            <a:r>
              <a:rPr lang="en-US" dirty="0"/>
              <a:t>i</a:t>
            </a:r>
            <a:r>
              <a:rPr lang="en-US" dirty="0" smtClean="0"/>
              <a:t>n a transaction of Missing because</a:t>
            </a:r>
          </a:p>
          <a:p>
            <a:r>
              <a:rPr lang="en-US" dirty="0"/>
              <a:t>t</a:t>
            </a:r>
            <a:r>
              <a:rPr lang="en-US" dirty="0" smtClean="0"/>
              <a:t>here were no Terms required in the</a:t>
            </a:r>
          </a:p>
          <a:p>
            <a:r>
              <a:rPr lang="en-US" dirty="0" smtClean="0"/>
              <a:t>ARKS </a:t>
            </a:r>
            <a:r>
              <a:rPr lang="en-US" dirty="0" smtClean="0"/>
              <a:t>application for a Missing transaction. </a:t>
            </a:r>
          </a:p>
          <a:p>
            <a:r>
              <a:rPr lang="en-US" dirty="0" smtClean="0"/>
              <a:t>However</a:t>
            </a:r>
            <a:r>
              <a:rPr lang="en-US" dirty="0" smtClean="0"/>
              <a:t>, </a:t>
            </a:r>
            <a:r>
              <a:rPr lang="en-US" dirty="0" smtClean="0"/>
              <a:t>other transactions </a:t>
            </a:r>
            <a:r>
              <a:rPr lang="en-US" dirty="0" smtClean="0"/>
              <a:t>can still </a:t>
            </a:r>
            <a:endParaRPr lang="en-US" dirty="0" smtClean="0"/>
          </a:p>
          <a:p>
            <a:r>
              <a:rPr lang="en-US" dirty="0" smtClean="0"/>
              <a:t>contain </a:t>
            </a:r>
            <a:r>
              <a:rPr lang="en-US" dirty="0" smtClean="0"/>
              <a:t>blank </a:t>
            </a:r>
            <a:r>
              <a:rPr lang="en-US" dirty="0" smtClean="0"/>
              <a:t>Terms </a:t>
            </a:r>
            <a:r>
              <a:rPr lang="en-US" dirty="0" smtClean="0"/>
              <a:t>although these are </a:t>
            </a:r>
            <a:endParaRPr lang="en-US" dirty="0" smtClean="0"/>
          </a:p>
          <a:p>
            <a:r>
              <a:rPr lang="en-US" dirty="0" smtClean="0"/>
              <a:t>far</a:t>
            </a:r>
            <a:r>
              <a:rPr lang="en-US" dirty="0" smtClean="0"/>
              <a:t> </a:t>
            </a:r>
            <a:r>
              <a:rPr lang="en-US" dirty="0" smtClean="0"/>
              <a:t>fewer</a:t>
            </a:r>
            <a:r>
              <a:rPr lang="en-US" dirty="0" smtClean="0"/>
              <a:t>. Simply </a:t>
            </a:r>
            <a:r>
              <a:rPr lang="en-US" dirty="0" smtClean="0"/>
              <a:t>find the blank field by </a:t>
            </a:r>
            <a:endParaRPr lang="en-US" dirty="0" smtClean="0"/>
          </a:p>
          <a:p>
            <a:r>
              <a:rPr lang="en-US" dirty="0"/>
              <a:t>o</a:t>
            </a:r>
            <a:r>
              <a:rPr lang="en-US" dirty="0" smtClean="0"/>
              <a:t>pening My </a:t>
            </a:r>
            <a:r>
              <a:rPr lang="en-US" dirty="0" smtClean="0"/>
              <a:t>Transactions records and </a:t>
            </a:r>
            <a:endParaRPr lang="en-US" dirty="0" smtClean="0"/>
          </a:p>
          <a:p>
            <a:r>
              <a:rPr lang="en-US" dirty="0"/>
              <a:t>s</a:t>
            </a:r>
            <a:r>
              <a:rPr lang="en-US" dirty="0" smtClean="0"/>
              <a:t>elect the </a:t>
            </a:r>
            <a:r>
              <a:rPr lang="en-US" dirty="0" smtClean="0"/>
              <a:t>proper Term.</a:t>
            </a:r>
            <a:endParaRPr lang="en-US" dirty="0"/>
          </a:p>
        </p:txBody>
      </p:sp>
    </p:spTree>
    <p:extLst>
      <p:ext uri="{BB962C8B-B14F-4D97-AF65-F5344CB8AC3E}">
        <p14:creationId xmlns:p14="http://schemas.microsoft.com/office/powerpoint/2010/main" val="338875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Data Checklist!</a:t>
            </a:r>
            <a:endParaRPr lang="en-US" dirty="0"/>
          </a:p>
        </p:txBody>
      </p:sp>
      <p:sp>
        <p:nvSpPr>
          <p:cNvPr id="5" name="Content Placeholder 4"/>
          <p:cNvSpPr>
            <a:spLocks noGrp="1"/>
          </p:cNvSpPr>
          <p:nvPr>
            <p:ph idx="1"/>
          </p:nvPr>
        </p:nvSpPr>
        <p:spPr>
          <a:xfrm>
            <a:off x="731078" y="2274842"/>
            <a:ext cx="7886700" cy="4351338"/>
          </a:xfrm>
        </p:spPr>
        <p:txBody>
          <a:bodyPr/>
          <a:lstStyle/>
          <a:p>
            <a:r>
              <a:rPr lang="en-US" dirty="0" smtClean="0"/>
              <a:t>Husbandry Module</a:t>
            </a:r>
          </a:p>
          <a:p>
            <a:pPr lvl="1"/>
            <a:r>
              <a:rPr lang="en-US" dirty="0" smtClean="0"/>
              <a:t>Data Quality Indicator</a:t>
            </a:r>
          </a:p>
          <a:p>
            <a:pPr lvl="1"/>
            <a:r>
              <a:rPr lang="en-US" dirty="0" smtClean="0"/>
              <a:t>Post Office</a:t>
            </a:r>
          </a:p>
          <a:p>
            <a:endParaRPr lang="en-US" dirty="0" smtClean="0"/>
          </a:p>
          <a:p>
            <a:r>
              <a:rPr lang="en-US" dirty="0" smtClean="0"/>
              <a:t>Medical Module</a:t>
            </a:r>
          </a:p>
          <a:p>
            <a:pPr lvl="1"/>
            <a:r>
              <a:rPr lang="en-US" dirty="0" smtClean="0"/>
              <a:t>Relevant Death Information Analysis </a:t>
            </a:r>
          </a:p>
          <a:p>
            <a:pPr lvl="2"/>
            <a:r>
              <a:rPr lang="en-US" dirty="0" smtClean="0"/>
              <a:t>Incomplete/Questionable Necropsies</a:t>
            </a:r>
          </a:p>
        </p:txBody>
      </p:sp>
      <p:pic>
        <p:nvPicPr>
          <p:cNvPr id="2052" name="Picture 4" descr="Image result for spring cleaning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10337" r="5915"/>
          <a:stretch/>
        </p:blipFill>
        <p:spPr bwMode="auto">
          <a:xfrm>
            <a:off x="4724734" y="1584102"/>
            <a:ext cx="3893044" cy="23242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60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Gap Between Parent Death and Birth/Hatch</a:t>
            </a:r>
            <a:endParaRPr lang="en-US" dirty="0"/>
          </a:p>
        </p:txBody>
      </p:sp>
      <p:pic>
        <p:nvPicPr>
          <p:cNvPr id="3" name="Picture 2"/>
          <p:cNvPicPr>
            <a:picLocks noChangeAspect="1"/>
          </p:cNvPicPr>
          <p:nvPr/>
        </p:nvPicPr>
        <p:blipFill>
          <a:blip r:embed="rId2"/>
          <a:stretch>
            <a:fillRect/>
          </a:stretch>
        </p:blipFill>
        <p:spPr>
          <a:xfrm>
            <a:off x="528034" y="1684582"/>
            <a:ext cx="5269874" cy="144663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033051" y="2105365"/>
            <a:ext cx="5170792" cy="1287086"/>
          </a:xfrm>
          <a:prstGeom prst="rect">
            <a:avLst/>
          </a:prstGeom>
          <a:ln>
            <a:solidFill>
              <a:schemeClr val="tx1"/>
            </a:solidFill>
          </a:ln>
        </p:spPr>
      </p:pic>
      <p:sp>
        <p:nvSpPr>
          <p:cNvPr id="5" name="TextBox 4"/>
          <p:cNvSpPr txBox="1"/>
          <p:nvPr/>
        </p:nvSpPr>
        <p:spPr>
          <a:xfrm>
            <a:off x="628650" y="3414297"/>
            <a:ext cx="7791718"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Fixing Errors for  Gap Between Parent Death and Offspring Birth will also require a bit of detective work. The record that will open will be that of the offspring. This penguin (top) was hatched on 14 April 2011. However, when you open the dam’s record you note that she died on 24 June 2008 (bottom). There are several possibilities here: </a:t>
            </a:r>
            <a:br>
              <a:rPr lang="en-US" sz="1600" dirty="0" smtClean="0"/>
            </a:br>
            <a:r>
              <a:rPr lang="en-US" sz="1600" dirty="0" smtClean="0"/>
              <a:t>1) the incorrect dam was recorded</a:t>
            </a:r>
            <a:br>
              <a:rPr lang="en-US" sz="1600" dirty="0" smtClean="0"/>
            </a:br>
            <a:r>
              <a:rPr lang="en-US" sz="1600" dirty="0" smtClean="0"/>
              <a:t>2) the incorrect hatch date for the chick was recorded, or </a:t>
            </a:r>
            <a:br>
              <a:rPr lang="en-US" sz="1600" dirty="0" smtClean="0"/>
            </a:br>
            <a:r>
              <a:rPr lang="en-US" sz="1600" dirty="0" smtClean="0"/>
              <a:t>3) the incorrect death date for the dam was recorded. </a:t>
            </a:r>
            <a:endParaRPr lang="en-US" sz="1600" dirty="0" smtClean="0"/>
          </a:p>
          <a:p>
            <a:r>
              <a:rPr lang="en-US" sz="1600" dirty="0" smtClean="0"/>
              <a:t>You </a:t>
            </a:r>
            <a:r>
              <a:rPr lang="en-US" sz="1600" dirty="0" smtClean="0"/>
              <a:t>will need to look at </a:t>
            </a:r>
            <a:r>
              <a:rPr lang="en-US" sz="1600" dirty="0" smtClean="0"/>
              <a:t>both records, </a:t>
            </a:r>
            <a:r>
              <a:rPr lang="en-US" sz="1600" dirty="0" smtClean="0"/>
              <a:t>don’t forget to look in the Notes, to determine which record needs to be corrected.</a:t>
            </a:r>
            <a:endParaRPr lang="en-US" sz="1600" dirty="0"/>
          </a:p>
        </p:txBody>
      </p:sp>
    </p:spTree>
    <p:extLst>
      <p:ext uri="{BB962C8B-B14F-4D97-AF65-F5344CB8AC3E}">
        <p14:creationId xmlns:p14="http://schemas.microsoft.com/office/powerpoint/2010/main" val="2006727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Congratulations?</a:t>
            </a:r>
            <a:endParaRPr lang="en-US" dirty="0"/>
          </a:p>
        </p:txBody>
      </p:sp>
      <p:pic>
        <p:nvPicPr>
          <p:cNvPr id="4" name="Picture 3"/>
          <p:cNvPicPr>
            <a:picLocks noChangeAspect="1"/>
          </p:cNvPicPr>
          <p:nvPr/>
        </p:nvPicPr>
        <p:blipFill>
          <a:blip r:embed="rId2"/>
          <a:stretch>
            <a:fillRect/>
          </a:stretch>
        </p:blipFill>
        <p:spPr>
          <a:xfrm>
            <a:off x="4005331" y="1527621"/>
            <a:ext cx="4121240" cy="3958107"/>
          </a:xfrm>
          <a:prstGeom prst="rect">
            <a:avLst/>
          </a:prstGeom>
          <a:ln>
            <a:solidFill>
              <a:schemeClr val="tx1"/>
            </a:solidFill>
          </a:ln>
        </p:spPr>
      </p:pic>
      <p:sp>
        <p:nvSpPr>
          <p:cNvPr id="2" name="TextBox 1"/>
          <p:cNvSpPr txBox="1"/>
          <p:nvPr/>
        </p:nvSpPr>
        <p:spPr>
          <a:xfrm>
            <a:off x="1030310" y="2434107"/>
            <a:ext cx="249882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Congratulations? Is an</a:t>
            </a:r>
          </a:p>
          <a:p>
            <a:r>
              <a:rPr lang="en-US" dirty="0"/>
              <a:t>i</a:t>
            </a:r>
            <a:r>
              <a:rPr lang="en-US" dirty="0" smtClean="0"/>
              <a:t>ndicator that you may</a:t>
            </a:r>
          </a:p>
          <a:p>
            <a:r>
              <a:rPr lang="en-US" dirty="0"/>
              <a:t>p</a:t>
            </a:r>
            <a:r>
              <a:rPr lang="en-US" dirty="0" smtClean="0"/>
              <a:t>ossibly have the oldest</a:t>
            </a:r>
          </a:p>
          <a:p>
            <a:r>
              <a:rPr lang="en-US" dirty="0"/>
              <a:t>i</a:t>
            </a:r>
            <a:r>
              <a:rPr lang="en-US" dirty="0" smtClean="0"/>
              <a:t>ndividual of a species.</a:t>
            </a:r>
          </a:p>
          <a:p>
            <a:r>
              <a:rPr lang="en-US" dirty="0" smtClean="0"/>
              <a:t>To open this (usually</a:t>
            </a:r>
          </a:p>
          <a:p>
            <a:r>
              <a:rPr lang="en-US" dirty="0"/>
              <a:t>v</a:t>
            </a:r>
            <a:r>
              <a:rPr lang="en-US" dirty="0" smtClean="0"/>
              <a:t>ery small) pie piece you</a:t>
            </a:r>
          </a:p>
          <a:p>
            <a:r>
              <a:rPr lang="en-US" dirty="0"/>
              <a:t>c</a:t>
            </a:r>
            <a:r>
              <a:rPr lang="en-US" dirty="0" smtClean="0"/>
              <a:t>lick on the hyperlink</a:t>
            </a:r>
          </a:p>
          <a:p>
            <a:r>
              <a:rPr lang="en-US" dirty="0"/>
              <a:t>i</a:t>
            </a:r>
            <a:r>
              <a:rPr lang="en-US" dirty="0" smtClean="0"/>
              <a:t>nstead of the pie slice.</a:t>
            </a:r>
            <a:endParaRPr lang="en-US" dirty="0"/>
          </a:p>
        </p:txBody>
      </p:sp>
    </p:spTree>
    <p:extLst>
      <p:ext uri="{BB962C8B-B14F-4D97-AF65-F5344CB8AC3E}">
        <p14:creationId xmlns:p14="http://schemas.microsoft.com/office/powerpoint/2010/main" val="1406622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Congratulations?</a:t>
            </a:r>
            <a:endParaRPr lang="en-US"/>
          </a:p>
        </p:txBody>
      </p:sp>
      <p:pic>
        <p:nvPicPr>
          <p:cNvPr id="3" name="Picture 2"/>
          <p:cNvPicPr>
            <a:picLocks noChangeAspect="1"/>
          </p:cNvPicPr>
          <p:nvPr/>
        </p:nvPicPr>
        <p:blipFill>
          <a:blip r:embed="rId2"/>
          <a:stretch>
            <a:fillRect/>
          </a:stretch>
        </p:blipFill>
        <p:spPr>
          <a:xfrm>
            <a:off x="3316497" y="1506339"/>
            <a:ext cx="5402501" cy="4073090"/>
          </a:xfrm>
          <a:prstGeom prst="rect">
            <a:avLst/>
          </a:prstGeom>
          <a:ln>
            <a:solidFill>
              <a:schemeClr val="tx1"/>
            </a:solidFill>
          </a:ln>
        </p:spPr>
      </p:pic>
      <p:sp>
        <p:nvSpPr>
          <p:cNvPr id="4" name="TextBox 3"/>
          <p:cNvSpPr txBox="1"/>
          <p:nvPr/>
        </p:nvSpPr>
        <p:spPr>
          <a:xfrm>
            <a:off x="628650" y="2906887"/>
            <a:ext cx="243573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chart is divided into</a:t>
            </a:r>
          </a:p>
          <a:p>
            <a:r>
              <a:rPr lang="en-US" dirty="0" smtClean="0"/>
              <a:t>Current and Historical</a:t>
            </a:r>
          </a:p>
          <a:p>
            <a:r>
              <a:rPr lang="en-US" dirty="0"/>
              <a:t>r</a:t>
            </a:r>
            <a:r>
              <a:rPr lang="en-US" dirty="0" smtClean="0"/>
              <a:t>ecords.</a:t>
            </a:r>
            <a:endParaRPr lang="en-US" dirty="0"/>
          </a:p>
        </p:txBody>
      </p:sp>
    </p:spTree>
    <p:extLst>
      <p:ext uri="{BB962C8B-B14F-4D97-AF65-F5344CB8AC3E}">
        <p14:creationId xmlns:p14="http://schemas.microsoft.com/office/powerpoint/2010/main" val="2504067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5" name="Picture 4"/>
          <p:cNvPicPr>
            <a:picLocks noChangeAspect="1"/>
          </p:cNvPicPr>
          <p:nvPr/>
        </p:nvPicPr>
        <p:blipFill>
          <a:blip r:embed="rId2"/>
          <a:stretch>
            <a:fillRect/>
          </a:stretch>
        </p:blipFill>
        <p:spPr>
          <a:xfrm>
            <a:off x="319664" y="1722264"/>
            <a:ext cx="8504671" cy="1621539"/>
          </a:xfrm>
          <a:prstGeom prst="rect">
            <a:avLst/>
          </a:prstGeom>
          <a:ln>
            <a:solidFill>
              <a:schemeClr val="tx1"/>
            </a:solidFill>
          </a:ln>
        </p:spPr>
      </p:pic>
      <p:sp>
        <p:nvSpPr>
          <p:cNvPr id="3" name="TextBox 2"/>
          <p:cNvSpPr txBox="1"/>
          <p:nvPr/>
        </p:nvSpPr>
        <p:spPr>
          <a:xfrm>
            <a:off x="778460" y="3696236"/>
            <a:ext cx="7721729"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It will display the animals that you may be deserving of a Congratulations! </a:t>
            </a:r>
          </a:p>
          <a:p>
            <a:r>
              <a:rPr lang="en-US" dirty="0" smtClean="0"/>
              <a:t>In many cases though, this longevity is due to an error such as not recording </a:t>
            </a:r>
          </a:p>
          <a:p>
            <a:r>
              <a:rPr lang="en-US" dirty="0" smtClean="0"/>
              <a:t>a death on the right date, or even not recording it at all! You may need to review</a:t>
            </a:r>
          </a:p>
          <a:p>
            <a:r>
              <a:rPr lang="en-US" dirty="0"/>
              <a:t>a</a:t>
            </a:r>
            <a:r>
              <a:rPr lang="en-US" dirty="0" smtClean="0"/>
              <a:t>ny Notes in the record to determine if the dates are accurate or if they need</a:t>
            </a:r>
          </a:p>
          <a:p>
            <a:r>
              <a:rPr lang="en-US" dirty="0"/>
              <a:t>t</a:t>
            </a:r>
            <a:r>
              <a:rPr lang="en-US" dirty="0" smtClean="0"/>
              <a:t>o be corrected. If the record is </a:t>
            </a:r>
            <a:r>
              <a:rPr lang="en-US" smtClean="0"/>
              <a:t>indeed correct </a:t>
            </a:r>
            <a:r>
              <a:rPr lang="en-US" dirty="0" smtClean="0"/>
              <a:t>then congratulate yourself </a:t>
            </a:r>
            <a:r>
              <a:rPr lang="en-US" smtClean="0"/>
              <a:t>and </a:t>
            </a:r>
          </a:p>
          <a:p>
            <a:r>
              <a:rPr lang="en-US" smtClean="0"/>
              <a:t>maybe </a:t>
            </a:r>
            <a:r>
              <a:rPr lang="en-US" dirty="0" smtClean="0"/>
              <a:t>use it for a Public Relations spot!</a:t>
            </a:r>
            <a:endParaRPr lang="en-US" dirty="0"/>
          </a:p>
        </p:txBody>
      </p:sp>
    </p:spTree>
    <p:extLst>
      <p:ext uri="{BB962C8B-B14F-4D97-AF65-F5344CB8AC3E}">
        <p14:creationId xmlns:p14="http://schemas.microsoft.com/office/powerpoint/2010/main" val="2890849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Office</a:t>
            </a:r>
            <a:endParaRPr lang="en-US" dirty="0"/>
          </a:p>
        </p:txBody>
      </p:sp>
      <p:pic>
        <p:nvPicPr>
          <p:cNvPr id="3" name="Picture 2"/>
          <p:cNvPicPr>
            <a:picLocks noChangeAspect="1"/>
          </p:cNvPicPr>
          <p:nvPr/>
        </p:nvPicPr>
        <p:blipFill>
          <a:blip r:embed="rId2"/>
          <a:stretch>
            <a:fillRect/>
          </a:stretch>
        </p:blipFill>
        <p:spPr>
          <a:xfrm rot="20220623">
            <a:off x="615770" y="1730867"/>
            <a:ext cx="2114286" cy="1238095"/>
          </a:xfrm>
          <a:prstGeom prst="rect">
            <a:avLst/>
          </a:prstGeom>
        </p:spPr>
      </p:pic>
      <p:pic>
        <p:nvPicPr>
          <p:cNvPr id="1026" name="Picture 2" descr="Image result for shock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205" y="3055177"/>
            <a:ext cx="3412068" cy="25590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rot="1857919">
            <a:off x="3814678" y="1090689"/>
            <a:ext cx="2085714" cy="1200000"/>
          </a:xfrm>
          <a:prstGeom prst="rect">
            <a:avLst/>
          </a:prstGeom>
        </p:spPr>
      </p:pic>
      <p:pic>
        <p:nvPicPr>
          <p:cNvPr id="5" name="Picture 4"/>
          <p:cNvPicPr>
            <a:picLocks noChangeAspect="1"/>
          </p:cNvPicPr>
          <p:nvPr/>
        </p:nvPicPr>
        <p:blipFill>
          <a:blip r:embed="rId5"/>
          <a:stretch>
            <a:fillRect/>
          </a:stretch>
        </p:blipFill>
        <p:spPr>
          <a:xfrm rot="20168938">
            <a:off x="811681" y="3858752"/>
            <a:ext cx="2076190" cy="1190476"/>
          </a:xfrm>
          <a:prstGeom prst="rect">
            <a:avLst/>
          </a:prstGeom>
        </p:spPr>
      </p:pic>
      <p:sp>
        <p:nvSpPr>
          <p:cNvPr id="6" name="TextBox 5"/>
          <p:cNvSpPr txBox="1"/>
          <p:nvPr/>
        </p:nvSpPr>
        <p:spPr>
          <a:xfrm>
            <a:off x="5840273" y="2435982"/>
            <a:ext cx="3134063"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Species360 Post Office</a:t>
            </a:r>
          </a:p>
          <a:p>
            <a:r>
              <a:rPr lang="en-US" dirty="0"/>
              <a:t>d</a:t>
            </a:r>
            <a:r>
              <a:rPr lang="en-US" dirty="0" smtClean="0"/>
              <a:t>oes not have to be a scary</a:t>
            </a:r>
          </a:p>
          <a:p>
            <a:r>
              <a:rPr lang="en-US" dirty="0"/>
              <a:t>t</a:t>
            </a:r>
            <a:r>
              <a:rPr lang="en-US" dirty="0" smtClean="0"/>
              <a:t>hing! It is there to notify</a:t>
            </a:r>
          </a:p>
          <a:p>
            <a:r>
              <a:rPr lang="en-US" dirty="0"/>
              <a:t>y</a:t>
            </a:r>
            <a:r>
              <a:rPr lang="en-US" dirty="0" smtClean="0"/>
              <a:t>ou of activity in ZIMS that</a:t>
            </a:r>
          </a:p>
          <a:p>
            <a:r>
              <a:rPr lang="en-US" dirty="0"/>
              <a:t>m</a:t>
            </a:r>
            <a:r>
              <a:rPr lang="en-US" dirty="0" smtClean="0"/>
              <a:t>ay warrant you taking an</a:t>
            </a:r>
          </a:p>
          <a:p>
            <a:r>
              <a:rPr lang="en-US" dirty="0" smtClean="0"/>
              <a:t>Action. Most of what is shown</a:t>
            </a:r>
          </a:p>
          <a:p>
            <a:r>
              <a:rPr lang="en-US" dirty="0"/>
              <a:t>i</a:t>
            </a:r>
            <a:r>
              <a:rPr lang="en-US" dirty="0" smtClean="0"/>
              <a:t>n the Post Office is not</a:t>
            </a:r>
          </a:p>
          <a:p>
            <a:r>
              <a:rPr lang="en-US" dirty="0"/>
              <a:t>d</a:t>
            </a:r>
            <a:r>
              <a:rPr lang="en-US" dirty="0" smtClean="0"/>
              <a:t>isplayed elsewhere in ZIMS.</a:t>
            </a:r>
          </a:p>
          <a:p>
            <a:r>
              <a:rPr lang="en-US" dirty="0" smtClean="0"/>
              <a:t>Addressing your Post Office</a:t>
            </a:r>
          </a:p>
          <a:p>
            <a:r>
              <a:rPr lang="en-US" dirty="0"/>
              <a:t>m</a:t>
            </a:r>
            <a:r>
              <a:rPr lang="en-US" dirty="0" smtClean="0"/>
              <a:t>essages will help you clean</a:t>
            </a:r>
          </a:p>
          <a:p>
            <a:r>
              <a:rPr lang="en-US" dirty="0"/>
              <a:t>u</a:t>
            </a:r>
            <a:r>
              <a:rPr lang="en-US" dirty="0" smtClean="0"/>
              <a:t>p your data.</a:t>
            </a:r>
            <a:endParaRPr lang="en-US" dirty="0"/>
          </a:p>
        </p:txBody>
      </p:sp>
    </p:spTree>
    <p:extLst>
      <p:ext uri="{BB962C8B-B14F-4D97-AF65-F5344CB8AC3E}">
        <p14:creationId xmlns:p14="http://schemas.microsoft.com/office/powerpoint/2010/main" val="2614442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Post Office?</a:t>
            </a:r>
            <a:endParaRPr lang="en-US" dirty="0"/>
          </a:p>
        </p:txBody>
      </p:sp>
      <p:sp>
        <p:nvSpPr>
          <p:cNvPr id="3" name="Content Placeholder 2"/>
          <p:cNvSpPr>
            <a:spLocks noGrp="1"/>
          </p:cNvSpPr>
          <p:nvPr>
            <p:ph idx="1"/>
          </p:nvPr>
        </p:nvSpPr>
        <p:spPr>
          <a:xfrm>
            <a:off x="499861" y="1439259"/>
            <a:ext cx="7886700" cy="4351338"/>
          </a:xfrm>
        </p:spPr>
        <p:txBody>
          <a:bodyPr>
            <a:normAutofit fontScale="77500" lnSpcReduction="20000"/>
          </a:bodyPr>
          <a:lstStyle/>
          <a:p>
            <a:r>
              <a:rPr lang="en-US" dirty="0" smtClean="0">
                <a:solidFill>
                  <a:srgbClr val="FF0000"/>
                </a:solidFill>
              </a:rPr>
              <a:t>Taxonomy Changes </a:t>
            </a:r>
          </a:p>
          <a:p>
            <a:pPr lvl="1"/>
            <a:r>
              <a:rPr lang="en-US" dirty="0" smtClean="0">
                <a:solidFill>
                  <a:srgbClr val="FF0000"/>
                </a:solidFill>
              </a:rPr>
              <a:t>these are also displayed in Pending Taxonomic Changes in Animal Statistics</a:t>
            </a:r>
          </a:p>
          <a:p>
            <a:r>
              <a:rPr lang="en-US" dirty="0" smtClean="0"/>
              <a:t>Modifications to medical terms you have used</a:t>
            </a:r>
          </a:p>
          <a:p>
            <a:pPr lvl="1"/>
            <a:r>
              <a:rPr lang="en-US" dirty="0" smtClean="0"/>
              <a:t>Definition edits &amp; formulation changes</a:t>
            </a:r>
          </a:p>
          <a:p>
            <a:pPr lvl="1"/>
            <a:r>
              <a:rPr lang="en-US" dirty="0" smtClean="0"/>
              <a:t>A local term made global</a:t>
            </a:r>
          </a:p>
          <a:p>
            <a:r>
              <a:rPr lang="en-US" dirty="0" smtClean="0">
                <a:solidFill>
                  <a:srgbClr val="FF0000"/>
                </a:solidFill>
              </a:rPr>
              <a:t>Sex Type changes to animals you have had</a:t>
            </a:r>
          </a:p>
          <a:p>
            <a:pPr lvl="1"/>
            <a:r>
              <a:rPr lang="en-US" dirty="0" smtClean="0">
                <a:solidFill>
                  <a:srgbClr val="FF0000"/>
                </a:solidFill>
              </a:rPr>
              <a:t>This may help you clean up those duplicate Parental GANs!</a:t>
            </a:r>
          </a:p>
          <a:p>
            <a:r>
              <a:rPr lang="en-US" dirty="0" smtClean="0"/>
              <a:t>Animal you own placed on Available Animal list</a:t>
            </a:r>
            <a:endParaRPr lang="en-US" dirty="0"/>
          </a:p>
          <a:p>
            <a:r>
              <a:rPr lang="en-US" dirty="0" smtClean="0">
                <a:solidFill>
                  <a:srgbClr val="FF0000"/>
                </a:solidFill>
              </a:rPr>
              <a:t>Animals merged by Species360</a:t>
            </a:r>
          </a:p>
          <a:p>
            <a:r>
              <a:rPr lang="en-US" dirty="0" err="1" smtClean="0">
                <a:solidFill>
                  <a:srgbClr val="FF0000"/>
                </a:solidFill>
              </a:rPr>
              <a:t>Pendings</a:t>
            </a:r>
            <a:endParaRPr lang="en-US" dirty="0" smtClean="0">
              <a:solidFill>
                <a:srgbClr val="FF0000"/>
              </a:solidFill>
            </a:endParaRPr>
          </a:p>
          <a:p>
            <a:pPr lvl="1"/>
            <a:r>
              <a:rPr lang="en-US" dirty="0" smtClean="0">
                <a:solidFill>
                  <a:srgbClr val="FF0000"/>
                </a:solidFill>
              </a:rPr>
              <a:t>Denied</a:t>
            </a:r>
          </a:p>
          <a:p>
            <a:pPr lvl="1"/>
            <a:r>
              <a:rPr lang="en-US" dirty="0" smtClean="0">
                <a:solidFill>
                  <a:srgbClr val="FF0000"/>
                </a:solidFill>
              </a:rPr>
              <a:t>No Information Available</a:t>
            </a:r>
          </a:p>
          <a:p>
            <a:pPr lvl="1"/>
            <a:r>
              <a:rPr lang="en-US" dirty="0" smtClean="0">
                <a:solidFill>
                  <a:srgbClr val="FF0000"/>
                </a:solidFill>
              </a:rPr>
              <a:t>Not recorded in ZIMS</a:t>
            </a:r>
            <a:endParaRPr lang="en-US" dirty="0">
              <a:solidFill>
                <a:srgbClr val="FF0000"/>
              </a:solidFill>
            </a:endParaRPr>
          </a:p>
        </p:txBody>
      </p:sp>
      <p:sp>
        <p:nvSpPr>
          <p:cNvPr id="4" name="TextBox 3"/>
          <p:cNvSpPr txBox="1"/>
          <p:nvPr/>
        </p:nvSpPr>
        <p:spPr>
          <a:xfrm>
            <a:off x="4288664" y="4404574"/>
            <a:ext cx="438735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These are some of the topics you will receive</a:t>
            </a:r>
          </a:p>
          <a:p>
            <a:r>
              <a:rPr lang="en-US" dirty="0"/>
              <a:t>a</a:t>
            </a:r>
            <a:r>
              <a:rPr lang="en-US" dirty="0" smtClean="0"/>
              <a:t>s Post Office messages. Those displayed in</a:t>
            </a:r>
          </a:p>
          <a:p>
            <a:r>
              <a:rPr lang="en-US" dirty="0">
                <a:solidFill>
                  <a:srgbClr val="FF0000"/>
                </a:solidFill>
              </a:rPr>
              <a:t>r</a:t>
            </a:r>
            <a:r>
              <a:rPr lang="en-US" dirty="0" smtClean="0">
                <a:solidFill>
                  <a:srgbClr val="FF0000"/>
                </a:solidFill>
              </a:rPr>
              <a:t>ed</a:t>
            </a:r>
            <a:r>
              <a:rPr lang="en-US" dirty="0" smtClean="0"/>
              <a:t> will have the greatest impact on your</a:t>
            </a:r>
          </a:p>
          <a:p>
            <a:r>
              <a:rPr lang="en-US" dirty="0"/>
              <a:t>d</a:t>
            </a:r>
            <a:r>
              <a:rPr lang="en-US" dirty="0" smtClean="0"/>
              <a:t>ata quality.</a:t>
            </a:r>
            <a:endParaRPr lang="en-US" dirty="0"/>
          </a:p>
        </p:txBody>
      </p:sp>
    </p:spTree>
    <p:extLst>
      <p:ext uri="{BB962C8B-B14F-4D97-AF65-F5344CB8AC3E}">
        <p14:creationId xmlns:p14="http://schemas.microsoft.com/office/powerpoint/2010/main" val="366716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Post Office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Post Office messages are like Outlook. When </a:t>
            </a:r>
            <a:r>
              <a:rPr lang="en-US" dirty="0"/>
              <a:t>s</a:t>
            </a:r>
            <a:r>
              <a:rPr lang="en-US" dirty="0" smtClean="0"/>
              <a:t>omeone takes an action on a message it will only be reflected in THEIR Post Office</a:t>
            </a:r>
          </a:p>
          <a:p>
            <a:r>
              <a:rPr lang="en-US" dirty="0" smtClean="0"/>
              <a:t>It is recommended that you give Post Office access only to those staff members who may actually take action on the messages</a:t>
            </a:r>
            <a:endParaRPr lang="en-US" dirty="0"/>
          </a:p>
          <a:p>
            <a:r>
              <a:rPr lang="en-US" dirty="0" smtClean="0"/>
              <a:t>The only Species360 template role that has Post Office access is Local Admin</a:t>
            </a:r>
          </a:p>
          <a:p>
            <a:r>
              <a:rPr lang="en-US" dirty="0" smtClean="0"/>
              <a:t>It is highly recommended that you go through your Post Office messages and address any Actions you need to take and move to trash</a:t>
            </a:r>
          </a:p>
          <a:p>
            <a:r>
              <a:rPr lang="en-US" dirty="0" smtClean="0"/>
              <a:t>However, that is the perfect world. You can…….</a:t>
            </a:r>
            <a:endParaRPr lang="en-US" dirty="0"/>
          </a:p>
        </p:txBody>
      </p:sp>
    </p:spTree>
    <p:extLst>
      <p:ext uri="{BB962C8B-B14F-4D97-AF65-F5344CB8AC3E}">
        <p14:creationId xmlns:p14="http://schemas.microsoft.com/office/powerpoint/2010/main" val="36714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Spring Cleaning Resolution!</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Resolve that you are going to start reading your Post Office messages</a:t>
            </a:r>
          </a:p>
          <a:p>
            <a:pPr marL="514350" indent="-514350">
              <a:buFont typeface="+mj-lt"/>
              <a:buAutoNum type="arabicPeriod"/>
            </a:pPr>
            <a:r>
              <a:rPr lang="en-US" dirty="0" smtClean="0"/>
              <a:t>Export your current messages to Excel so you lose nothing should you find time later to read them</a:t>
            </a:r>
          </a:p>
          <a:p>
            <a:pPr marL="514350" indent="-514350">
              <a:buFont typeface="+mj-lt"/>
              <a:buAutoNum type="arabicPeriod"/>
            </a:pPr>
            <a:r>
              <a:rPr lang="en-US" dirty="0" smtClean="0"/>
              <a:t>Move all messages to Trash and delete</a:t>
            </a:r>
          </a:p>
          <a:p>
            <a:pPr marL="514350" indent="-514350">
              <a:buFont typeface="+mj-lt"/>
              <a:buAutoNum type="arabicPeriod"/>
            </a:pPr>
            <a:r>
              <a:rPr lang="en-US" dirty="0" smtClean="0"/>
              <a:t>Start reading and acting on your Post Office messages daily. Then move them to trash and delete</a:t>
            </a:r>
            <a:endParaRPr lang="en-US" dirty="0"/>
          </a:p>
        </p:txBody>
      </p:sp>
    </p:spTree>
    <p:extLst>
      <p:ext uri="{BB962C8B-B14F-4D97-AF65-F5344CB8AC3E}">
        <p14:creationId xmlns:p14="http://schemas.microsoft.com/office/powerpoint/2010/main" val="316504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5" y="493915"/>
            <a:ext cx="8914595" cy="1325563"/>
          </a:xfrm>
        </p:spPr>
        <p:txBody>
          <a:bodyPr>
            <a:normAutofit/>
          </a:bodyPr>
          <a:lstStyle/>
          <a:p>
            <a:r>
              <a:rPr lang="en-US" sz="4000" dirty="0" smtClean="0"/>
              <a:t>Relevant Death Information Analysis (Incomplete Necropsies)</a:t>
            </a:r>
            <a:endParaRPr lang="en-US" sz="4000" dirty="0"/>
          </a:p>
        </p:txBody>
      </p:sp>
      <p:pic>
        <p:nvPicPr>
          <p:cNvPr id="3" name="Picture 2"/>
          <p:cNvPicPr>
            <a:picLocks noChangeAspect="1"/>
          </p:cNvPicPr>
          <p:nvPr/>
        </p:nvPicPr>
        <p:blipFill>
          <a:blip r:embed="rId2"/>
          <a:stretch>
            <a:fillRect/>
          </a:stretch>
        </p:blipFill>
        <p:spPr>
          <a:xfrm>
            <a:off x="1156683" y="1992872"/>
            <a:ext cx="6704762" cy="2676190"/>
          </a:xfrm>
          <a:prstGeom prst="rect">
            <a:avLst/>
          </a:prstGeom>
          <a:ln>
            <a:solidFill>
              <a:schemeClr val="tx1"/>
            </a:solidFill>
          </a:ln>
        </p:spPr>
      </p:pic>
      <p:sp>
        <p:nvSpPr>
          <p:cNvPr id="4" name="TextBox 3"/>
          <p:cNvSpPr txBox="1"/>
          <p:nvPr/>
        </p:nvSpPr>
        <p:spPr>
          <a:xfrm>
            <a:off x="715028" y="4842456"/>
            <a:ext cx="7588072"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Global/Local Morbidity &amp; Mortality Analysis under Medical Resources</a:t>
            </a:r>
          </a:p>
          <a:p>
            <a:r>
              <a:rPr lang="en-US" dirty="0"/>
              <a:t>c</a:t>
            </a:r>
            <a:r>
              <a:rPr lang="en-US" dirty="0" smtClean="0"/>
              <a:t>an help </a:t>
            </a:r>
            <a:r>
              <a:rPr lang="en-US" smtClean="0"/>
              <a:t>you </a:t>
            </a:r>
            <a:r>
              <a:rPr lang="en-US" smtClean="0"/>
              <a:t>find </a:t>
            </a:r>
            <a:r>
              <a:rPr lang="en-US" dirty="0" smtClean="0"/>
              <a:t>any incomplete necropsy records if run at the Local level.</a:t>
            </a:r>
            <a:endParaRPr lang="en-US" dirty="0"/>
          </a:p>
        </p:txBody>
      </p:sp>
    </p:spTree>
    <p:extLst>
      <p:ext uri="{BB962C8B-B14F-4D97-AF65-F5344CB8AC3E}">
        <p14:creationId xmlns:p14="http://schemas.microsoft.com/office/powerpoint/2010/main" val="2362777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Death Information</a:t>
            </a:r>
            <a:endParaRPr lang="en-US" dirty="0"/>
          </a:p>
        </p:txBody>
      </p:sp>
      <p:pic>
        <p:nvPicPr>
          <p:cNvPr id="3" name="Picture 2"/>
          <p:cNvPicPr>
            <a:picLocks noChangeAspect="1"/>
          </p:cNvPicPr>
          <p:nvPr/>
        </p:nvPicPr>
        <p:blipFill>
          <a:blip r:embed="rId2"/>
          <a:stretch>
            <a:fillRect/>
          </a:stretch>
        </p:blipFill>
        <p:spPr>
          <a:xfrm>
            <a:off x="1062476" y="1512328"/>
            <a:ext cx="7019048" cy="2133333"/>
          </a:xfrm>
          <a:prstGeom prst="rect">
            <a:avLst/>
          </a:prstGeom>
          <a:ln>
            <a:solidFill>
              <a:schemeClr val="tx1"/>
            </a:solidFill>
          </a:ln>
        </p:spPr>
      </p:pic>
      <p:sp>
        <p:nvSpPr>
          <p:cNvPr id="4" name="TextBox 3"/>
          <p:cNvSpPr txBox="1"/>
          <p:nvPr/>
        </p:nvSpPr>
        <p:spPr>
          <a:xfrm>
            <a:off x="628704" y="4108360"/>
            <a:ext cx="7999562"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 Relevant Death Information Analysis and My Institution scope. You can limit</a:t>
            </a:r>
          </a:p>
          <a:p>
            <a:r>
              <a:rPr lang="en-US" dirty="0"/>
              <a:t>b</a:t>
            </a:r>
            <a:r>
              <a:rPr lang="en-US" dirty="0" smtClean="0"/>
              <a:t>y taxonomy or select Animalia and check Include Taxon Below to find all the</a:t>
            </a:r>
          </a:p>
          <a:p>
            <a:r>
              <a:rPr lang="en-US" dirty="0" smtClean="0"/>
              <a:t>records you need to complete for your entire collection. Then select to View Graph.</a:t>
            </a:r>
            <a:endParaRPr lang="en-US" dirty="0"/>
          </a:p>
        </p:txBody>
      </p:sp>
    </p:spTree>
    <p:extLst>
      <p:ext uri="{BB962C8B-B14F-4D97-AF65-F5344CB8AC3E}">
        <p14:creationId xmlns:p14="http://schemas.microsoft.com/office/powerpoint/2010/main" val="282300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a:t>
            </a:r>
            <a:endParaRPr lang="en-US" dirty="0"/>
          </a:p>
        </p:txBody>
      </p:sp>
      <p:sp>
        <p:nvSpPr>
          <p:cNvPr id="3" name="TextBox 2"/>
          <p:cNvSpPr txBox="1"/>
          <p:nvPr/>
        </p:nvSpPr>
        <p:spPr>
          <a:xfrm>
            <a:off x="4798157" y="2062993"/>
            <a:ext cx="3863943"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Your first stop for cleaning up your</a:t>
            </a:r>
          </a:p>
          <a:p>
            <a:r>
              <a:rPr lang="en-US" dirty="0"/>
              <a:t>d</a:t>
            </a:r>
            <a:r>
              <a:rPr lang="en-US" dirty="0" smtClean="0"/>
              <a:t>ata is to use the Data Quality</a:t>
            </a:r>
          </a:p>
          <a:p>
            <a:r>
              <a:rPr lang="en-US" dirty="0"/>
              <a:t>I</a:t>
            </a:r>
            <a:r>
              <a:rPr lang="en-US" dirty="0" smtClean="0"/>
              <a:t>ndicator. This is found under Start&gt;</a:t>
            </a:r>
          </a:p>
          <a:p>
            <a:r>
              <a:rPr lang="en-US" dirty="0" smtClean="0"/>
              <a:t>Institution&gt;Data Management.</a:t>
            </a:r>
          </a:p>
          <a:p>
            <a:r>
              <a:rPr lang="en-US" dirty="0" smtClean="0"/>
              <a:t>Data Quality is the last tab on the right.</a:t>
            </a:r>
            <a:endParaRPr lang="en-US" dirty="0"/>
          </a:p>
        </p:txBody>
      </p:sp>
      <p:pic>
        <p:nvPicPr>
          <p:cNvPr id="5" name="Picture 4"/>
          <p:cNvPicPr>
            <a:picLocks noChangeAspect="1"/>
          </p:cNvPicPr>
          <p:nvPr/>
        </p:nvPicPr>
        <p:blipFill>
          <a:blip r:embed="rId2"/>
          <a:stretch>
            <a:fillRect/>
          </a:stretch>
        </p:blipFill>
        <p:spPr>
          <a:xfrm>
            <a:off x="728156" y="1810386"/>
            <a:ext cx="3695238" cy="375238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591541" y="3897938"/>
            <a:ext cx="3923809" cy="1342857"/>
          </a:xfrm>
          <a:prstGeom prst="rect">
            <a:avLst/>
          </a:prstGeom>
          <a:ln>
            <a:solidFill>
              <a:schemeClr val="tx1"/>
            </a:solidFill>
          </a:ln>
        </p:spPr>
      </p:pic>
    </p:spTree>
    <p:extLst>
      <p:ext uri="{BB962C8B-B14F-4D97-AF65-F5344CB8AC3E}">
        <p14:creationId xmlns:p14="http://schemas.microsoft.com/office/powerpoint/2010/main" val="4146442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81" y="365126"/>
            <a:ext cx="7886700" cy="1325563"/>
          </a:xfrm>
        </p:spPr>
        <p:txBody>
          <a:bodyPr/>
          <a:lstStyle/>
          <a:p>
            <a:r>
              <a:rPr lang="en-US" dirty="0" smtClean="0"/>
              <a:t>Relevant Death Information</a:t>
            </a:r>
            <a:endParaRPr lang="en-US" dirty="0"/>
          </a:p>
        </p:txBody>
      </p:sp>
      <p:pic>
        <p:nvPicPr>
          <p:cNvPr id="3" name="Picture 2"/>
          <p:cNvPicPr>
            <a:picLocks noChangeAspect="1"/>
          </p:cNvPicPr>
          <p:nvPr/>
        </p:nvPicPr>
        <p:blipFill>
          <a:blip r:embed="rId2"/>
          <a:stretch>
            <a:fillRect/>
          </a:stretch>
        </p:blipFill>
        <p:spPr>
          <a:xfrm>
            <a:off x="2951285" y="1797731"/>
            <a:ext cx="5819228" cy="3662912"/>
          </a:xfrm>
          <a:prstGeom prst="rect">
            <a:avLst/>
          </a:prstGeom>
          <a:ln>
            <a:solidFill>
              <a:schemeClr val="tx1"/>
            </a:solidFill>
          </a:ln>
        </p:spPr>
      </p:pic>
      <p:sp>
        <p:nvSpPr>
          <p:cNvPr id="4" name="TextBox 3"/>
          <p:cNvSpPr txBox="1"/>
          <p:nvPr/>
        </p:nvSpPr>
        <p:spPr>
          <a:xfrm>
            <a:off x="397233" y="1896752"/>
            <a:ext cx="2899759"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first graph displays the records with Uninformative</a:t>
            </a:r>
          </a:p>
          <a:p>
            <a:r>
              <a:rPr lang="en-US" dirty="0" smtClean="0"/>
              <a:t>RDI records, Useful RDI records, and Records with Conflicting, Suspect or Incomplete RDI records. Hovering over the bars will display the number of records of each type.</a:t>
            </a:r>
            <a:endParaRPr lang="en-US" dirty="0"/>
          </a:p>
        </p:txBody>
      </p:sp>
    </p:spTree>
    <p:extLst>
      <p:ext uri="{BB962C8B-B14F-4D97-AF65-F5344CB8AC3E}">
        <p14:creationId xmlns:p14="http://schemas.microsoft.com/office/powerpoint/2010/main" val="2806696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29" y="197700"/>
            <a:ext cx="7886700" cy="1325563"/>
          </a:xfrm>
        </p:spPr>
        <p:txBody>
          <a:bodyPr/>
          <a:lstStyle/>
          <a:p>
            <a:r>
              <a:rPr lang="en-US" dirty="0" smtClean="0"/>
              <a:t>Relevant Death Information</a:t>
            </a:r>
            <a:endParaRPr lang="en-US" dirty="0"/>
          </a:p>
        </p:txBody>
      </p:sp>
      <p:pic>
        <p:nvPicPr>
          <p:cNvPr id="3" name="Picture 2"/>
          <p:cNvPicPr>
            <a:picLocks noChangeAspect="1"/>
          </p:cNvPicPr>
          <p:nvPr/>
        </p:nvPicPr>
        <p:blipFill>
          <a:blip r:embed="rId2"/>
          <a:stretch>
            <a:fillRect/>
          </a:stretch>
        </p:blipFill>
        <p:spPr>
          <a:xfrm>
            <a:off x="406703" y="1403796"/>
            <a:ext cx="6527550" cy="4146729"/>
          </a:xfrm>
          <a:prstGeom prst="rect">
            <a:avLst/>
          </a:prstGeom>
          <a:ln>
            <a:solidFill>
              <a:schemeClr val="tx1"/>
            </a:solidFill>
          </a:ln>
        </p:spPr>
      </p:pic>
      <p:sp>
        <p:nvSpPr>
          <p:cNvPr id="4" name="TextBox 3"/>
          <p:cNvSpPr txBox="1"/>
          <p:nvPr/>
        </p:nvSpPr>
        <p:spPr>
          <a:xfrm>
            <a:off x="4752304" y="3863662"/>
            <a:ext cx="4005330"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Clicking on the bar title hyperlink or the bar itself will drill down to display another graph. Here we opened the graph for records that are Conflicting, Suspect, or Incomplete.</a:t>
            </a:r>
            <a:endParaRPr lang="en-US" dirty="0"/>
          </a:p>
        </p:txBody>
      </p:sp>
    </p:spTree>
    <p:extLst>
      <p:ext uri="{BB962C8B-B14F-4D97-AF65-F5344CB8AC3E}">
        <p14:creationId xmlns:p14="http://schemas.microsoft.com/office/powerpoint/2010/main" val="628216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017"/>
            <a:ext cx="7886700" cy="1325563"/>
          </a:xfrm>
        </p:spPr>
        <p:txBody>
          <a:bodyPr/>
          <a:lstStyle/>
          <a:p>
            <a:r>
              <a:rPr lang="en-US" dirty="0" smtClean="0"/>
              <a:t>Relevant Death Information</a:t>
            </a:r>
            <a:endParaRPr lang="en-US" dirty="0"/>
          </a:p>
        </p:txBody>
      </p:sp>
      <p:pic>
        <p:nvPicPr>
          <p:cNvPr id="3" name="Picture 2"/>
          <p:cNvPicPr>
            <a:picLocks noChangeAspect="1"/>
          </p:cNvPicPr>
          <p:nvPr/>
        </p:nvPicPr>
        <p:blipFill>
          <a:blip r:embed="rId2"/>
          <a:stretch>
            <a:fillRect/>
          </a:stretch>
        </p:blipFill>
        <p:spPr>
          <a:xfrm>
            <a:off x="429078" y="1242752"/>
            <a:ext cx="8285844" cy="197097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26609" y="2978563"/>
            <a:ext cx="4698161" cy="2691489"/>
          </a:xfrm>
          <a:prstGeom prst="rect">
            <a:avLst/>
          </a:prstGeom>
          <a:ln>
            <a:solidFill>
              <a:schemeClr val="tx1"/>
            </a:solidFill>
          </a:ln>
        </p:spPr>
      </p:pic>
      <p:sp>
        <p:nvSpPr>
          <p:cNvPr id="5" name="TextBox 4"/>
          <p:cNvSpPr txBox="1"/>
          <p:nvPr/>
        </p:nvSpPr>
        <p:spPr>
          <a:xfrm>
            <a:off x="537875" y="3344114"/>
            <a:ext cx="3279937"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open your final bar a</a:t>
            </a:r>
          </a:p>
          <a:p>
            <a:r>
              <a:rPr lang="en-US" dirty="0"/>
              <a:t>l</a:t>
            </a:r>
            <a:r>
              <a:rPr lang="en-US" dirty="0" smtClean="0"/>
              <a:t>ist of animals with records will</a:t>
            </a:r>
          </a:p>
          <a:p>
            <a:r>
              <a:rPr lang="en-US" dirty="0"/>
              <a:t>b</a:t>
            </a:r>
            <a:r>
              <a:rPr lang="en-US" dirty="0" smtClean="0"/>
              <a:t>e displayed. Here we see all</a:t>
            </a:r>
          </a:p>
          <a:p>
            <a:r>
              <a:rPr lang="en-US" dirty="0"/>
              <a:t>r</a:t>
            </a:r>
            <a:r>
              <a:rPr lang="en-US" dirty="0" smtClean="0"/>
              <a:t>ecords where Undetermined/</a:t>
            </a:r>
          </a:p>
          <a:p>
            <a:r>
              <a:rPr lang="en-US" dirty="0" smtClean="0"/>
              <a:t>Indeterminate AND useful RDI</a:t>
            </a:r>
          </a:p>
          <a:p>
            <a:r>
              <a:rPr lang="en-US" dirty="0"/>
              <a:t>h</a:t>
            </a:r>
            <a:r>
              <a:rPr lang="en-US" dirty="0" smtClean="0"/>
              <a:t>as been recorded. In this record</a:t>
            </a:r>
          </a:p>
          <a:p>
            <a:r>
              <a:rPr lang="en-US" dirty="0" smtClean="0"/>
              <a:t>Undetermined and Neoplasia</a:t>
            </a:r>
          </a:p>
          <a:p>
            <a:r>
              <a:rPr lang="en-US" dirty="0"/>
              <a:t>h</a:t>
            </a:r>
            <a:r>
              <a:rPr lang="en-US" dirty="0" smtClean="0"/>
              <a:t>ave been recorded. The </a:t>
            </a:r>
          </a:p>
          <a:p>
            <a:r>
              <a:rPr lang="en-US" dirty="0" smtClean="0"/>
              <a:t>Undetermined entry should be</a:t>
            </a:r>
          </a:p>
          <a:p>
            <a:r>
              <a:rPr lang="en-US" dirty="0"/>
              <a:t>r</a:t>
            </a:r>
            <a:r>
              <a:rPr lang="en-US" dirty="0" smtClean="0"/>
              <a:t>emoved.</a:t>
            </a:r>
            <a:endParaRPr lang="en-US" dirty="0"/>
          </a:p>
        </p:txBody>
      </p:sp>
    </p:spTree>
    <p:extLst>
      <p:ext uri="{BB962C8B-B14F-4D97-AF65-F5344CB8AC3E}">
        <p14:creationId xmlns:p14="http://schemas.microsoft.com/office/powerpoint/2010/main" val="2290866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Death Information</a:t>
            </a:r>
            <a:endParaRPr lang="en-US" dirty="0"/>
          </a:p>
        </p:txBody>
      </p:sp>
      <p:pic>
        <p:nvPicPr>
          <p:cNvPr id="3" name="Picture 2"/>
          <p:cNvPicPr>
            <a:picLocks noChangeAspect="1"/>
          </p:cNvPicPr>
          <p:nvPr/>
        </p:nvPicPr>
        <p:blipFill>
          <a:blip r:embed="rId2"/>
          <a:stretch>
            <a:fillRect/>
          </a:stretch>
        </p:blipFill>
        <p:spPr>
          <a:xfrm>
            <a:off x="445981" y="1540567"/>
            <a:ext cx="4682225" cy="261147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91319" y="1540567"/>
            <a:ext cx="3024031" cy="2974558"/>
          </a:xfrm>
          <a:prstGeom prst="rect">
            <a:avLst/>
          </a:prstGeom>
          <a:ln>
            <a:solidFill>
              <a:schemeClr val="tx1"/>
            </a:solidFill>
          </a:ln>
        </p:spPr>
      </p:pic>
      <p:sp>
        <p:nvSpPr>
          <p:cNvPr id="5" name="TextBox 4"/>
          <p:cNvSpPr txBox="1"/>
          <p:nvPr/>
        </p:nvSpPr>
        <p:spPr>
          <a:xfrm>
            <a:off x="293799" y="4727320"/>
            <a:ext cx="535569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correct the Relevant Death Information from</a:t>
            </a:r>
          </a:p>
          <a:p>
            <a:r>
              <a:rPr lang="en-US" dirty="0"/>
              <a:t>e</a:t>
            </a:r>
            <a:r>
              <a:rPr lang="en-US" dirty="0" smtClean="0"/>
              <a:t>ither the Finalize tab in the necropsy record (medical</a:t>
            </a:r>
          </a:p>
          <a:p>
            <a:r>
              <a:rPr lang="en-US" dirty="0" smtClean="0"/>
              <a:t>module on left) or the Death record in My Transactions</a:t>
            </a:r>
          </a:p>
          <a:p>
            <a:r>
              <a:rPr lang="en-US" dirty="0" smtClean="0"/>
              <a:t>(husbandry module on right).</a:t>
            </a:r>
            <a:endParaRPr lang="en-US" dirty="0"/>
          </a:p>
        </p:txBody>
      </p:sp>
    </p:spTree>
    <p:extLst>
      <p:ext uri="{BB962C8B-B14F-4D97-AF65-F5344CB8AC3E}">
        <p14:creationId xmlns:p14="http://schemas.microsoft.com/office/powerpoint/2010/main" val="3789957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2194"/>
            <a:ext cx="7772400" cy="2387600"/>
          </a:xfrm>
        </p:spPr>
        <p:txBody>
          <a:bodyPr/>
          <a:lstStyle/>
          <a:p>
            <a:r>
              <a:rPr lang="en-US" dirty="0" smtClean="0"/>
              <a:t>Any Questions?</a:t>
            </a:r>
            <a:endParaRPr lang="en-US" dirty="0"/>
          </a:p>
        </p:txBody>
      </p:sp>
      <p:sp>
        <p:nvSpPr>
          <p:cNvPr id="3" name="Subtitle 2"/>
          <p:cNvSpPr>
            <a:spLocks noGrp="1"/>
          </p:cNvSpPr>
          <p:nvPr>
            <p:ph type="subTitle" idx="1"/>
          </p:nvPr>
        </p:nvSpPr>
        <p:spPr>
          <a:xfrm>
            <a:off x="1143000" y="5447060"/>
            <a:ext cx="6858000" cy="1655762"/>
          </a:xfrm>
        </p:spPr>
        <p:txBody>
          <a:bodyPr/>
          <a:lstStyle/>
          <a:p>
            <a:r>
              <a:rPr lang="en-US" dirty="0" smtClean="0"/>
              <a:t>On Clean Data</a:t>
            </a:r>
            <a:endParaRPr lang="en-US" dirty="0"/>
          </a:p>
        </p:txBody>
      </p:sp>
      <p:pic>
        <p:nvPicPr>
          <p:cNvPr id="3076" name="Picture 4" descr="Image result for cleaning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45"/>
          <a:stretch/>
        </p:blipFill>
        <p:spPr bwMode="auto">
          <a:xfrm>
            <a:off x="1943473" y="1655406"/>
            <a:ext cx="5257054" cy="36189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8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smtClean="0"/>
              <a:t>Data Quality Indicator</a:t>
            </a:r>
            <a:endParaRPr lang="en-US" dirty="0"/>
          </a:p>
        </p:txBody>
      </p:sp>
      <p:sp>
        <p:nvSpPr>
          <p:cNvPr id="3" name="Content Placeholder 2"/>
          <p:cNvSpPr>
            <a:spLocks noGrp="1"/>
          </p:cNvSpPr>
          <p:nvPr>
            <p:ph idx="1"/>
          </p:nvPr>
        </p:nvSpPr>
        <p:spPr>
          <a:xfrm>
            <a:off x="587599" y="1583141"/>
            <a:ext cx="7886700" cy="4351338"/>
          </a:xfrm>
        </p:spPr>
        <p:txBody>
          <a:bodyPr>
            <a:normAutofit/>
          </a:bodyPr>
          <a:lstStyle/>
          <a:p>
            <a:r>
              <a:rPr lang="en-US" dirty="0" smtClean="0"/>
              <a:t>No Issues (green)</a:t>
            </a:r>
          </a:p>
          <a:p>
            <a:pPr lvl="1"/>
            <a:r>
              <a:rPr lang="en-US" dirty="0" smtClean="0"/>
              <a:t>Great! No data quality issues are found</a:t>
            </a:r>
          </a:p>
          <a:p>
            <a:r>
              <a:rPr lang="en-US" dirty="0" smtClean="0"/>
              <a:t>Warnings (yellow)</a:t>
            </a:r>
          </a:p>
          <a:p>
            <a:pPr lvl="1"/>
            <a:r>
              <a:rPr lang="en-US" dirty="0" smtClean="0"/>
              <a:t>Of possible concern. You will want to address</a:t>
            </a:r>
          </a:p>
          <a:p>
            <a:pPr lvl="2"/>
            <a:r>
              <a:rPr lang="en-US" dirty="0" smtClean="0"/>
              <a:t>Pending Transactions</a:t>
            </a:r>
          </a:p>
          <a:p>
            <a:pPr lvl="3"/>
            <a:r>
              <a:rPr lang="en-US" dirty="0" smtClean="0"/>
              <a:t>Really just a heads up</a:t>
            </a:r>
          </a:p>
          <a:p>
            <a:pPr lvl="2"/>
            <a:r>
              <a:rPr lang="en-US" dirty="0"/>
              <a:t>Parents not in </a:t>
            </a:r>
            <a:r>
              <a:rPr lang="en-US" dirty="0" smtClean="0"/>
              <a:t>ZIMS</a:t>
            </a:r>
          </a:p>
          <a:p>
            <a:pPr lvl="3"/>
            <a:r>
              <a:rPr lang="en-US" dirty="0" smtClean="0"/>
              <a:t>Also just a heads up</a:t>
            </a:r>
            <a:endParaRPr lang="en-US" dirty="0"/>
          </a:p>
          <a:p>
            <a:pPr lvl="2"/>
            <a:r>
              <a:rPr lang="en-US" dirty="0" smtClean="0"/>
              <a:t>No parents recorded</a:t>
            </a:r>
          </a:p>
          <a:p>
            <a:pPr lvl="3"/>
            <a:r>
              <a:rPr lang="en-US" dirty="0" smtClean="0"/>
              <a:t>These will need to be fixed</a:t>
            </a:r>
          </a:p>
        </p:txBody>
      </p:sp>
      <p:pic>
        <p:nvPicPr>
          <p:cNvPr id="4" name="Picture 3"/>
          <p:cNvPicPr>
            <a:picLocks noChangeAspect="1"/>
          </p:cNvPicPr>
          <p:nvPr/>
        </p:nvPicPr>
        <p:blipFill>
          <a:blip r:embed="rId2"/>
          <a:stretch>
            <a:fillRect/>
          </a:stretch>
        </p:blipFill>
        <p:spPr>
          <a:xfrm>
            <a:off x="6727910" y="762101"/>
            <a:ext cx="1869946" cy="1997806"/>
          </a:xfrm>
          <a:prstGeom prst="rect">
            <a:avLst/>
          </a:prstGeom>
        </p:spPr>
      </p:pic>
      <p:pic>
        <p:nvPicPr>
          <p:cNvPr id="5" name="Picture 4"/>
          <p:cNvPicPr>
            <a:picLocks noChangeAspect="1"/>
          </p:cNvPicPr>
          <p:nvPr/>
        </p:nvPicPr>
        <p:blipFill>
          <a:blip r:embed="rId3"/>
          <a:stretch>
            <a:fillRect/>
          </a:stretch>
        </p:blipFill>
        <p:spPr>
          <a:xfrm>
            <a:off x="5232620" y="3378184"/>
            <a:ext cx="1606334" cy="2005185"/>
          </a:xfrm>
          <a:prstGeom prst="rect">
            <a:avLst/>
          </a:prstGeom>
        </p:spPr>
      </p:pic>
    </p:spTree>
    <p:extLst>
      <p:ext uri="{BB962C8B-B14F-4D97-AF65-F5344CB8AC3E}">
        <p14:creationId xmlns:p14="http://schemas.microsoft.com/office/powerpoint/2010/main" val="88607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smtClean="0"/>
              <a:t>Data Quality Indicator</a:t>
            </a:r>
            <a:endParaRPr lang="en-US" dirty="0"/>
          </a:p>
        </p:txBody>
      </p:sp>
      <p:sp>
        <p:nvSpPr>
          <p:cNvPr id="3" name="Content Placeholder 2"/>
          <p:cNvSpPr>
            <a:spLocks noGrp="1"/>
          </p:cNvSpPr>
          <p:nvPr>
            <p:ph idx="1"/>
          </p:nvPr>
        </p:nvSpPr>
        <p:spPr>
          <a:xfrm>
            <a:off x="1100607" y="1543544"/>
            <a:ext cx="7886700" cy="4351338"/>
          </a:xfrm>
        </p:spPr>
        <p:txBody>
          <a:bodyPr>
            <a:normAutofit/>
          </a:bodyPr>
          <a:lstStyle/>
          <a:p>
            <a:r>
              <a:rPr lang="en-US" dirty="0" smtClean="0"/>
              <a:t>Errors (red)</a:t>
            </a:r>
          </a:p>
          <a:p>
            <a:pPr lvl="1"/>
            <a:r>
              <a:rPr lang="en-US" dirty="0" smtClean="0"/>
              <a:t>Bad! Need to Fix</a:t>
            </a:r>
          </a:p>
          <a:p>
            <a:pPr lvl="2"/>
            <a:r>
              <a:rPr lang="en-US" dirty="0" smtClean="0"/>
              <a:t>Obsolete taxonomic name</a:t>
            </a:r>
          </a:p>
          <a:p>
            <a:pPr lvl="2"/>
            <a:r>
              <a:rPr lang="en-US" dirty="0" smtClean="0"/>
              <a:t>Extra Physical transactions</a:t>
            </a:r>
          </a:p>
          <a:p>
            <a:pPr lvl="2"/>
            <a:r>
              <a:rPr lang="en-US" dirty="0" smtClean="0"/>
              <a:t>Extra Ownership transactions</a:t>
            </a:r>
          </a:p>
          <a:p>
            <a:pPr lvl="2"/>
            <a:r>
              <a:rPr lang="en-US" dirty="0" smtClean="0"/>
              <a:t>Parent GANS identical to each other</a:t>
            </a:r>
          </a:p>
          <a:p>
            <a:pPr lvl="2"/>
            <a:r>
              <a:rPr lang="en-US" dirty="0" smtClean="0"/>
              <a:t>Unrealistic dates</a:t>
            </a:r>
          </a:p>
          <a:p>
            <a:pPr lvl="2"/>
            <a:r>
              <a:rPr lang="en-US" dirty="0" smtClean="0"/>
              <a:t>Missing Term</a:t>
            </a:r>
          </a:p>
          <a:p>
            <a:pPr lvl="2"/>
            <a:r>
              <a:rPr lang="en-US" dirty="0" smtClean="0"/>
              <a:t>Gap Between Parent Death and Offspring Birth</a:t>
            </a:r>
          </a:p>
          <a:p>
            <a:r>
              <a:rPr lang="en-US" dirty="0" smtClean="0"/>
              <a:t>Congratulations? (blue)</a:t>
            </a:r>
          </a:p>
          <a:p>
            <a:pPr lvl="1"/>
            <a:r>
              <a:rPr lang="en-US" dirty="0" smtClean="0"/>
              <a:t>Possible oldest animal(s)</a:t>
            </a:r>
            <a:endParaRPr lang="en-US" dirty="0"/>
          </a:p>
        </p:txBody>
      </p:sp>
      <p:sp>
        <p:nvSpPr>
          <p:cNvPr id="4" name="AutoShape 2" descr="Image result for minion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inions images"/>
          <p:cNvSpPr>
            <a:spLocks noChangeAspect="1" noChangeArrowheads="1"/>
          </p:cNvSpPr>
          <p:nvPr/>
        </p:nvSpPr>
        <p:spPr bwMode="auto">
          <a:xfrm>
            <a:off x="48251" y="1051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6529589" y="1281726"/>
            <a:ext cx="2191823" cy="2397118"/>
          </a:xfrm>
          <a:prstGeom prst="rect">
            <a:avLst/>
          </a:prstGeom>
        </p:spPr>
      </p:pic>
      <p:pic>
        <p:nvPicPr>
          <p:cNvPr id="10" name="Picture 9"/>
          <p:cNvPicPr>
            <a:picLocks noChangeAspect="1"/>
          </p:cNvPicPr>
          <p:nvPr/>
        </p:nvPicPr>
        <p:blipFill>
          <a:blip r:embed="rId3"/>
          <a:stretch>
            <a:fillRect/>
          </a:stretch>
        </p:blipFill>
        <p:spPr>
          <a:xfrm>
            <a:off x="631564" y="3324386"/>
            <a:ext cx="938085" cy="1470961"/>
          </a:xfrm>
          <a:prstGeom prst="rect">
            <a:avLst/>
          </a:prstGeom>
        </p:spPr>
      </p:pic>
    </p:spTree>
    <p:extLst>
      <p:ext uri="{BB962C8B-B14F-4D97-AF65-F5344CB8AC3E}">
        <p14:creationId xmlns:p14="http://schemas.microsoft.com/office/powerpoint/2010/main" val="38530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a:t>
            </a:r>
            <a:endParaRPr lang="en-US" dirty="0"/>
          </a:p>
        </p:txBody>
      </p:sp>
      <p:sp>
        <p:nvSpPr>
          <p:cNvPr id="4" name="TextBox 3"/>
          <p:cNvSpPr txBox="1"/>
          <p:nvPr/>
        </p:nvSpPr>
        <p:spPr>
          <a:xfrm>
            <a:off x="5580095" y="1490768"/>
            <a:ext cx="2996782"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Data Quality Indicator</a:t>
            </a:r>
          </a:p>
          <a:p>
            <a:r>
              <a:rPr lang="en-US" dirty="0"/>
              <a:t>i</a:t>
            </a:r>
            <a:r>
              <a:rPr lang="en-US" dirty="0" smtClean="0"/>
              <a:t>s a pie chart </a:t>
            </a:r>
            <a:r>
              <a:rPr lang="en-US" dirty="0" smtClean="0"/>
              <a:t>that displays the</a:t>
            </a:r>
          </a:p>
          <a:p>
            <a:r>
              <a:rPr lang="en-US" dirty="0"/>
              <a:t>r</a:t>
            </a:r>
            <a:r>
              <a:rPr lang="en-US" dirty="0" smtClean="0"/>
              <a:t>ecords with no issues and</a:t>
            </a:r>
          </a:p>
          <a:p>
            <a:r>
              <a:rPr lang="en-US" dirty="0"/>
              <a:t>t</a:t>
            </a:r>
            <a:r>
              <a:rPr lang="en-US" dirty="0" smtClean="0"/>
              <a:t>hose with </a:t>
            </a:r>
            <a:r>
              <a:rPr lang="en-US" dirty="0" smtClean="0"/>
              <a:t>the </a:t>
            </a:r>
            <a:r>
              <a:rPr lang="en-US" dirty="0" smtClean="0"/>
              <a:t>three types </a:t>
            </a:r>
            <a:r>
              <a:rPr lang="en-US" dirty="0" smtClean="0"/>
              <a:t>of </a:t>
            </a:r>
            <a:endParaRPr lang="en-US" dirty="0" smtClean="0"/>
          </a:p>
          <a:p>
            <a:r>
              <a:rPr lang="en-US" dirty="0" smtClean="0"/>
              <a:t>possible </a:t>
            </a:r>
            <a:r>
              <a:rPr lang="en-US" dirty="0" smtClean="0"/>
              <a:t>data quality</a:t>
            </a:r>
          </a:p>
          <a:p>
            <a:r>
              <a:rPr lang="en-US" dirty="0"/>
              <a:t>i</a:t>
            </a:r>
            <a:r>
              <a:rPr lang="en-US" dirty="0" smtClean="0"/>
              <a:t>ssues. Obviously you want</a:t>
            </a:r>
          </a:p>
          <a:p>
            <a:r>
              <a:rPr lang="en-US" dirty="0"/>
              <a:t>y</a:t>
            </a:r>
            <a:r>
              <a:rPr lang="en-US" dirty="0" smtClean="0"/>
              <a:t>our biggest slice to be</a:t>
            </a:r>
          </a:p>
          <a:p>
            <a:r>
              <a:rPr lang="en-US" dirty="0"/>
              <a:t>g</a:t>
            </a:r>
            <a:r>
              <a:rPr lang="en-US" dirty="0" smtClean="0"/>
              <a:t>reen (No Issues) and your </a:t>
            </a:r>
          </a:p>
          <a:p>
            <a:r>
              <a:rPr lang="en-US" dirty="0" smtClean="0"/>
              <a:t>smallest slice to be red </a:t>
            </a:r>
          </a:p>
          <a:p>
            <a:r>
              <a:rPr lang="en-US" dirty="0" smtClean="0"/>
              <a:t>(Errors). A large </a:t>
            </a:r>
          </a:p>
          <a:p>
            <a:r>
              <a:rPr lang="en-US" dirty="0" smtClean="0"/>
              <a:t>Congratulations? slice may </a:t>
            </a:r>
          </a:p>
          <a:p>
            <a:r>
              <a:rPr lang="en-US" dirty="0" smtClean="0"/>
              <a:t>not actually be a good thing.</a:t>
            </a:r>
          </a:p>
          <a:p>
            <a:r>
              <a:rPr lang="en-US" dirty="0" smtClean="0"/>
              <a:t>Hovering over the slice will</a:t>
            </a:r>
          </a:p>
          <a:p>
            <a:r>
              <a:rPr lang="en-US" dirty="0"/>
              <a:t>d</a:t>
            </a:r>
            <a:r>
              <a:rPr lang="en-US" dirty="0" smtClean="0"/>
              <a:t>isplay the number of records</a:t>
            </a:r>
          </a:p>
          <a:p>
            <a:r>
              <a:rPr lang="en-US" dirty="0"/>
              <a:t>i</a:t>
            </a:r>
            <a:r>
              <a:rPr lang="en-US" dirty="0" smtClean="0"/>
              <a:t>n each category.</a:t>
            </a:r>
            <a:endParaRPr lang="en-US" dirty="0"/>
          </a:p>
        </p:txBody>
      </p:sp>
      <p:pic>
        <p:nvPicPr>
          <p:cNvPr id="5" name="Picture 4"/>
          <p:cNvPicPr>
            <a:picLocks noChangeAspect="1"/>
          </p:cNvPicPr>
          <p:nvPr/>
        </p:nvPicPr>
        <p:blipFill>
          <a:blip r:embed="rId2"/>
          <a:stretch>
            <a:fillRect/>
          </a:stretch>
        </p:blipFill>
        <p:spPr>
          <a:xfrm>
            <a:off x="384226" y="1618363"/>
            <a:ext cx="4951445" cy="3715129"/>
          </a:xfrm>
          <a:prstGeom prst="rect">
            <a:avLst/>
          </a:prstGeom>
          <a:ln>
            <a:solidFill>
              <a:schemeClr val="tx1"/>
            </a:solidFill>
          </a:ln>
        </p:spPr>
      </p:pic>
    </p:spTree>
    <p:extLst>
      <p:ext uri="{BB962C8B-B14F-4D97-AF65-F5344CB8AC3E}">
        <p14:creationId xmlns:p14="http://schemas.microsoft.com/office/powerpoint/2010/main" val="316875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 </a:t>
            </a:r>
            <a:endParaRPr lang="en-US" dirty="0"/>
          </a:p>
        </p:txBody>
      </p:sp>
      <p:pic>
        <p:nvPicPr>
          <p:cNvPr id="3" name="Picture 2"/>
          <p:cNvPicPr>
            <a:picLocks noChangeAspect="1"/>
          </p:cNvPicPr>
          <p:nvPr/>
        </p:nvPicPr>
        <p:blipFill>
          <a:blip r:embed="rId2"/>
          <a:stretch>
            <a:fillRect/>
          </a:stretch>
        </p:blipFill>
        <p:spPr>
          <a:xfrm>
            <a:off x="487349" y="1520453"/>
            <a:ext cx="5543410" cy="3899119"/>
          </a:xfrm>
          <a:prstGeom prst="rect">
            <a:avLst/>
          </a:prstGeom>
          <a:ln>
            <a:solidFill>
              <a:schemeClr val="tx1"/>
            </a:solidFill>
          </a:ln>
        </p:spPr>
      </p:pic>
      <p:sp>
        <p:nvSpPr>
          <p:cNvPr id="4" name="TextBox 3"/>
          <p:cNvSpPr txBox="1"/>
          <p:nvPr/>
        </p:nvSpPr>
        <p:spPr>
          <a:xfrm>
            <a:off x="6271668" y="1449254"/>
            <a:ext cx="2527102"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don’t know</a:t>
            </a:r>
          </a:p>
          <a:p>
            <a:r>
              <a:rPr lang="en-US" dirty="0"/>
              <a:t>w</a:t>
            </a:r>
            <a:r>
              <a:rPr lang="en-US" dirty="0" smtClean="0"/>
              <a:t>here to get started</a:t>
            </a:r>
          </a:p>
          <a:p>
            <a:r>
              <a:rPr lang="en-US" dirty="0"/>
              <a:t>i</a:t>
            </a:r>
            <a:r>
              <a:rPr lang="en-US" dirty="0" smtClean="0"/>
              <a:t>t is recommended</a:t>
            </a:r>
          </a:p>
          <a:p>
            <a:r>
              <a:rPr lang="en-US" dirty="0"/>
              <a:t>t</a:t>
            </a:r>
            <a:r>
              <a:rPr lang="en-US" dirty="0" smtClean="0"/>
              <a:t>o apply the IUCN High</a:t>
            </a:r>
          </a:p>
          <a:p>
            <a:r>
              <a:rPr lang="en-US" dirty="0" smtClean="0"/>
              <a:t>Priority Filter. This</a:t>
            </a:r>
          </a:p>
          <a:p>
            <a:r>
              <a:rPr lang="en-US" dirty="0"/>
              <a:t>w</a:t>
            </a:r>
            <a:r>
              <a:rPr lang="en-US" dirty="0" smtClean="0"/>
              <a:t>ill ensure that you</a:t>
            </a:r>
          </a:p>
          <a:p>
            <a:r>
              <a:rPr lang="en-US" dirty="0"/>
              <a:t>a</a:t>
            </a:r>
            <a:r>
              <a:rPr lang="en-US" dirty="0" smtClean="0"/>
              <a:t>re cleaning up the</a:t>
            </a:r>
          </a:p>
          <a:p>
            <a:r>
              <a:rPr lang="en-US" dirty="0"/>
              <a:t>d</a:t>
            </a:r>
            <a:r>
              <a:rPr lang="en-US" dirty="0" smtClean="0"/>
              <a:t>ata for high priority</a:t>
            </a:r>
          </a:p>
          <a:p>
            <a:r>
              <a:rPr lang="en-US" dirty="0"/>
              <a:t>a</a:t>
            </a:r>
            <a:r>
              <a:rPr lang="en-US" dirty="0" smtClean="0"/>
              <a:t>nimals first. Note that</a:t>
            </a:r>
          </a:p>
          <a:p>
            <a:r>
              <a:rPr lang="en-US" dirty="0"/>
              <a:t>u</a:t>
            </a:r>
            <a:r>
              <a:rPr lang="en-US" dirty="0" smtClean="0"/>
              <a:t>sing this filter greatly</a:t>
            </a:r>
          </a:p>
          <a:p>
            <a:r>
              <a:rPr lang="en-US" dirty="0"/>
              <a:t>r</a:t>
            </a:r>
            <a:r>
              <a:rPr lang="en-US" dirty="0" smtClean="0"/>
              <a:t>educed the size of the</a:t>
            </a:r>
          </a:p>
          <a:p>
            <a:r>
              <a:rPr lang="en-US" dirty="0" smtClean="0"/>
              <a:t>Error slice and increased</a:t>
            </a:r>
          </a:p>
          <a:p>
            <a:r>
              <a:rPr lang="en-US" dirty="0"/>
              <a:t>t</a:t>
            </a:r>
            <a:r>
              <a:rPr lang="en-US" dirty="0" smtClean="0"/>
              <a:t>he size of the No Issues</a:t>
            </a:r>
          </a:p>
          <a:p>
            <a:r>
              <a:rPr lang="en-US" dirty="0"/>
              <a:t>s</a:t>
            </a:r>
            <a:r>
              <a:rPr lang="en-US" dirty="0" smtClean="0"/>
              <a:t>lice.</a:t>
            </a:r>
            <a:endParaRPr lang="en-US" dirty="0"/>
          </a:p>
        </p:txBody>
      </p:sp>
    </p:spTree>
    <p:extLst>
      <p:ext uri="{BB962C8B-B14F-4D97-AF65-F5344CB8AC3E}">
        <p14:creationId xmlns:p14="http://schemas.microsoft.com/office/powerpoint/2010/main" val="118370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Context Menu</a:t>
            </a:r>
            <a:endParaRPr lang="en-US" dirty="0"/>
          </a:p>
        </p:txBody>
      </p:sp>
      <p:pic>
        <p:nvPicPr>
          <p:cNvPr id="3" name="Picture 2"/>
          <p:cNvPicPr>
            <a:picLocks noChangeAspect="1"/>
          </p:cNvPicPr>
          <p:nvPr/>
        </p:nvPicPr>
        <p:blipFill>
          <a:blip r:embed="rId2"/>
          <a:stretch>
            <a:fillRect/>
          </a:stretch>
        </p:blipFill>
        <p:spPr>
          <a:xfrm>
            <a:off x="1122097" y="2076511"/>
            <a:ext cx="3628571" cy="3142857"/>
          </a:xfrm>
          <a:prstGeom prst="rect">
            <a:avLst/>
          </a:prstGeom>
          <a:ln>
            <a:solidFill>
              <a:schemeClr val="tx1"/>
            </a:solidFill>
          </a:ln>
        </p:spPr>
      </p:pic>
      <p:sp>
        <p:nvSpPr>
          <p:cNvPr id="4" name="TextBox 3"/>
          <p:cNvSpPr txBox="1"/>
          <p:nvPr/>
        </p:nvSpPr>
        <p:spPr>
          <a:xfrm>
            <a:off x="5280339" y="2537137"/>
            <a:ext cx="305602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Using the “hamburger” icon</a:t>
            </a:r>
          </a:p>
          <a:p>
            <a:r>
              <a:rPr lang="en-US" dirty="0"/>
              <a:t>o</a:t>
            </a:r>
            <a:r>
              <a:rPr lang="en-US" dirty="0" smtClean="0"/>
              <a:t>n the right you can download</a:t>
            </a:r>
          </a:p>
          <a:p>
            <a:r>
              <a:rPr lang="en-US" dirty="0"/>
              <a:t>a</a:t>
            </a:r>
            <a:r>
              <a:rPr lang="en-US" dirty="0" smtClean="0"/>
              <a:t>ny of the charts to various</a:t>
            </a:r>
          </a:p>
          <a:p>
            <a:r>
              <a:rPr lang="en-US" dirty="0"/>
              <a:t>f</a:t>
            </a:r>
            <a:r>
              <a:rPr lang="en-US" dirty="0" smtClean="0"/>
              <a:t>ormats to include in</a:t>
            </a:r>
          </a:p>
          <a:p>
            <a:r>
              <a:rPr lang="en-US" dirty="0"/>
              <a:t>p</a:t>
            </a:r>
            <a:r>
              <a:rPr lang="en-US" dirty="0" smtClean="0"/>
              <a:t>resentations or documents.</a:t>
            </a:r>
            <a:endParaRPr lang="en-US" dirty="0"/>
          </a:p>
        </p:txBody>
      </p:sp>
    </p:spTree>
    <p:extLst>
      <p:ext uri="{BB962C8B-B14F-4D97-AF65-F5344CB8AC3E}">
        <p14:creationId xmlns:p14="http://schemas.microsoft.com/office/powerpoint/2010/main" val="94064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Issue Details</a:t>
            </a:r>
            <a:endParaRPr lang="en-US" dirty="0"/>
          </a:p>
        </p:txBody>
      </p:sp>
      <p:pic>
        <p:nvPicPr>
          <p:cNvPr id="4" name="Picture 3"/>
          <p:cNvPicPr>
            <a:picLocks noChangeAspect="1"/>
          </p:cNvPicPr>
          <p:nvPr/>
        </p:nvPicPr>
        <p:blipFill>
          <a:blip r:embed="rId2"/>
          <a:stretch>
            <a:fillRect/>
          </a:stretch>
        </p:blipFill>
        <p:spPr>
          <a:xfrm>
            <a:off x="508144" y="1461395"/>
            <a:ext cx="5557806" cy="3834810"/>
          </a:xfrm>
          <a:prstGeom prst="rect">
            <a:avLst/>
          </a:prstGeom>
          <a:ln>
            <a:solidFill>
              <a:schemeClr val="tx1"/>
            </a:solidFill>
          </a:ln>
        </p:spPr>
      </p:pic>
      <p:sp>
        <p:nvSpPr>
          <p:cNvPr id="5" name="TextBox 4"/>
          <p:cNvSpPr txBox="1"/>
          <p:nvPr/>
        </p:nvSpPr>
        <p:spPr>
          <a:xfrm>
            <a:off x="6186456" y="1116642"/>
            <a:ext cx="2515882" cy="452431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Left clicking on the pie </a:t>
            </a:r>
          </a:p>
          <a:p>
            <a:r>
              <a:rPr lang="en-US" dirty="0" smtClean="0"/>
              <a:t>slice will drill down in</a:t>
            </a:r>
          </a:p>
          <a:p>
            <a:r>
              <a:rPr lang="en-US" dirty="0"/>
              <a:t>t</a:t>
            </a:r>
            <a:r>
              <a:rPr lang="en-US" dirty="0" smtClean="0"/>
              <a:t>he chart for more</a:t>
            </a:r>
          </a:p>
          <a:p>
            <a:r>
              <a:rPr lang="en-US" dirty="0"/>
              <a:t>d</a:t>
            </a:r>
            <a:r>
              <a:rPr lang="en-US" dirty="0" smtClean="0"/>
              <a:t>etails. Here we have </a:t>
            </a:r>
          </a:p>
          <a:p>
            <a:r>
              <a:rPr lang="en-US" dirty="0" smtClean="0"/>
              <a:t>selected our Errors.</a:t>
            </a:r>
          </a:p>
          <a:p>
            <a:r>
              <a:rPr lang="en-US" dirty="0" smtClean="0"/>
              <a:t>We have current and</a:t>
            </a:r>
          </a:p>
          <a:p>
            <a:r>
              <a:rPr lang="en-US" dirty="0"/>
              <a:t>h</a:t>
            </a:r>
            <a:r>
              <a:rPr lang="en-US" dirty="0" smtClean="0"/>
              <a:t>istoric </a:t>
            </a:r>
            <a:r>
              <a:rPr lang="en-US" dirty="0"/>
              <a:t>O</a:t>
            </a:r>
            <a:r>
              <a:rPr lang="en-US" dirty="0" smtClean="0"/>
              <a:t>bsolete</a:t>
            </a:r>
          </a:p>
          <a:p>
            <a:r>
              <a:rPr lang="en-US" dirty="0" smtClean="0"/>
              <a:t>Taxonomic names,</a:t>
            </a:r>
          </a:p>
          <a:p>
            <a:r>
              <a:rPr lang="en-US" dirty="0" smtClean="0"/>
              <a:t>Extra Physical Accessions</a:t>
            </a:r>
          </a:p>
          <a:p>
            <a:r>
              <a:rPr lang="en-US" dirty="0"/>
              <a:t>a</a:t>
            </a:r>
            <a:r>
              <a:rPr lang="en-US" dirty="0" smtClean="0"/>
              <a:t>nd Dispositions and</a:t>
            </a:r>
          </a:p>
          <a:p>
            <a:r>
              <a:rPr lang="en-US" dirty="0" smtClean="0"/>
              <a:t>Extra Ownership </a:t>
            </a:r>
          </a:p>
          <a:p>
            <a:r>
              <a:rPr lang="en-US" dirty="0" smtClean="0"/>
              <a:t>Dispositions. You can go </a:t>
            </a:r>
          </a:p>
          <a:p>
            <a:r>
              <a:rPr lang="en-US" dirty="0"/>
              <a:t>b</a:t>
            </a:r>
            <a:r>
              <a:rPr lang="en-US" dirty="0" smtClean="0"/>
              <a:t>ack to the previous</a:t>
            </a:r>
          </a:p>
          <a:p>
            <a:r>
              <a:rPr lang="en-US" dirty="0"/>
              <a:t>c</a:t>
            </a:r>
            <a:r>
              <a:rPr lang="en-US" dirty="0" smtClean="0"/>
              <a:t>hart using the “Back</a:t>
            </a:r>
          </a:p>
          <a:p>
            <a:r>
              <a:rPr lang="en-US" dirty="0"/>
              <a:t>t</a:t>
            </a:r>
            <a:r>
              <a:rPr lang="en-US" dirty="0" smtClean="0"/>
              <a:t>o Quality Indicator”</a:t>
            </a:r>
          </a:p>
          <a:p>
            <a:r>
              <a:rPr lang="en-US" dirty="0"/>
              <a:t>b</a:t>
            </a:r>
            <a:r>
              <a:rPr lang="en-US" dirty="0" smtClean="0"/>
              <a:t>utton.</a:t>
            </a:r>
            <a:endParaRPr lang="en-US" dirty="0"/>
          </a:p>
        </p:txBody>
      </p:sp>
    </p:spTree>
    <p:extLst>
      <p:ext uri="{BB962C8B-B14F-4D97-AF65-F5344CB8AC3E}">
        <p14:creationId xmlns:p14="http://schemas.microsoft.com/office/powerpoint/2010/main" val="1290736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Module xmlns="00558959-21e2-49b6-8bc1-d46e8fb3ce16" xsi:nil="true"/>
    <Review xmlns="00558959-21e2-49b6-8bc1-d46e8fb3ce16">false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4A637DE1-AAF3-4B46-8A2C-94825CA9908B}"/>
</file>

<file path=customXml/itemProps2.xml><?xml version="1.0" encoding="utf-8"?>
<ds:datastoreItem xmlns:ds="http://schemas.openxmlformats.org/officeDocument/2006/customXml" ds:itemID="{123752BD-93C0-40E5-8B9C-9DF06A98FB7E}"/>
</file>

<file path=customXml/itemProps3.xml><?xml version="1.0" encoding="utf-8"?>
<ds:datastoreItem xmlns:ds="http://schemas.openxmlformats.org/officeDocument/2006/customXml" ds:itemID="{A5225A94-79D0-46DA-85C2-0B82B4E32BBE}"/>
</file>

<file path=docProps/app.xml><?xml version="1.0" encoding="utf-8"?>
<Properties xmlns="http://schemas.openxmlformats.org/officeDocument/2006/extended-properties" xmlns:vt="http://schemas.openxmlformats.org/officeDocument/2006/docPropsVTypes">
  <Template/>
  <TotalTime>724</TotalTime>
  <Words>1893</Words>
  <Application>Microsoft Office PowerPoint</Application>
  <PresentationFormat>On-screen Show (4:3)</PresentationFormat>
  <Paragraphs>291</Paragraphs>
  <Slides>34</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34</vt:i4>
      </vt:variant>
    </vt:vector>
  </HeadingPairs>
  <TitlesOfParts>
    <vt:vector size="5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Spring Cleaning!</vt:lpstr>
      <vt:lpstr>Clean Data Checklist!</vt:lpstr>
      <vt:lpstr>Data Quality Indicator</vt:lpstr>
      <vt:lpstr>Data Quality Indicator</vt:lpstr>
      <vt:lpstr>Data Quality Indicator</vt:lpstr>
      <vt:lpstr>Data Quality Indicator</vt:lpstr>
      <vt:lpstr>Data Quality Indicator </vt:lpstr>
      <vt:lpstr>Chart Context Menu</vt:lpstr>
      <vt:lpstr>Data Issue Details</vt:lpstr>
      <vt:lpstr>Expanding the Pie Slices</vt:lpstr>
      <vt:lpstr>Locating the Records</vt:lpstr>
      <vt:lpstr>Fixing Obsolete Taxonomy</vt:lpstr>
      <vt:lpstr>Fixing Obsolete Taxonomy</vt:lpstr>
      <vt:lpstr>Fixing Obsolete Taxonomy</vt:lpstr>
      <vt:lpstr>Auto Taxonomy Accept</vt:lpstr>
      <vt:lpstr>Fixing Extra Transactions</vt:lpstr>
      <vt:lpstr>Fixing Identical Parent GANs</vt:lpstr>
      <vt:lpstr>Fixing Unrealistic Dates</vt:lpstr>
      <vt:lpstr>Fixing Missing Terms</vt:lpstr>
      <vt:lpstr>Fixing Gap Between Parent Death and Birth/Hatch</vt:lpstr>
      <vt:lpstr>Congratulations?</vt:lpstr>
      <vt:lpstr>Congratulations?</vt:lpstr>
      <vt:lpstr>Congratulations?</vt:lpstr>
      <vt:lpstr>Post Office</vt:lpstr>
      <vt:lpstr>What’s in the Post Office?</vt:lpstr>
      <vt:lpstr>Managing the Post Office</vt:lpstr>
      <vt:lpstr>Make a Spring Cleaning Resolution!</vt:lpstr>
      <vt:lpstr>Relevant Death Information Analysis (Incomplete Necropsies)</vt:lpstr>
      <vt:lpstr>Relevant Death Information</vt:lpstr>
      <vt:lpstr>Relevant Death Information</vt:lpstr>
      <vt:lpstr>Relevant Death Information</vt:lpstr>
      <vt:lpstr>Relevant Death Information</vt:lpstr>
      <vt:lpstr>Relevant Death Information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34</cp:revision>
  <dcterms:created xsi:type="dcterms:W3CDTF">2016-07-26T18:48:10Z</dcterms:created>
  <dcterms:modified xsi:type="dcterms:W3CDTF">2017-04-19T14:28:33Z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Tracked">
    <vt:bool>false</vt:bool>
  </property>
  <property fmtid="{D5CDD505-2E9C-101B-9397-08002B2CF9AE}" pid="4" name="Metrics URL">
    <vt:lpwstr/>
  </property>
  <property fmtid="{D5CDD505-2E9C-101B-9397-08002B2CF9AE}" pid="5" name="Tracking URL">
    <vt:lpwstr/>
  </property>
  <property fmtid="{D5CDD505-2E9C-101B-9397-08002B2CF9AE}" pid="6" name="Updated on?">
    <vt:lpwstr>2018-07-03T15:41:28+00:00</vt:lpwstr>
  </property>
</Properties>
</file>