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sldIdLst>
    <p:sldId id="256" r:id="rId17"/>
    <p:sldId id="258" r:id="rId18"/>
    <p:sldId id="269" r:id="rId19"/>
    <p:sldId id="260" r:id="rId20"/>
    <p:sldId id="287" r:id="rId21"/>
    <p:sldId id="264" r:id="rId22"/>
    <p:sldId id="265" r:id="rId23"/>
    <p:sldId id="266" r:id="rId24"/>
    <p:sldId id="267" r:id="rId25"/>
    <p:sldId id="268" r:id="rId26"/>
    <p:sldId id="288" r:id="rId27"/>
    <p:sldId id="289" r:id="rId28"/>
    <p:sldId id="283" r:id="rId29"/>
    <p:sldId id="261" r:id="rId30"/>
    <p:sldId id="257" r:id="rId31"/>
    <p:sldId id="270" r:id="rId32"/>
    <p:sldId id="271" r:id="rId33"/>
    <p:sldId id="272" r:id="rId34"/>
    <p:sldId id="284" r:id="rId35"/>
    <p:sldId id="262" r:id="rId36"/>
    <p:sldId id="259" r:id="rId37"/>
    <p:sldId id="273" r:id="rId38"/>
    <p:sldId id="274" r:id="rId39"/>
    <p:sldId id="275" r:id="rId40"/>
    <p:sldId id="276" r:id="rId41"/>
    <p:sldId id="277" r:id="rId42"/>
    <p:sldId id="278" r:id="rId43"/>
    <p:sldId id="279" r:id="rId44"/>
    <p:sldId id="286" r:id="rId45"/>
    <p:sldId id="280" r:id="rId46"/>
    <p:sldId id="282" r:id="rId47"/>
    <p:sldId id="281" r:id="rId48"/>
    <p:sldId id="263" r:id="rId49"/>
    <p:sldId id="28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4" autoAdjust="0"/>
    <p:restoredTop sz="94660"/>
  </p:normalViewPr>
  <p:slideViewPr>
    <p:cSldViewPr snapToGrid="0" showGuides="1">
      <p:cViewPr varScale="1">
        <p:scale>
          <a:sx n="74" d="100"/>
          <a:sy n="74" d="100"/>
        </p:scale>
        <p:origin x="1242"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customXml" Target="../customXml/item2.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customXml" Target="../customXml/item3.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5.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4.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3.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6.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4.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5.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solidFill>
                  <a:schemeClr val="accent1">
                    <a:lumMod val="75000"/>
                  </a:schemeClr>
                </a:solidFill>
              </a:rPr>
              <a:t>ZIMS Charts, Maps</a:t>
            </a:r>
            <a:br>
              <a:rPr lang="en-US" dirty="0" smtClean="0">
                <a:solidFill>
                  <a:schemeClr val="accent1">
                    <a:lumMod val="75000"/>
                  </a:schemeClr>
                </a:solidFill>
              </a:rPr>
            </a:br>
            <a:r>
              <a:rPr lang="en-US" dirty="0" smtClean="0">
                <a:solidFill>
                  <a:schemeClr val="accent1">
                    <a:lumMod val="75000"/>
                  </a:schemeClr>
                </a:solidFill>
              </a:rPr>
              <a:t>&amp; Data Management</a:t>
            </a:r>
            <a:endParaRPr lang="en-US" dirty="0">
              <a:solidFill>
                <a:schemeClr val="accent1">
                  <a:lumMod val="75000"/>
                </a:schemeClr>
              </a:solidFill>
            </a:endParaRPr>
          </a:p>
        </p:txBody>
      </p:sp>
      <p:sp>
        <p:nvSpPr>
          <p:cNvPr id="5" name="Subtitle 4"/>
          <p:cNvSpPr>
            <a:spLocks noGrp="1"/>
          </p:cNvSpPr>
          <p:nvPr>
            <p:ph type="subTitle" idx="1"/>
          </p:nvPr>
        </p:nvSpPr>
        <p:spPr/>
        <p:txBody>
          <a:bodyPr/>
          <a:lstStyle/>
          <a:p>
            <a:r>
              <a:rPr lang="en-US" dirty="0" smtClean="0"/>
              <a:t>March 2017 Tips &amp; Tricks</a:t>
            </a:r>
          </a:p>
          <a:p>
            <a:r>
              <a:rPr lang="en-US" dirty="0" smtClean="0"/>
              <a:t>Information Back to You and Quality Controls</a:t>
            </a:r>
            <a:endParaRPr lang="en-US" dirty="0"/>
          </a:p>
        </p:txBody>
      </p:sp>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CITES EU</a:t>
            </a:r>
            <a:endParaRPr lang="en-US" dirty="0"/>
          </a:p>
        </p:txBody>
      </p:sp>
      <p:pic>
        <p:nvPicPr>
          <p:cNvPr id="3" name="Picture 2"/>
          <p:cNvPicPr>
            <a:picLocks noChangeAspect="1"/>
          </p:cNvPicPr>
          <p:nvPr/>
        </p:nvPicPr>
        <p:blipFill>
          <a:blip r:embed="rId2"/>
          <a:stretch>
            <a:fillRect/>
          </a:stretch>
        </p:blipFill>
        <p:spPr>
          <a:xfrm>
            <a:off x="3453954" y="1319484"/>
            <a:ext cx="5061396" cy="4423694"/>
          </a:xfrm>
          <a:prstGeom prst="rect">
            <a:avLst/>
          </a:prstGeom>
          <a:ln>
            <a:solidFill>
              <a:schemeClr val="tx1"/>
            </a:solidFill>
          </a:ln>
        </p:spPr>
      </p:pic>
      <p:sp>
        <p:nvSpPr>
          <p:cNvPr id="4" name="TextBox 3"/>
          <p:cNvSpPr txBox="1"/>
          <p:nvPr/>
        </p:nvSpPr>
        <p:spPr>
          <a:xfrm>
            <a:off x="502276" y="2516604"/>
            <a:ext cx="2794611"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number of animals</a:t>
            </a:r>
          </a:p>
          <a:p>
            <a:r>
              <a:rPr lang="en-US" dirty="0"/>
              <a:t>o</a:t>
            </a:r>
            <a:r>
              <a:rPr lang="en-US" dirty="0" smtClean="0"/>
              <a:t>r species listed by</a:t>
            </a:r>
          </a:p>
          <a:p>
            <a:r>
              <a:rPr lang="en-US" dirty="0" smtClean="0"/>
              <a:t>CITES EU are also available</a:t>
            </a:r>
          </a:p>
          <a:p>
            <a:r>
              <a:rPr lang="en-US" dirty="0"/>
              <a:t>a</a:t>
            </a:r>
            <a:r>
              <a:rPr lang="en-US" dirty="0" smtClean="0"/>
              <a:t>s a Chart. Here we are</a:t>
            </a:r>
          </a:p>
          <a:p>
            <a:r>
              <a:rPr lang="en-US" dirty="0"/>
              <a:t>l</a:t>
            </a:r>
            <a:r>
              <a:rPr lang="en-US" dirty="0" smtClean="0"/>
              <a:t>ooking at the animal count</a:t>
            </a:r>
          </a:p>
          <a:p>
            <a:r>
              <a:rPr lang="en-US" dirty="0"/>
              <a:t>i</a:t>
            </a:r>
            <a:r>
              <a:rPr lang="en-US" dirty="0" smtClean="0"/>
              <a:t>n all of ZIMS.</a:t>
            </a:r>
            <a:endParaRPr lang="en-US" dirty="0"/>
          </a:p>
        </p:txBody>
      </p:sp>
    </p:spTree>
    <p:extLst>
      <p:ext uri="{BB962C8B-B14F-4D97-AF65-F5344CB8AC3E}">
        <p14:creationId xmlns:p14="http://schemas.microsoft.com/office/powerpoint/2010/main" val="3698441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Event History Movie</a:t>
            </a:r>
            <a:endParaRPr lang="en-US" dirty="0"/>
          </a:p>
        </p:txBody>
      </p:sp>
      <p:pic>
        <p:nvPicPr>
          <p:cNvPr id="3" name="Picture 2"/>
          <p:cNvPicPr>
            <a:picLocks noChangeAspect="1"/>
          </p:cNvPicPr>
          <p:nvPr/>
        </p:nvPicPr>
        <p:blipFill>
          <a:blip r:embed="rId2"/>
          <a:stretch>
            <a:fillRect/>
          </a:stretch>
        </p:blipFill>
        <p:spPr>
          <a:xfrm>
            <a:off x="3245476" y="1811194"/>
            <a:ext cx="5501694" cy="3572814"/>
          </a:xfrm>
          <a:prstGeom prst="rect">
            <a:avLst/>
          </a:prstGeom>
          <a:ln>
            <a:solidFill>
              <a:schemeClr val="tx1"/>
            </a:solidFill>
          </a:ln>
        </p:spPr>
      </p:pic>
      <p:sp>
        <p:nvSpPr>
          <p:cNvPr id="4" name="TextBox 3"/>
          <p:cNvSpPr txBox="1"/>
          <p:nvPr/>
        </p:nvSpPr>
        <p:spPr>
          <a:xfrm>
            <a:off x="476519" y="1690689"/>
            <a:ext cx="2575774" cy="3693319"/>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Found under Reports,</a:t>
            </a:r>
          </a:p>
          <a:p>
            <a:r>
              <a:rPr lang="en-US" dirty="0" smtClean="0"/>
              <a:t>the Species Event History</a:t>
            </a:r>
          </a:p>
          <a:p>
            <a:r>
              <a:rPr lang="en-US" dirty="0" smtClean="0"/>
              <a:t>Movie is a graphic display</a:t>
            </a:r>
          </a:p>
          <a:p>
            <a:r>
              <a:rPr lang="en-US" dirty="0"/>
              <a:t>b</a:t>
            </a:r>
            <a:r>
              <a:rPr lang="en-US" dirty="0" smtClean="0"/>
              <a:t>y year of Births, Wild</a:t>
            </a:r>
          </a:p>
          <a:p>
            <a:r>
              <a:rPr lang="en-US" dirty="0" smtClean="0"/>
              <a:t>Captures and Moves.</a:t>
            </a:r>
          </a:p>
          <a:p>
            <a:r>
              <a:rPr lang="en-US" dirty="0" smtClean="0"/>
              <a:t>Please read the Limitations document found when you set your filters for the Movie to better understand the display. This screen shows the number of Births in 2009.</a:t>
            </a:r>
            <a:endParaRPr lang="en-US" dirty="0"/>
          </a:p>
        </p:txBody>
      </p:sp>
    </p:spTree>
    <p:extLst>
      <p:ext uri="{BB962C8B-B14F-4D97-AF65-F5344CB8AC3E}">
        <p14:creationId xmlns:p14="http://schemas.microsoft.com/office/powerpoint/2010/main" val="4198883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Event History Movie</a:t>
            </a:r>
            <a:endParaRPr lang="en-US" dirty="0"/>
          </a:p>
        </p:txBody>
      </p:sp>
      <p:pic>
        <p:nvPicPr>
          <p:cNvPr id="3" name="Picture 2"/>
          <p:cNvPicPr>
            <a:picLocks noChangeAspect="1"/>
          </p:cNvPicPr>
          <p:nvPr/>
        </p:nvPicPr>
        <p:blipFill>
          <a:blip r:embed="rId2"/>
          <a:stretch>
            <a:fillRect/>
          </a:stretch>
        </p:blipFill>
        <p:spPr>
          <a:xfrm>
            <a:off x="3493691" y="1693995"/>
            <a:ext cx="5258932" cy="3504514"/>
          </a:xfrm>
          <a:prstGeom prst="rect">
            <a:avLst/>
          </a:prstGeom>
          <a:ln>
            <a:solidFill>
              <a:schemeClr val="tx1"/>
            </a:solidFill>
          </a:ln>
        </p:spPr>
      </p:pic>
      <p:sp>
        <p:nvSpPr>
          <p:cNvPr id="4" name="TextBox 3"/>
          <p:cNvSpPr txBox="1"/>
          <p:nvPr/>
        </p:nvSpPr>
        <p:spPr>
          <a:xfrm>
            <a:off x="347730" y="1884583"/>
            <a:ext cx="3017173" cy="313932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Regions with extensive data</a:t>
            </a:r>
          </a:p>
          <a:p>
            <a:r>
              <a:rPr lang="en-US" dirty="0"/>
              <a:t>i</a:t>
            </a:r>
            <a:r>
              <a:rPr lang="en-US" dirty="0" smtClean="0"/>
              <a:t>n ZIMS are darker grey than</a:t>
            </a:r>
          </a:p>
          <a:p>
            <a:r>
              <a:rPr lang="en-US" dirty="0"/>
              <a:t>t</a:t>
            </a:r>
            <a:r>
              <a:rPr lang="en-US" dirty="0" smtClean="0"/>
              <a:t>hose regions with limited</a:t>
            </a:r>
          </a:p>
          <a:p>
            <a:r>
              <a:rPr lang="en-US" dirty="0"/>
              <a:t>d</a:t>
            </a:r>
            <a:r>
              <a:rPr lang="en-US" dirty="0" smtClean="0"/>
              <a:t>ata in ZIMS. You can filter </a:t>
            </a:r>
          </a:p>
          <a:p>
            <a:r>
              <a:rPr lang="en-US" dirty="0" smtClean="0"/>
              <a:t>this report by various scopes </a:t>
            </a:r>
          </a:p>
          <a:p>
            <a:r>
              <a:rPr lang="en-US" dirty="0" smtClean="0"/>
              <a:t>(Global to My Institution) and </a:t>
            </a:r>
          </a:p>
          <a:p>
            <a:r>
              <a:rPr lang="en-US" dirty="0" smtClean="0"/>
              <a:t>Taxonomy. This capture shows</a:t>
            </a:r>
          </a:p>
          <a:p>
            <a:r>
              <a:rPr lang="en-US" dirty="0"/>
              <a:t>t</a:t>
            </a:r>
            <a:r>
              <a:rPr lang="en-US" dirty="0" smtClean="0"/>
              <a:t>he Moves in 2004. Pick your</a:t>
            </a:r>
          </a:p>
          <a:p>
            <a:r>
              <a:rPr lang="en-US" dirty="0"/>
              <a:t>f</a:t>
            </a:r>
            <a:r>
              <a:rPr lang="en-US" dirty="0" smtClean="0"/>
              <a:t>avorite species, grab</a:t>
            </a:r>
          </a:p>
          <a:p>
            <a:r>
              <a:rPr lang="en-US" dirty="0"/>
              <a:t>s</a:t>
            </a:r>
            <a:r>
              <a:rPr lang="en-US" dirty="0" smtClean="0"/>
              <a:t>ome popcorn and watch</a:t>
            </a:r>
          </a:p>
          <a:p>
            <a:r>
              <a:rPr lang="en-US" dirty="0"/>
              <a:t>a</a:t>
            </a:r>
            <a:r>
              <a:rPr lang="en-US" dirty="0" smtClean="0"/>
              <a:t> few!</a:t>
            </a:r>
            <a:endParaRPr lang="en-US" dirty="0"/>
          </a:p>
        </p:txBody>
      </p:sp>
    </p:spTree>
    <p:extLst>
      <p:ext uri="{BB962C8B-B14F-4D97-AF65-F5344CB8AC3E}">
        <p14:creationId xmlns:p14="http://schemas.microsoft.com/office/powerpoint/2010/main" val="1482415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26166"/>
            <a:ext cx="7772400" cy="1281918"/>
          </a:xfrm>
        </p:spPr>
        <p:txBody>
          <a:bodyPr/>
          <a:lstStyle/>
          <a:p>
            <a:r>
              <a:rPr lang="en-US" dirty="0" smtClean="0"/>
              <a:t>Any Questions?</a:t>
            </a:r>
            <a:endParaRPr lang="en-US" dirty="0"/>
          </a:p>
        </p:txBody>
      </p:sp>
      <p:sp>
        <p:nvSpPr>
          <p:cNvPr id="3" name="Subtitle 2"/>
          <p:cNvSpPr>
            <a:spLocks noGrp="1"/>
          </p:cNvSpPr>
          <p:nvPr>
            <p:ph type="subTitle" idx="1"/>
          </p:nvPr>
        </p:nvSpPr>
        <p:spPr>
          <a:xfrm>
            <a:off x="859664" y="1808084"/>
            <a:ext cx="6858000" cy="1655762"/>
          </a:xfrm>
        </p:spPr>
        <p:txBody>
          <a:bodyPr/>
          <a:lstStyle/>
          <a:p>
            <a:r>
              <a:rPr lang="en-US" dirty="0" smtClean="0"/>
              <a:t>On Animal Charts</a:t>
            </a:r>
            <a:endParaRPr lang="en-US" dirty="0"/>
          </a:p>
        </p:txBody>
      </p:sp>
      <p:pic>
        <p:nvPicPr>
          <p:cNvPr id="1026" name="Picture 2" descr="Image result for zoo anim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146" y="2326871"/>
            <a:ext cx="5093081" cy="337416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85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lumMod val="75000"/>
                  </a:schemeClr>
                </a:solidFill>
              </a:rPr>
              <a:t>How do Member Maps Help Me?</a:t>
            </a:r>
            <a:endParaRPr lang="en-US" sz="4000" dirty="0">
              <a:solidFill>
                <a:schemeClr val="accent1">
                  <a:lumMod val="75000"/>
                </a:schemeClr>
              </a:solidFill>
            </a:endParaRPr>
          </a:p>
        </p:txBody>
      </p:sp>
      <p:sp>
        <p:nvSpPr>
          <p:cNvPr id="4" name="Content Placeholder 3"/>
          <p:cNvSpPr>
            <a:spLocks noGrp="1"/>
          </p:cNvSpPr>
          <p:nvPr>
            <p:ph idx="1"/>
          </p:nvPr>
        </p:nvSpPr>
        <p:spPr/>
        <p:txBody>
          <a:bodyPr/>
          <a:lstStyle/>
          <a:p>
            <a:r>
              <a:rPr lang="en-US" dirty="0" smtClean="0"/>
              <a:t>Member Maps are for overall understanding of where the data in ZIMS is coming from</a:t>
            </a:r>
          </a:p>
          <a:p>
            <a:r>
              <a:rPr lang="en-US" dirty="0" smtClean="0"/>
              <a:t>They help with answering PR questions</a:t>
            </a:r>
          </a:p>
          <a:p>
            <a:r>
              <a:rPr lang="en-US" dirty="0" smtClean="0"/>
              <a:t>They show how the ZIMS application is being used</a:t>
            </a:r>
          </a:p>
          <a:p>
            <a:r>
              <a:rPr lang="en-US" dirty="0" smtClean="0"/>
              <a:t>Start&gt;Institution&gt;Species360 Member Maps</a:t>
            </a:r>
            <a:endParaRPr lang="en-US" dirty="0"/>
          </a:p>
        </p:txBody>
      </p:sp>
    </p:spTree>
    <p:extLst>
      <p:ext uri="{BB962C8B-B14F-4D97-AF65-F5344CB8AC3E}">
        <p14:creationId xmlns:p14="http://schemas.microsoft.com/office/powerpoint/2010/main" val="93128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3045" y="107548"/>
            <a:ext cx="7886700" cy="1325563"/>
          </a:xfrm>
        </p:spPr>
        <p:txBody>
          <a:bodyPr/>
          <a:lstStyle/>
          <a:p>
            <a:r>
              <a:rPr lang="en-US" dirty="0" smtClean="0"/>
              <a:t>Member Types</a:t>
            </a:r>
            <a:endParaRPr lang="en-US" dirty="0"/>
          </a:p>
        </p:txBody>
      </p:sp>
      <p:pic>
        <p:nvPicPr>
          <p:cNvPr id="3" name="Picture 2"/>
          <p:cNvPicPr>
            <a:picLocks noChangeAspect="1"/>
          </p:cNvPicPr>
          <p:nvPr/>
        </p:nvPicPr>
        <p:blipFill>
          <a:blip r:embed="rId2"/>
          <a:stretch>
            <a:fillRect/>
          </a:stretch>
        </p:blipFill>
        <p:spPr>
          <a:xfrm>
            <a:off x="3435691" y="1285448"/>
            <a:ext cx="5144054" cy="4383064"/>
          </a:xfrm>
          <a:prstGeom prst="rect">
            <a:avLst/>
          </a:prstGeom>
          <a:ln>
            <a:solidFill>
              <a:schemeClr val="tx1"/>
            </a:solidFill>
          </a:ln>
        </p:spPr>
      </p:pic>
      <p:sp>
        <p:nvSpPr>
          <p:cNvPr id="2" name="TextBox 1"/>
          <p:cNvSpPr txBox="1"/>
          <p:nvPr/>
        </p:nvSpPr>
        <p:spPr>
          <a:xfrm>
            <a:off x="693045" y="2250893"/>
            <a:ext cx="2493311"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first Member Map</a:t>
            </a:r>
          </a:p>
          <a:p>
            <a:r>
              <a:rPr lang="en-US" dirty="0"/>
              <a:t>d</a:t>
            </a:r>
            <a:r>
              <a:rPr lang="en-US" dirty="0" smtClean="0"/>
              <a:t>isplays the four Types </a:t>
            </a:r>
          </a:p>
          <a:p>
            <a:r>
              <a:rPr lang="en-US" dirty="0" smtClean="0"/>
              <a:t>of members throughout </a:t>
            </a:r>
          </a:p>
          <a:p>
            <a:r>
              <a:rPr lang="en-US" dirty="0" smtClean="0"/>
              <a:t>the world. This is a very </a:t>
            </a:r>
          </a:p>
          <a:p>
            <a:r>
              <a:rPr lang="en-US" dirty="0" smtClean="0"/>
              <a:t>quick option for finding </a:t>
            </a:r>
          </a:p>
          <a:p>
            <a:r>
              <a:rPr lang="en-US" dirty="0" smtClean="0"/>
              <a:t>facilities in a specific </a:t>
            </a:r>
          </a:p>
          <a:p>
            <a:r>
              <a:rPr lang="en-US" dirty="0" smtClean="0"/>
              <a:t>region.</a:t>
            </a:r>
            <a:endParaRPr lang="en-US" dirty="0"/>
          </a:p>
        </p:txBody>
      </p:sp>
    </p:spTree>
    <p:extLst>
      <p:ext uri="{BB962C8B-B14F-4D97-AF65-F5344CB8AC3E}">
        <p14:creationId xmlns:p14="http://schemas.microsoft.com/office/powerpoint/2010/main" val="3027082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the Maps</a:t>
            </a:r>
            <a:endParaRPr lang="en-US" dirty="0"/>
          </a:p>
        </p:txBody>
      </p:sp>
      <p:pic>
        <p:nvPicPr>
          <p:cNvPr id="3" name="Picture 2"/>
          <p:cNvPicPr>
            <a:picLocks noChangeAspect="1"/>
          </p:cNvPicPr>
          <p:nvPr/>
        </p:nvPicPr>
        <p:blipFill>
          <a:blip r:embed="rId2"/>
          <a:stretch>
            <a:fillRect/>
          </a:stretch>
        </p:blipFill>
        <p:spPr>
          <a:xfrm>
            <a:off x="3550592" y="1428090"/>
            <a:ext cx="5155526" cy="4396139"/>
          </a:xfrm>
          <a:prstGeom prst="rect">
            <a:avLst/>
          </a:prstGeom>
          <a:ln>
            <a:solidFill>
              <a:schemeClr val="tx1"/>
            </a:solidFill>
          </a:ln>
        </p:spPr>
      </p:pic>
      <p:sp>
        <p:nvSpPr>
          <p:cNvPr id="4" name="TextBox 3"/>
          <p:cNvSpPr txBox="1"/>
          <p:nvPr/>
        </p:nvSpPr>
        <p:spPr>
          <a:xfrm>
            <a:off x="517072" y="2471997"/>
            <a:ext cx="2789995"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can use the “+” and</a:t>
            </a:r>
          </a:p>
          <a:p>
            <a:r>
              <a:rPr lang="en-US" dirty="0" smtClean="0"/>
              <a:t>“-” options to adjust the</a:t>
            </a:r>
          </a:p>
          <a:p>
            <a:r>
              <a:rPr lang="en-US" dirty="0" smtClean="0"/>
              <a:t>the map detail. Hovering </a:t>
            </a:r>
          </a:p>
          <a:p>
            <a:r>
              <a:rPr lang="en-US" dirty="0"/>
              <a:t>o</a:t>
            </a:r>
            <a:r>
              <a:rPr lang="en-US" dirty="0" smtClean="0"/>
              <a:t>ver the dot will display the</a:t>
            </a:r>
          </a:p>
          <a:p>
            <a:r>
              <a:rPr lang="en-US" dirty="0"/>
              <a:t>i</a:t>
            </a:r>
            <a:r>
              <a:rPr lang="en-US" dirty="0" smtClean="0"/>
              <a:t>nstitution name.  Double</a:t>
            </a:r>
          </a:p>
          <a:p>
            <a:r>
              <a:rPr lang="en-US" dirty="0"/>
              <a:t>l</a:t>
            </a:r>
            <a:r>
              <a:rPr lang="en-US" dirty="0" smtClean="0"/>
              <a:t>eft clicking on the dot</a:t>
            </a:r>
          </a:p>
          <a:p>
            <a:r>
              <a:rPr lang="en-US" dirty="0"/>
              <a:t>w</a:t>
            </a:r>
            <a:r>
              <a:rPr lang="en-US" dirty="0" smtClean="0"/>
              <a:t>ill open the institution</a:t>
            </a:r>
          </a:p>
          <a:p>
            <a:r>
              <a:rPr lang="en-US" dirty="0"/>
              <a:t>r</a:t>
            </a:r>
            <a:r>
              <a:rPr lang="en-US" dirty="0" smtClean="0"/>
              <a:t>ecord in Global view.</a:t>
            </a:r>
            <a:endParaRPr lang="en-US" dirty="0"/>
          </a:p>
        </p:txBody>
      </p:sp>
    </p:spTree>
    <p:extLst>
      <p:ext uri="{BB962C8B-B14F-4D97-AF65-F5344CB8AC3E}">
        <p14:creationId xmlns:p14="http://schemas.microsoft.com/office/powerpoint/2010/main" val="3070595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5466" y="287852"/>
            <a:ext cx="9236567" cy="1325563"/>
          </a:xfrm>
        </p:spPr>
        <p:txBody>
          <a:bodyPr/>
          <a:lstStyle/>
          <a:p>
            <a:r>
              <a:rPr lang="en-US" dirty="0" smtClean="0"/>
              <a:t>Member Categories</a:t>
            </a:r>
            <a:endParaRPr lang="en-US" dirty="0"/>
          </a:p>
        </p:txBody>
      </p:sp>
      <p:pic>
        <p:nvPicPr>
          <p:cNvPr id="5" name="Picture 4"/>
          <p:cNvPicPr>
            <a:picLocks noChangeAspect="1"/>
          </p:cNvPicPr>
          <p:nvPr/>
        </p:nvPicPr>
        <p:blipFill>
          <a:blip r:embed="rId2"/>
          <a:stretch>
            <a:fillRect/>
          </a:stretch>
        </p:blipFill>
        <p:spPr>
          <a:xfrm>
            <a:off x="3504999" y="1336860"/>
            <a:ext cx="5213998" cy="4265449"/>
          </a:xfrm>
          <a:prstGeom prst="rect">
            <a:avLst/>
          </a:prstGeom>
          <a:ln>
            <a:solidFill>
              <a:schemeClr val="tx1"/>
            </a:solidFill>
          </a:ln>
        </p:spPr>
      </p:pic>
      <p:sp>
        <p:nvSpPr>
          <p:cNvPr id="2" name="TextBox 1"/>
          <p:cNvSpPr txBox="1"/>
          <p:nvPr/>
        </p:nvSpPr>
        <p:spPr>
          <a:xfrm>
            <a:off x="615706" y="1867437"/>
            <a:ext cx="2752869"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second Member</a:t>
            </a:r>
          </a:p>
          <a:p>
            <a:r>
              <a:rPr lang="en-US" dirty="0" smtClean="0"/>
              <a:t>Map further divides the</a:t>
            </a:r>
          </a:p>
          <a:p>
            <a:r>
              <a:rPr lang="en-US" dirty="0"/>
              <a:t>f</a:t>
            </a:r>
            <a:r>
              <a:rPr lang="en-US" dirty="0" smtClean="0"/>
              <a:t>our Member Types into </a:t>
            </a:r>
          </a:p>
          <a:p>
            <a:r>
              <a:rPr lang="en-US" dirty="0" smtClean="0"/>
              <a:t>the 18 Member </a:t>
            </a:r>
            <a:r>
              <a:rPr lang="en-US" dirty="0"/>
              <a:t>C</a:t>
            </a:r>
            <a:r>
              <a:rPr lang="en-US" dirty="0" smtClean="0"/>
              <a:t>ategories.</a:t>
            </a:r>
          </a:p>
          <a:p>
            <a:r>
              <a:rPr lang="en-US" dirty="0" smtClean="0"/>
              <a:t>This allows you to further</a:t>
            </a:r>
          </a:p>
          <a:p>
            <a:r>
              <a:rPr lang="en-US" dirty="0"/>
              <a:t>r</a:t>
            </a:r>
            <a:r>
              <a:rPr lang="en-US" dirty="0" smtClean="0"/>
              <a:t>efine your search for a </a:t>
            </a:r>
          </a:p>
          <a:p>
            <a:r>
              <a:rPr lang="en-US" dirty="0" smtClean="0"/>
              <a:t>specific category of</a:t>
            </a:r>
          </a:p>
          <a:p>
            <a:r>
              <a:rPr lang="en-US" dirty="0"/>
              <a:t>i</a:t>
            </a:r>
            <a:r>
              <a:rPr lang="en-US" dirty="0" smtClean="0"/>
              <a:t>nstitution.</a:t>
            </a:r>
            <a:endParaRPr lang="en-US" dirty="0"/>
          </a:p>
        </p:txBody>
      </p:sp>
    </p:spTree>
    <p:extLst>
      <p:ext uri="{BB962C8B-B14F-4D97-AF65-F5344CB8AC3E}">
        <p14:creationId xmlns:p14="http://schemas.microsoft.com/office/powerpoint/2010/main" val="3772900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 Product Usage</a:t>
            </a:r>
            <a:endParaRPr lang="en-US" dirty="0"/>
          </a:p>
        </p:txBody>
      </p:sp>
      <p:pic>
        <p:nvPicPr>
          <p:cNvPr id="3" name="Picture 2"/>
          <p:cNvPicPr>
            <a:picLocks noChangeAspect="1"/>
          </p:cNvPicPr>
          <p:nvPr/>
        </p:nvPicPr>
        <p:blipFill>
          <a:blip r:embed="rId2"/>
          <a:stretch>
            <a:fillRect/>
          </a:stretch>
        </p:blipFill>
        <p:spPr>
          <a:xfrm>
            <a:off x="3678682" y="1416676"/>
            <a:ext cx="4926606" cy="4132553"/>
          </a:xfrm>
          <a:prstGeom prst="rect">
            <a:avLst/>
          </a:prstGeom>
          <a:ln>
            <a:solidFill>
              <a:schemeClr val="tx1"/>
            </a:solidFill>
          </a:ln>
        </p:spPr>
      </p:pic>
      <p:sp>
        <p:nvSpPr>
          <p:cNvPr id="4" name="TextBox 3"/>
          <p:cNvSpPr txBox="1"/>
          <p:nvPr/>
        </p:nvSpPr>
        <p:spPr>
          <a:xfrm>
            <a:off x="628650" y="1916591"/>
            <a:ext cx="2718436" cy="313932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Although the vast</a:t>
            </a:r>
          </a:p>
          <a:p>
            <a:r>
              <a:rPr lang="en-US" dirty="0"/>
              <a:t>m</a:t>
            </a:r>
            <a:r>
              <a:rPr lang="en-US" dirty="0" smtClean="0"/>
              <a:t>ajority of Species360</a:t>
            </a:r>
          </a:p>
          <a:p>
            <a:r>
              <a:rPr lang="en-US" dirty="0"/>
              <a:t>m</a:t>
            </a:r>
            <a:r>
              <a:rPr lang="en-US" dirty="0" smtClean="0"/>
              <a:t>embers are using ZIMS,</a:t>
            </a:r>
          </a:p>
          <a:p>
            <a:r>
              <a:rPr lang="en-US" dirty="0"/>
              <a:t>t</a:t>
            </a:r>
            <a:r>
              <a:rPr lang="en-US" dirty="0" smtClean="0"/>
              <a:t>here are some institutions</a:t>
            </a:r>
          </a:p>
          <a:p>
            <a:r>
              <a:rPr lang="en-US" dirty="0"/>
              <a:t>s</a:t>
            </a:r>
            <a:r>
              <a:rPr lang="en-US" dirty="0" smtClean="0"/>
              <a:t>till using ARKS. The main</a:t>
            </a:r>
          </a:p>
          <a:p>
            <a:r>
              <a:rPr lang="en-US" dirty="0"/>
              <a:t>r</a:t>
            </a:r>
            <a:r>
              <a:rPr lang="en-US" dirty="0" smtClean="0"/>
              <a:t>eason in some areas is </a:t>
            </a:r>
          </a:p>
          <a:p>
            <a:r>
              <a:rPr lang="en-US" dirty="0"/>
              <a:t>p</a:t>
            </a:r>
            <a:r>
              <a:rPr lang="en-US" dirty="0" smtClean="0"/>
              <a:t>oor internet connectivity.</a:t>
            </a:r>
          </a:p>
          <a:p>
            <a:r>
              <a:rPr lang="en-US" dirty="0" smtClean="0"/>
              <a:t>This map can help you</a:t>
            </a:r>
          </a:p>
          <a:p>
            <a:r>
              <a:rPr lang="en-US" dirty="0"/>
              <a:t>d</a:t>
            </a:r>
            <a:r>
              <a:rPr lang="en-US" dirty="0" smtClean="0"/>
              <a:t>etermine if you can share</a:t>
            </a:r>
          </a:p>
          <a:p>
            <a:r>
              <a:rPr lang="en-US" dirty="0"/>
              <a:t>a</a:t>
            </a:r>
            <a:r>
              <a:rPr lang="en-US" dirty="0" smtClean="0"/>
              <a:t> record with another</a:t>
            </a:r>
          </a:p>
          <a:p>
            <a:r>
              <a:rPr lang="en-US" dirty="0"/>
              <a:t>f</a:t>
            </a:r>
            <a:r>
              <a:rPr lang="en-US" dirty="0" smtClean="0"/>
              <a:t>acility or not.</a:t>
            </a:r>
            <a:endParaRPr lang="en-US" dirty="0"/>
          </a:p>
        </p:txBody>
      </p:sp>
    </p:spTree>
    <p:extLst>
      <p:ext uri="{BB962C8B-B14F-4D97-AF65-F5344CB8AC3E}">
        <p14:creationId xmlns:p14="http://schemas.microsoft.com/office/powerpoint/2010/main" val="924948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95648" y="528034"/>
            <a:ext cx="7772400" cy="1024340"/>
          </a:xfrm>
        </p:spPr>
        <p:txBody>
          <a:bodyPr/>
          <a:lstStyle/>
          <a:p>
            <a:r>
              <a:rPr lang="en-US" dirty="0" smtClean="0"/>
              <a:t>Any Questions?</a:t>
            </a:r>
            <a:endParaRPr lang="en-US" dirty="0"/>
          </a:p>
        </p:txBody>
      </p:sp>
      <p:sp>
        <p:nvSpPr>
          <p:cNvPr id="5" name="Subtitle 4"/>
          <p:cNvSpPr>
            <a:spLocks noGrp="1"/>
          </p:cNvSpPr>
          <p:nvPr>
            <p:ph type="subTitle" idx="1"/>
          </p:nvPr>
        </p:nvSpPr>
        <p:spPr>
          <a:xfrm>
            <a:off x="833907" y="1552374"/>
            <a:ext cx="6858000" cy="1655762"/>
          </a:xfrm>
        </p:spPr>
        <p:txBody>
          <a:bodyPr/>
          <a:lstStyle/>
          <a:p>
            <a:r>
              <a:rPr lang="en-US" dirty="0" smtClean="0"/>
              <a:t>On Member Maps</a:t>
            </a:r>
            <a:endParaRPr lang="en-US" dirty="0"/>
          </a:p>
        </p:txBody>
      </p:sp>
      <p:pic>
        <p:nvPicPr>
          <p:cNvPr id="2050" name="Picture 2" descr="Image result for zoo visi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741" y="2174119"/>
            <a:ext cx="6464166" cy="363429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90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3611"/>
            <a:ext cx="7886700" cy="1325563"/>
          </a:xfrm>
        </p:spPr>
        <p:txBody>
          <a:bodyPr>
            <a:normAutofit/>
          </a:bodyPr>
          <a:lstStyle/>
          <a:p>
            <a:r>
              <a:rPr lang="en-US" sz="4000" dirty="0" smtClean="0">
                <a:solidFill>
                  <a:schemeClr val="accent1">
                    <a:lumMod val="75000"/>
                  </a:schemeClr>
                </a:solidFill>
              </a:rPr>
              <a:t>How do Animal Charts Help Me?</a:t>
            </a:r>
            <a:endParaRPr lang="en-US" sz="4000" dirty="0">
              <a:solidFill>
                <a:schemeClr val="accent1">
                  <a:lumMod val="75000"/>
                </a:schemeClr>
              </a:solidFill>
            </a:endParaRPr>
          </a:p>
        </p:txBody>
      </p:sp>
      <p:sp>
        <p:nvSpPr>
          <p:cNvPr id="3" name="Content Placeholder 2"/>
          <p:cNvSpPr>
            <a:spLocks noGrp="1"/>
          </p:cNvSpPr>
          <p:nvPr>
            <p:ph idx="1"/>
          </p:nvPr>
        </p:nvSpPr>
        <p:spPr>
          <a:xfrm>
            <a:off x="499862" y="1271834"/>
            <a:ext cx="7886700" cy="4351338"/>
          </a:xfrm>
        </p:spPr>
        <p:txBody>
          <a:bodyPr>
            <a:noAutofit/>
          </a:bodyPr>
          <a:lstStyle/>
          <a:p>
            <a:r>
              <a:rPr lang="en-US" sz="2000" dirty="0" smtClean="0"/>
              <a:t>Animal Charts were designed to answer questions that people repeatedly asked Species360.</a:t>
            </a:r>
          </a:p>
          <a:p>
            <a:r>
              <a:rPr lang="en-US" sz="2000" dirty="0" smtClean="0"/>
              <a:t>We figured you were also getting the same questions about your collections</a:t>
            </a:r>
          </a:p>
          <a:p>
            <a:r>
              <a:rPr lang="en-US" sz="2000" dirty="0" smtClean="0"/>
              <a:t>The Charts help answer questions about what percentage of your collection is</a:t>
            </a:r>
          </a:p>
          <a:p>
            <a:pPr lvl="1"/>
            <a:r>
              <a:rPr lang="en-US" sz="2000" dirty="0" smtClean="0"/>
              <a:t>At risk in the wild (using IUCN Red List)</a:t>
            </a:r>
          </a:p>
          <a:p>
            <a:pPr lvl="1"/>
            <a:r>
              <a:rPr lang="en-US" sz="2000" dirty="0" smtClean="0"/>
              <a:t>Captive/Wild born</a:t>
            </a:r>
          </a:p>
          <a:p>
            <a:pPr lvl="1"/>
            <a:r>
              <a:rPr lang="en-US" sz="2000" dirty="0" smtClean="0"/>
              <a:t>CITES listed</a:t>
            </a:r>
          </a:p>
          <a:p>
            <a:pPr lvl="1"/>
            <a:r>
              <a:rPr lang="en-US" sz="2000" dirty="0" smtClean="0"/>
              <a:t>Specific taxonomic class</a:t>
            </a:r>
          </a:p>
          <a:p>
            <a:r>
              <a:rPr lang="en-US" sz="2000" dirty="0"/>
              <a:t>They help answer questions on your facilities contribution to </a:t>
            </a:r>
            <a:r>
              <a:rPr lang="en-US" sz="2000" dirty="0" smtClean="0"/>
              <a:t>conservation</a:t>
            </a:r>
            <a:endParaRPr lang="en-US" sz="2000" dirty="0"/>
          </a:p>
          <a:p>
            <a:r>
              <a:rPr lang="en-US" sz="2000" dirty="0" smtClean="0"/>
              <a:t>You can compare your percentages with all of the ZIMS data</a:t>
            </a:r>
          </a:p>
          <a:p>
            <a:r>
              <a:rPr lang="en-US" sz="2000" dirty="0" smtClean="0"/>
              <a:t>Start&gt;Animals&gt;Charts</a:t>
            </a:r>
          </a:p>
        </p:txBody>
      </p:sp>
    </p:spTree>
    <p:extLst>
      <p:ext uri="{BB962C8B-B14F-4D97-AF65-F5344CB8AC3E}">
        <p14:creationId xmlns:p14="http://schemas.microsoft.com/office/powerpoint/2010/main" val="288360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356" y="300731"/>
            <a:ext cx="8309288" cy="1325563"/>
          </a:xfrm>
        </p:spPr>
        <p:txBody>
          <a:bodyPr>
            <a:normAutofit/>
          </a:bodyPr>
          <a:lstStyle/>
          <a:p>
            <a:r>
              <a:rPr lang="en-US" sz="3600" dirty="0" smtClean="0">
                <a:solidFill>
                  <a:schemeClr val="accent1">
                    <a:lumMod val="75000"/>
                  </a:schemeClr>
                </a:solidFill>
              </a:rPr>
              <a:t>How Does Data Management Help Me?</a:t>
            </a:r>
            <a:endParaRPr lang="en-US" sz="3600" dirty="0">
              <a:solidFill>
                <a:schemeClr val="accent1">
                  <a:lumMod val="75000"/>
                </a:schemeClr>
              </a:solidFill>
            </a:endParaRPr>
          </a:p>
        </p:txBody>
      </p:sp>
      <p:sp>
        <p:nvSpPr>
          <p:cNvPr id="3" name="Content Placeholder 2"/>
          <p:cNvSpPr>
            <a:spLocks noGrp="1"/>
          </p:cNvSpPr>
          <p:nvPr>
            <p:ph idx="1"/>
          </p:nvPr>
        </p:nvSpPr>
        <p:spPr>
          <a:xfrm>
            <a:off x="628650" y="1336228"/>
            <a:ext cx="7886700" cy="4351338"/>
          </a:xfrm>
        </p:spPr>
        <p:txBody>
          <a:bodyPr>
            <a:normAutofit/>
          </a:bodyPr>
          <a:lstStyle/>
          <a:p>
            <a:r>
              <a:rPr lang="en-US" dirty="0" smtClean="0"/>
              <a:t>Shows how current members’ data is</a:t>
            </a:r>
          </a:p>
          <a:p>
            <a:pPr lvl="1"/>
            <a:r>
              <a:rPr lang="en-US" dirty="0" smtClean="0"/>
              <a:t>Affects Species Holdings</a:t>
            </a:r>
          </a:p>
          <a:p>
            <a:pPr lvl="1"/>
            <a:r>
              <a:rPr lang="en-US" dirty="0" smtClean="0"/>
              <a:t>Your staff can monitor your </a:t>
            </a:r>
            <a:r>
              <a:rPr lang="en-US" dirty="0" err="1" smtClean="0"/>
              <a:t>currentness</a:t>
            </a:r>
            <a:endParaRPr lang="en-US" dirty="0" smtClean="0"/>
          </a:p>
          <a:p>
            <a:r>
              <a:rPr lang="en-US" dirty="0" smtClean="0"/>
              <a:t>Can see External Sharing at a glance </a:t>
            </a:r>
          </a:p>
          <a:p>
            <a:pPr lvl="1"/>
            <a:r>
              <a:rPr lang="en-US" dirty="0" smtClean="0"/>
              <a:t>Medical/Husbandry</a:t>
            </a:r>
          </a:p>
          <a:p>
            <a:pPr lvl="1"/>
            <a:r>
              <a:rPr lang="en-US" dirty="0" smtClean="0"/>
              <a:t>Shared by You/Sharing by Others</a:t>
            </a:r>
          </a:p>
          <a:p>
            <a:r>
              <a:rPr lang="en-US" dirty="0" smtClean="0"/>
              <a:t>Assists with Data Quality</a:t>
            </a:r>
          </a:p>
          <a:p>
            <a:r>
              <a:rPr lang="en-US" dirty="0" smtClean="0"/>
              <a:t>May note a Congratulations you deserve!</a:t>
            </a:r>
          </a:p>
          <a:p>
            <a:r>
              <a:rPr lang="en-US" dirty="0" smtClean="0"/>
              <a:t>Start&gt;Institution&gt;Data Management</a:t>
            </a:r>
            <a:endParaRPr lang="en-US" dirty="0"/>
          </a:p>
        </p:txBody>
      </p:sp>
    </p:spTree>
    <p:extLst>
      <p:ext uri="{BB962C8B-B14F-4D97-AF65-F5344CB8AC3E}">
        <p14:creationId xmlns:p14="http://schemas.microsoft.com/office/powerpoint/2010/main" val="9182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 Data </a:t>
            </a:r>
            <a:r>
              <a:rPr lang="en-US" dirty="0" err="1" smtClean="0"/>
              <a:t>Currentness</a:t>
            </a:r>
            <a:endParaRPr lang="en-US" dirty="0"/>
          </a:p>
        </p:txBody>
      </p:sp>
      <p:pic>
        <p:nvPicPr>
          <p:cNvPr id="3" name="Picture 2"/>
          <p:cNvPicPr>
            <a:picLocks noChangeAspect="1"/>
          </p:cNvPicPr>
          <p:nvPr/>
        </p:nvPicPr>
        <p:blipFill>
          <a:blip r:embed="rId2"/>
          <a:stretch>
            <a:fillRect/>
          </a:stretch>
        </p:blipFill>
        <p:spPr>
          <a:xfrm>
            <a:off x="3000912" y="1554411"/>
            <a:ext cx="5628314" cy="3854716"/>
          </a:xfrm>
          <a:prstGeom prst="rect">
            <a:avLst/>
          </a:prstGeom>
          <a:ln>
            <a:solidFill>
              <a:schemeClr val="tx1"/>
            </a:solidFill>
          </a:ln>
        </p:spPr>
      </p:pic>
      <p:sp>
        <p:nvSpPr>
          <p:cNvPr id="4" name="TextBox 3"/>
          <p:cNvSpPr txBox="1"/>
          <p:nvPr/>
        </p:nvSpPr>
        <p:spPr>
          <a:xfrm>
            <a:off x="284657" y="1554411"/>
            <a:ext cx="2602379" cy="369331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a:t>
            </a:r>
            <a:r>
              <a:rPr lang="en-US" dirty="0" err="1" smtClean="0"/>
              <a:t>currentness</a:t>
            </a:r>
            <a:r>
              <a:rPr lang="en-US" dirty="0" smtClean="0"/>
              <a:t> of an</a:t>
            </a:r>
          </a:p>
          <a:p>
            <a:r>
              <a:rPr lang="en-US" dirty="0"/>
              <a:t>i</a:t>
            </a:r>
            <a:r>
              <a:rPr lang="en-US" dirty="0" smtClean="0"/>
              <a:t>nstitution’s data is very</a:t>
            </a:r>
          </a:p>
          <a:p>
            <a:r>
              <a:rPr lang="en-US" dirty="0"/>
              <a:t>i</a:t>
            </a:r>
            <a:r>
              <a:rPr lang="en-US" dirty="0" smtClean="0"/>
              <a:t>mportant for good</a:t>
            </a:r>
          </a:p>
          <a:p>
            <a:r>
              <a:rPr lang="en-US" dirty="0"/>
              <a:t>a</a:t>
            </a:r>
            <a:r>
              <a:rPr lang="en-US" dirty="0" smtClean="0"/>
              <a:t>nimal and population</a:t>
            </a:r>
          </a:p>
          <a:p>
            <a:r>
              <a:rPr lang="en-US" dirty="0"/>
              <a:t>m</a:t>
            </a:r>
            <a:r>
              <a:rPr lang="en-US" dirty="0" smtClean="0"/>
              <a:t>anagement. Species</a:t>
            </a:r>
          </a:p>
          <a:p>
            <a:r>
              <a:rPr lang="en-US" dirty="0" smtClean="0"/>
              <a:t>Holdings can be impacted</a:t>
            </a:r>
          </a:p>
          <a:p>
            <a:r>
              <a:rPr lang="en-US" dirty="0"/>
              <a:t>i</a:t>
            </a:r>
            <a:r>
              <a:rPr lang="en-US" dirty="0" smtClean="0"/>
              <a:t>f the data is not up-to-</a:t>
            </a:r>
          </a:p>
          <a:p>
            <a:r>
              <a:rPr lang="en-US" dirty="0"/>
              <a:t>d</a:t>
            </a:r>
            <a:r>
              <a:rPr lang="en-US" dirty="0" smtClean="0"/>
              <a:t>ate. The Member Data </a:t>
            </a:r>
          </a:p>
          <a:p>
            <a:r>
              <a:rPr lang="en-US" dirty="0" err="1" smtClean="0"/>
              <a:t>Currentness</a:t>
            </a:r>
            <a:r>
              <a:rPr lang="en-US" dirty="0" smtClean="0"/>
              <a:t> map displays</a:t>
            </a:r>
          </a:p>
          <a:p>
            <a:r>
              <a:rPr lang="en-US" dirty="0" smtClean="0"/>
              <a:t>if data has been entered</a:t>
            </a:r>
          </a:p>
          <a:p>
            <a:r>
              <a:rPr lang="en-US" dirty="0"/>
              <a:t>l</a:t>
            </a:r>
            <a:r>
              <a:rPr lang="en-US" dirty="0" smtClean="0"/>
              <a:t>ess than 1 month ago,</a:t>
            </a:r>
          </a:p>
          <a:p>
            <a:r>
              <a:rPr lang="en-US" dirty="0" smtClean="0"/>
              <a:t>1-3 months ago, or more</a:t>
            </a:r>
          </a:p>
          <a:p>
            <a:r>
              <a:rPr lang="en-US" dirty="0"/>
              <a:t>t</a:t>
            </a:r>
            <a:r>
              <a:rPr lang="en-US" dirty="0" smtClean="0"/>
              <a:t>han 3 months ago.</a:t>
            </a:r>
            <a:endParaRPr lang="en-US" dirty="0"/>
          </a:p>
        </p:txBody>
      </p:sp>
    </p:spTree>
    <p:extLst>
      <p:ext uri="{BB962C8B-B14F-4D97-AF65-F5344CB8AC3E}">
        <p14:creationId xmlns:p14="http://schemas.microsoft.com/office/powerpoint/2010/main" val="2148362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368" y="90755"/>
            <a:ext cx="7886700" cy="1325563"/>
          </a:xfrm>
        </p:spPr>
        <p:txBody>
          <a:bodyPr/>
          <a:lstStyle/>
          <a:p>
            <a:r>
              <a:rPr lang="en-US" dirty="0" smtClean="0"/>
              <a:t>My Data Sharing Map</a:t>
            </a:r>
            <a:endParaRPr lang="en-US" dirty="0"/>
          </a:p>
        </p:txBody>
      </p:sp>
      <p:pic>
        <p:nvPicPr>
          <p:cNvPr id="3" name="Picture 2"/>
          <p:cNvPicPr>
            <a:picLocks noChangeAspect="1"/>
          </p:cNvPicPr>
          <p:nvPr/>
        </p:nvPicPr>
        <p:blipFill>
          <a:blip r:embed="rId2"/>
          <a:stretch>
            <a:fillRect/>
          </a:stretch>
        </p:blipFill>
        <p:spPr>
          <a:xfrm>
            <a:off x="320131" y="1210256"/>
            <a:ext cx="4314831" cy="3129498"/>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4785718" y="1210256"/>
            <a:ext cx="3944782" cy="3125941"/>
          </a:xfrm>
          <a:prstGeom prst="rect">
            <a:avLst/>
          </a:prstGeom>
          <a:ln>
            <a:solidFill>
              <a:schemeClr val="tx1"/>
            </a:solidFill>
          </a:ln>
        </p:spPr>
      </p:pic>
      <p:sp>
        <p:nvSpPr>
          <p:cNvPr id="4" name="TextBox 3"/>
          <p:cNvSpPr txBox="1"/>
          <p:nvPr/>
        </p:nvSpPr>
        <p:spPr>
          <a:xfrm>
            <a:off x="414932" y="4520483"/>
            <a:ext cx="8314136"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My Data Sharing Map displays what institutions you are sharing records with and what</a:t>
            </a:r>
          </a:p>
          <a:p>
            <a:r>
              <a:rPr lang="en-US" dirty="0"/>
              <a:t>i</a:t>
            </a:r>
            <a:r>
              <a:rPr lang="en-US" dirty="0" smtClean="0"/>
              <a:t>nstitutions are sharing records with you. The different colors indicate Husbandry,</a:t>
            </a:r>
          </a:p>
          <a:p>
            <a:r>
              <a:rPr lang="en-US" dirty="0" smtClean="0"/>
              <a:t>Medical or Both record types. Hovering over the dot will display the institution and the</a:t>
            </a:r>
          </a:p>
          <a:p>
            <a:r>
              <a:rPr lang="en-US" dirty="0"/>
              <a:t>n</a:t>
            </a:r>
            <a:r>
              <a:rPr lang="en-US" dirty="0" smtClean="0"/>
              <a:t>umber of records being shared.</a:t>
            </a:r>
            <a:endParaRPr lang="en-US" dirty="0"/>
          </a:p>
        </p:txBody>
      </p:sp>
    </p:spTree>
    <p:extLst>
      <p:ext uri="{BB962C8B-B14F-4D97-AF65-F5344CB8AC3E}">
        <p14:creationId xmlns:p14="http://schemas.microsoft.com/office/powerpoint/2010/main" val="3805816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Sharing Column Chart</a:t>
            </a:r>
            <a:endParaRPr lang="en-US" dirty="0"/>
          </a:p>
        </p:txBody>
      </p:sp>
      <p:pic>
        <p:nvPicPr>
          <p:cNvPr id="3" name="Picture 2"/>
          <p:cNvPicPr>
            <a:picLocks noChangeAspect="1"/>
          </p:cNvPicPr>
          <p:nvPr/>
        </p:nvPicPr>
        <p:blipFill>
          <a:blip r:embed="rId2"/>
          <a:stretch>
            <a:fillRect/>
          </a:stretch>
        </p:blipFill>
        <p:spPr>
          <a:xfrm>
            <a:off x="2623257" y="1421224"/>
            <a:ext cx="6107484" cy="4313510"/>
          </a:xfrm>
          <a:prstGeom prst="rect">
            <a:avLst/>
          </a:prstGeom>
          <a:ln>
            <a:solidFill>
              <a:schemeClr val="tx1"/>
            </a:solidFill>
          </a:ln>
        </p:spPr>
      </p:pic>
      <p:sp>
        <p:nvSpPr>
          <p:cNvPr id="4" name="TextBox 3"/>
          <p:cNvSpPr txBox="1"/>
          <p:nvPr/>
        </p:nvSpPr>
        <p:spPr>
          <a:xfrm>
            <a:off x="463639" y="1690689"/>
            <a:ext cx="2375009" cy="286232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Data Sharing</a:t>
            </a:r>
          </a:p>
          <a:p>
            <a:r>
              <a:rPr lang="en-US" dirty="0" smtClean="0"/>
              <a:t>Column Chart shows</a:t>
            </a:r>
          </a:p>
          <a:p>
            <a:r>
              <a:rPr lang="en-US" dirty="0"/>
              <a:t>w</a:t>
            </a:r>
            <a:r>
              <a:rPr lang="en-US" dirty="0" smtClean="0"/>
              <a:t>hich institutions are</a:t>
            </a:r>
          </a:p>
          <a:p>
            <a:r>
              <a:rPr lang="en-US" dirty="0"/>
              <a:t>s</a:t>
            </a:r>
            <a:r>
              <a:rPr lang="en-US" dirty="0" smtClean="0"/>
              <a:t>haring the least/most</a:t>
            </a:r>
          </a:p>
          <a:p>
            <a:r>
              <a:rPr lang="en-US" dirty="0"/>
              <a:t>w</a:t>
            </a:r>
            <a:r>
              <a:rPr lang="en-US" dirty="0" smtClean="0"/>
              <a:t>ith other institutions.</a:t>
            </a:r>
          </a:p>
          <a:p>
            <a:r>
              <a:rPr lang="en-US" dirty="0" smtClean="0"/>
              <a:t>Hovering over the bar</a:t>
            </a:r>
          </a:p>
          <a:p>
            <a:r>
              <a:rPr lang="en-US" dirty="0"/>
              <a:t>w</a:t>
            </a:r>
            <a:r>
              <a:rPr lang="en-US" dirty="0" smtClean="0"/>
              <a:t>ill display the name</a:t>
            </a:r>
          </a:p>
          <a:p>
            <a:r>
              <a:rPr lang="en-US" dirty="0"/>
              <a:t>a</a:t>
            </a:r>
            <a:r>
              <a:rPr lang="en-US" dirty="0" smtClean="0"/>
              <a:t>nd the number of</a:t>
            </a:r>
          </a:p>
          <a:p>
            <a:r>
              <a:rPr lang="en-US" dirty="0"/>
              <a:t>i</a:t>
            </a:r>
            <a:r>
              <a:rPr lang="en-US" dirty="0" smtClean="0"/>
              <a:t>nstitutions being</a:t>
            </a:r>
          </a:p>
          <a:p>
            <a:r>
              <a:rPr lang="en-US" dirty="0"/>
              <a:t>s</a:t>
            </a:r>
            <a:r>
              <a:rPr lang="en-US" dirty="0" smtClean="0"/>
              <a:t>hared with</a:t>
            </a:r>
            <a:endParaRPr lang="en-US" dirty="0"/>
          </a:p>
        </p:txBody>
      </p:sp>
    </p:spTree>
    <p:extLst>
      <p:ext uri="{BB962C8B-B14F-4D97-AF65-F5344CB8AC3E}">
        <p14:creationId xmlns:p14="http://schemas.microsoft.com/office/powerpoint/2010/main" val="3731246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755" y="0"/>
            <a:ext cx="7886700" cy="1325563"/>
          </a:xfrm>
        </p:spPr>
        <p:txBody>
          <a:bodyPr/>
          <a:lstStyle/>
          <a:p>
            <a:r>
              <a:rPr lang="en-US" dirty="0" smtClean="0"/>
              <a:t>Data Quality</a:t>
            </a:r>
            <a:endParaRPr lang="en-US" dirty="0"/>
          </a:p>
        </p:txBody>
      </p:sp>
      <p:pic>
        <p:nvPicPr>
          <p:cNvPr id="4" name="Picture 3"/>
          <p:cNvPicPr>
            <a:picLocks noChangeAspect="1"/>
          </p:cNvPicPr>
          <p:nvPr/>
        </p:nvPicPr>
        <p:blipFill>
          <a:blip r:embed="rId2"/>
          <a:stretch>
            <a:fillRect/>
          </a:stretch>
        </p:blipFill>
        <p:spPr>
          <a:xfrm>
            <a:off x="608767" y="1223682"/>
            <a:ext cx="3756249" cy="3288994"/>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572000" y="1223682"/>
            <a:ext cx="4137455" cy="3285626"/>
          </a:xfrm>
          <a:prstGeom prst="rect">
            <a:avLst/>
          </a:prstGeom>
          <a:ln>
            <a:solidFill>
              <a:schemeClr val="tx1"/>
            </a:solidFill>
          </a:ln>
        </p:spPr>
      </p:pic>
      <p:sp>
        <p:nvSpPr>
          <p:cNvPr id="2" name="TextBox 1"/>
          <p:cNvSpPr txBox="1"/>
          <p:nvPr/>
        </p:nvSpPr>
        <p:spPr>
          <a:xfrm>
            <a:off x="1110387" y="4675031"/>
            <a:ext cx="7599068"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Data Quality pie chart lets you know the number of records with possible</a:t>
            </a:r>
          </a:p>
          <a:p>
            <a:r>
              <a:rPr lang="en-US" dirty="0"/>
              <a:t>d</a:t>
            </a:r>
            <a:r>
              <a:rPr lang="en-US" dirty="0" smtClean="0"/>
              <a:t>ata quality issues. To help you decide which records should be dealt with first </a:t>
            </a:r>
          </a:p>
          <a:p>
            <a:r>
              <a:rPr lang="en-US" dirty="0" smtClean="0"/>
              <a:t>you can filter the chart by selecting the IUCN High Priority Filter.</a:t>
            </a:r>
            <a:endParaRPr lang="en-US" dirty="0"/>
          </a:p>
        </p:txBody>
      </p:sp>
    </p:spTree>
    <p:extLst>
      <p:ext uri="{BB962C8B-B14F-4D97-AF65-F5344CB8AC3E}">
        <p14:creationId xmlns:p14="http://schemas.microsoft.com/office/powerpoint/2010/main" val="20603477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833" y="0"/>
            <a:ext cx="7886700" cy="1325563"/>
          </a:xfrm>
        </p:spPr>
        <p:txBody>
          <a:bodyPr/>
          <a:lstStyle/>
          <a:p>
            <a:r>
              <a:rPr lang="en-US" dirty="0" smtClean="0"/>
              <a:t>Data Quality</a:t>
            </a:r>
            <a:endParaRPr lang="en-US" dirty="0"/>
          </a:p>
        </p:txBody>
      </p:sp>
      <p:sp>
        <p:nvSpPr>
          <p:cNvPr id="3" name="Content Placeholder 2"/>
          <p:cNvSpPr>
            <a:spLocks noGrp="1"/>
          </p:cNvSpPr>
          <p:nvPr>
            <p:ph idx="1"/>
          </p:nvPr>
        </p:nvSpPr>
        <p:spPr>
          <a:xfrm>
            <a:off x="1607444" y="1325563"/>
            <a:ext cx="7886700" cy="4351338"/>
          </a:xfrm>
        </p:spPr>
        <p:txBody>
          <a:bodyPr>
            <a:normAutofit fontScale="77500" lnSpcReduction="20000"/>
          </a:bodyPr>
          <a:lstStyle/>
          <a:p>
            <a:r>
              <a:rPr lang="en-US" dirty="0" smtClean="0"/>
              <a:t>No Issues (green)</a:t>
            </a:r>
          </a:p>
          <a:p>
            <a:pPr lvl="1"/>
            <a:r>
              <a:rPr lang="en-US" dirty="0" smtClean="0"/>
              <a:t>Great! No data quality issues are found</a:t>
            </a:r>
          </a:p>
          <a:p>
            <a:r>
              <a:rPr lang="en-US" dirty="0" smtClean="0"/>
              <a:t>Warnings (yellow)</a:t>
            </a:r>
          </a:p>
          <a:p>
            <a:pPr lvl="1"/>
            <a:r>
              <a:rPr lang="en-US" dirty="0" smtClean="0"/>
              <a:t>Of concern. You will want to address</a:t>
            </a:r>
          </a:p>
          <a:p>
            <a:pPr lvl="2"/>
            <a:r>
              <a:rPr lang="en-US" dirty="0" smtClean="0"/>
              <a:t>Pending Transactions</a:t>
            </a:r>
          </a:p>
          <a:p>
            <a:pPr lvl="2"/>
            <a:r>
              <a:rPr lang="en-US" dirty="0" smtClean="0"/>
              <a:t>No parents recorded</a:t>
            </a:r>
          </a:p>
          <a:p>
            <a:pPr lvl="2"/>
            <a:r>
              <a:rPr lang="en-US" dirty="0" smtClean="0"/>
              <a:t>Parents not in ZIMS</a:t>
            </a:r>
          </a:p>
          <a:p>
            <a:r>
              <a:rPr lang="en-US" dirty="0" smtClean="0"/>
              <a:t>Errors (red)</a:t>
            </a:r>
          </a:p>
          <a:p>
            <a:pPr lvl="1"/>
            <a:r>
              <a:rPr lang="en-US" dirty="0" smtClean="0"/>
              <a:t>Bad! Need to Fix</a:t>
            </a:r>
          </a:p>
          <a:p>
            <a:pPr lvl="2"/>
            <a:r>
              <a:rPr lang="en-US" dirty="0" smtClean="0"/>
              <a:t>Obsolete taxonomic name</a:t>
            </a:r>
          </a:p>
          <a:p>
            <a:pPr lvl="2"/>
            <a:r>
              <a:rPr lang="en-US" dirty="0" smtClean="0"/>
              <a:t>Extra Physical transactions</a:t>
            </a:r>
          </a:p>
          <a:p>
            <a:pPr lvl="2"/>
            <a:r>
              <a:rPr lang="en-US" dirty="0" smtClean="0"/>
              <a:t>Extra Ownership transactions</a:t>
            </a:r>
          </a:p>
          <a:p>
            <a:pPr lvl="2"/>
            <a:r>
              <a:rPr lang="en-US" dirty="0" smtClean="0"/>
              <a:t>Parent GANS identical to each other</a:t>
            </a:r>
          </a:p>
          <a:p>
            <a:pPr lvl="2"/>
            <a:r>
              <a:rPr lang="en-US" dirty="0" smtClean="0"/>
              <a:t>Unrealistic dates</a:t>
            </a:r>
          </a:p>
          <a:p>
            <a:r>
              <a:rPr lang="en-US" dirty="0" smtClean="0"/>
              <a:t>Congratulations! </a:t>
            </a:r>
            <a:r>
              <a:rPr lang="en-US" smtClean="0"/>
              <a:t>(blue)</a:t>
            </a:r>
            <a:endParaRPr lang="en-US" dirty="0" smtClean="0"/>
          </a:p>
          <a:p>
            <a:pPr lvl="1"/>
            <a:r>
              <a:rPr lang="en-US" dirty="0" smtClean="0"/>
              <a:t>Possible oldest animal(s)</a:t>
            </a:r>
            <a:endParaRPr lang="en-US" dirty="0"/>
          </a:p>
        </p:txBody>
      </p:sp>
    </p:spTree>
    <p:extLst>
      <p:ext uri="{BB962C8B-B14F-4D97-AF65-F5344CB8AC3E}">
        <p14:creationId xmlns:p14="http://schemas.microsoft.com/office/powerpoint/2010/main" val="350320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 calcmode="lin" valueType="num">
                                      <p:cBhvr additive="base">
                                        <p:cTn id="5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 calcmode="lin" valueType="num">
                                      <p:cBhvr additive="base">
                                        <p:cTn id="5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anim calcmode="lin" valueType="num">
                                      <p:cBhvr additive="base">
                                        <p:cTn id="6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0184" y="197700"/>
            <a:ext cx="7886700" cy="1325563"/>
          </a:xfrm>
        </p:spPr>
        <p:txBody>
          <a:bodyPr/>
          <a:lstStyle/>
          <a:p>
            <a:r>
              <a:rPr lang="en-US" dirty="0" smtClean="0"/>
              <a:t>Data Quality Warnings</a:t>
            </a:r>
            <a:endParaRPr lang="en-US" dirty="0"/>
          </a:p>
        </p:txBody>
      </p:sp>
      <p:pic>
        <p:nvPicPr>
          <p:cNvPr id="5" name="Picture 4"/>
          <p:cNvPicPr>
            <a:picLocks noChangeAspect="1"/>
          </p:cNvPicPr>
          <p:nvPr/>
        </p:nvPicPr>
        <p:blipFill>
          <a:blip r:embed="rId2"/>
          <a:stretch>
            <a:fillRect/>
          </a:stretch>
        </p:blipFill>
        <p:spPr>
          <a:xfrm>
            <a:off x="2904914" y="1361105"/>
            <a:ext cx="5611970" cy="3983627"/>
          </a:xfrm>
          <a:prstGeom prst="rect">
            <a:avLst/>
          </a:prstGeom>
          <a:ln>
            <a:solidFill>
              <a:schemeClr val="tx1"/>
            </a:solidFill>
          </a:ln>
        </p:spPr>
      </p:pic>
      <p:sp>
        <p:nvSpPr>
          <p:cNvPr id="2" name="TextBox 1"/>
          <p:cNvSpPr txBox="1"/>
          <p:nvPr/>
        </p:nvSpPr>
        <p:spPr>
          <a:xfrm>
            <a:off x="523715" y="1523263"/>
            <a:ext cx="2227341" cy="313932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Left clicking on the</a:t>
            </a:r>
          </a:p>
          <a:p>
            <a:r>
              <a:rPr lang="en-US" dirty="0" smtClean="0"/>
              <a:t>Warnings section</a:t>
            </a:r>
          </a:p>
          <a:p>
            <a:r>
              <a:rPr lang="en-US" dirty="0"/>
              <a:t>o</a:t>
            </a:r>
            <a:r>
              <a:rPr lang="en-US" dirty="0" smtClean="0"/>
              <a:t>pens a chart that</a:t>
            </a:r>
          </a:p>
          <a:p>
            <a:r>
              <a:rPr lang="en-US" dirty="0"/>
              <a:t>d</a:t>
            </a:r>
            <a:r>
              <a:rPr lang="en-US" dirty="0" smtClean="0"/>
              <a:t>isplays the number</a:t>
            </a:r>
          </a:p>
          <a:p>
            <a:r>
              <a:rPr lang="en-US" dirty="0"/>
              <a:t>o</a:t>
            </a:r>
            <a:r>
              <a:rPr lang="en-US" dirty="0" smtClean="0"/>
              <a:t>f records with data</a:t>
            </a:r>
          </a:p>
          <a:p>
            <a:r>
              <a:rPr lang="en-US" dirty="0"/>
              <a:t>y</a:t>
            </a:r>
            <a:r>
              <a:rPr lang="en-US" dirty="0" smtClean="0"/>
              <a:t>ou may want to</a:t>
            </a:r>
          </a:p>
          <a:p>
            <a:r>
              <a:rPr lang="en-US" dirty="0"/>
              <a:t>c</a:t>
            </a:r>
            <a:r>
              <a:rPr lang="en-US" dirty="0" smtClean="0"/>
              <a:t>orrect. You can get</a:t>
            </a:r>
          </a:p>
          <a:p>
            <a:r>
              <a:rPr lang="en-US" dirty="0"/>
              <a:t>b</a:t>
            </a:r>
            <a:r>
              <a:rPr lang="en-US" dirty="0" smtClean="0"/>
              <a:t>ack to the original</a:t>
            </a:r>
          </a:p>
          <a:p>
            <a:r>
              <a:rPr lang="en-US" dirty="0" smtClean="0"/>
              <a:t>Chart by selecting the</a:t>
            </a:r>
          </a:p>
          <a:p>
            <a:r>
              <a:rPr lang="en-US" dirty="0" smtClean="0"/>
              <a:t>Back to Quality </a:t>
            </a:r>
          </a:p>
          <a:p>
            <a:r>
              <a:rPr lang="en-US" dirty="0" smtClean="0"/>
              <a:t>Indicator button.</a:t>
            </a:r>
          </a:p>
        </p:txBody>
      </p:sp>
    </p:spTree>
    <p:extLst>
      <p:ext uri="{BB962C8B-B14F-4D97-AF65-F5344CB8AC3E}">
        <p14:creationId xmlns:p14="http://schemas.microsoft.com/office/powerpoint/2010/main" val="34288059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Warnings</a:t>
            </a:r>
            <a:endParaRPr lang="en-US" dirty="0"/>
          </a:p>
        </p:txBody>
      </p:sp>
      <p:pic>
        <p:nvPicPr>
          <p:cNvPr id="3" name="Picture 2"/>
          <p:cNvPicPr>
            <a:picLocks noChangeAspect="1"/>
          </p:cNvPicPr>
          <p:nvPr/>
        </p:nvPicPr>
        <p:blipFill>
          <a:blip r:embed="rId2"/>
          <a:stretch>
            <a:fillRect/>
          </a:stretch>
        </p:blipFill>
        <p:spPr>
          <a:xfrm>
            <a:off x="3563897" y="1542761"/>
            <a:ext cx="5064947" cy="3815347"/>
          </a:xfrm>
          <a:prstGeom prst="rect">
            <a:avLst/>
          </a:prstGeom>
          <a:ln>
            <a:solidFill>
              <a:schemeClr val="tx1"/>
            </a:solidFill>
          </a:ln>
        </p:spPr>
      </p:pic>
      <p:sp>
        <p:nvSpPr>
          <p:cNvPr id="4" name="TextBox 3"/>
          <p:cNvSpPr txBox="1"/>
          <p:nvPr/>
        </p:nvSpPr>
        <p:spPr>
          <a:xfrm>
            <a:off x="628650" y="2163650"/>
            <a:ext cx="2624693"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Left clicking on the pie</a:t>
            </a:r>
          </a:p>
          <a:p>
            <a:r>
              <a:rPr lang="en-US" dirty="0"/>
              <a:t>s</a:t>
            </a:r>
            <a:r>
              <a:rPr lang="en-US" dirty="0" smtClean="0"/>
              <a:t>lice will open a list of the</a:t>
            </a:r>
          </a:p>
          <a:p>
            <a:r>
              <a:rPr lang="en-US" dirty="0"/>
              <a:t>r</a:t>
            </a:r>
            <a:r>
              <a:rPr lang="en-US" dirty="0" smtClean="0"/>
              <a:t>ecords that contain the</a:t>
            </a:r>
          </a:p>
          <a:p>
            <a:r>
              <a:rPr lang="en-US" dirty="0"/>
              <a:t>s</a:t>
            </a:r>
            <a:r>
              <a:rPr lang="en-US" dirty="0" smtClean="0"/>
              <a:t>elected Warning so that</a:t>
            </a:r>
          </a:p>
          <a:p>
            <a:r>
              <a:rPr lang="en-US" dirty="0"/>
              <a:t>y</a:t>
            </a:r>
            <a:r>
              <a:rPr lang="en-US" dirty="0" smtClean="0"/>
              <a:t>ou can begin to address</a:t>
            </a:r>
          </a:p>
          <a:p>
            <a:r>
              <a:rPr lang="en-US" dirty="0"/>
              <a:t>t</a:t>
            </a:r>
            <a:r>
              <a:rPr lang="en-US" dirty="0" smtClean="0"/>
              <a:t>he issues.</a:t>
            </a:r>
            <a:endParaRPr lang="en-US" dirty="0"/>
          </a:p>
        </p:txBody>
      </p:sp>
    </p:spTree>
    <p:extLst>
      <p:ext uri="{BB962C8B-B14F-4D97-AF65-F5344CB8AC3E}">
        <p14:creationId xmlns:p14="http://schemas.microsoft.com/office/powerpoint/2010/main" val="3770224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Errors</a:t>
            </a:r>
            <a:endParaRPr lang="en-US" dirty="0"/>
          </a:p>
        </p:txBody>
      </p:sp>
      <p:pic>
        <p:nvPicPr>
          <p:cNvPr id="3" name="Picture 2"/>
          <p:cNvPicPr>
            <a:picLocks noChangeAspect="1"/>
          </p:cNvPicPr>
          <p:nvPr/>
        </p:nvPicPr>
        <p:blipFill>
          <a:blip r:embed="rId2"/>
          <a:stretch>
            <a:fillRect/>
          </a:stretch>
        </p:blipFill>
        <p:spPr>
          <a:xfrm>
            <a:off x="3029807" y="1568195"/>
            <a:ext cx="5611918" cy="4021138"/>
          </a:xfrm>
          <a:prstGeom prst="rect">
            <a:avLst/>
          </a:prstGeom>
          <a:ln>
            <a:solidFill>
              <a:schemeClr val="tx1"/>
            </a:solidFill>
          </a:ln>
        </p:spPr>
      </p:pic>
      <p:sp>
        <p:nvSpPr>
          <p:cNvPr id="4" name="TextBox 3"/>
          <p:cNvSpPr txBox="1"/>
          <p:nvPr/>
        </p:nvSpPr>
        <p:spPr>
          <a:xfrm>
            <a:off x="435467" y="1870604"/>
            <a:ext cx="2321726" cy="341632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Data Quality Errors</a:t>
            </a:r>
          </a:p>
          <a:p>
            <a:r>
              <a:rPr lang="en-US" dirty="0"/>
              <a:t>h</a:t>
            </a:r>
            <a:r>
              <a:rPr lang="en-US" dirty="0" smtClean="0"/>
              <a:t>ave a bigger impact</a:t>
            </a:r>
          </a:p>
          <a:p>
            <a:r>
              <a:rPr lang="en-US" dirty="0"/>
              <a:t>o</a:t>
            </a:r>
            <a:r>
              <a:rPr lang="en-US" dirty="0" smtClean="0"/>
              <a:t>n your data than the</a:t>
            </a:r>
          </a:p>
          <a:p>
            <a:r>
              <a:rPr lang="en-US" dirty="0" smtClean="0"/>
              <a:t>Warnings. These</a:t>
            </a:r>
          </a:p>
          <a:p>
            <a:r>
              <a:rPr lang="en-US" dirty="0"/>
              <a:t>s</a:t>
            </a:r>
            <a:r>
              <a:rPr lang="en-US" dirty="0" smtClean="0"/>
              <a:t>hould be addressed</a:t>
            </a:r>
          </a:p>
          <a:p>
            <a:r>
              <a:rPr lang="en-US" dirty="0"/>
              <a:t>a</a:t>
            </a:r>
            <a:r>
              <a:rPr lang="en-US" dirty="0" smtClean="0"/>
              <a:t>s soon as possible.</a:t>
            </a:r>
          </a:p>
          <a:p>
            <a:r>
              <a:rPr lang="en-US" dirty="0" smtClean="0"/>
              <a:t>Again, you can filter by</a:t>
            </a:r>
          </a:p>
          <a:p>
            <a:r>
              <a:rPr lang="en-US" dirty="0"/>
              <a:t>t</a:t>
            </a:r>
            <a:r>
              <a:rPr lang="en-US" dirty="0" smtClean="0"/>
              <a:t>he IUCN High Priority</a:t>
            </a:r>
          </a:p>
          <a:p>
            <a:r>
              <a:rPr lang="en-US" dirty="0" smtClean="0"/>
              <a:t>Filter to limit the</a:t>
            </a:r>
          </a:p>
          <a:p>
            <a:r>
              <a:rPr lang="en-US" dirty="0"/>
              <a:t>r</a:t>
            </a:r>
            <a:r>
              <a:rPr lang="en-US" dirty="0" smtClean="0"/>
              <a:t>ecords to at risk</a:t>
            </a:r>
          </a:p>
          <a:p>
            <a:r>
              <a:rPr lang="en-US" dirty="0"/>
              <a:t>s</a:t>
            </a:r>
            <a:r>
              <a:rPr lang="en-US" dirty="0" smtClean="0"/>
              <a:t>pecies to get you</a:t>
            </a:r>
          </a:p>
          <a:p>
            <a:r>
              <a:rPr lang="en-US" dirty="0"/>
              <a:t>s</a:t>
            </a:r>
            <a:r>
              <a:rPr lang="en-US" dirty="0" smtClean="0"/>
              <a:t>tarted.</a:t>
            </a:r>
            <a:endParaRPr lang="en-US" dirty="0"/>
          </a:p>
        </p:txBody>
      </p:sp>
    </p:spTree>
    <p:extLst>
      <p:ext uri="{BB962C8B-B14F-4D97-AF65-F5344CB8AC3E}">
        <p14:creationId xmlns:p14="http://schemas.microsoft.com/office/powerpoint/2010/main" val="3455452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834" y="138520"/>
            <a:ext cx="7886700" cy="1325563"/>
          </a:xfrm>
        </p:spPr>
        <p:txBody>
          <a:bodyPr/>
          <a:lstStyle/>
          <a:p>
            <a:r>
              <a:rPr lang="en-US" dirty="0" smtClean="0"/>
              <a:t>Extra Transactions</a:t>
            </a:r>
            <a:endParaRPr lang="en-US" dirty="0"/>
          </a:p>
        </p:txBody>
      </p:sp>
      <p:pic>
        <p:nvPicPr>
          <p:cNvPr id="4" name="Picture 3"/>
          <p:cNvPicPr>
            <a:picLocks noChangeAspect="1"/>
          </p:cNvPicPr>
          <p:nvPr/>
        </p:nvPicPr>
        <p:blipFill>
          <a:blip r:embed="rId2"/>
          <a:stretch>
            <a:fillRect/>
          </a:stretch>
        </p:blipFill>
        <p:spPr>
          <a:xfrm>
            <a:off x="358578" y="2710336"/>
            <a:ext cx="8478047" cy="1234667"/>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32975" y="1235223"/>
            <a:ext cx="8478047" cy="1313789"/>
          </a:xfrm>
          <a:prstGeom prst="rect">
            <a:avLst/>
          </a:prstGeom>
          <a:ln>
            <a:solidFill>
              <a:schemeClr val="tx1"/>
            </a:solidFill>
          </a:ln>
        </p:spPr>
      </p:pic>
      <p:sp>
        <p:nvSpPr>
          <p:cNvPr id="6" name="TextBox 5"/>
          <p:cNvSpPr txBox="1"/>
          <p:nvPr/>
        </p:nvSpPr>
        <p:spPr>
          <a:xfrm>
            <a:off x="1423057" y="4106327"/>
            <a:ext cx="7413568"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Extra Transactions are usually found only in migrated records. At the top you</a:t>
            </a:r>
          </a:p>
          <a:p>
            <a:r>
              <a:rPr lang="en-US" dirty="0"/>
              <a:t>h</a:t>
            </a:r>
            <a:r>
              <a:rPr lang="en-US" dirty="0" smtClean="0"/>
              <a:t>ave recorded receiving the animal twice with two slightly different Loan</a:t>
            </a:r>
          </a:p>
          <a:p>
            <a:r>
              <a:rPr lang="en-US" dirty="0"/>
              <a:t>t</a:t>
            </a:r>
            <a:r>
              <a:rPr lang="en-US" dirty="0" smtClean="0"/>
              <a:t>erms. At the bottom you have recorded sending out the animal twice. These</a:t>
            </a:r>
          </a:p>
          <a:p>
            <a:r>
              <a:rPr lang="en-US" dirty="0"/>
              <a:t>s</a:t>
            </a:r>
            <a:r>
              <a:rPr lang="en-US" dirty="0" smtClean="0"/>
              <a:t>hould be researched and the incorrect transaction removed. Always add a</a:t>
            </a:r>
          </a:p>
          <a:p>
            <a:r>
              <a:rPr lang="en-US" dirty="0" smtClean="0"/>
              <a:t>Note should you have to do this!</a:t>
            </a:r>
            <a:endParaRPr lang="en-US" dirty="0"/>
          </a:p>
        </p:txBody>
      </p:sp>
    </p:spTree>
    <p:extLst>
      <p:ext uri="{BB962C8B-B14F-4D97-AF65-F5344CB8AC3E}">
        <p14:creationId xmlns:p14="http://schemas.microsoft.com/office/powerpoint/2010/main" val="3047751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Charts</a:t>
            </a:r>
            <a:endParaRPr lang="en-US" dirty="0"/>
          </a:p>
        </p:txBody>
      </p:sp>
      <p:pic>
        <p:nvPicPr>
          <p:cNvPr id="3" name="Picture 2"/>
          <p:cNvPicPr>
            <a:picLocks noChangeAspect="1"/>
          </p:cNvPicPr>
          <p:nvPr/>
        </p:nvPicPr>
        <p:blipFill>
          <a:blip r:embed="rId2"/>
          <a:stretch>
            <a:fillRect/>
          </a:stretch>
        </p:blipFill>
        <p:spPr>
          <a:xfrm>
            <a:off x="825234" y="1690689"/>
            <a:ext cx="4439487" cy="1271452"/>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1492596" y="3154370"/>
            <a:ext cx="3104762" cy="2266667"/>
          </a:xfrm>
          <a:prstGeom prst="rect">
            <a:avLst/>
          </a:prstGeom>
          <a:ln>
            <a:solidFill>
              <a:schemeClr val="tx1"/>
            </a:solidFill>
          </a:ln>
        </p:spPr>
      </p:pic>
      <p:sp>
        <p:nvSpPr>
          <p:cNvPr id="5" name="TextBox 4"/>
          <p:cNvSpPr txBox="1"/>
          <p:nvPr/>
        </p:nvSpPr>
        <p:spPr>
          <a:xfrm>
            <a:off x="5732793" y="1169211"/>
            <a:ext cx="2782557" cy="397031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To properly interpret the</a:t>
            </a:r>
          </a:p>
          <a:p>
            <a:r>
              <a:rPr lang="en-US" dirty="0" smtClean="0"/>
              <a:t>Animal Charts note any</a:t>
            </a:r>
          </a:p>
          <a:p>
            <a:r>
              <a:rPr lang="en-US" dirty="0"/>
              <a:t>d</a:t>
            </a:r>
            <a:r>
              <a:rPr lang="en-US" dirty="0" smtClean="0"/>
              <a:t>isclaimers at the top. This</a:t>
            </a:r>
          </a:p>
          <a:p>
            <a:r>
              <a:rPr lang="en-US" dirty="0" smtClean="0"/>
              <a:t>Animal Chart is displaying</a:t>
            </a:r>
          </a:p>
          <a:p>
            <a:r>
              <a:rPr lang="en-US" dirty="0"/>
              <a:t>y</a:t>
            </a:r>
            <a:r>
              <a:rPr lang="en-US" dirty="0" smtClean="0"/>
              <a:t>our local animals but all</a:t>
            </a:r>
          </a:p>
          <a:p>
            <a:r>
              <a:rPr lang="en-US" dirty="0" smtClean="0"/>
              <a:t>Groups and Undetermined/</a:t>
            </a:r>
          </a:p>
          <a:p>
            <a:r>
              <a:rPr lang="en-US" dirty="0" smtClean="0"/>
              <a:t>Indeterminate births have</a:t>
            </a:r>
          </a:p>
          <a:p>
            <a:r>
              <a:rPr lang="en-US" dirty="0"/>
              <a:t>b</a:t>
            </a:r>
            <a:r>
              <a:rPr lang="en-US" dirty="0" smtClean="0"/>
              <a:t>een excluded.</a:t>
            </a:r>
          </a:p>
          <a:p>
            <a:endParaRPr lang="en-US" dirty="0"/>
          </a:p>
          <a:p>
            <a:r>
              <a:rPr lang="en-US" dirty="0" smtClean="0"/>
              <a:t>Using the hamburger icon</a:t>
            </a:r>
          </a:p>
          <a:p>
            <a:r>
              <a:rPr lang="en-US" dirty="0"/>
              <a:t>i</a:t>
            </a:r>
            <a:r>
              <a:rPr lang="en-US" dirty="0" smtClean="0"/>
              <a:t>n the upper right you can</a:t>
            </a:r>
          </a:p>
          <a:p>
            <a:r>
              <a:rPr lang="en-US" dirty="0"/>
              <a:t>d</a:t>
            </a:r>
            <a:r>
              <a:rPr lang="en-US" dirty="0" smtClean="0"/>
              <a:t>ownload all the charts to</a:t>
            </a:r>
          </a:p>
          <a:p>
            <a:r>
              <a:rPr lang="en-US" dirty="0"/>
              <a:t>s</a:t>
            </a:r>
            <a:r>
              <a:rPr lang="en-US" dirty="0" smtClean="0"/>
              <a:t>everal formats to use as</a:t>
            </a:r>
          </a:p>
          <a:p>
            <a:r>
              <a:rPr lang="en-US" dirty="0"/>
              <a:t>d</a:t>
            </a:r>
            <a:r>
              <a:rPr lang="en-US" dirty="0" smtClean="0"/>
              <a:t>esired.</a:t>
            </a:r>
            <a:endParaRPr lang="en-US" dirty="0"/>
          </a:p>
        </p:txBody>
      </p:sp>
    </p:spTree>
    <p:extLst>
      <p:ext uri="{BB962C8B-B14F-4D97-AF65-F5344CB8AC3E}">
        <p14:creationId xmlns:p14="http://schemas.microsoft.com/office/powerpoint/2010/main" val="22830908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Congratulations?</a:t>
            </a:r>
            <a:endParaRPr lang="en-US" dirty="0"/>
          </a:p>
        </p:txBody>
      </p:sp>
      <p:pic>
        <p:nvPicPr>
          <p:cNvPr id="4" name="Picture 3"/>
          <p:cNvPicPr>
            <a:picLocks noChangeAspect="1"/>
          </p:cNvPicPr>
          <p:nvPr/>
        </p:nvPicPr>
        <p:blipFill>
          <a:blip r:embed="rId2"/>
          <a:stretch>
            <a:fillRect/>
          </a:stretch>
        </p:blipFill>
        <p:spPr>
          <a:xfrm>
            <a:off x="4005331" y="1527621"/>
            <a:ext cx="4121240" cy="3958107"/>
          </a:xfrm>
          <a:prstGeom prst="rect">
            <a:avLst/>
          </a:prstGeom>
          <a:ln>
            <a:solidFill>
              <a:schemeClr val="tx1"/>
            </a:solidFill>
          </a:ln>
        </p:spPr>
      </p:pic>
      <p:sp>
        <p:nvSpPr>
          <p:cNvPr id="2" name="TextBox 1"/>
          <p:cNvSpPr txBox="1"/>
          <p:nvPr/>
        </p:nvSpPr>
        <p:spPr>
          <a:xfrm>
            <a:off x="1030310" y="2434107"/>
            <a:ext cx="2516843"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Congratulations? Is an</a:t>
            </a:r>
          </a:p>
          <a:p>
            <a:r>
              <a:rPr lang="en-US" dirty="0"/>
              <a:t>i</a:t>
            </a:r>
            <a:r>
              <a:rPr lang="en-US" dirty="0" smtClean="0"/>
              <a:t>ndicator that you may</a:t>
            </a:r>
          </a:p>
          <a:p>
            <a:r>
              <a:rPr lang="en-US" dirty="0"/>
              <a:t>p</a:t>
            </a:r>
            <a:r>
              <a:rPr lang="en-US" dirty="0" smtClean="0"/>
              <a:t>ossibly have the oldest</a:t>
            </a:r>
          </a:p>
          <a:p>
            <a:r>
              <a:rPr lang="en-US" dirty="0"/>
              <a:t>i</a:t>
            </a:r>
            <a:r>
              <a:rPr lang="en-US" dirty="0" smtClean="0"/>
              <a:t>ndividual of a species.</a:t>
            </a:r>
          </a:p>
          <a:p>
            <a:r>
              <a:rPr lang="en-US" dirty="0" smtClean="0"/>
              <a:t>To open this (usually</a:t>
            </a:r>
          </a:p>
          <a:p>
            <a:r>
              <a:rPr lang="en-US" dirty="0"/>
              <a:t>v</a:t>
            </a:r>
            <a:r>
              <a:rPr lang="en-US" dirty="0" smtClean="0"/>
              <a:t>ery small) pie piece you</a:t>
            </a:r>
          </a:p>
          <a:p>
            <a:r>
              <a:rPr lang="en-US" dirty="0"/>
              <a:t>c</a:t>
            </a:r>
            <a:r>
              <a:rPr lang="en-US" dirty="0" smtClean="0"/>
              <a:t>lick on the hyperlink.</a:t>
            </a:r>
            <a:endParaRPr lang="en-US" dirty="0"/>
          </a:p>
        </p:txBody>
      </p:sp>
    </p:spTree>
    <p:extLst>
      <p:ext uri="{BB962C8B-B14F-4D97-AF65-F5344CB8AC3E}">
        <p14:creationId xmlns:p14="http://schemas.microsoft.com/office/powerpoint/2010/main" val="1538725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Congratulations?</a:t>
            </a:r>
            <a:endParaRPr lang="en-US"/>
          </a:p>
        </p:txBody>
      </p:sp>
      <p:pic>
        <p:nvPicPr>
          <p:cNvPr id="3" name="Picture 2"/>
          <p:cNvPicPr>
            <a:picLocks noChangeAspect="1"/>
          </p:cNvPicPr>
          <p:nvPr/>
        </p:nvPicPr>
        <p:blipFill>
          <a:blip r:embed="rId2"/>
          <a:stretch>
            <a:fillRect/>
          </a:stretch>
        </p:blipFill>
        <p:spPr>
          <a:xfrm>
            <a:off x="3316497" y="1506339"/>
            <a:ext cx="5402501" cy="4073090"/>
          </a:xfrm>
          <a:prstGeom prst="rect">
            <a:avLst/>
          </a:prstGeom>
          <a:ln>
            <a:solidFill>
              <a:schemeClr val="tx1"/>
            </a:solidFill>
          </a:ln>
        </p:spPr>
      </p:pic>
      <p:sp>
        <p:nvSpPr>
          <p:cNvPr id="4" name="TextBox 3"/>
          <p:cNvSpPr txBox="1"/>
          <p:nvPr/>
        </p:nvSpPr>
        <p:spPr>
          <a:xfrm>
            <a:off x="628650" y="2906887"/>
            <a:ext cx="2435731"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chart is divided into</a:t>
            </a:r>
          </a:p>
          <a:p>
            <a:r>
              <a:rPr lang="en-US" dirty="0" smtClean="0"/>
              <a:t>Current and Historical</a:t>
            </a:r>
          </a:p>
          <a:p>
            <a:r>
              <a:rPr lang="en-US" dirty="0"/>
              <a:t>r</a:t>
            </a:r>
            <a:r>
              <a:rPr lang="en-US" dirty="0" smtClean="0"/>
              <a:t>ecords.</a:t>
            </a:r>
            <a:endParaRPr lang="en-US" dirty="0"/>
          </a:p>
        </p:txBody>
      </p:sp>
    </p:spTree>
    <p:extLst>
      <p:ext uri="{BB962C8B-B14F-4D97-AF65-F5344CB8AC3E}">
        <p14:creationId xmlns:p14="http://schemas.microsoft.com/office/powerpoint/2010/main" val="35132838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Congratulations?</a:t>
            </a:r>
            <a:endParaRPr lang="en-US" dirty="0"/>
          </a:p>
        </p:txBody>
      </p:sp>
      <p:pic>
        <p:nvPicPr>
          <p:cNvPr id="5" name="Picture 4"/>
          <p:cNvPicPr>
            <a:picLocks noChangeAspect="1"/>
          </p:cNvPicPr>
          <p:nvPr/>
        </p:nvPicPr>
        <p:blipFill>
          <a:blip r:embed="rId2"/>
          <a:stretch>
            <a:fillRect/>
          </a:stretch>
        </p:blipFill>
        <p:spPr>
          <a:xfrm>
            <a:off x="319664" y="1722264"/>
            <a:ext cx="8504671" cy="1621539"/>
          </a:xfrm>
          <a:prstGeom prst="rect">
            <a:avLst/>
          </a:prstGeom>
          <a:ln>
            <a:solidFill>
              <a:schemeClr val="tx1"/>
            </a:solidFill>
          </a:ln>
        </p:spPr>
      </p:pic>
      <p:sp>
        <p:nvSpPr>
          <p:cNvPr id="3" name="TextBox 2"/>
          <p:cNvSpPr txBox="1"/>
          <p:nvPr/>
        </p:nvSpPr>
        <p:spPr>
          <a:xfrm>
            <a:off x="831263" y="3503053"/>
            <a:ext cx="7481472"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Clicking on the pie piece brings up the animals that you may be deserving of</a:t>
            </a:r>
          </a:p>
          <a:p>
            <a:r>
              <a:rPr lang="en-US" dirty="0"/>
              <a:t>a</a:t>
            </a:r>
            <a:r>
              <a:rPr lang="en-US" dirty="0" smtClean="0"/>
              <a:t> Congratulations! In many cases though this longevity is due to an error</a:t>
            </a:r>
          </a:p>
          <a:p>
            <a:r>
              <a:rPr lang="en-US" dirty="0"/>
              <a:t>s</a:t>
            </a:r>
            <a:r>
              <a:rPr lang="en-US" dirty="0" smtClean="0"/>
              <a:t>uch as not recording a death on the right date, or even not recording it at all!</a:t>
            </a:r>
          </a:p>
          <a:p>
            <a:r>
              <a:rPr lang="en-US" dirty="0" smtClean="0"/>
              <a:t>If the record is indeed correct then congratulate yourself and maybe use it</a:t>
            </a:r>
          </a:p>
          <a:p>
            <a:r>
              <a:rPr lang="en-US" dirty="0"/>
              <a:t>f</a:t>
            </a:r>
            <a:r>
              <a:rPr lang="en-US" dirty="0" smtClean="0"/>
              <a:t>or a Public Relations spot!</a:t>
            </a:r>
            <a:endParaRPr lang="en-US" dirty="0"/>
          </a:p>
        </p:txBody>
      </p:sp>
    </p:spTree>
    <p:extLst>
      <p:ext uri="{BB962C8B-B14F-4D97-AF65-F5344CB8AC3E}">
        <p14:creationId xmlns:p14="http://schemas.microsoft.com/office/powerpoint/2010/main" val="42800587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617" y="579548"/>
            <a:ext cx="7772400" cy="1153129"/>
          </a:xfrm>
        </p:spPr>
        <p:txBody>
          <a:bodyPr/>
          <a:lstStyle/>
          <a:p>
            <a:r>
              <a:rPr lang="en-US" dirty="0" smtClean="0"/>
              <a:t>Any Questions?</a:t>
            </a:r>
            <a:endParaRPr lang="en-US" dirty="0"/>
          </a:p>
        </p:txBody>
      </p:sp>
      <p:sp>
        <p:nvSpPr>
          <p:cNvPr id="3" name="Subtitle 2"/>
          <p:cNvSpPr>
            <a:spLocks noGrp="1"/>
          </p:cNvSpPr>
          <p:nvPr>
            <p:ph type="subTitle" idx="1"/>
          </p:nvPr>
        </p:nvSpPr>
        <p:spPr>
          <a:xfrm>
            <a:off x="795270" y="1732677"/>
            <a:ext cx="6858000" cy="1655762"/>
          </a:xfrm>
        </p:spPr>
        <p:txBody>
          <a:bodyPr/>
          <a:lstStyle/>
          <a:p>
            <a:r>
              <a:rPr lang="en-US" dirty="0" smtClean="0"/>
              <a:t>On Data Management</a:t>
            </a:r>
            <a:endParaRPr lang="en-US" dirty="0"/>
          </a:p>
        </p:txBody>
      </p:sp>
      <p:pic>
        <p:nvPicPr>
          <p:cNvPr id="3074" name="Picture 2" descr="Image result for zoo visi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982" y="2163421"/>
            <a:ext cx="4815670" cy="368734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7132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133" y="1354183"/>
            <a:ext cx="7772400" cy="2387600"/>
          </a:xfrm>
        </p:spPr>
        <p:txBody>
          <a:bodyPr/>
          <a:lstStyle/>
          <a:p>
            <a:r>
              <a:rPr lang="en-US" dirty="0" smtClean="0"/>
              <a:t>Thank You</a:t>
            </a:r>
            <a:endParaRPr lang="en-US" dirty="0"/>
          </a:p>
        </p:txBody>
      </p:sp>
    </p:spTree>
    <p:extLst>
      <p:ext uri="{BB962C8B-B14F-4D97-AF65-F5344CB8AC3E}">
        <p14:creationId xmlns:p14="http://schemas.microsoft.com/office/powerpoint/2010/main" val="1250387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8802" y="197700"/>
            <a:ext cx="7886700" cy="1325563"/>
          </a:xfrm>
        </p:spPr>
        <p:txBody>
          <a:bodyPr>
            <a:normAutofit/>
          </a:bodyPr>
          <a:lstStyle/>
          <a:p>
            <a:r>
              <a:rPr lang="en-US" sz="4000" dirty="0" smtClean="0"/>
              <a:t>Taxonomy/Animal Type</a:t>
            </a:r>
            <a:endParaRPr lang="en-US" sz="4000" dirty="0"/>
          </a:p>
        </p:txBody>
      </p:sp>
      <p:pic>
        <p:nvPicPr>
          <p:cNvPr id="2" name="Picture 1"/>
          <p:cNvPicPr>
            <a:picLocks noChangeAspect="1"/>
          </p:cNvPicPr>
          <p:nvPr/>
        </p:nvPicPr>
        <p:blipFill>
          <a:blip r:embed="rId2"/>
          <a:stretch>
            <a:fillRect/>
          </a:stretch>
        </p:blipFill>
        <p:spPr>
          <a:xfrm>
            <a:off x="3590780" y="1315170"/>
            <a:ext cx="5014722" cy="4422073"/>
          </a:xfrm>
          <a:prstGeom prst="rect">
            <a:avLst/>
          </a:prstGeom>
          <a:ln>
            <a:solidFill>
              <a:schemeClr val="tx1"/>
            </a:solidFill>
          </a:ln>
        </p:spPr>
      </p:pic>
      <p:sp>
        <p:nvSpPr>
          <p:cNvPr id="4" name="TextBox 3"/>
          <p:cNvSpPr txBox="1"/>
          <p:nvPr/>
        </p:nvSpPr>
        <p:spPr>
          <a:xfrm>
            <a:off x="293799" y="1523263"/>
            <a:ext cx="3107517" cy="369331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Taxonomy/Animal Type</a:t>
            </a:r>
          </a:p>
          <a:p>
            <a:r>
              <a:rPr lang="en-US" dirty="0" smtClean="0"/>
              <a:t>Chart displays the count by </a:t>
            </a:r>
          </a:p>
          <a:p>
            <a:r>
              <a:rPr lang="en-US" dirty="0"/>
              <a:t>n</a:t>
            </a:r>
            <a:r>
              <a:rPr lang="en-US" dirty="0" smtClean="0"/>
              <a:t>umber of animals or by</a:t>
            </a:r>
          </a:p>
          <a:p>
            <a:r>
              <a:rPr lang="en-US" dirty="0"/>
              <a:t>n</a:t>
            </a:r>
            <a:r>
              <a:rPr lang="en-US" dirty="0" smtClean="0"/>
              <a:t>umber of species by Class.</a:t>
            </a:r>
          </a:p>
          <a:p>
            <a:r>
              <a:rPr lang="en-US" dirty="0" smtClean="0"/>
              <a:t>It separates out by Groups</a:t>
            </a:r>
          </a:p>
          <a:p>
            <a:r>
              <a:rPr lang="en-US" dirty="0"/>
              <a:t>o</a:t>
            </a:r>
            <a:r>
              <a:rPr lang="en-US" dirty="0" smtClean="0"/>
              <a:t>r Individuals and Current or</a:t>
            </a:r>
          </a:p>
          <a:p>
            <a:r>
              <a:rPr lang="en-US" dirty="0" smtClean="0"/>
              <a:t>Historical records. Hovering</a:t>
            </a:r>
          </a:p>
          <a:p>
            <a:r>
              <a:rPr lang="en-US" dirty="0"/>
              <a:t>o</a:t>
            </a:r>
            <a:r>
              <a:rPr lang="en-US" dirty="0" smtClean="0"/>
              <a:t>ver the bars will display the</a:t>
            </a:r>
          </a:p>
          <a:p>
            <a:r>
              <a:rPr lang="en-US" dirty="0"/>
              <a:t>a</a:t>
            </a:r>
            <a:r>
              <a:rPr lang="en-US" dirty="0" smtClean="0"/>
              <a:t>ctual count for each</a:t>
            </a:r>
          </a:p>
          <a:p>
            <a:r>
              <a:rPr lang="en-US" dirty="0" smtClean="0"/>
              <a:t>Class. This Chart can be run </a:t>
            </a:r>
          </a:p>
          <a:p>
            <a:r>
              <a:rPr lang="en-US" dirty="0" smtClean="0"/>
              <a:t>at the Local level or all of ZIMS.</a:t>
            </a:r>
          </a:p>
          <a:p>
            <a:r>
              <a:rPr lang="en-US" dirty="0" smtClean="0"/>
              <a:t>This Chart is showing the Local</a:t>
            </a:r>
          </a:p>
          <a:p>
            <a:r>
              <a:rPr lang="en-US" dirty="0"/>
              <a:t>a</a:t>
            </a:r>
            <a:r>
              <a:rPr lang="en-US" dirty="0" smtClean="0"/>
              <a:t>nimal count.</a:t>
            </a:r>
            <a:endParaRPr lang="en-US" dirty="0"/>
          </a:p>
        </p:txBody>
      </p:sp>
    </p:spTree>
    <p:extLst>
      <p:ext uri="{BB962C8B-B14F-4D97-AF65-F5344CB8AC3E}">
        <p14:creationId xmlns:p14="http://schemas.microsoft.com/office/powerpoint/2010/main" val="1874530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a:t>
            </a:r>
            <a:r>
              <a:rPr lang="en-US" smtClean="0"/>
              <a:t>a Category </a:t>
            </a:r>
            <a:endParaRPr lang="en-US"/>
          </a:p>
        </p:txBody>
      </p:sp>
      <p:pic>
        <p:nvPicPr>
          <p:cNvPr id="3" name="Picture 2"/>
          <p:cNvPicPr>
            <a:picLocks noChangeAspect="1"/>
          </p:cNvPicPr>
          <p:nvPr/>
        </p:nvPicPr>
        <p:blipFill>
          <a:blip r:embed="rId2"/>
          <a:stretch>
            <a:fillRect/>
          </a:stretch>
        </p:blipFill>
        <p:spPr>
          <a:xfrm>
            <a:off x="4028661" y="1555209"/>
            <a:ext cx="4486689" cy="3946247"/>
          </a:xfrm>
          <a:prstGeom prst="rect">
            <a:avLst/>
          </a:prstGeom>
          <a:ln>
            <a:solidFill>
              <a:schemeClr val="tx1"/>
            </a:solidFill>
          </a:ln>
        </p:spPr>
      </p:pic>
      <p:sp>
        <p:nvSpPr>
          <p:cNvPr id="4" name="TextBox 3"/>
          <p:cNvSpPr txBox="1"/>
          <p:nvPr/>
        </p:nvSpPr>
        <p:spPr>
          <a:xfrm>
            <a:off x="776275" y="2034862"/>
            <a:ext cx="3104761" cy="2585323"/>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For all of the Charts and Maps</a:t>
            </a:r>
          </a:p>
          <a:p>
            <a:r>
              <a:rPr lang="en-US" dirty="0"/>
              <a:t>c</a:t>
            </a:r>
            <a:r>
              <a:rPr lang="en-US" dirty="0" smtClean="0"/>
              <a:t>licking on a category label will</a:t>
            </a:r>
          </a:p>
          <a:p>
            <a:r>
              <a:rPr lang="en-US" dirty="0"/>
              <a:t>r</a:t>
            </a:r>
            <a:r>
              <a:rPr lang="en-US" dirty="0" smtClean="0"/>
              <a:t>emove it and the Chart/Map</a:t>
            </a:r>
          </a:p>
          <a:p>
            <a:r>
              <a:rPr lang="en-US" dirty="0"/>
              <a:t>w</a:t>
            </a:r>
            <a:r>
              <a:rPr lang="en-US" dirty="0" smtClean="0"/>
              <a:t>ill be redrawn. The removed</a:t>
            </a:r>
          </a:p>
          <a:p>
            <a:r>
              <a:rPr lang="en-US" dirty="0"/>
              <a:t>c</a:t>
            </a:r>
            <a:r>
              <a:rPr lang="en-US" dirty="0" smtClean="0"/>
              <a:t>ategory is greyed out. To</a:t>
            </a:r>
          </a:p>
          <a:p>
            <a:r>
              <a:rPr lang="en-US" dirty="0"/>
              <a:t>b</a:t>
            </a:r>
            <a:r>
              <a:rPr lang="en-US" dirty="0" smtClean="0"/>
              <a:t>ring it back simply re-click on</a:t>
            </a:r>
          </a:p>
          <a:p>
            <a:r>
              <a:rPr lang="en-US" dirty="0"/>
              <a:t>i</a:t>
            </a:r>
            <a:r>
              <a:rPr lang="en-US" dirty="0" smtClean="0"/>
              <a:t>t. Here we have removed</a:t>
            </a:r>
          </a:p>
          <a:p>
            <a:r>
              <a:rPr lang="en-US" dirty="0" smtClean="0"/>
              <a:t>Current in Groups from the</a:t>
            </a:r>
          </a:p>
          <a:p>
            <a:r>
              <a:rPr lang="en-US" dirty="0"/>
              <a:t>c</a:t>
            </a:r>
            <a:r>
              <a:rPr lang="en-US" dirty="0" smtClean="0"/>
              <a:t>alculations.</a:t>
            </a:r>
            <a:endParaRPr lang="en-US" dirty="0"/>
          </a:p>
        </p:txBody>
      </p:sp>
    </p:spTree>
    <p:extLst>
      <p:ext uri="{BB962C8B-B14F-4D97-AF65-F5344CB8AC3E}">
        <p14:creationId xmlns:p14="http://schemas.microsoft.com/office/powerpoint/2010/main" val="3505056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8802" y="236338"/>
            <a:ext cx="7886700" cy="1325563"/>
          </a:xfrm>
        </p:spPr>
        <p:txBody>
          <a:bodyPr/>
          <a:lstStyle/>
          <a:p>
            <a:r>
              <a:rPr lang="en-US" dirty="0" smtClean="0"/>
              <a:t>Taxonomy/Birth Type</a:t>
            </a:r>
            <a:endParaRPr lang="en-US" dirty="0"/>
          </a:p>
        </p:txBody>
      </p:sp>
      <p:pic>
        <p:nvPicPr>
          <p:cNvPr id="4" name="Picture 3"/>
          <p:cNvPicPr>
            <a:picLocks noChangeAspect="1"/>
          </p:cNvPicPr>
          <p:nvPr/>
        </p:nvPicPr>
        <p:blipFill>
          <a:blip r:embed="rId2"/>
          <a:stretch>
            <a:fillRect/>
          </a:stretch>
        </p:blipFill>
        <p:spPr>
          <a:xfrm>
            <a:off x="3451538" y="1326524"/>
            <a:ext cx="5006393" cy="4431796"/>
          </a:xfrm>
          <a:prstGeom prst="rect">
            <a:avLst/>
          </a:prstGeom>
          <a:ln>
            <a:solidFill>
              <a:schemeClr val="tx1"/>
            </a:solidFill>
          </a:ln>
        </p:spPr>
      </p:pic>
      <p:sp>
        <p:nvSpPr>
          <p:cNvPr id="2" name="TextBox 1"/>
          <p:cNvSpPr txBox="1"/>
          <p:nvPr/>
        </p:nvSpPr>
        <p:spPr>
          <a:xfrm>
            <a:off x="485695" y="1326524"/>
            <a:ext cx="2807050" cy="397031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Taxonomy/Birth Type</a:t>
            </a:r>
          </a:p>
          <a:p>
            <a:r>
              <a:rPr lang="en-US" dirty="0" smtClean="0"/>
              <a:t>Chart displays the number</a:t>
            </a:r>
          </a:p>
          <a:p>
            <a:r>
              <a:rPr lang="en-US" dirty="0"/>
              <a:t>o</a:t>
            </a:r>
            <a:r>
              <a:rPr lang="en-US" dirty="0" smtClean="0"/>
              <a:t>f Captive or Wild births</a:t>
            </a:r>
          </a:p>
          <a:p>
            <a:r>
              <a:rPr lang="en-US" dirty="0"/>
              <a:t>b</a:t>
            </a:r>
            <a:r>
              <a:rPr lang="en-US" dirty="0" smtClean="0"/>
              <a:t>y Current or Historical</a:t>
            </a:r>
          </a:p>
          <a:p>
            <a:r>
              <a:rPr lang="en-US" dirty="0"/>
              <a:t>r</a:t>
            </a:r>
            <a:r>
              <a:rPr lang="en-US" dirty="0" smtClean="0"/>
              <a:t>ecords. This Chart can be </a:t>
            </a:r>
          </a:p>
          <a:p>
            <a:r>
              <a:rPr lang="en-US" dirty="0"/>
              <a:t>r</a:t>
            </a:r>
            <a:r>
              <a:rPr lang="en-US" dirty="0" smtClean="0"/>
              <a:t>un only by the number</a:t>
            </a:r>
          </a:p>
          <a:p>
            <a:r>
              <a:rPr lang="en-US" dirty="0"/>
              <a:t>o</a:t>
            </a:r>
            <a:r>
              <a:rPr lang="en-US" dirty="0" smtClean="0"/>
              <a:t>f Animals and not by</a:t>
            </a:r>
          </a:p>
          <a:p>
            <a:r>
              <a:rPr lang="en-US" dirty="0" smtClean="0"/>
              <a:t>Species. As in the last chart,</a:t>
            </a:r>
          </a:p>
          <a:p>
            <a:r>
              <a:rPr lang="en-US" dirty="0"/>
              <a:t>h</a:t>
            </a:r>
            <a:r>
              <a:rPr lang="en-US" dirty="0" smtClean="0"/>
              <a:t>overing over the bar will</a:t>
            </a:r>
          </a:p>
          <a:p>
            <a:r>
              <a:rPr lang="en-US" dirty="0"/>
              <a:t>d</a:t>
            </a:r>
            <a:r>
              <a:rPr lang="en-US" dirty="0" smtClean="0"/>
              <a:t>isplay the actual numbers.</a:t>
            </a:r>
          </a:p>
          <a:p>
            <a:r>
              <a:rPr lang="en-US" dirty="0" smtClean="0"/>
              <a:t>This Chart can be run for</a:t>
            </a:r>
          </a:p>
          <a:p>
            <a:r>
              <a:rPr lang="en-US" dirty="0"/>
              <a:t>b</a:t>
            </a:r>
            <a:r>
              <a:rPr lang="en-US" dirty="0" smtClean="0"/>
              <a:t>oth Local or Global results.</a:t>
            </a:r>
          </a:p>
          <a:p>
            <a:r>
              <a:rPr lang="en-US" dirty="0" smtClean="0"/>
              <a:t>Here we see the Local</a:t>
            </a:r>
          </a:p>
          <a:p>
            <a:r>
              <a:rPr lang="en-US" dirty="0"/>
              <a:t>a</a:t>
            </a:r>
            <a:r>
              <a:rPr lang="en-US" dirty="0" smtClean="0"/>
              <a:t>nimal count.</a:t>
            </a:r>
            <a:endParaRPr lang="en-US" dirty="0"/>
          </a:p>
        </p:txBody>
      </p:sp>
    </p:spTree>
    <p:extLst>
      <p:ext uri="{BB962C8B-B14F-4D97-AF65-F5344CB8AC3E}">
        <p14:creationId xmlns:p14="http://schemas.microsoft.com/office/powerpoint/2010/main" val="2556064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152" y="133306"/>
            <a:ext cx="7886700" cy="1325563"/>
          </a:xfrm>
        </p:spPr>
        <p:txBody>
          <a:bodyPr/>
          <a:lstStyle/>
          <a:p>
            <a:r>
              <a:rPr lang="en-US" dirty="0" smtClean="0"/>
              <a:t>Taxonomy/IUCN at Risk %</a:t>
            </a:r>
            <a:endParaRPr lang="en-US" dirty="0"/>
          </a:p>
        </p:txBody>
      </p:sp>
      <p:pic>
        <p:nvPicPr>
          <p:cNvPr id="3" name="Picture 2"/>
          <p:cNvPicPr>
            <a:picLocks noChangeAspect="1"/>
          </p:cNvPicPr>
          <p:nvPr/>
        </p:nvPicPr>
        <p:blipFill>
          <a:blip r:embed="rId2"/>
          <a:stretch>
            <a:fillRect/>
          </a:stretch>
        </p:blipFill>
        <p:spPr>
          <a:xfrm>
            <a:off x="3735760" y="1275009"/>
            <a:ext cx="4955092" cy="4336408"/>
          </a:xfrm>
          <a:prstGeom prst="rect">
            <a:avLst/>
          </a:prstGeom>
          <a:ln>
            <a:solidFill>
              <a:schemeClr val="tx1"/>
            </a:solidFill>
          </a:ln>
        </p:spPr>
      </p:pic>
      <p:sp>
        <p:nvSpPr>
          <p:cNvPr id="5" name="TextBox 4"/>
          <p:cNvSpPr txBox="1"/>
          <p:nvPr/>
        </p:nvSpPr>
        <p:spPr>
          <a:xfrm>
            <a:off x="458636" y="1275009"/>
            <a:ext cx="3017236" cy="341632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Taxonomy/IUCN at Risk %</a:t>
            </a:r>
          </a:p>
          <a:p>
            <a:r>
              <a:rPr lang="en-US" dirty="0" smtClean="0"/>
              <a:t>Chart shows the conservation</a:t>
            </a:r>
          </a:p>
          <a:p>
            <a:r>
              <a:rPr lang="en-US" dirty="0"/>
              <a:t>f</a:t>
            </a:r>
            <a:r>
              <a:rPr lang="en-US" dirty="0" smtClean="0"/>
              <a:t>ocus of the institution using</a:t>
            </a:r>
          </a:p>
          <a:p>
            <a:r>
              <a:rPr lang="en-US" dirty="0" smtClean="0"/>
              <a:t>IUCN at Risk status. The line</a:t>
            </a:r>
          </a:p>
          <a:p>
            <a:r>
              <a:rPr lang="en-US" dirty="0"/>
              <a:t>t</a:t>
            </a:r>
            <a:r>
              <a:rPr lang="en-US" dirty="0" smtClean="0"/>
              <a:t>hrough the dots shows what</a:t>
            </a:r>
          </a:p>
          <a:p>
            <a:r>
              <a:rPr lang="en-US" dirty="0" smtClean="0"/>
              <a:t>the IUCN Class average is. This</a:t>
            </a:r>
          </a:p>
          <a:p>
            <a:r>
              <a:rPr lang="en-US" dirty="0"/>
              <a:t>i</a:t>
            </a:r>
            <a:r>
              <a:rPr lang="en-US" dirty="0" smtClean="0"/>
              <a:t>nstitution holds less than the</a:t>
            </a:r>
          </a:p>
          <a:p>
            <a:r>
              <a:rPr lang="en-US" dirty="0"/>
              <a:t>a</a:t>
            </a:r>
            <a:r>
              <a:rPr lang="en-US" dirty="0" smtClean="0"/>
              <a:t>verage number of species of </a:t>
            </a:r>
          </a:p>
          <a:p>
            <a:r>
              <a:rPr lang="en-US" dirty="0"/>
              <a:t>a</a:t>
            </a:r>
            <a:r>
              <a:rPr lang="en-US" dirty="0" smtClean="0"/>
              <a:t>mphibians at risk but is well</a:t>
            </a:r>
          </a:p>
          <a:p>
            <a:r>
              <a:rPr lang="en-US" dirty="0"/>
              <a:t>r</a:t>
            </a:r>
            <a:r>
              <a:rPr lang="en-US" dirty="0" smtClean="0"/>
              <a:t>epresented in the other</a:t>
            </a:r>
          </a:p>
          <a:p>
            <a:r>
              <a:rPr lang="en-US" dirty="0" smtClean="0"/>
              <a:t>Classes. This Chart is showing</a:t>
            </a:r>
          </a:p>
          <a:p>
            <a:r>
              <a:rPr lang="en-US" dirty="0"/>
              <a:t>t</a:t>
            </a:r>
            <a:r>
              <a:rPr lang="en-US" dirty="0" smtClean="0"/>
              <a:t>he Local species count.</a:t>
            </a:r>
          </a:p>
        </p:txBody>
      </p:sp>
    </p:spTree>
    <p:extLst>
      <p:ext uri="{BB962C8B-B14F-4D97-AF65-F5344CB8AC3E}">
        <p14:creationId xmlns:p14="http://schemas.microsoft.com/office/powerpoint/2010/main" val="198004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780" y="133307"/>
            <a:ext cx="7886700" cy="1325563"/>
          </a:xfrm>
        </p:spPr>
        <p:txBody>
          <a:bodyPr/>
          <a:lstStyle/>
          <a:p>
            <a:r>
              <a:rPr lang="en-US" dirty="0" smtClean="0"/>
              <a:t>IUCN Red List Status</a:t>
            </a:r>
            <a:endParaRPr lang="en-US" dirty="0"/>
          </a:p>
        </p:txBody>
      </p:sp>
      <p:pic>
        <p:nvPicPr>
          <p:cNvPr id="3" name="Picture 2"/>
          <p:cNvPicPr>
            <a:picLocks noChangeAspect="1"/>
          </p:cNvPicPr>
          <p:nvPr/>
        </p:nvPicPr>
        <p:blipFill>
          <a:blip r:embed="rId2"/>
          <a:stretch>
            <a:fillRect/>
          </a:stretch>
        </p:blipFill>
        <p:spPr>
          <a:xfrm>
            <a:off x="3627001" y="1304690"/>
            <a:ext cx="4941002" cy="4323377"/>
          </a:xfrm>
          <a:prstGeom prst="rect">
            <a:avLst/>
          </a:prstGeom>
          <a:ln>
            <a:solidFill>
              <a:schemeClr val="tx1"/>
            </a:solidFill>
          </a:ln>
        </p:spPr>
      </p:pic>
      <p:sp>
        <p:nvSpPr>
          <p:cNvPr id="4" name="TextBox 3"/>
          <p:cNvSpPr txBox="1"/>
          <p:nvPr/>
        </p:nvSpPr>
        <p:spPr>
          <a:xfrm>
            <a:off x="535735" y="1137668"/>
            <a:ext cx="2580954" cy="3416320"/>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 IUCN Red List Status</a:t>
            </a:r>
          </a:p>
          <a:p>
            <a:r>
              <a:rPr lang="en-US" dirty="0"/>
              <a:t>l</a:t>
            </a:r>
            <a:r>
              <a:rPr lang="en-US" dirty="0" smtClean="0"/>
              <a:t>ooks at the number of animals or species using the IUCN conservation status categories. As for the other Charts, this can be run at the Local level and compared to the Global database by running it for All ZIMS.</a:t>
            </a:r>
          </a:p>
          <a:p>
            <a:r>
              <a:rPr lang="en-US" dirty="0" smtClean="0"/>
              <a:t>This Chart displays the</a:t>
            </a:r>
          </a:p>
          <a:p>
            <a:r>
              <a:rPr lang="en-US" dirty="0" smtClean="0"/>
              <a:t>Local animal count.</a:t>
            </a:r>
            <a:endParaRPr lang="en-US" dirty="0"/>
          </a:p>
        </p:txBody>
      </p:sp>
    </p:spTree>
    <p:extLst>
      <p:ext uri="{BB962C8B-B14F-4D97-AF65-F5344CB8AC3E}">
        <p14:creationId xmlns:p14="http://schemas.microsoft.com/office/powerpoint/2010/main" val="1888624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CITES</a:t>
            </a:r>
            <a:endParaRPr lang="en-US" dirty="0"/>
          </a:p>
        </p:txBody>
      </p:sp>
      <p:pic>
        <p:nvPicPr>
          <p:cNvPr id="3" name="Picture 2"/>
          <p:cNvPicPr>
            <a:picLocks noChangeAspect="1"/>
          </p:cNvPicPr>
          <p:nvPr/>
        </p:nvPicPr>
        <p:blipFill>
          <a:blip r:embed="rId2"/>
          <a:stretch>
            <a:fillRect/>
          </a:stretch>
        </p:blipFill>
        <p:spPr>
          <a:xfrm>
            <a:off x="2897745" y="711922"/>
            <a:ext cx="5434965" cy="4761005"/>
          </a:xfrm>
          <a:prstGeom prst="rect">
            <a:avLst/>
          </a:prstGeom>
          <a:ln>
            <a:solidFill>
              <a:schemeClr val="tx1"/>
            </a:solidFill>
          </a:ln>
        </p:spPr>
      </p:pic>
      <p:sp>
        <p:nvSpPr>
          <p:cNvPr id="4" name="TextBox 3"/>
          <p:cNvSpPr txBox="1"/>
          <p:nvPr/>
        </p:nvSpPr>
        <p:spPr>
          <a:xfrm>
            <a:off x="502276" y="1880315"/>
            <a:ext cx="2787110"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CITES Chart shows</a:t>
            </a:r>
          </a:p>
          <a:p>
            <a:r>
              <a:rPr lang="en-US" dirty="0"/>
              <a:t>t</a:t>
            </a:r>
            <a:r>
              <a:rPr lang="en-US" dirty="0" smtClean="0"/>
              <a:t>he count of animals or</a:t>
            </a:r>
          </a:p>
          <a:p>
            <a:r>
              <a:rPr lang="en-US" dirty="0"/>
              <a:t>s</a:t>
            </a:r>
            <a:r>
              <a:rPr lang="en-US" dirty="0" smtClean="0"/>
              <a:t>pecies you currently hold</a:t>
            </a:r>
          </a:p>
          <a:p>
            <a:r>
              <a:rPr lang="en-US" dirty="0"/>
              <a:t>o</a:t>
            </a:r>
            <a:r>
              <a:rPr lang="en-US" dirty="0" smtClean="0"/>
              <a:t>r historically have held</a:t>
            </a:r>
          </a:p>
          <a:p>
            <a:r>
              <a:rPr lang="en-US" dirty="0"/>
              <a:t>f</a:t>
            </a:r>
            <a:r>
              <a:rPr lang="en-US" dirty="0" smtClean="0"/>
              <a:t>or each of the three</a:t>
            </a:r>
          </a:p>
          <a:p>
            <a:r>
              <a:rPr lang="en-US" dirty="0" smtClean="0"/>
              <a:t>CITES listings. Here we are</a:t>
            </a:r>
          </a:p>
          <a:p>
            <a:r>
              <a:rPr lang="en-US" dirty="0"/>
              <a:t>l</a:t>
            </a:r>
            <a:r>
              <a:rPr lang="en-US" dirty="0" smtClean="0"/>
              <a:t>ooking at the Local species</a:t>
            </a:r>
          </a:p>
          <a:p>
            <a:r>
              <a:rPr lang="en-US" dirty="0" smtClean="0"/>
              <a:t>count. </a:t>
            </a:r>
            <a:endParaRPr lang="en-US" dirty="0"/>
          </a:p>
        </p:txBody>
      </p:sp>
    </p:spTree>
    <p:extLst>
      <p:ext uri="{BB962C8B-B14F-4D97-AF65-F5344CB8AC3E}">
        <p14:creationId xmlns:p14="http://schemas.microsoft.com/office/powerpoint/2010/main" val="2039481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anguage xmlns="00558959-21e2-49b6-8bc1-d46e8fb3ce16">EN</Language>
    <Module xmlns="00558959-21e2-49b6-8bc1-d46e8fb3ce16">1000</Module>
    <Review xmlns="00558959-21e2-49b6-8bc1-d46e8fb3ce16">None needed</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Content_x0020_Last_x0020_Updated_x0020_on_x003a_ xmlns="00558959-21e2-49b6-8bc1-d46e8fb3ce16" xsi:nil="true"/>
    <Permalink xmlns="00558959-21e2-49b6-8bc1-d46e8fb3ce16">
      <Url xsi:nil="true"/>
      <Description xsi:nil="true"/>
    </Permalink>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381D22D-251A-4883-88F6-D8ED17048CAE}"/>
</file>

<file path=customXml/itemProps2.xml><?xml version="1.0" encoding="utf-8"?>
<ds:datastoreItem xmlns:ds="http://schemas.openxmlformats.org/officeDocument/2006/customXml" ds:itemID="{23AA539E-47B2-48D8-B0A7-5F02EFD17E4B}"/>
</file>

<file path=customXml/itemProps3.xml><?xml version="1.0" encoding="utf-8"?>
<ds:datastoreItem xmlns:ds="http://schemas.openxmlformats.org/officeDocument/2006/customXml" ds:itemID="{777DA203-565F-49DB-8020-F908451C9949}"/>
</file>

<file path=docProps/app.xml><?xml version="1.0" encoding="utf-8"?>
<Properties xmlns="http://schemas.openxmlformats.org/officeDocument/2006/extended-properties" xmlns:vt="http://schemas.openxmlformats.org/officeDocument/2006/docPropsVTypes">
  <Template/>
  <TotalTime>582</TotalTime>
  <Words>1495</Words>
  <Application>Microsoft Office PowerPoint</Application>
  <PresentationFormat>On-screen Show (4:3)</PresentationFormat>
  <Paragraphs>288</Paragraphs>
  <Slides>34</Slides>
  <Notes>0</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34</vt:i4>
      </vt:variant>
    </vt:vector>
  </HeadingPairs>
  <TitlesOfParts>
    <vt:vector size="52"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ZIMS Charts, Maps &amp; Data Management</vt:lpstr>
      <vt:lpstr>How do Animal Charts Help Me?</vt:lpstr>
      <vt:lpstr>Animal Charts</vt:lpstr>
      <vt:lpstr>Taxonomy/Animal Type</vt:lpstr>
      <vt:lpstr>Removing a Category </vt:lpstr>
      <vt:lpstr>Taxonomy/Birth Type</vt:lpstr>
      <vt:lpstr>Taxonomy/IUCN at Risk %</vt:lpstr>
      <vt:lpstr>IUCN Red List Status</vt:lpstr>
      <vt:lpstr>CITES</vt:lpstr>
      <vt:lpstr>CITES EU</vt:lpstr>
      <vt:lpstr>Species Event History Movie</vt:lpstr>
      <vt:lpstr>Species Event History Movie</vt:lpstr>
      <vt:lpstr>Any Questions?</vt:lpstr>
      <vt:lpstr>How do Member Maps Help Me?</vt:lpstr>
      <vt:lpstr>Member Types</vt:lpstr>
      <vt:lpstr>Navigating the Maps</vt:lpstr>
      <vt:lpstr>Member Categories</vt:lpstr>
      <vt:lpstr>Member Product Usage</vt:lpstr>
      <vt:lpstr>Any Questions?</vt:lpstr>
      <vt:lpstr>How Does Data Management Help Me?</vt:lpstr>
      <vt:lpstr>Member Data Currentness</vt:lpstr>
      <vt:lpstr>My Data Sharing Map</vt:lpstr>
      <vt:lpstr>Data Sharing Column Chart</vt:lpstr>
      <vt:lpstr>Data Quality</vt:lpstr>
      <vt:lpstr>Data Quality</vt:lpstr>
      <vt:lpstr>Data Quality Warnings</vt:lpstr>
      <vt:lpstr>Data Quality Warnings</vt:lpstr>
      <vt:lpstr>Data Quality Errors</vt:lpstr>
      <vt:lpstr>Extra Transactions</vt:lpstr>
      <vt:lpstr>Congratulations?</vt:lpstr>
      <vt:lpstr>Congratulations?</vt:lpstr>
      <vt:lpstr>Congratulations?</vt:lpstr>
      <vt:lpstr>Any Questions?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Adrienne Miller</cp:lastModifiedBy>
  <cp:revision>43</cp:revision>
  <dcterms:created xsi:type="dcterms:W3CDTF">2016-07-26T18:48:10Z</dcterms:created>
  <dcterms:modified xsi:type="dcterms:W3CDTF">2017-03-21T14:31:29Z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Tracked">
    <vt:lpwstr>false</vt:lpwstr>
  </property>
  <property fmtid="{D5CDD505-2E9C-101B-9397-08002B2CF9AE}" pid="4" name="Metrics URL">
    <vt:lpwstr/>
  </property>
  <property fmtid="{D5CDD505-2E9C-101B-9397-08002B2CF9AE}" pid="5" name="Tracking URL">
    <vt:lpwstr/>
  </property>
  <property fmtid="{D5CDD505-2E9C-101B-9397-08002B2CF9AE}" pid="6" name="Order">
    <vt:r8>302100</vt:r8>
  </property>
</Properties>
</file>