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7.xml" ContentType="application/vnd.openxmlformats-officedocument.presentationml.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s/slide89.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38" r:id="rId99"/>
    <p:sldId id="339" r:id="rId100"/>
    <p:sldId id="340" r:id="rId101"/>
    <p:sldId id="341" r:id="rId102"/>
    <p:sldId id="342" r:id="rId103"/>
    <p:sldId id="343" r:id="rId104"/>
    <p:sldId id="344" r:id="rId105"/>
    <p:sldId id="345" r:id="rId106"/>
    <p:sldId id="346" r:id="rId107"/>
    <p:sldId id="347"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113" Type="http://schemas.openxmlformats.org/officeDocument/2006/relationships/customXml" Target="../customXml/item1.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slide" Target="slides/slide92.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14" Type="http://schemas.openxmlformats.org/officeDocument/2006/relationships/customXml" Target="../customXml/item2.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presProps" Target="presProp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viewProps" Target="viewProps.xml"/><Relationship Id="rId115" Type="http://schemas.openxmlformats.org/officeDocument/2006/relationships/customXml" Target="../customXml/item3.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8/25/2016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6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69.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76.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36"/>
            <a:ext cx="7772400" cy="1543564"/>
          </a:xfrm>
        </p:spPr>
        <p:txBody>
          <a:bodyPr>
            <a:normAutofit fontScale="90000"/>
          </a:bodyPr>
          <a:lstStyle/>
          <a:p>
            <a:r>
              <a:rPr lang="en-US" sz="5400" dirty="0"/>
              <a:t>Tips &amp; Tricks – Release 2.3 Husbandry Update</a:t>
            </a:r>
            <a:r>
              <a:rPr lang="en-US" sz="5400" dirty="0" smtClean="0"/>
              <a:t>!</a:t>
            </a:r>
            <a:endParaRPr lang="en-US" sz="5400" dirty="0"/>
          </a:p>
        </p:txBody>
      </p:sp>
      <p:sp>
        <p:nvSpPr>
          <p:cNvPr id="3" name="Subtitle 2"/>
          <p:cNvSpPr>
            <a:spLocks noGrp="1"/>
          </p:cNvSpPr>
          <p:nvPr>
            <p:ph type="subTitle" idx="1"/>
          </p:nvPr>
        </p:nvSpPr>
        <p:spPr>
          <a:xfrm>
            <a:off x="1143000" y="5482352"/>
            <a:ext cx="6858000" cy="2335123"/>
          </a:xfrm>
        </p:spPr>
        <p:txBody>
          <a:bodyPr>
            <a:normAutofit/>
          </a:bodyPr>
          <a:lstStyle/>
          <a:p>
            <a:r>
              <a:rPr lang="en-US" dirty="0"/>
              <a:t>January 2016</a:t>
            </a:r>
          </a:p>
          <a:p>
            <a:endParaRPr lang="en-US" dirty="0"/>
          </a:p>
        </p:txBody>
      </p:sp>
      <p:pic>
        <p:nvPicPr>
          <p:cNvPr id="4" name="Picture 4"/>
          <p:cNvPicPr>
            <a:picLocks noChangeAspect="1"/>
          </p:cNvPicPr>
          <p:nvPr/>
        </p:nvPicPr>
        <p:blipFill>
          <a:blip r:embed="rId2"/>
          <a:stretch>
            <a:fillRect/>
          </a:stretch>
        </p:blipFill>
        <p:spPr>
          <a:xfrm>
            <a:off x="2728736" y="1785479"/>
            <a:ext cx="4019793" cy="3696873"/>
          </a:xfrm>
          <a:prstGeom prst="rect">
            <a:avLst/>
          </a:prstGeom>
          <a:ln>
            <a:solidFill>
              <a:schemeClr val="tx1"/>
            </a:solidFill>
          </a:ln>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Enrichment Grid – Add Session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17678" y="1149440"/>
            <a:ext cx="4485714" cy="4733333"/>
          </a:xfrm>
          <a:prstGeom prst="rect">
            <a:avLst/>
          </a:prstGeom>
        </p:spPr>
      </p:pic>
      <p:sp>
        <p:nvSpPr>
          <p:cNvPr id="5" name="TextBox 3"/>
          <p:cNvSpPr txBox="1"/>
          <p:nvPr/>
        </p:nvSpPr>
        <p:spPr>
          <a:xfrm>
            <a:off x="4977685" y="2361944"/>
            <a:ext cx="3698641" cy="2308324"/>
          </a:xfrm>
          <a:prstGeom prst="rect">
            <a:avLst/>
          </a:prstGeom>
          <a:solidFill>
            <a:schemeClr val="accent5">
              <a:lumMod val="40000"/>
              <a:lumOff val="60000"/>
            </a:schemeClr>
          </a:solidFill>
          <a:ln>
            <a:solidFill>
              <a:schemeClr val="tx1"/>
            </a:solidFill>
          </a:ln>
        </p:spPr>
        <p:txBody>
          <a:bodyPr wrap="none" rtlCol="0">
            <a:spAutoFit/>
          </a:bodyPr>
          <a:lstStyle/>
          <a:p>
            <a:r>
              <a:rPr lang="en-US" dirty="0" smtClean="0"/>
              <a:t>When adding a Session the Date </a:t>
            </a:r>
          </a:p>
          <a:p>
            <a:r>
              <a:rPr lang="en-US" dirty="0" smtClean="0"/>
              <a:t>cannot be before the Item was </a:t>
            </a:r>
          </a:p>
          <a:p>
            <a:r>
              <a:rPr lang="en-US" dirty="0" smtClean="0"/>
              <a:t>assigned. Date is the only mandatory </a:t>
            </a:r>
          </a:p>
          <a:p>
            <a:r>
              <a:rPr lang="en-US" dirty="0" smtClean="0"/>
              <a:t>field. The Animal Reaction is a multi-</a:t>
            </a:r>
          </a:p>
          <a:p>
            <a:r>
              <a:rPr lang="en-US" dirty="0" smtClean="0"/>
              <a:t>select cascading dropdown. If </a:t>
            </a:r>
          </a:p>
          <a:p>
            <a:r>
              <a:rPr lang="en-US" dirty="0" smtClean="0"/>
              <a:t>adjustments need to be made you</a:t>
            </a:r>
          </a:p>
          <a:p>
            <a:r>
              <a:rPr lang="en-US" dirty="0" smtClean="0"/>
              <a:t>can record them in the Details box,</a:t>
            </a:r>
          </a:p>
          <a:p>
            <a:r>
              <a:rPr lang="en-US" dirty="0"/>
              <a:t>o</a:t>
            </a:r>
            <a:r>
              <a:rPr lang="en-US" dirty="0" smtClean="0"/>
              <a:t>r use this free text field as needed.</a:t>
            </a:r>
            <a:endParaRPr lang="en-US" dirty="0"/>
          </a:p>
        </p:txBody>
      </p:sp>
    </p:spTree>
    <p:extLst>
      <p:ext uri="{BB962C8B-B14F-4D97-AF65-F5344CB8AC3E}">
        <p14:creationId xmlns:p14="http://schemas.microsoft.com/office/powerpoint/2010/main" val="617958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8666"/>
            <a:ext cx="7886700" cy="1325563"/>
          </a:xfrm>
        </p:spPr>
        <p:txBody>
          <a:bodyPr>
            <a:normAutofit/>
          </a:bodyPr>
          <a:lstStyle/>
          <a:p>
            <a:pPr algn="ctr"/>
            <a:r>
              <a:rPr lang="en-US" sz="4000" dirty="0"/>
              <a:t>Enrichment in Calendar</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47318" y="883276"/>
            <a:ext cx="7104762" cy="2809524"/>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3391436" y="2288038"/>
            <a:ext cx="5494114" cy="2152333"/>
          </a:xfrm>
          <a:prstGeom prst="rect">
            <a:avLst/>
          </a:prstGeom>
          <a:ln>
            <a:solidFill>
              <a:schemeClr val="tx1"/>
            </a:solidFill>
          </a:ln>
        </p:spPr>
      </p:pic>
      <p:sp>
        <p:nvSpPr>
          <p:cNvPr id="6" name="TextBox 4"/>
          <p:cNvSpPr txBox="1"/>
          <p:nvPr/>
        </p:nvSpPr>
        <p:spPr>
          <a:xfrm>
            <a:off x="1220273" y="5053907"/>
            <a:ext cx="6454780" cy="646331"/>
          </a:xfrm>
          <a:prstGeom prst="rect">
            <a:avLst/>
          </a:prstGeom>
          <a:solidFill>
            <a:schemeClr val="accent5">
              <a:lumMod val="40000"/>
              <a:lumOff val="60000"/>
            </a:schemeClr>
          </a:solidFill>
          <a:ln>
            <a:solidFill>
              <a:schemeClr val="tx1"/>
            </a:solidFill>
          </a:ln>
        </p:spPr>
        <p:txBody>
          <a:bodyPr wrap="none" rtlCol="0">
            <a:spAutoFit/>
          </a:bodyPr>
          <a:lstStyle/>
          <a:p>
            <a:r>
              <a:rPr lang="en-US" dirty="0" smtClean="0"/>
              <a:t>You can also schedule Enrichment Sessions using the Calendar Task</a:t>
            </a:r>
          </a:p>
          <a:p>
            <a:r>
              <a:rPr lang="en-US" dirty="0" smtClean="0"/>
              <a:t>Functionality.</a:t>
            </a:r>
            <a:endParaRPr lang="en-US" dirty="0"/>
          </a:p>
        </p:txBody>
      </p:sp>
    </p:spTree>
    <p:extLst>
      <p:ext uri="{BB962C8B-B14F-4D97-AF65-F5344CB8AC3E}">
        <p14:creationId xmlns:p14="http://schemas.microsoft.com/office/powerpoint/2010/main" val="989324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9064"/>
            <a:ext cx="7886700" cy="1325563"/>
          </a:xfrm>
        </p:spPr>
        <p:txBody>
          <a:bodyPr>
            <a:normAutofit/>
          </a:bodyPr>
          <a:lstStyle/>
          <a:p>
            <a:pPr algn="ctr"/>
            <a:r>
              <a:rPr lang="en-US" sz="4000" dirty="0"/>
              <a:t>Any Questions on the</a:t>
            </a:r>
            <a:br>
              <a:rPr lang="en-US" sz="4000" dirty="0"/>
            </a:br>
            <a:r>
              <a:rPr lang="en-US" sz="4000" dirty="0"/>
              <a:t>Enrichment Grid?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068" y="1621664"/>
            <a:ext cx="5791200" cy="4211782"/>
          </a:xfrm>
          <a:prstGeom prst="rect">
            <a:avLst/>
          </a:prstGeom>
          <a:effectLst>
            <a:softEdge rad="127000"/>
          </a:effectLst>
        </p:spPr>
      </p:pic>
    </p:spTree>
    <p:extLst>
      <p:ext uri="{BB962C8B-B14F-4D97-AF65-F5344CB8AC3E}">
        <p14:creationId xmlns:p14="http://schemas.microsoft.com/office/powerpoint/2010/main" val="1765687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392"/>
            <a:ext cx="7886700" cy="1325563"/>
          </a:xfrm>
        </p:spPr>
        <p:txBody>
          <a:bodyPr>
            <a:normAutofit/>
          </a:bodyPr>
          <a:lstStyle/>
          <a:p>
            <a:pPr algn="ctr"/>
            <a:r>
              <a:rPr lang="en-US" sz="4000" dirty="0"/>
              <a:t>Provisional Data</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24" y="704846"/>
            <a:ext cx="4150426" cy="2783309"/>
          </a:xfrm>
          <a:prstGeom prst="rect">
            <a:avLst/>
          </a:prstGeom>
          <a:effectLst>
            <a:softEdge rad="127000"/>
          </a:effec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38500"/>
            <a:ext cx="4362450" cy="2796815"/>
          </a:xfrm>
          <a:prstGeom prst="rect">
            <a:avLst/>
          </a:prstGeom>
        </p:spPr>
      </p:pic>
      <p:sp>
        <p:nvSpPr>
          <p:cNvPr id="6" name="TextBox 5"/>
          <p:cNvSpPr txBox="1"/>
          <p:nvPr/>
        </p:nvSpPr>
        <p:spPr>
          <a:xfrm>
            <a:off x="209550" y="3881816"/>
            <a:ext cx="6209713" cy="1754326"/>
          </a:xfrm>
          <a:prstGeom prst="rect">
            <a:avLst/>
          </a:prstGeom>
          <a:solidFill>
            <a:schemeClr val="accent5">
              <a:lumMod val="40000"/>
              <a:lumOff val="60000"/>
            </a:schemeClr>
          </a:solidFill>
          <a:ln>
            <a:solidFill>
              <a:schemeClr val="tx1"/>
            </a:solidFill>
          </a:ln>
        </p:spPr>
        <p:txBody>
          <a:bodyPr wrap="none" rtlCol="0">
            <a:spAutoFit/>
          </a:bodyPr>
          <a:lstStyle/>
          <a:p>
            <a:r>
              <a:rPr lang="en-US" dirty="0" smtClean="0"/>
              <a:t>The initiation of the ZIMS Provisional Data started at the 2015</a:t>
            </a:r>
          </a:p>
          <a:p>
            <a:r>
              <a:rPr lang="en-US" dirty="0" smtClean="0"/>
              <a:t>Institutional Records Keeper course and a conversation between</a:t>
            </a:r>
          </a:p>
          <a:p>
            <a:r>
              <a:rPr lang="en-US" dirty="0" smtClean="0"/>
              <a:t>Josh Courteau and Sunset Zoo’s Curator, Brian </a:t>
            </a:r>
            <a:r>
              <a:rPr lang="en-US" dirty="0" err="1" smtClean="0"/>
              <a:t>Davoren</a:t>
            </a:r>
            <a:r>
              <a:rPr lang="en-US" dirty="0" smtClean="0"/>
              <a:t>.</a:t>
            </a:r>
          </a:p>
          <a:p>
            <a:r>
              <a:rPr lang="en-US" dirty="0" smtClean="0"/>
              <a:t>The zoo was redesigning their electronic Keeper Daily reporting</a:t>
            </a:r>
          </a:p>
          <a:p>
            <a:r>
              <a:rPr lang="en-US" dirty="0"/>
              <a:t>a</a:t>
            </a:r>
            <a:r>
              <a:rPr lang="en-US" dirty="0" smtClean="0"/>
              <a:t>nd both he and Josh saw the benefit of building it right into</a:t>
            </a:r>
          </a:p>
          <a:p>
            <a:r>
              <a:rPr lang="en-US" dirty="0" smtClean="0"/>
              <a:t>ZIMS.</a:t>
            </a:r>
            <a:endParaRPr lang="en-US" dirty="0"/>
          </a:p>
        </p:txBody>
      </p:sp>
      <p:pic>
        <p:nvPicPr>
          <p:cNvPr id="7"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461" y="3831128"/>
            <a:ext cx="1697386" cy="2150022"/>
          </a:xfrm>
          <a:prstGeom prst="rect">
            <a:avLst/>
          </a:prstGeom>
          <a:effectLst>
            <a:softEdge rad="127000"/>
          </a:effectLst>
        </p:spPr>
      </p:pic>
    </p:spTree>
    <p:extLst>
      <p:ext uri="{BB962C8B-B14F-4D97-AF65-F5344CB8AC3E}">
        <p14:creationId xmlns:p14="http://schemas.microsoft.com/office/powerpoint/2010/main" val="928953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Provisional Data Contributors</a:t>
            </a:r>
            <a:endParaRPr lang="en-GB" sz="3600" dirty="0"/>
          </a:p>
        </p:txBody>
      </p:sp>
      <p:sp>
        <p:nvSpPr>
          <p:cNvPr id="3" name="Tijdelijke aanduiding voor inhoud 2"/>
          <p:cNvSpPr>
            <a:spLocks noGrp="1"/>
          </p:cNvSpPr>
          <p:nvPr>
            <p:ph idx="1"/>
          </p:nvPr>
        </p:nvSpPr>
        <p:spPr>
          <a:xfrm>
            <a:off x="628650" y="1091529"/>
            <a:ext cx="1779699" cy="5090330"/>
          </a:xfrm>
        </p:spPr>
        <p:txBody>
          <a:bodyPr>
            <a:normAutofit fontScale="25000" lnSpcReduction="20000"/>
          </a:bodyPr>
          <a:lstStyle/>
          <a:p>
            <a:r>
              <a:rPr lang="en-US" sz="3600" dirty="0"/>
              <a:t>Abilene</a:t>
            </a:r>
          </a:p>
          <a:p>
            <a:r>
              <a:rPr lang="en-US" sz="3600" dirty="0"/>
              <a:t>Alexandria</a:t>
            </a:r>
          </a:p>
          <a:p>
            <a:r>
              <a:rPr lang="en-US" sz="4400" b="1" dirty="0" err="1"/>
              <a:t>Artis</a:t>
            </a:r>
            <a:r>
              <a:rPr lang="en-US" sz="4400" b="1" dirty="0"/>
              <a:t> </a:t>
            </a:r>
          </a:p>
          <a:p>
            <a:r>
              <a:rPr lang="en-US" sz="3600" dirty="0"/>
              <a:t>Audubon </a:t>
            </a:r>
          </a:p>
          <a:p>
            <a:r>
              <a:rPr lang="en-US" sz="3600" dirty="0"/>
              <a:t>Baton Rouge</a:t>
            </a:r>
          </a:p>
          <a:p>
            <a:r>
              <a:rPr lang="en-US" sz="4400" b="1" dirty="0"/>
              <a:t>Calgary</a:t>
            </a:r>
          </a:p>
          <a:p>
            <a:r>
              <a:rPr lang="en-US" sz="3600" dirty="0"/>
              <a:t>Cameron Park &amp; Botanical Gardens</a:t>
            </a:r>
          </a:p>
          <a:p>
            <a:r>
              <a:rPr lang="en-US" sz="3600" dirty="0"/>
              <a:t>Central Florida </a:t>
            </a:r>
          </a:p>
          <a:p>
            <a:r>
              <a:rPr lang="en-US" sz="3600" dirty="0"/>
              <a:t>Chattanooga </a:t>
            </a:r>
          </a:p>
          <a:p>
            <a:r>
              <a:rPr lang="en-US" sz="3600" dirty="0" err="1"/>
              <a:t>Chewhaw</a:t>
            </a:r>
            <a:r>
              <a:rPr lang="en-US" sz="3600" dirty="0"/>
              <a:t> Park </a:t>
            </a:r>
          </a:p>
          <a:p>
            <a:r>
              <a:rPr lang="en-US" sz="3600" dirty="0"/>
              <a:t>Dickerson Park</a:t>
            </a:r>
          </a:p>
          <a:p>
            <a:r>
              <a:rPr lang="en-US" sz="3600" dirty="0"/>
              <a:t>Ellen Trout </a:t>
            </a:r>
          </a:p>
          <a:p>
            <a:r>
              <a:rPr lang="en-US" sz="3600" dirty="0"/>
              <a:t>Fresno Chaffee</a:t>
            </a:r>
          </a:p>
          <a:p>
            <a:r>
              <a:rPr lang="en-US" sz="3600" dirty="0"/>
              <a:t>Little Rock</a:t>
            </a:r>
          </a:p>
          <a:p>
            <a:r>
              <a:rPr lang="en-US" sz="4400" b="1" dirty="0"/>
              <a:t>Living Desert</a:t>
            </a:r>
          </a:p>
          <a:p>
            <a:r>
              <a:rPr lang="en-US" sz="3600" dirty="0"/>
              <a:t>Louisville</a:t>
            </a:r>
          </a:p>
          <a:p>
            <a:r>
              <a:rPr lang="en-US" sz="3600" dirty="0"/>
              <a:t>Phoenix </a:t>
            </a:r>
          </a:p>
          <a:p>
            <a:r>
              <a:rPr lang="en-US" sz="3600" dirty="0"/>
              <a:t>Sedgwick County </a:t>
            </a:r>
          </a:p>
          <a:p>
            <a:r>
              <a:rPr lang="en-US" sz="3600" dirty="0"/>
              <a:t>Seneca Park</a:t>
            </a:r>
          </a:p>
          <a:p>
            <a:r>
              <a:rPr lang="en-US" sz="4400" b="1" dirty="0"/>
              <a:t>Sunset </a:t>
            </a:r>
          </a:p>
          <a:p>
            <a:r>
              <a:rPr lang="en-US" sz="3600" dirty="0"/>
              <a:t>Tulsa </a:t>
            </a:r>
          </a:p>
          <a:p>
            <a:r>
              <a:rPr lang="en-US" sz="4400" b="1" dirty="0"/>
              <a:t>Virginia </a:t>
            </a:r>
          </a:p>
          <a:p>
            <a:endParaRPr lang="en-GB" dirty="0"/>
          </a:p>
        </p:txBody>
      </p:sp>
      <p:sp>
        <p:nvSpPr>
          <p:cNvPr id="4" name="TextBox 4"/>
          <p:cNvSpPr txBox="1"/>
          <p:nvPr/>
        </p:nvSpPr>
        <p:spPr>
          <a:xfrm>
            <a:off x="4171950" y="1325563"/>
            <a:ext cx="4343400" cy="3693319"/>
          </a:xfrm>
          <a:prstGeom prst="rect">
            <a:avLst/>
          </a:prstGeom>
          <a:solidFill>
            <a:schemeClr val="accent5">
              <a:lumMod val="40000"/>
              <a:lumOff val="60000"/>
            </a:schemeClr>
          </a:solidFill>
          <a:ln>
            <a:solidFill>
              <a:schemeClr val="tx1"/>
            </a:solidFill>
          </a:ln>
        </p:spPr>
        <p:txBody>
          <a:bodyPr wrap="square" rtlCol="0">
            <a:spAutoFit/>
          </a:bodyPr>
          <a:lstStyle/>
          <a:p>
            <a:r>
              <a:rPr lang="en-US" dirty="0" smtClean="0"/>
              <a:t>And happily so did a lot of other institutions</a:t>
            </a:r>
          </a:p>
          <a:p>
            <a:r>
              <a:rPr lang="en-US" dirty="0"/>
              <a:t>w</a:t>
            </a:r>
            <a:r>
              <a:rPr lang="en-US" dirty="0" smtClean="0"/>
              <a:t>ho contributed to the project! Many thanks to them all! Provisional Data allows a ZIMS User to enter provisional (temporary) data that is accepted, edited or rejected by another User. The typical scenario is Keepers doing their own data entry and Registrars then viewing and accepting or rejecting for</a:t>
            </a:r>
          </a:p>
          <a:p>
            <a:r>
              <a:rPr lang="en-US" dirty="0"/>
              <a:t>f</a:t>
            </a:r>
            <a:r>
              <a:rPr lang="en-US" dirty="0" smtClean="0"/>
              <a:t>inal entry into the ZIMS database. It includes a new Daily Report as well as the ability to include or exclude Provisional Data on Activity, Enclosure Activity and Note Retrieval Reports.</a:t>
            </a:r>
            <a:endParaRPr lang="en-US" dirty="0"/>
          </a:p>
        </p:txBody>
      </p:sp>
    </p:spTree>
    <p:extLst>
      <p:ext uri="{BB962C8B-B14F-4D97-AF65-F5344CB8AC3E}">
        <p14:creationId xmlns:p14="http://schemas.microsoft.com/office/powerpoint/2010/main" val="3600144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Activation for Provisional Data</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76017" y="962916"/>
            <a:ext cx="3471534" cy="3038377"/>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572000" y="962917"/>
            <a:ext cx="3622680" cy="3038377"/>
          </a:xfrm>
          <a:prstGeom prst="rect">
            <a:avLst/>
          </a:prstGeom>
          <a:ln>
            <a:solidFill>
              <a:schemeClr val="tx1"/>
            </a:solidFill>
          </a:ln>
        </p:spPr>
      </p:pic>
      <p:sp>
        <p:nvSpPr>
          <p:cNvPr id="6" name="TextBox 4"/>
          <p:cNvSpPr txBox="1"/>
          <p:nvPr/>
        </p:nvSpPr>
        <p:spPr>
          <a:xfrm>
            <a:off x="857377" y="4225545"/>
            <a:ext cx="7804829" cy="1477328"/>
          </a:xfrm>
          <a:prstGeom prst="rect">
            <a:avLst/>
          </a:prstGeom>
          <a:solidFill>
            <a:schemeClr val="accent1">
              <a:lumMod val="40000"/>
              <a:lumOff val="60000"/>
            </a:schemeClr>
          </a:solidFill>
          <a:ln>
            <a:solidFill>
              <a:schemeClr val="tx1"/>
            </a:solidFill>
          </a:ln>
        </p:spPr>
        <p:txBody>
          <a:bodyPr wrap="none" rtlCol="0">
            <a:spAutoFit/>
          </a:bodyPr>
          <a:lstStyle/>
          <a:p>
            <a:r>
              <a:rPr lang="en-US" b="1" dirty="0" smtClean="0">
                <a:solidFill>
                  <a:srgbClr val="FF0000"/>
                </a:solidFill>
              </a:rPr>
              <a:t>The </a:t>
            </a:r>
            <a:r>
              <a:rPr lang="en-US" b="1" dirty="0" smtClean="0">
                <a:solidFill>
                  <a:srgbClr val="FF0000"/>
                </a:solidFill>
              </a:rPr>
              <a:t>Species360 </a:t>
            </a:r>
            <a:r>
              <a:rPr lang="en-US" b="1" dirty="0" smtClean="0">
                <a:solidFill>
                  <a:srgbClr val="FF0000"/>
                </a:solidFill>
              </a:rPr>
              <a:t>Global Admin must first turn </a:t>
            </a:r>
            <a:r>
              <a:rPr lang="en-US" b="1" dirty="0">
                <a:solidFill>
                  <a:srgbClr val="FF0000"/>
                </a:solidFill>
              </a:rPr>
              <a:t>o</a:t>
            </a:r>
            <a:r>
              <a:rPr lang="en-US" b="1" dirty="0" smtClean="0">
                <a:solidFill>
                  <a:srgbClr val="FF0000"/>
                </a:solidFill>
              </a:rPr>
              <a:t>n the functionality for Provisional</a:t>
            </a:r>
          </a:p>
          <a:p>
            <a:r>
              <a:rPr lang="en-US" b="1" dirty="0" smtClean="0">
                <a:solidFill>
                  <a:srgbClr val="FF0000"/>
                </a:solidFill>
              </a:rPr>
              <a:t>Data entry. </a:t>
            </a:r>
            <a:r>
              <a:rPr lang="en-US" dirty="0" smtClean="0"/>
              <a:t>The institution on the left has not yet had it turned on. The</a:t>
            </a:r>
          </a:p>
          <a:p>
            <a:r>
              <a:rPr lang="en-US" dirty="0" smtClean="0"/>
              <a:t>Institution on the right has had it turned on. The Local Admin then needs</a:t>
            </a:r>
          </a:p>
          <a:p>
            <a:r>
              <a:rPr lang="en-US" dirty="0"/>
              <a:t>t</a:t>
            </a:r>
            <a:r>
              <a:rPr lang="en-US" dirty="0" smtClean="0"/>
              <a:t>o complete the activation by selecting the “On” radio button. Remember</a:t>
            </a:r>
          </a:p>
          <a:p>
            <a:r>
              <a:rPr lang="en-US" dirty="0"/>
              <a:t>t</a:t>
            </a:r>
            <a:r>
              <a:rPr lang="en-US" dirty="0" smtClean="0"/>
              <a:t>o Save &amp; Apply For All Users” (the only Save option).</a:t>
            </a:r>
            <a:endParaRPr lang="en-US" dirty="0"/>
          </a:p>
        </p:txBody>
      </p:sp>
    </p:spTree>
    <p:extLst>
      <p:ext uri="{BB962C8B-B14F-4D97-AF65-F5344CB8AC3E}">
        <p14:creationId xmlns:p14="http://schemas.microsoft.com/office/powerpoint/2010/main" val="2417694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8666"/>
            <a:ext cx="7886700" cy="1325563"/>
          </a:xfrm>
        </p:spPr>
        <p:txBody>
          <a:bodyPr>
            <a:normAutofit/>
          </a:bodyPr>
          <a:lstStyle/>
          <a:p>
            <a:pPr algn="ctr"/>
            <a:r>
              <a:rPr lang="en-US" sz="3600" dirty="0"/>
              <a:t>Creating the Role</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25051" y="800301"/>
            <a:ext cx="3838095" cy="1933333"/>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2948474" y="1136897"/>
            <a:ext cx="5566876" cy="2827728"/>
          </a:xfrm>
          <a:prstGeom prst="rect">
            <a:avLst/>
          </a:prstGeom>
          <a:ln>
            <a:solidFill>
              <a:schemeClr val="tx1"/>
            </a:solidFill>
          </a:ln>
        </p:spPr>
      </p:pic>
      <p:sp>
        <p:nvSpPr>
          <p:cNvPr id="6" name="TextBox 5"/>
          <p:cNvSpPr txBox="1"/>
          <p:nvPr/>
        </p:nvSpPr>
        <p:spPr>
          <a:xfrm>
            <a:off x="425051" y="3988723"/>
            <a:ext cx="8090299" cy="1815882"/>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smtClean="0"/>
              <a:t>Provisional Data has not been added to any of the </a:t>
            </a:r>
            <a:r>
              <a:rPr lang="en-US" sz="1600" dirty="0" smtClean="0"/>
              <a:t>Species360 </a:t>
            </a:r>
            <a:r>
              <a:rPr lang="en-US" sz="1600" dirty="0" smtClean="0"/>
              <a:t>Template Roles. You can adjust a custom Role already created to include it, or create a new Role, whatever works best. If Provisional is selected then the ability to Add/Edit or Remove are taken away by default. The same Role can have a mix of Provisional and Standard access for data entry. Provisional Data is available in Animal, Enclosure, Calendar and Life Support in the Husbandry module as well as Treatment </a:t>
            </a:r>
            <a:r>
              <a:rPr lang="en-US" sz="1600" dirty="0"/>
              <a:t>A</a:t>
            </a:r>
            <a:r>
              <a:rPr lang="en-US" sz="1600" dirty="0" smtClean="0"/>
              <a:t>dministration in the Medical module. Search/View Basic Details will need to be checked even if only Provisional Data is allowed.</a:t>
            </a:r>
            <a:endParaRPr lang="en-US" sz="1600" dirty="0"/>
          </a:p>
        </p:txBody>
      </p:sp>
    </p:spTree>
    <p:extLst>
      <p:ext uri="{BB962C8B-B14F-4D97-AF65-F5344CB8AC3E}">
        <p14:creationId xmlns:p14="http://schemas.microsoft.com/office/powerpoint/2010/main" val="4154357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Entering the Data</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16220" y="953294"/>
            <a:ext cx="8711560" cy="3048000"/>
          </a:xfrm>
          <a:prstGeom prst="rect">
            <a:avLst/>
          </a:prstGeom>
          <a:ln>
            <a:solidFill>
              <a:schemeClr val="tx1"/>
            </a:solidFill>
          </a:ln>
        </p:spPr>
      </p:pic>
      <p:sp>
        <p:nvSpPr>
          <p:cNvPr id="5" name="TextBox 10"/>
          <p:cNvSpPr txBox="1"/>
          <p:nvPr/>
        </p:nvSpPr>
        <p:spPr>
          <a:xfrm>
            <a:off x="701463" y="4215924"/>
            <a:ext cx="7741074" cy="1477328"/>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As a keeper with Provisional Data entry access I have entered two pieces of information on an orangutan – a Tattoo and a Weight. There are two indicators that this is a Provisional Data entry. Primarily the record is greyed out. In addition, some records display a “?” that when hovered over. At this point the keeper can go back into the record and Edit or Delete their entry.</a:t>
            </a:r>
            <a:endParaRPr lang="en-US" dirty="0"/>
          </a:p>
        </p:txBody>
      </p:sp>
    </p:spTree>
    <p:extLst>
      <p:ext uri="{BB962C8B-B14F-4D97-AF65-F5344CB8AC3E}">
        <p14:creationId xmlns:p14="http://schemas.microsoft.com/office/powerpoint/2010/main" val="663558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75786"/>
            <a:ext cx="7886700" cy="1325563"/>
          </a:xfrm>
        </p:spPr>
        <p:txBody>
          <a:bodyPr>
            <a:normAutofit/>
          </a:bodyPr>
          <a:lstStyle/>
          <a:p>
            <a:pPr algn="ctr"/>
            <a:r>
              <a:rPr lang="en-US" sz="4000" dirty="0"/>
              <a:t>Provisional Records Monitoring</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469006" y="941120"/>
            <a:ext cx="6419048" cy="2580952"/>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069984" y="1575866"/>
            <a:ext cx="5605010" cy="2622054"/>
          </a:xfrm>
          <a:prstGeom prst="rect">
            <a:avLst/>
          </a:prstGeom>
          <a:ln>
            <a:solidFill>
              <a:schemeClr val="tx1"/>
            </a:solidFill>
          </a:ln>
        </p:spPr>
      </p:pic>
      <p:sp>
        <p:nvSpPr>
          <p:cNvPr id="6" name="TextBox 2"/>
          <p:cNvSpPr txBox="1"/>
          <p:nvPr/>
        </p:nvSpPr>
        <p:spPr>
          <a:xfrm>
            <a:off x="628650" y="4197920"/>
            <a:ext cx="7840223" cy="1477328"/>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As the Registrar I have logged in and pulled up the Data Entry Monitoring screen</a:t>
            </a:r>
          </a:p>
          <a:p>
            <a:r>
              <a:rPr lang="en-US" dirty="0" smtClean="0"/>
              <a:t>(more on a change here later). There is a tab called Provisional Records.</a:t>
            </a:r>
          </a:p>
          <a:p>
            <a:r>
              <a:rPr lang="en-US" dirty="0" smtClean="0"/>
              <a:t>Selecting the tab brings up a search screen for Pending Provisional Records and a</a:t>
            </a:r>
          </a:p>
          <a:p>
            <a:r>
              <a:rPr lang="en-US" dirty="0"/>
              <a:t>g</a:t>
            </a:r>
            <a:r>
              <a:rPr lang="en-US" dirty="0" smtClean="0"/>
              <a:t>rid displaying what Provisional Records have not yet been dealt with. We see the</a:t>
            </a:r>
          </a:p>
          <a:p>
            <a:r>
              <a:rPr lang="en-US" dirty="0"/>
              <a:t>t</a:t>
            </a:r>
            <a:r>
              <a:rPr lang="en-US" dirty="0" smtClean="0"/>
              <a:t>wo that the keeper just entered on the orangutan.</a:t>
            </a:r>
            <a:endParaRPr lang="en-US" dirty="0"/>
          </a:p>
        </p:txBody>
      </p:sp>
    </p:spTree>
    <p:extLst>
      <p:ext uri="{BB962C8B-B14F-4D97-AF65-F5344CB8AC3E}">
        <p14:creationId xmlns:p14="http://schemas.microsoft.com/office/powerpoint/2010/main" val="1410926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Provisional Data Monitoring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074200" y="998112"/>
            <a:ext cx="6995600" cy="4135610"/>
          </a:xfrm>
          <a:prstGeom prst="rect">
            <a:avLst/>
          </a:prstGeom>
          <a:ln>
            <a:solidFill>
              <a:schemeClr val="tx1"/>
            </a:solidFill>
          </a:ln>
        </p:spPr>
      </p:pic>
      <p:sp>
        <p:nvSpPr>
          <p:cNvPr id="5" name="TextBox 3"/>
          <p:cNvSpPr txBox="1"/>
          <p:nvPr/>
        </p:nvSpPr>
        <p:spPr>
          <a:xfrm>
            <a:off x="470621" y="3624017"/>
            <a:ext cx="8202758" cy="2031325"/>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Selecting the View Details icon pops up a view screen for what was entered.</a:t>
            </a:r>
          </a:p>
          <a:p>
            <a:r>
              <a:rPr lang="en-US" dirty="0" smtClean="0"/>
              <a:t>You note the Unit of Weight for the measurement was recorded in grams. This</a:t>
            </a:r>
          </a:p>
          <a:p>
            <a:r>
              <a:rPr lang="en-US" dirty="0"/>
              <a:t>i</a:t>
            </a:r>
            <a:r>
              <a:rPr lang="en-US" dirty="0" smtClean="0"/>
              <a:t>s a record for an adult orangutan and that would be a very small animal. You</a:t>
            </a:r>
          </a:p>
          <a:p>
            <a:r>
              <a:rPr lang="en-US" dirty="0"/>
              <a:t>d</a:t>
            </a:r>
            <a:r>
              <a:rPr lang="en-US" dirty="0" smtClean="0"/>
              <a:t>o not want to Approve this entry. Depending on how you decide to handle records</a:t>
            </a:r>
          </a:p>
          <a:p>
            <a:r>
              <a:rPr lang="en-US" dirty="0"/>
              <a:t>t</a:t>
            </a:r>
            <a:r>
              <a:rPr lang="en-US" dirty="0" smtClean="0"/>
              <a:t>hat are not acceptable you have 3 options: 1)Reject the record and ask the person </a:t>
            </a:r>
          </a:p>
          <a:p>
            <a:r>
              <a:rPr lang="en-US" dirty="0"/>
              <a:t>w</a:t>
            </a:r>
            <a:r>
              <a:rPr lang="en-US" dirty="0" smtClean="0"/>
              <a:t>ho entered it to re-enter, 2)Notify the recorder to correct so you can Approve, or 3)</a:t>
            </a:r>
          </a:p>
          <a:p>
            <a:r>
              <a:rPr lang="en-US" dirty="0" smtClean="0"/>
              <a:t>Approve the record and edit yourself when it is “normal” data.</a:t>
            </a:r>
            <a:endParaRPr lang="en-US" dirty="0"/>
          </a:p>
        </p:txBody>
      </p:sp>
    </p:spTree>
    <p:extLst>
      <p:ext uri="{BB962C8B-B14F-4D97-AF65-F5344CB8AC3E}">
        <p14:creationId xmlns:p14="http://schemas.microsoft.com/office/powerpoint/2010/main" val="156749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6225"/>
            <a:ext cx="7886700" cy="1325563"/>
          </a:xfrm>
        </p:spPr>
        <p:txBody>
          <a:bodyPr>
            <a:normAutofit/>
          </a:bodyPr>
          <a:lstStyle/>
          <a:p>
            <a:pPr algn="ctr"/>
            <a:r>
              <a:rPr lang="en-US" sz="4000" dirty="0"/>
              <a:t>Release Notes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360442" y="753267"/>
            <a:ext cx="3452448" cy="3125789"/>
          </a:xfrm>
          <a:prstGeom prst="rect">
            <a:avLst/>
          </a:prstGeom>
        </p:spPr>
      </p:pic>
      <p:pic>
        <p:nvPicPr>
          <p:cNvPr id="5" name="Picture 6"/>
          <p:cNvPicPr>
            <a:picLocks noChangeAspect="1"/>
          </p:cNvPicPr>
          <p:nvPr/>
        </p:nvPicPr>
        <p:blipFill>
          <a:blip r:embed="rId3"/>
          <a:stretch>
            <a:fillRect/>
          </a:stretch>
        </p:blipFill>
        <p:spPr>
          <a:xfrm>
            <a:off x="4081098" y="663914"/>
            <a:ext cx="4647724" cy="3160452"/>
          </a:xfrm>
          <a:prstGeom prst="rect">
            <a:avLst/>
          </a:prstGeom>
          <a:ln>
            <a:solidFill>
              <a:schemeClr val="tx1"/>
            </a:solidFill>
          </a:ln>
        </p:spPr>
      </p:pic>
      <p:pic>
        <p:nvPicPr>
          <p:cNvPr id="6" name="Picture 7"/>
          <p:cNvPicPr>
            <a:picLocks noChangeAspect="1"/>
          </p:cNvPicPr>
          <p:nvPr/>
        </p:nvPicPr>
        <p:blipFill>
          <a:blip r:embed="rId4"/>
          <a:stretch>
            <a:fillRect/>
          </a:stretch>
        </p:blipFill>
        <p:spPr>
          <a:xfrm>
            <a:off x="770290" y="4112654"/>
            <a:ext cx="2390534" cy="2196229"/>
          </a:xfrm>
          <a:prstGeom prst="rect">
            <a:avLst/>
          </a:prstGeom>
          <a:ln>
            <a:solidFill>
              <a:schemeClr val="tx1"/>
            </a:solidFill>
          </a:ln>
        </p:spPr>
      </p:pic>
      <p:sp>
        <p:nvSpPr>
          <p:cNvPr id="7" name="TextBox 8"/>
          <p:cNvSpPr txBox="1"/>
          <p:nvPr/>
        </p:nvSpPr>
        <p:spPr>
          <a:xfrm>
            <a:off x="3606084" y="3181712"/>
            <a:ext cx="4978863" cy="2554545"/>
          </a:xfrm>
          <a:prstGeom prst="rect">
            <a:avLst/>
          </a:prstGeom>
          <a:solidFill>
            <a:schemeClr val="accent1">
              <a:lumMod val="40000"/>
              <a:lumOff val="60000"/>
            </a:schemeClr>
          </a:solidFill>
          <a:ln>
            <a:solidFill>
              <a:schemeClr val="tx1"/>
            </a:solidFill>
          </a:ln>
        </p:spPr>
        <p:txBody>
          <a:bodyPr wrap="none" rtlCol="0">
            <a:spAutoFit/>
          </a:bodyPr>
          <a:lstStyle/>
          <a:p>
            <a:r>
              <a:rPr lang="en-US" sz="1600" dirty="0" smtClean="0"/>
              <a:t>When you first log into the new release a Dialogue </a:t>
            </a:r>
          </a:p>
          <a:p>
            <a:r>
              <a:rPr lang="en-US" sz="1600" dirty="0" smtClean="0"/>
              <a:t>box appears with links to the Release Notes and the </a:t>
            </a:r>
          </a:p>
          <a:p>
            <a:r>
              <a:rPr lang="en-US" sz="1600" dirty="0" smtClean="0"/>
              <a:t>Tips &amp; Tricks Webinars in addition to a note about the </a:t>
            </a:r>
          </a:p>
          <a:p>
            <a:r>
              <a:rPr lang="en-US" sz="1600" dirty="0" smtClean="0"/>
              <a:t>new Help Menu. This should only appear the first time </a:t>
            </a:r>
          </a:p>
          <a:p>
            <a:r>
              <a:rPr lang="en-US" sz="1600" dirty="0" smtClean="0"/>
              <a:t>you log in. The Release Notes are always found under </a:t>
            </a:r>
          </a:p>
          <a:p>
            <a:r>
              <a:rPr lang="en-US" sz="1600" dirty="0" smtClean="0"/>
              <a:t>The Start menu. Note the reminder to update any</a:t>
            </a:r>
          </a:p>
          <a:p>
            <a:r>
              <a:rPr lang="en-US" sz="1600" dirty="0"/>
              <a:t>o</a:t>
            </a:r>
            <a:r>
              <a:rPr lang="en-US" sz="1600" dirty="0" smtClean="0"/>
              <a:t>f your custom Roles with new functionality as</a:t>
            </a:r>
          </a:p>
          <a:p>
            <a:r>
              <a:rPr lang="en-US" sz="1600" dirty="0"/>
              <a:t>d</a:t>
            </a:r>
            <a:r>
              <a:rPr lang="en-US" sz="1600" dirty="0" smtClean="0"/>
              <a:t>esired. In addition, check the </a:t>
            </a:r>
            <a:r>
              <a:rPr lang="en-US" sz="1600" dirty="0" smtClean="0"/>
              <a:t>Species360 </a:t>
            </a:r>
            <a:r>
              <a:rPr lang="en-US" sz="1600" dirty="0" smtClean="0"/>
              <a:t>Template Roles</a:t>
            </a:r>
          </a:p>
          <a:p>
            <a:r>
              <a:rPr lang="en-US" sz="1600" dirty="0"/>
              <a:t>t</a:t>
            </a:r>
            <a:r>
              <a:rPr lang="en-US" sz="1600" dirty="0" smtClean="0"/>
              <a:t>o make sure that the new functionality assigned </a:t>
            </a:r>
          </a:p>
          <a:p>
            <a:r>
              <a:rPr lang="en-US" sz="1600" dirty="0" smtClean="0"/>
              <a:t>to those Roles continues to meet your needs.</a:t>
            </a:r>
            <a:endParaRPr lang="en-US" sz="1600" dirty="0"/>
          </a:p>
        </p:txBody>
      </p:sp>
    </p:spTree>
    <p:extLst>
      <p:ext uri="{BB962C8B-B14F-4D97-AF65-F5344CB8AC3E}">
        <p14:creationId xmlns:p14="http://schemas.microsoft.com/office/powerpoint/2010/main" val="1931254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dirty="0"/>
              <a:t>Provisional Data - Reject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831761"/>
            <a:ext cx="7885714" cy="3714286"/>
          </a:xfrm>
          <a:prstGeom prst="rect">
            <a:avLst/>
          </a:prstGeom>
          <a:ln>
            <a:solidFill>
              <a:schemeClr val="tx1"/>
            </a:solidFill>
          </a:ln>
        </p:spPr>
      </p:pic>
      <p:sp>
        <p:nvSpPr>
          <p:cNvPr id="5" name="TextBox 5"/>
          <p:cNvSpPr txBox="1"/>
          <p:nvPr/>
        </p:nvSpPr>
        <p:spPr>
          <a:xfrm>
            <a:off x="360964" y="4320966"/>
            <a:ext cx="8153400" cy="1477328"/>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You highlight the entry and select Reject Selected and the entry is removed from the </a:t>
            </a:r>
          </a:p>
          <a:p>
            <a:r>
              <a:rPr lang="en-US" dirty="0" smtClean="0"/>
              <a:t>list. Any Rejected Records will display in the Rejected tab for 90 days after the rejection. You should notify whoever entered the rejected data to correct it. If edits need to be made you should contact whoever entered the record to fix it instead of Rejecting the entire entry.</a:t>
            </a:r>
            <a:endParaRPr lang="en-US" dirty="0"/>
          </a:p>
        </p:txBody>
      </p:sp>
    </p:spTree>
    <p:extLst>
      <p:ext uri="{BB962C8B-B14F-4D97-AF65-F5344CB8AC3E}">
        <p14:creationId xmlns:p14="http://schemas.microsoft.com/office/powerpoint/2010/main" val="1592151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62907"/>
            <a:ext cx="7886700" cy="1325563"/>
          </a:xfrm>
        </p:spPr>
        <p:txBody>
          <a:bodyPr>
            <a:normAutofit/>
          </a:bodyPr>
          <a:lstStyle/>
          <a:p>
            <a:pPr algn="ctr"/>
            <a:r>
              <a:rPr lang="en-US" sz="4000" dirty="0"/>
              <a:t>Provisional Data - Approve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188084" y="1044151"/>
            <a:ext cx="5498716" cy="312870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059436" y="2208978"/>
            <a:ext cx="4257295" cy="2208722"/>
          </a:xfrm>
          <a:prstGeom prst="rect">
            <a:avLst/>
          </a:prstGeom>
          <a:ln>
            <a:solidFill>
              <a:schemeClr val="tx1"/>
            </a:solidFill>
          </a:ln>
        </p:spPr>
      </p:pic>
      <p:sp>
        <p:nvSpPr>
          <p:cNvPr id="6" name="TextBox 5"/>
          <p:cNvSpPr txBox="1"/>
          <p:nvPr/>
        </p:nvSpPr>
        <p:spPr>
          <a:xfrm>
            <a:off x="628650" y="4619004"/>
            <a:ext cx="7878888" cy="923330"/>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You open the details for the next record, the entry for the Tattoo. All looks correct </a:t>
            </a:r>
          </a:p>
          <a:p>
            <a:r>
              <a:rPr lang="en-US" dirty="0" smtClean="0"/>
              <a:t>so you highlight the entry and Approve Selected. Just as for Rejected records, </a:t>
            </a:r>
          </a:p>
          <a:p>
            <a:r>
              <a:rPr lang="en-US" dirty="0" smtClean="0"/>
              <a:t>Approved records will display in the Approved tab for 90 days after the Approval.</a:t>
            </a:r>
            <a:endParaRPr lang="en-US" dirty="0"/>
          </a:p>
        </p:txBody>
      </p:sp>
    </p:spTree>
    <p:extLst>
      <p:ext uri="{BB962C8B-B14F-4D97-AF65-F5344CB8AC3E}">
        <p14:creationId xmlns:p14="http://schemas.microsoft.com/office/powerpoint/2010/main" val="2260227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PD – Changes in the Record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73034" y="922010"/>
            <a:ext cx="8197932" cy="397015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038600" y="3407569"/>
            <a:ext cx="4133505" cy="976363"/>
          </a:xfrm>
          <a:prstGeom prst="rect">
            <a:avLst/>
          </a:prstGeom>
          <a:ln>
            <a:solidFill>
              <a:schemeClr val="tx1"/>
            </a:solidFill>
          </a:ln>
        </p:spPr>
      </p:pic>
      <p:cxnSp>
        <p:nvCxnSpPr>
          <p:cNvPr id="6" name="Straight Arrow Connector 5"/>
          <p:cNvCxnSpPr/>
          <p:nvPr/>
        </p:nvCxnSpPr>
        <p:spPr>
          <a:xfrm flipH="1">
            <a:off x="6400800" y="2700170"/>
            <a:ext cx="228600" cy="7073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3"/>
          <p:cNvSpPr txBox="1"/>
          <p:nvPr/>
        </p:nvSpPr>
        <p:spPr>
          <a:xfrm>
            <a:off x="488868" y="4444606"/>
            <a:ext cx="7683237" cy="1323439"/>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smtClean="0"/>
              <a:t>Going back into the record you can see that the Tattoo is not greyed out as it is no longer Provisional Data because it has been Approved.  Hovering over the Reported By gives you information for who recorded and who approved the data. The person who recorded the data can no longer Edit or Delete it as it has been Approved. In the Weight grid the entry with the incorrect Unit of Measure has been deleted as it was Rejected.</a:t>
            </a:r>
            <a:endParaRPr lang="en-US" sz="1600" dirty="0"/>
          </a:p>
        </p:txBody>
      </p:sp>
    </p:spTree>
    <p:extLst>
      <p:ext uri="{BB962C8B-B14F-4D97-AF65-F5344CB8AC3E}">
        <p14:creationId xmlns:p14="http://schemas.microsoft.com/office/powerpoint/2010/main" val="2916800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normAutofit/>
          </a:bodyPr>
          <a:lstStyle/>
          <a:p>
            <a:pPr algn="ctr"/>
            <a:r>
              <a:rPr lang="en-US" sz="4000" dirty="0"/>
              <a:t>Daily Report – New!!!</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685800" y="860706"/>
            <a:ext cx="7567029" cy="3895362"/>
          </a:xfrm>
          <a:prstGeom prst="rect">
            <a:avLst/>
          </a:prstGeom>
          <a:ln>
            <a:solidFill>
              <a:schemeClr val="tx1"/>
            </a:solidFill>
          </a:ln>
        </p:spPr>
      </p:pic>
      <p:sp>
        <p:nvSpPr>
          <p:cNvPr id="5" name="TextBox 4"/>
          <p:cNvSpPr txBox="1"/>
          <p:nvPr/>
        </p:nvSpPr>
        <p:spPr>
          <a:xfrm>
            <a:off x="628650" y="4140607"/>
            <a:ext cx="7543800" cy="1600438"/>
          </a:xfrm>
          <a:prstGeom prst="rect">
            <a:avLst/>
          </a:prstGeom>
          <a:solidFill>
            <a:schemeClr val="accent1">
              <a:lumMod val="40000"/>
              <a:lumOff val="60000"/>
            </a:schemeClr>
          </a:solidFill>
          <a:ln>
            <a:solidFill>
              <a:schemeClr val="tx1"/>
            </a:solidFill>
          </a:ln>
        </p:spPr>
        <p:txBody>
          <a:bodyPr wrap="square" rtlCol="0">
            <a:spAutoFit/>
          </a:bodyPr>
          <a:lstStyle/>
          <a:p>
            <a:r>
              <a:rPr lang="en-US" sz="1400" dirty="0" smtClean="0"/>
              <a:t>In conjunction with the development of Provisional Data, a new Daily Report was developed that allows you to include Provisional Data. This report can be run at various levels, such as using Lists, to get only the information you need. If Enclosure or Enclosure Lists are checked you have the option to include Enclosure Events. In addition there are two options for including information that is not found in other reports. Ambient temperature for the day is sourced from measurement information recorded in your top level enclosure. The non-ZIMS information free text box is to use however it is needed and this information is not stored in the ZIMS database. </a:t>
            </a:r>
            <a:endParaRPr lang="en-US" sz="1400" dirty="0"/>
          </a:p>
        </p:txBody>
      </p:sp>
    </p:spTree>
    <p:extLst>
      <p:ext uri="{BB962C8B-B14F-4D97-AF65-F5344CB8AC3E}">
        <p14:creationId xmlns:p14="http://schemas.microsoft.com/office/powerpoint/2010/main" val="2347888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393"/>
            <a:ext cx="7886700" cy="1325563"/>
          </a:xfrm>
        </p:spPr>
        <p:txBody>
          <a:bodyPr>
            <a:normAutofit/>
          </a:bodyPr>
          <a:lstStyle/>
          <a:p>
            <a:pPr algn="ctr"/>
            <a:r>
              <a:rPr lang="en-US" sz="4000" dirty="0"/>
              <a:t>Daily Report Layout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112691" y="952710"/>
            <a:ext cx="5638800" cy="5399151"/>
          </a:xfrm>
          <a:prstGeom prst="rect">
            <a:avLst/>
          </a:prstGeom>
          <a:ln>
            <a:solidFill>
              <a:schemeClr val="tx1"/>
            </a:solidFill>
          </a:ln>
        </p:spPr>
      </p:pic>
      <p:sp>
        <p:nvSpPr>
          <p:cNvPr id="5" name="TextBox 3"/>
          <p:cNvSpPr txBox="1"/>
          <p:nvPr/>
        </p:nvSpPr>
        <p:spPr>
          <a:xfrm>
            <a:off x="5751491" y="1944126"/>
            <a:ext cx="3094693" cy="3416320"/>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report is sorted by</a:t>
            </a:r>
          </a:p>
          <a:p>
            <a:r>
              <a:rPr lang="en-US" dirty="0" smtClean="0"/>
              <a:t>topics such as Animal Events,</a:t>
            </a:r>
          </a:p>
          <a:p>
            <a:r>
              <a:rPr lang="en-US" dirty="0" smtClean="0"/>
              <a:t>Enclosure Moves, Identifiers</a:t>
            </a:r>
          </a:p>
          <a:p>
            <a:r>
              <a:rPr lang="en-US" dirty="0"/>
              <a:t>a</a:t>
            </a:r>
            <a:r>
              <a:rPr lang="en-US" dirty="0" smtClean="0"/>
              <a:t>nd Weights and Lengths</a:t>
            </a:r>
          </a:p>
          <a:p>
            <a:r>
              <a:rPr lang="en-US" dirty="0"/>
              <a:t>f</a:t>
            </a:r>
            <a:r>
              <a:rPr lang="en-US" dirty="0" smtClean="0"/>
              <a:t>or ease of locating specific</a:t>
            </a:r>
          </a:p>
          <a:p>
            <a:r>
              <a:rPr lang="en-US" dirty="0"/>
              <a:t>i</a:t>
            </a:r>
            <a:r>
              <a:rPr lang="en-US" dirty="0" smtClean="0"/>
              <a:t>nformation recorded for</a:t>
            </a:r>
          </a:p>
          <a:p>
            <a:r>
              <a:rPr lang="en-US" dirty="0"/>
              <a:t>a</a:t>
            </a:r>
            <a:r>
              <a:rPr lang="en-US" dirty="0" smtClean="0"/>
              <a:t> single day. The temperature</a:t>
            </a:r>
          </a:p>
          <a:p>
            <a:r>
              <a:rPr lang="en-US" dirty="0"/>
              <a:t>d</a:t>
            </a:r>
            <a:r>
              <a:rPr lang="en-US" dirty="0" smtClean="0"/>
              <a:t>isplays at the top and any</a:t>
            </a:r>
          </a:p>
          <a:p>
            <a:r>
              <a:rPr lang="en-US" dirty="0" smtClean="0"/>
              <a:t>Non-ZIMS Information at the</a:t>
            </a:r>
          </a:p>
          <a:p>
            <a:r>
              <a:rPr lang="en-US" dirty="0"/>
              <a:t>b</a:t>
            </a:r>
            <a:r>
              <a:rPr lang="en-US" dirty="0" smtClean="0"/>
              <a:t>ottom. Any data that remains</a:t>
            </a:r>
          </a:p>
          <a:p>
            <a:r>
              <a:rPr lang="en-US" dirty="0" smtClean="0"/>
              <a:t>Provisional will display with an </a:t>
            </a:r>
          </a:p>
          <a:p>
            <a:r>
              <a:rPr lang="en-US" dirty="0" smtClean="0"/>
              <a:t>“*” next to the row.</a:t>
            </a:r>
            <a:endParaRPr lang="en-US" dirty="0"/>
          </a:p>
        </p:txBody>
      </p:sp>
    </p:spTree>
    <p:extLst>
      <p:ext uri="{BB962C8B-B14F-4D97-AF65-F5344CB8AC3E}">
        <p14:creationId xmlns:p14="http://schemas.microsoft.com/office/powerpoint/2010/main" val="3106993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Provisional Data in Other Reports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379927" y="1116435"/>
            <a:ext cx="4289370" cy="3218952"/>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918020" y="1116435"/>
            <a:ext cx="3509648" cy="3781662"/>
          </a:xfrm>
          <a:prstGeom prst="rect">
            <a:avLst/>
          </a:prstGeom>
          <a:ln>
            <a:solidFill>
              <a:schemeClr val="tx1"/>
            </a:solidFill>
          </a:ln>
        </p:spPr>
      </p:pic>
      <p:sp>
        <p:nvSpPr>
          <p:cNvPr id="6" name="TextBox 6"/>
          <p:cNvSpPr txBox="1"/>
          <p:nvPr/>
        </p:nvSpPr>
        <p:spPr>
          <a:xfrm>
            <a:off x="512088" y="4835449"/>
            <a:ext cx="4085670"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ability to include Provisional Data has</a:t>
            </a:r>
          </a:p>
          <a:p>
            <a:r>
              <a:rPr lang="en-US" dirty="0" smtClean="0"/>
              <a:t>also been added to the Activity Report,</a:t>
            </a:r>
          </a:p>
          <a:p>
            <a:r>
              <a:rPr lang="en-US" dirty="0" smtClean="0"/>
              <a:t>Enclosure Activity Report and the Note </a:t>
            </a:r>
          </a:p>
          <a:p>
            <a:r>
              <a:rPr lang="en-US" dirty="0" smtClean="0"/>
              <a:t>Retrieval Report. </a:t>
            </a:r>
            <a:endParaRPr lang="en-US" dirty="0"/>
          </a:p>
        </p:txBody>
      </p:sp>
    </p:spTree>
    <p:extLst>
      <p:ext uri="{BB962C8B-B14F-4D97-AF65-F5344CB8AC3E}">
        <p14:creationId xmlns:p14="http://schemas.microsoft.com/office/powerpoint/2010/main" val="3628874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Any Questions on Provisional Data?</a:t>
            </a:r>
            <a:endParaRPr lang="en-GB" sz="3600" dirty="0"/>
          </a:p>
        </p:txBody>
      </p:sp>
      <p:sp>
        <p:nvSpPr>
          <p:cNvPr id="3" name="Tijdelijke aanduiding voor inhoud 2"/>
          <p:cNvSpPr>
            <a:spLocks noGrp="1"/>
          </p:cNvSpPr>
          <p:nvPr>
            <p:ph idx="1"/>
          </p:nvPr>
        </p:nvSpPr>
        <p:spPr/>
        <p:txBody>
          <a:bodyPr/>
          <a:lstStyle/>
          <a:p>
            <a:endParaRPr lang="en-GB"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27" y="1212056"/>
            <a:ext cx="4953565" cy="2789238"/>
          </a:xfrm>
          <a:prstGeom prst="rect">
            <a:avLst/>
          </a:prstGeom>
          <a:effectLst>
            <a:softEdge rad="127000"/>
          </a:effec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221" y="2853744"/>
            <a:ext cx="2971800" cy="2971800"/>
          </a:xfrm>
          <a:prstGeom prst="rect">
            <a:avLst/>
          </a:prstGeom>
          <a:effectLst>
            <a:softEdge rad="127000"/>
          </a:effectLst>
        </p:spPr>
      </p:pic>
    </p:spTree>
    <p:extLst>
      <p:ext uri="{BB962C8B-B14F-4D97-AF65-F5344CB8AC3E}">
        <p14:creationId xmlns:p14="http://schemas.microsoft.com/office/powerpoint/2010/main" val="2590852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Functionality to Help Aquariums!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71471"/>
            <a:ext cx="6858000" cy="4538382"/>
          </a:xfrm>
          <a:prstGeom prst="rect">
            <a:avLst/>
          </a:prstGeom>
          <a:effectLst>
            <a:softEdge rad="127000"/>
          </a:effectLst>
        </p:spPr>
      </p:pic>
      <p:sp>
        <p:nvSpPr>
          <p:cNvPr id="5" name="TextBox 4"/>
          <p:cNvSpPr txBox="1"/>
          <p:nvPr/>
        </p:nvSpPr>
        <p:spPr>
          <a:xfrm>
            <a:off x="1630489" y="4713668"/>
            <a:ext cx="5883021" cy="923330"/>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With the addition of our Aquarium Subject Matter Expert we</a:t>
            </a:r>
          </a:p>
          <a:p>
            <a:r>
              <a:rPr lang="en-US" dirty="0"/>
              <a:t>w</a:t>
            </a:r>
            <a:r>
              <a:rPr lang="en-US" dirty="0" smtClean="0"/>
              <a:t>ere able to add functionality that will specifically benefit</a:t>
            </a:r>
          </a:p>
          <a:p>
            <a:r>
              <a:rPr lang="en-US" dirty="0" smtClean="0"/>
              <a:t>Aquariums (but will be useful for Zoos too!) in this release.</a:t>
            </a:r>
            <a:endParaRPr lang="en-US" dirty="0"/>
          </a:p>
        </p:txBody>
      </p:sp>
    </p:spTree>
    <p:extLst>
      <p:ext uri="{BB962C8B-B14F-4D97-AF65-F5344CB8AC3E}">
        <p14:creationId xmlns:p14="http://schemas.microsoft.com/office/powerpoint/2010/main" val="2225347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normAutofit/>
          </a:bodyPr>
          <a:lstStyle/>
          <a:p>
            <a:pPr algn="ctr"/>
            <a:r>
              <a:rPr lang="en-US" sz="4000" dirty="0"/>
              <a:t>Water Quality Template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1498243" y="780781"/>
            <a:ext cx="6398554" cy="4164059"/>
          </a:xfrm>
          <a:prstGeom prst="rect">
            <a:avLst/>
          </a:prstGeom>
          <a:ln>
            <a:solidFill>
              <a:schemeClr val="tx1"/>
            </a:solidFill>
          </a:ln>
        </p:spPr>
      </p:pic>
      <p:sp>
        <p:nvSpPr>
          <p:cNvPr id="5" name="TextBox 3"/>
          <p:cNvSpPr txBox="1"/>
          <p:nvPr/>
        </p:nvSpPr>
        <p:spPr>
          <a:xfrm>
            <a:off x="605641" y="4556424"/>
            <a:ext cx="7932717" cy="1200329"/>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The Water Quality Template has been improved for easier use. </a:t>
            </a:r>
            <a:r>
              <a:rPr lang="en-US" dirty="0"/>
              <a:t>Fixed scroll bars have been added when needed and the screen is expanded by default to view more Enclosures and more Measurements</a:t>
            </a:r>
            <a:r>
              <a:rPr lang="en-US" dirty="0" smtClean="0"/>
              <a:t>. The column and row headers are fixed so if you need to scroll they remain visible. </a:t>
            </a:r>
            <a:endParaRPr lang="en-US" dirty="0"/>
          </a:p>
        </p:txBody>
      </p:sp>
    </p:spTree>
    <p:extLst>
      <p:ext uri="{BB962C8B-B14F-4D97-AF65-F5344CB8AC3E}">
        <p14:creationId xmlns:p14="http://schemas.microsoft.com/office/powerpoint/2010/main" val="2601825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Addition of Water Type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1325563"/>
            <a:ext cx="3647619" cy="3609524"/>
          </a:xfrm>
          <a:prstGeom prst="rect">
            <a:avLst/>
          </a:prstGeom>
          <a:ln>
            <a:solidFill>
              <a:schemeClr val="tx1"/>
            </a:solidFill>
          </a:ln>
        </p:spPr>
      </p:pic>
      <p:sp>
        <p:nvSpPr>
          <p:cNvPr id="5" name="TextBox 3"/>
          <p:cNvSpPr txBox="1"/>
          <p:nvPr/>
        </p:nvSpPr>
        <p:spPr>
          <a:xfrm>
            <a:off x="4800600" y="1969508"/>
            <a:ext cx="3623749" cy="2862322"/>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Water Type has been added to</a:t>
            </a:r>
          </a:p>
          <a:p>
            <a:r>
              <a:rPr lang="en-US" dirty="0"/>
              <a:t>b</a:t>
            </a:r>
            <a:r>
              <a:rPr lang="en-US" dirty="0" smtClean="0"/>
              <a:t>oth the Collected From Wild</a:t>
            </a:r>
          </a:p>
          <a:p>
            <a:r>
              <a:rPr lang="en-US" dirty="0"/>
              <a:t>s</a:t>
            </a:r>
            <a:r>
              <a:rPr lang="en-US" dirty="0" smtClean="0"/>
              <a:t>creen and the Collection Location </a:t>
            </a:r>
          </a:p>
          <a:p>
            <a:r>
              <a:rPr lang="en-US" dirty="0"/>
              <a:t>g</a:t>
            </a:r>
            <a:r>
              <a:rPr lang="en-US" dirty="0" smtClean="0"/>
              <a:t>rid in Collection Trips. This </a:t>
            </a:r>
            <a:endParaRPr lang="en-US" dirty="0"/>
          </a:p>
          <a:p>
            <a:r>
              <a:rPr lang="en-US" dirty="0"/>
              <a:t>i</a:t>
            </a:r>
            <a:r>
              <a:rPr lang="en-US" dirty="0" smtClean="0"/>
              <a:t>nformation is very important for</a:t>
            </a:r>
          </a:p>
          <a:p>
            <a:r>
              <a:rPr lang="en-US" dirty="0"/>
              <a:t>a</a:t>
            </a:r>
            <a:r>
              <a:rPr lang="en-US" dirty="0" smtClean="0"/>
              <a:t>quariums to complete their</a:t>
            </a:r>
          </a:p>
          <a:p>
            <a:r>
              <a:rPr lang="en-US" dirty="0"/>
              <a:t>r</a:t>
            </a:r>
            <a:r>
              <a:rPr lang="en-US" dirty="0" smtClean="0"/>
              <a:t>eporting requirements. This Water</a:t>
            </a:r>
          </a:p>
          <a:p>
            <a:r>
              <a:rPr lang="en-US" dirty="0" smtClean="0"/>
              <a:t>Type can be searched for in the new </a:t>
            </a:r>
          </a:p>
          <a:p>
            <a:r>
              <a:rPr lang="en-US" dirty="0" smtClean="0"/>
              <a:t>Wild Acquisitions report we will look</a:t>
            </a:r>
          </a:p>
          <a:p>
            <a:r>
              <a:rPr lang="en-US" dirty="0"/>
              <a:t>a</a:t>
            </a:r>
            <a:r>
              <a:rPr lang="en-US" dirty="0" smtClean="0"/>
              <a:t>t later.</a:t>
            </a:r>
            <a:endParaRPr lang="en-US" dirty="0"/>
          </a:p>
        </p:txBody>
      </p:sp>
    </p:spTree>
    <p:extLst>
      <p:ext uri="{BB962C8B-B14F-4D97-AF65-F5344CB8AC3E}">
        <p14:creationId xmlns:p14="http://schemas.microsoft.com/office/powerpoint/2010/main" val="154262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8665"/>
            <a:ext cx="7886700" cy="1325563"/>
          </a:xfrm>
        </p:spPr>
        <p:txBody>
          <a:bodyPr>
            <a:normAutofit/>
          </a:bodyPr>
          <a:lstStyle/>
          <a:p>
            <a:pPr algn="ctr"/>
            <a:r>
              <a:rPr lang="en-US" sz="4000" dirty="0"/>
              <a:t>The Highlights!</a:t>
            </a:r>
            <a:endParaRPr lang="en-GB" sz="4000" dirty="0"/>
          </a:p>
        </p:txBody>
      </p:sp>
      <p:sp>
        <p:nvSpPr>
          <p:cNvPr id="3" name="Tijdelijke aanduiding voor inhoud 2"/>
          <p:cNvSpPr>
            <a:spLocks noGrp="1"/>
          </p:cNvSpPr>
          <p:nvPr>
            <p:ph idx="1"/>
          </p:nvPr>
        </p:nvSpPr>
        <p:spPr>
          <a:xfrm>
            <a:off x="628650" y="1136898"/>
            <a:ext cx="7886700" cy="4351338"/>
          </a:xfrm>
        </p:spPr>
        <p:txBody>
          <a:bodyPr/>
          <a:lstStyle/>
          <a:p>
            <a:r>
              <a:rPr lang="en-US" dirty="0"/>
              <a:t>Provisional Date Entry</a:t>
            </a:r>
          </a:p>
          <a:p>
            <a:r>
              <a:rPr lang="en-US" dirty="0"/>
              <a:t>Improved Aquarium Functionality</a:t>
            </a:r>
          </a:p>
          <a:p>
            <a:r>
              <a:rPr lang="en-US" dirty="0"/>
              <a:t>Additions to Studbook Module</a:t>
            </a:r>
          </a:p>
          <a:p>
            <a:r>
              <a:rPr lang="en-US" dirty="0"/>
              <a:t>New &amp; Improved Reports</a:t>
            </a:r>
          </a:p>
          <a:p>
            <a:r>
              <a:rPr lang="en-US" dirty="0"/>
              <a:t>Data Visualization</a:t>
            </a:r>
          </a:p>
          <a:p>
            <a:r>
              <a:rPr lang="en-US" dirty="0"/>
              <a:t>Enrichment Grid</a:t>
            </a:r>
          </a:p>
          <a:p>
            <a:r>
              <a:rPr lang="en-US" dirty="0"/>
              <a:t>And more!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975" y="2628080"/>
            <a:ext cx="3686478" cy="2746427"/>
          </a:xfrm>
          <a:prstGeom prst="rect">
            <a:avLst/>
          </a:prstGeom>
        </p:spPr>
      </p:pic>
    </p:spTree>
    <p:extLst>
      <p:ext uri="{BB962C8B-B14F-4D97-AF65-F5344CB8AC3E}">
        <p14:creationId xmlns:p14="http://schemas.microsoft.com/office/powerpoint/2010/main" val="176206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Redesign of Maintenance Screen </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628650" y="1141926"/>
            <a:ext cx="3630765" cy="3276352"/>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5015395" y="1219200"/>
            <a:ext cx="3371553" cy="3432241"/>
          </a:xfrm>
          <a:prstGeom prst="rect">
            <a:avLst/>
          </a:prstGeom>
          <a:ln>
            <a:solidFill>
              <a:schemeClr val="tx1"/>
            </a:solidFill>
          </a:ln>
        </p:spPr>
      </p:pic>
      <p:cxnSp>
        <p:nvCxnSpPr>
          <p:cNvPr id="6" name="Straight Arrow Connector 8"/>
          <p:cNvCxnSpPr/>
          <p:nvPr/>
        </p:nvCxnSpPr>
        <p:spPr>
          <a:xfrm>
            <a:off x="3719995" y="1727344"/>
            <a:ext cx="129540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10"/>
          <p:cNvCxnSpPr/>
          <p:nvPr/>
        </p:nvCxnSpPr>
        <p:spPr>
          <a:xfrm>
            <a:off x="1920005" y="2092325"/>
            <a:ext cx="3084121" cy="571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9"/>
          <p:cNvCxnSpPr/>
          <p:nvPr/>
        </p:nvCxnSpPr>
        <p:spPr>
          <a:xfrm>
            <a:off x="1901876" y="2485394"/>
            <a:ext cx="2994504" cy="3978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3"/>
          <p:cNvSpPr txBox="1"/>
          <p:nvPr/>
        </p:nvSpPr>
        <p:spPr>
          <a:xfrm>
            <a:off x="185281" y="4584063"/>
            <a:ext cx="4862995" cy="1754326"/>
          </a:xfrm>
          <a:prstGeom prst="rect">
            <a:avLst/>
          </a:prstGeom>
          <a:solidFill>
            <a:schemeClr val="accent1">
              <a:lumMod val="40000"/>
              <a:lumOff val="60000"/>
            </a:schemeClr>
          </a:solidFill>
          <a:ln>
            <a:solidFill>
              <a:schemeClr val="tx1"/>
            </a:solidFill>
          </a:ln>
        </p:spPr>
        <p:txBody>
          <a:bodyPr wrap="square" rtlCol="0">
            <a:spAutoFit/>
          </a:bodyPr>
          <a:lstStyle/>
          <a:p>
            <a:r>
              <a:rPr lang="en-US" sz="1200" dirty="0" smtClean="0"/>
              <a:t>The Enclosure, Life Support and Component Maintenance screens have been redesigned (right hand). We found the Previous design with multiple data Standard dropdown lists was confusing to Users, many were not using it, and we were not getting useful data from it. You now gather more free text entries. Maintenance Type, Action Type and Area of Maintenance have been migrated into the Details Box. You can search for your entries using the Maintenance Search by Details Text. Selecting the Add New Calendar Task will open the screen to create a Calendar Task. We have also added the Save &amp; Repeat function to save data entry time.</a:t>
            </a:r>
            <a:endParaRPr lang="en-US" sz="1200" dirty="0"/>
          </a:p>
        </p:txBody>
      </p:sp>
    </p:spTree>
    <p:extLst>
      <p:ext uri="{BB962C8B-B14F-4D97-AF65-F5344CB8AC3E}">
        <p14:creationId xmlns:p14="http://schemas.microsoft.com/office/powerpoint/2010/main" val="59767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3600" dirty="0"/>
              <a:t>Redesign of Maintenance Request</a:t>
            </a:r>
            <a:endParaRPr lang="en-GB" sz="3600" dirty="0"/>
          </a:p>
        </p:txBody>
      </p:sp>
      <p:sp>
        <p:nvSpPr>
          <p:cNvPr id="3" name="Tijdelijke aanduiding voor inhoud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676399" y="2501097"/>
            <a:ext cx="7162800" cy="2430084"/>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04801" y="1175534"/>
            <a:ext cx="3810000" cy="3251391"/>
          </a:xfrm>
          <a:prstGeom prst="rect">
            <a:avLst/>
          </a:prstGeom>
          <a:ln>
            <a:solidFill>
              <a:schemeClr val="tx1"/>
            </a:solidFill>
          </a:ln>
        </p:spPr>
      </p:pic>
      <p:cxnSp>
        <p:nvCxnSpPr>
          <p:cNvPr id="6" name="Straight Arrow Connector 5"/>
          <p:cNvCxnSpPr/>
          <p:nvPr/>
        </p:nvCxnSpPr>
        <p:spPr>
          <a:xfrm flipV="1">
            <a:off x="2867026" y="3449439"/>
            <a:ext cx="281940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7"/>
          <p:cNvSpPr txBox="1"/>
          <p:nvPr/>
        </p:nvSpPr>
        <p:spPr>
          <a:xfrm>
            <a:off x="779647" y="4591405"/>
            <a:ext cx="7584705"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Maintenance Request screen has also been redesigned and simplified.</a:t>
            </a:r>
          </a:p>
          <a:p>
            <a:r>
              <a:rPr lang="en-US" dirty="0" smtClean="0"/>
              <a:t>Anything entered in previous screens has been migrated into the Action Taken/</a:t>
            </a:r>
          </a:p>
          <a:p>
            <a:r>
              <a:rPr lang="en-US" dirty="0" smtClean="0"/>
              <a:t>Details box. Checking the Create Calendar Task will automatically create a task</a:t>
            </a:r>
          </a:p>
          <a:p>
            <a:r>
              <a:rPr lang="en-US" dirty="0"/>
              <a:t>i</a:t>
            </a:r>
            <a:r>
              <a:rPr lang="en-US" dirty="0" smtClean="0"/>
              <a:t>n the Calendar from the information entered on this screen.</a:t>
            </a:r>
            <a:endParaRPr lang="en-US" dirty="0"/>
          </a:p>
        </p:txBody>
      </p:sp>
    </p:spTree>
    <p:extLst>
      <p:ext uri="{BB962C8B-B14F-4D97-AF65-F5344CB8AC3E}">
        <p14:creationId xmlns:p14="http://schemas.microsoft.com/office/powerpoint/2010/main" val="2050721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normAutofit/>
          </a:bodyPr>
          <a:lstStyle/>
          <a:p>
            <a:pPr algn="ctr"/>
            <a:r>
              <a:rPr lang="en-US" sz="4000" dirty="0"/>
              <a:t>Additions to Measurements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54169" y="958626"/>
            <a:ext cx="4809524" cy="4200000"/>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4808736" y="969015"/>
            <a:ext cx="3981095" cy="1482892"/>
          </a:xfrm>
          <a:prstGeom prst="rect">
            <a:avLst/>
          </a:prstGeom>
          <a:ln>
            <a:solidFill>
              <a:schemeClr val="tx1"/>
            </a:solidFill>
          </a:ln>
        </p:spPr>
      </p:pic>
      <p:pic>
        <p:nvPicPr>
          <p:cNvPr id="6" name="Picture 4"/>
          <p:cNvPicPr>
            <a:picLocks noChangeAspect="1"/>
          </p:cNvPicPr>
          <p:nvPr/>
        </p:nvPicPr>
        <p:blipFill>
          <a:blip r:embed="rId4"/>
          <a:stretch>
            <a:fillRect/>
          </a:stretch>
        </p:blipFill>
        <p:spPr>
          <a:xfrm>
            <a:off x="4123851" y="2672229"/>
            <a:ext cx="4528739" cy="1745928"/>
          </a:xfrm>
          <a:prstGeom prst="rect">
            <a:avLst/>
          </a:prstGeom>
          <a:ln>
            <a:solidFill>
              <a:schemeClr val="tx1"/>
            </a:solidFill>
          </a:ln>
        </p:spPr>
      </p:pic>
      <p:sp>
        <p:nvSpPr>
          <p:cNvPr id="7" name="TextBox 5"/>
          <p:cNvSpPr txBox="1"/>
          <p:nvPr/>
        </p:nvSpPr>
        <p:spPr>
          <a:xfrm>
            <a:off x="491410" y="4758951"/>
            <a:ext cx="7848600" cy="1077218"/>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smtClean="0"/>
              <a:t>The ability to add characters such as “&lt;“ and “&gt;” has been added to Enclosure (etc.) </a:t>
            </a:r>
          </a:p>
          <a:p>
            <a:r>
              <a:rPr lang="en-US" sz="1600" dirty="0" smtClean="0"/>
              <a:t>Measurements. Information entered into the Action Taken/Details box will display in the Measurement grid. In addition, a checkbox for “Create Maintenance Record” has added. If checked this will automatically create a Maintenance record from the Details box entry.</a:t>
            </a:r>
            <a:endParaRPr lang="en-US" sz="1600" dirty="0"/>
          </a:p>
        </p:txBody>
      </p:sp>
    </p:spTree>
    <p:extLst>
      <p:ext uri="{BB962C8B-B14F-4D97-AF65-F5344CB8AC3E}">
        <p14:creationId xmlns:p14="http://schemas.microsoft.com/office/powerpoint/2010/main" val="4155073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8514"/>
            <a:ext cx="7886700" cy="1325563"/>
          </a:xfrm>
        </p:spPr>
        <p:txBody>
          <a:bodyPr>
            <a:normAutofit/>
          </a:bodyPr>
          <a:lstStyle/>
          <a:p>
            <a:pPr algn="ctr"/>
            <a:r>
              <a:rPr lang="en-US" sz="4000" dirty="0"/>
              <a:t>Addition of Feeding Method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11015" y="1227049"/>
            <a:ext cx="4923809" cy="3838095"/>
          </a:xfrm>
          <a:prstGeom prst="rect">
            <a:avLst/>
          </a:prstGeom>
          <a:ln>
            <a:solidFill>
              <a:schemeClr val="tx1"/>
            </a:solidFill>
          </a:ln>
        </p:spPr>
      </p:pic>
      <p:sp>
        <p:nvSpPr>
          <p:cNvPr id="5" name="TextBox 3"/>
          <p:cNvSpPr txBox="1"/>
          <p:nvPr/>
        </p:nvSpPr>
        <p:spPr>
          <a:xfrm>
            <a:off x="5854292" y="2088086"/>
            <a:ext cx="2818400" cy="2862322"/>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Feeding Method has been</a:t>
            </a:r>
          </a:p>
          <a:p>
            <a:r>
              <a:rPr lang="en-US" dirty="0"/>
              <a:t>a</a:t>
            </a:r>
            <a:r>
              <a:rPr lang="en-US" dirty="0" smtClean="0"/>
              <a:t>dded to both Animal and</a:t>
            </a:r>
          </a:p>
          <a:p>
            <a:r>
              <a:rPr lang="en-US" dirty="0" smtClean="0"/>
              <a:t>Enclosure Feed Log entries.</a:t>
            </a:r>
          </a:p>
          <a:p>
            <a:r>
              <a:rPr lang="en-US" dirty="0" smtClean="0"/>
              <a:t>This enables you to better</a:t>
            </a:r>
          </a:p>
          <a:p>
            <a:r>
              <a:rPr lang="en-US" dirty="0"/>
              <a:t>i</a:t>
            </a:r>
            <a:r>
              <a:rPr lang="en-US" dirty="0" smtClean="0"/>
              <a:t>nterpret the data as it</a:t>
            </a:r>
          </a:p>
          <a:p>
            <a:r>
              <a:rPr lang="en-US" dirty="0" smtClean="0"/>
              <a:t>indicates if the amount was </a:t>
            </a:r>
          </a:p>
          <a:p>
            <a:r>
              <a:rPr lang="en-US" dirty="0"/>
              <a:t>f</a:t>
            </a:r>
            <a:r>
              <a:rPr lang="en-US" dirty="0" smtClean="0"/>
              <a:t>ed directly to the animal</a:t>
            </a:r>
          </a:p>
          <a:p>
            <a:r>
              <a:rPr lang="en-US" dirty="0"/>
              <a:t>o</a:t>
            </a:r>
            <a:r>
              <a:rPr lang="en-US" dirty="0" smtClean="0"/>
              <a:t>r it was broadcast over the</a:t>
            </a:r>
          </a:p>
          <a:p>
            <a:r>
              <a:rPr lang="en-US" dirty="0"/>
              <a:t>e</a:t>
            </a:r>
            <a:r>
              <a:rPr lang="en-US" dirty="0" smtClean="0"/>
              <a:t>nclosure for consumption</a:t>
            </a:r>
          </a:p>
          <a:p>
            <a:r>
              <a:rPr lang="en-US" dirty="0"/>
              <a:t>b</a:t>
            </a:r>
            <a:r>
              <a:rPr lang="en-US" dirty="0" smtClean="0"/>
              <a:t>y many animals.</a:t>
            </a:r>
            <a:endParaRPr lang="en-US" dirty="0"/>
          </a:p>
        </p:txBody>
      </p:sp>
    </p:spTree>
    <p:extLst>
      <p:ext uri="{BB962C8B-B14F-4D97-AF65-F5344CB8AC3E}">
        <p14:creationId xmlns:p14="http://schemas.microsoft.com/office/powerpoint/2010/main" val="1791272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normAutofit/>
          </a:bodyPr>
          <a:lstStyle/>
          <a:p>
            <a:pPr algn="ctr"/>
            <a:r>
              <a:rPr lang="en-US" sz="4000" dirty="0"/>
              <a:t>Aquarist Daily Log Template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586285" y="964060"/>
            <a:ext cx="5971429" cy="3590476"/>
          </a:xfrm>
          <a:prstGeom prst="rect">
            <a:avLst/>
          </a:prstGeom>
          <a:ln>
            <a:solidFill>
              <a:schemeClr val="tx1"/>
            </a:solidFill>
          </a:ln>
        </p:spPr>
      </p:pic>
      <p:sp>
        <p:nvSpPr>
          <p:cNvPr id="5" name="TextBox 3"/>
          <p:cNvSpPr txBox="1"/>
          <p:nvPr/>
        </p:nvSpPr>
        <p:spPr>
          <a:xfrm>
            <a:off x="1140611" y="5057384"/>
            <a:ext cx="6862776" cy="646331"/>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A new Aquarist Daily Log Template can be found under the Start menu</a:t>
            </a:r>
          </a:p>
          <a:p>
            <a:r>
              <a:rPr lang="en-US" dirty="0"/>
              <a:t>a</a:t>
            </a:r>
            <a:r>
              <a:rPr lang="en-US" dirty="0" smtClean="0"/>
              <a:t>nd Tools.</a:t>
            </a:r>
            <a:endParaRPr lang="en-US" dirty="0"/>
          </a:p>
        </p:txBody>
      </p:sp>
    </p:spTree>
    <p:extLst>
      <p:ext uri="{BB962C8B-B14F-4D97-AF65-F5344CB8AC3E}">
        <p14:creationId xmlns:p14="http://schemas.microsoft.com/office/powerpoint/2010/main" val="758153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normAutofit/>
          </a:bodyPr>
          <a:lstStyle/>
          <a:p>
            <a:pPr algn="ctr"/>
            <a:r>
              <a:rPr lang="en-US" sz="4000" dirty="0"/>
              <a:t>Aquarist Daily Log</a:t>
            </a:r>
            <a:endParaRPr lang="en-GB" sz="4000" dirty="0"/>
          </a:p>
        </p:txBody>
      </p:sp>
      <p:pic>
        <p:nvPicPr>
          <p:cNvPr id="4" name="Picture 2"/>
          <p:cNvPicPr>
            <a:picLocks noGrp="1" noChangeAspect="1"/>
          </p:cNvPicPr>
          <p:nvPr>
            <p:ph idx="1"/>
          </p:nvPr>
        </p:nvPicPr>
        <p:blipFill>
          <a:blip r:embed="rId2"/>
          <a:stretch>
            <a:fillRect/>
          </a:stretch>
        </p:blipFill>
        <p:spPr>
          <a:xfrm>
            <a:off x="628650" y="902801"/>
            <a:ext cx="7886700" cy="4239397"/>
          </a:xfrm>
          <a:prstGeom prst="rect">
            <a:avLst/>
          </a:prstGeom>
          <a:ln>
            <a:solidFill>
              <a:schemeClr val="tx1"/>
            </a:solidFill>
          </a:ln>
        </p:spPr>
      </p:pic>
      <p:sp>
        <p:nvSpPr>
          <p:cNvPr id="5" name="TextBox 3"/>
          <p:cNvSpPr txBox="1"/>
          <p:nvPr/>
        </p:nvSpPr>
        <p:spPr>
          <a:xfrm>
            <a:off x="411592" y="4252408"/>
            <a:ext cx="7865743" cy="1477328"/>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On the left you select the Enclosures, Life Supports and Components that you</a:t>
            </a:r>
          </a:p>
          <a:p>
            <a:r>
              <a:rPr lang="en-US" dirty="0"/>
              <a:t>w</a:t>
            </a:r>
            <a:r>
              <a:rPr lang="en-US" dirty="0" smtClean="0"/>
              <a:t>ant the log to apply to. On the right you select the Data Fields to include. If a</a:t>
            </a:r>
          </a:p>
          <a:p>
            <a:r>
              <a:rPr lang="en-US" dirty="0"/>
              <a:t>f</a:t>
            </a:r>
            <a:r>
              <a:rPr lang="en-US" dirty="0" smtClean="0"/>
              <a:t>ield is restricted to an entity type it is noted in red. Feed Logs and Barrier Voltage</a:t>
            </a:r>
          </a:p>
          <a:p>
            <a:r>
              <a:rPr lang="en-US" dirty="0"/>
              <a:t>a</a:t>
            </a:r>
            <a:r>
              <a:rPr lang="en-US" dirty="0" smtClean="0"/>
              <a:t>re only appropriate for Enclosures whereas Total Volume only applies to Life</a:t>
            </a:r>
          </a:p>
          <a:p>
            <a:r>
              <a:rPr lang="en-US" dirty="0" smtClean="0"/>
              <a:t>Supports or Components. The Template can be shared or editable by others.</a:t>
            </a:r>
            <a:endParaRPr lang="en-US" dirty="0"/>
          </a:p>
        </p:txBody>
      </p:sp>
    </p:spTree>
    <p:extLst>
      <p:ext uri="{BB962C8B-B14F-4D97-AF65-F5344CB8AC3E}">
        <p14:creationId xmlns:p14="http://schemas.microsoft.com/office/powerpoint/2010/main" val="1798847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2"/>
            <a:ext cx="7886700" cy="1325563"/>
          </a:xfrm>
        </p:spPr>
        <p:txBody>
          <a:bodyPr>
            <a:normAutofit/>
          </a:bodyPr>
          <a:lstStyle/>
          <a:p>
            <a:pPr algn="ctr"/>
            <a:r>
              <a:rPr lang="en-US" sz="4000" dirty="0"/>
              <a:t>Aquarist Daily Log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66164" y="1028813"/>
            <a:ext cx="4590476" cy="280000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217410" y="2119721"/>
            <a:ext cx="4447619" cy="2714286"/>
          </a:xfrm>
          <a:prstGeom prst="rect">
            <a:avLst/>
          </a:prstGeom>
          <a:ln>
            <a:solidFill>
              <a:schemeClr val="tx1"/>
            </a:solidFill>
          </a:ln>
        </p:spPr>
      </p:pic>
      <p:sp>
        <p:nvSpPr>
          <p:cNvPr id="6" name="TextBox 5"/>
          <p:cNvSpPr txBox="1"/>
          <p:nvPr/>
        </p:nvSpPr>
        <p:spPr>
          <a:xfrm>
            <a:off x="488868" y="4678283"/>
            <a:ext cx="3284169"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You can use the Move Down and</a:t>
            </a:r>
          </a:p>
          <a:p>
            <a:r>
              <a:rPr lang="en-US" dirty="0" smtClean="0"/>
              <a:t>Move Up arrows to arrange the</a:t>
            </a:r>
          </a:p>
          <a:p>
            <a:r>
              <a:rPr lang="en-US" dirty="0" smtClean="0"/>
              <a:t>Data Field order. You can also</a:t>
            </a:r>
          </a:p>
          <a:p>
            <a:r>
              <a:rPr lang="en-US" dirty="0"/>
              <a:t>a</a:t>
            </a:r>
            <a:r>
              <a:rPr lang="en-US" dirty="0" smtClean="0"/>
              <a:t>rrange the order of the Entities.</a:t>
            </a:r>
            <a:endParaRPr lang="en-US" dirty="0"/>
          </a:p>
        </p:txBody>
      </p:sp>
    </p:spTree>
    <p:extLst>
      <p:ext uri="{BB962C8B-B14F-4D97-AF65-F5344CB8AC3E}">
        <p14:creationId xmlns:p14="http://schemas.microsoft.com/office/powerpoint/2010/main" val="2506011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Using the Daily Log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74023" y="1506828"/>
            <a:ext cx="5066667" cy="1580952"/>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3200079" y="3087780"/>
            <a:ext cx="4990476" cy="1419048"/>
          </a:xfrm>
          <a:prstGeom prst="rect">
            <a:avLst/>
          </a:prstGeom>
          <a:ln>
            <a:solidFill>
              <a:schemeClr val="tx1"/>
            </a:solidFill>
          </a:ln>
        </p:spPr>
      </p:pic>
      <p:sp>
        <p:nvSpPr>
          <p:cNvPr id="6" name="TextBox 4"/>
          <p:cNvSpPr txBox="1"/>
          <p:nvPr/>
        </p:nvSpPr>
        <p:spPr>
          <a:xfrm>
            <a:off x="628650" y="4349935"/>
            <a:ext cx="7547387" cy="1477328"/>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Once created the Daily Log is found under the Batch Measurements tab in</a:t>
            </a:r>
          </a:p>
          <a:p>
            <a:r>
              <a:rPr lang="en-US" dirty="0"/>
              <a:t>t</a:t>
            </a:r>
            <a:r>
              <a:rPr lang="en-US" dirty="0" smtClean="0"/>
              <a:t>he Enclosure/Life Support module. To use it you will find the template in the </a:t>
            </a:r>
          </a:p>
          <a:p>
            <a:r>
              <a:rPr lang="en-US" dirty="0" smtClean="0"/>
              <a:t>drop down List and select Add New Record. This is slightly different from the </a:t>
            </a:r>
          </a:p>
          <a:p>
            <a:r>
              <a:rPr lang="en-US" dirty="0" smtClean="0"/>
              <a:t>functionality for other Batch Measurement Templates where you select to Add </a:t>
            </a:r>
          </a:p>
          <a:p>
            <a:r>
              <a:rPr lang="en-US" dirty="0" smtClean="0"/>
              <a:t>New Record first and then find the Template.</a:t>
            </a:r>
            <a:endParaRPr lang="en-US" dirty="0"/>
          </a:p>
        </p:txBody>
      </p:sp>
    </p:spTree>
    <p:extLst>
      <p:ext uri="{BB962C8B-B14F-4D97-AF65-F5344CB8AC3E}">
        <p14:creationId xmlns:p14="http://schemas.microsoft.com/office/powerpoint/2010/main" val="3706682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dirty="0"/>
              <a:t>Using the Daily Log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19845" y="770970"/>
            <a:ext cx="8095505" cy="301964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28650" y="3677893"/>
            <a:ext cx="2895238" cy="580952"/>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572000" y="3790619"/>
            <a:ext cx="3828571" cy="819048"/>
          </a:xfrm>
          <a:prstGeom prst="rect">
            <a:avLst/>
          </a:prstGeom>
          <a:ln>
            <a:solidFill>
              <a:schemeClr val="tx1"/>
            </a:solidFill>
          </a:ln>
        </p:spPr>
      </p:pic>
      <p:sp>
        <p:nvSpPr>
          <p:cNvPr id="7" name="TextBox 3"/>
          <p:cNvSpPr txBox="1"/>
          <p:nvPr/>
        </p:nvSpPr>
        <p:spPr>
          <a:xfrm>
            <a:off x="419845" y="4440710"/>
            <a:ext cx="5272616" cy="2246769"/>
          </a:xfrm>
          <a:prstGeom prst="rect">
            <a:avLst/>
          </a:prstGeom>
          <a:solidFill>
            <a:schemeClr val="accent1">
              <a:lumMod val="40000"/>
              <a:lumOff val="60000"/>
            </a:schemeClr>
          </a:solidFill>
          <a:ln>
            <a:solidFill>
              <a:schemeClr val="tx1"/>
            </a:solidFill>
          </a:ln>
        </p:spPr>
        <p:txBody>
          <a:bodyPr wrap="square" rtlCol="0">
            <a:spAutoFit/>
          </a:bodyPr>
          <a:lstStyle/>
          <a:p>
            <a:r>
              <a:rPr lang="en-US" sz="1400" dirty="0" smtClean="0"/>
              <a:t>You then fill in what measurements/actions you have taken on your entities in</a:t>
            </a:r>
          </a:p>
          <a:p>
            <a:r>
              <a:rPr lang="en-US" sz="1400" dirty="0"/>
              <a:t>t</a:t>
            </a:r>
            <a:r>
              <a:rPr lang="en-US" sz="1400" dirty="0" smtClean="0"/>
              <a:t>he Template. Any actions that are not appropriate for the entity are greyed out</a:t>
            </a:r>
          </a:p>
          <a:p>
            <a:r>
              <a:rPr lang="en-US" sz="1400" dirty="0" smtClean="0"/>
              <a:t>And you cannot enter data in them. The Template saves as a draft every 60 seconds </a:t>
            </a:r>
          </a:p>
          <a:p>
            <a:r>
              <a:rPr lang="en-US" sz="1400" dirty="0" smtClean="0"/>
              <a:t>so you do not have to complete your entries all at one time. If you select Cancel (not </a:t>
            </a:r>
          </a:p>
          <a:p>
            <a:r>
              <a:rPr lang="en-US" sz="1400" dirty="0" smtClean="0"/>
              <a:t>Save) you will be asked if you want to save the data as a draft to finish later.</a:t>
            </a:r>
            <a:endParaRPr lang="en-US" sz="1400" dirty="0"/>
          </a:p>
        </p:txBody>
      </p:sp>
    </p:spTree>
    <p:extLst>
      <p:ext uri="{BB962C8B-B14F-4D97-AF65-F5344CB8AC3E}">
        <p14:creationId xmlns:p14="http://schemas.microsoft.com/office/powerpoint/2010/main" val="799393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Daily Log Drafts</a:t>
            </a:r>
            <a:endParaRPr lang="en-GB" sz="4000" dirty="0"/>
          </a:p>
        </p:txBody>
      </p:sp>
      <p:pic>
        <p:nvPicPr>
          <p:cNvPr id="4" name="Picture 2"/>
          <p:cNvPicPr>
            <a:picLocks noGrp="1" noChangeAspect="1"/>
          </p:cNvPicPr>
          <p:nvPr>
            <p:ph idx="1"/>
          </p:nvPr>
        </p:nvPicPr>
        <p:blipFill>
          <a:blip r:embed="rId2"/>
          <a:stretch>
            <a:fillRect/>
          </a:stretch>
        </p:blipFill>
        <p:spPr>
          <a:xfrm>
            <a:off x="2191047" y="1749012"/>
            <a:ext cx="4761905" cy="1800000"/>
          </a:xfrm>
          <a:prstGeom prst="rect">
            <a:avLst/>
          </a:prstGeom>
          <a:ln>
            <a:solidFill>
              <a:schemeClr val="tx1"/>
            </a:solidFill>
          </a:ln>
        </p:spPr>
      </p:pic>
      <p:sp>
        <p:nvSpPr>
          <p:cNvPr id="5" name="TextBox 3"/>
          <p:cNvSpPr txBox="1"/>
          <p:nvPr/>
        </p:nvSpPr>
        <p:spPr>
          <a:xfrm>
            <a:off x="1467800" y="4572000"/>
            <a:ext cx="6480748"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Drafts are found under the Batch Measurements&gt;Aquarist</a:t>
            </a:r>
          </a:p>
          <a:p>
            <a:r>
              <a:rPr lang="en-US" dirty="0" smtClean="0"/>
              <a:t>Daily Log Templates. Although the title is “Aquarist Daily Log”</a:t>
            </a:r>
          </a:p>
          <a:p>
            <a:r>
              <a:rPr lang="en-US" dirty="0" smtClean="0"/>
              <a:t>This functionality can easily be used for as a Daily Log for terrestrial</a:t>
            </a:r>
          </a:p>
          <a:p>
            <a:r>
              <a:rPr lang="en-US" dirty="0"/>
              <a:t>a</a:t>
            </a:r>
            <a:r>
              <a:rPr lang="en-US" dirty="0" smtClean="0"/>
              <a:t>ctions also.</a:t>
            </a:r>
            <a:endParaRPr lang="en-US" dirty="0"/>
          </a:p>
        </p:txBody>
      </p:sp>
    </p:spTree>
    <p:extLst>
      <p:ext uri="{BB962C8B-B14F-4D97-AF65-F5344CB8AC3E}">
        <p14:creationId xmlns:p14="http://schemas.microsoft.com/office/powerpoint/2010/main" val="2598885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Enrichment Grid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892121" y="913976"/>
            <a:ext cx="5547886" cy="3087318"/>
          </a:xfrm>
          <a:prstGeom prst="rect">
            <a:avLst/>
          </a:prstGeom>
          <a:effectLst>
            <a:softEdge rad="127000"/>
          </a:effectLst>
        </p:spPr>
      </p:pic>
      <p:sp>
        <p:nvSpPr>
          <p:cNvPr id="5" name="TextBox 3"/>
          <p:cNvSpPr txBox="1"/>
          <p:nvPr/>
        </p:nvSpPr>
        <p:spPr>
          <a:xfrm>
            <a:off x="1171870" y="4176606"/>
            <a:ext cx="6800260" cy="1477328"/>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Early last year the ZIMS User Group voted on Enhancements and the</a:t>
            </a:r>
          </a:p>
          <a:p>
            <a:r>
              <a:rPr lang="en-US" dirty="0"/>
              <a:t>d</a:t>
            </a:r>
            <a:r>
              <a:rPr lang="en-US" dirty="0" smtClean="0"/>
              <a:t>evelopment of an Enrichment grid was a top priority. An 18 member</a:t>
            </a:r>
          </a:p>
          <a:p>
            <a:r>
              <a:rPr lang="en-US" dirty="0" smtClean="0"/>
              <a:t>sub-set of the group worked to develop this module to help you better</a:t>
            </a:r>
          </a:p>
          <a:p>
            <a:r>
              <a:rPr lang="en-US" dirty="0"/>
              <a:t>t</a:t>
            </a:r>
            <a:r>
              <a:rPr lang="en-US" dirty="0" smtClean="0"/>
              <a:t>rack the enrichment given to your animals. The initial phase of this</a:t>
            </a:r>
          </a:p>
          <a:p>
            <a:r>
              <a:rPr lang="en-US" dirty="0"/>
              <a:t>m</a:t>
            </a:r>
            <a:r>
              <a:rPr lang="en-US" dirty="0" smtClean="0"/>
              <a:t>odule rolled out with the 2.3 Release.</a:t>
            </a:r>
            <a:endParaRPr lang="en-US" dirty="0"/>
          </a:p>
        </p:txBody>
      </p:sp>
    </p:spTree>
    <p:extLst>
      <p:ext uri="{BB962C8B-B14F-4D97-AF65-F5344CB8AC3E}">
        <p14:creationId xmlns:p14="http://schemas.microsoft.com/office/powerpoint/2010/main" val="3258934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Enclosure Treatment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342109" y="999186"/>
            <a:ext cx="8459782" cy="2362200"/>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4016408" y="2707783"/>
            <a:ext cx="4928753" cy="1901379"/>
          </a:xfrm>
          <a:prstGeom prst="rect">
            <a:avLst/>
          </a:prstGeom>
          <a:ln>
            <a:solidFill>
              <a:schemeClr val="tx1"/>
            </a:solidFill>
          </a:ln>
        </p:spPr>
      </p:pic>
      <p:sp>
        <p:nvSpPr>
          <p:cNvPr id="6" name="TextBox 7"/>
          <p:cNvSpPr txBox="1"/>
          <p:nvPr/>
        </p:nvSpPr>
        <p:spPr>
          <a:xfrm>
            <a:off x="362861" y="2796460"/>
            <a:ext cx="3424784" cy="3139321"/>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You can now add a treatment to</a:t>
            </a:r>
          </a:p>
          <a:p>
            <a:r>
              <a:rPr lang="en-US" dirty="0"/>
              <a:t>a</a:t>
            </a:r>
            <a:r>
              <a:rPr lang="en-US" dirty="0" smtClean="0"/>
              <a:t>n Aquatic enclosure. First a Rx/</a:t>
            </a:r>
          </a:p>
          <a:p>
            <a:r>
              <a:rPr lang="en-US" dirty="0" smtClean="0"/>
              <a:t>Treatment must be created for the</a:t>
            </a:r>
          </a:p>
          <a:p>
            <a:r>
              <a:rPr lang="en-US" dirty="0" smtClean="0"/>
              <a:t>Enclosure in the Medical module</a:t>
            </a:r>
          </a:p>
          <a:p>
            <a:r>
              <a:rPr lang="en-US" dirty="0" smtClean="0"/>
              <a:t>(top). Staff other than Vets can be </a:t>
            </a:r>
          </a:p>
          <a:p>
            <a:r>
              <a:rPr lang="en-US" dirty="0" smtClean="0"/>
              <a:t>given the access to create an </a:t>
            </a:r>
          </a:p>
          <a:p>
            <a:r>
              <a:rPr lang="en-US" dirty="0" smtClean="0"/>
              <a:t>Enclosure Treatment. To add the </a:t>
            </a:r>
          </a:p>
          <a:p>
            <a:r>
              <a:rPr lang="en-US" dirty="0" smtClean="0"/>
              <a:t>Treatment you will go into the </a:t>
            </a:r>
          </a:p>
          <a:p>
            <a:r>
              <a:rPr lang="en-US" dirty="0" smtClean="0"/>
              <a:t>Husbandry module (below) and </a:t>
            </a:r>
          </a:p>
          <a:p>
            <a:r>
              <a:rPr lang="en-US" dirty="0" smtClean="0"/>
              <a:t>select Add New under the Actions </a:t>
            </a:r>
          </a:p>
          <a:p>
            <a:r>
              <a:rPr lang="en-US" dirty="0" smtClean="0"/>
              <a:t>button.</a:t>
            </a:r>
            <a:endParaRPr lang="en-US" dirty="0"/>
          </a:p>
        </p:txBody>
      </p:sp>
    </p:spTree>
    <p:extLst>
      <p:ext uri="{BB962C8B-B14F-4D97-AF65-F5344CB8AC3E}">
        <p14:creationId xmlns:p14="http://schemas.microsoft.com/office/powerpoint/2010/main" val="37344471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8514"/>
            <a:ext cx="7886700" cy="1325563"/>
          </a:xfrm>
        </p:spPr>
        <p:txBody>
          <a:bodyPr>
            <a:normAutofit/>
          </a:bodyPr>
          <a:lstStyle/>
          <a:p>
            <a:pPr algn="ctr"/>
            <a:r>
              <a:rPr lang="en-US" sz="4000" dirty="0"/>
              <a:t>Enclosure Treatment</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5" name="Picture 5"/>
          <p:cNvPicPr>
            <a:picLocks noChangeAspect="1"/>
          </p:cNvPicPr>
          <p:nvPr/>
        </p:nvPicPr>
        <p:blipFill>
          <a:blip r:embed="rId2"/>
          <a:stretch>
            <a:fillRect/>
          </a:stretch>
        </p:blipFill>
        <p:spPr>
          <a:xfrm>
            <a:off x="186744" y="1075430"/>
            <a:ext cx="5785972" cy="3569124"/>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5014174" y="2088563"/>
            <a:ext cx="3352381" cy="1542857"/>
          </a:xfrm>
          <a:prstGeom prst="rect">
            <a:avLst/>
          </a:prstGeom>
          <a:ln>
            <a:solidFill>
              <a:schemeClr val="tx1"/>
            </a:solidFill>
          </a:ln>
        </p:spPr>
      </p:pic>
      <p:sp>
        <p:nvSpPr>
          <p:cNvPr id="7" name="TextBox 4"/>
          <p:cNvSpPr txBox="1"/>
          <p:nvPr/>
        </p:nvSpPr>
        <p:spPr>
          <a:xfrm>
            <a:off x="628650" y="4446973"/>
            <a:ext cx="7391400" cy="1200329"/>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The Rx/Treatment will display in the upper left of the data entry screen. If the date entered is before the start of the scheduled treatment you will get a</a:t>
            </a:r>
          </a:p>
          <a:p>
            <a:r>
              <a:rPr lang="en-US" dirty="0"/>
              <a:t>m</a:t>
            </a:r>
            <a:r>
              <a:rPr lang="en-US" dirty="0" smtClean="0"/>
              <a:t>essage that there are no prescriptions at that time. You can record new measurements using the upper right hand entry field.</a:t>
            </a:r>
            <a:endParaRPr lang="en-US" dirty="0"/>
          </a:p>
        </p:txBody>
      </p:sp>
    </p:spTree>
    <p:extLst>
      <p:ext uri="{BB962C8B-B14F-4D97-AF65-F5344CB8AC3E}">
        <p14:creationId xmlns:p14="http://schemas.microsoft.com/office/powerpoint/2010/main" val="3684678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8514"/>
            <a:ext cx="7886700" cy="1325563"/>
          </a:xfrm>
        </p:spPr>
        <p:txBody>
          <a:bodyPr>
            <a:normAutofit/>
          </a:bodyPr>
          <a:lstStyle/>
          <a:p>
            <a:pPr algn="ctr"/>
            <a:r>
              <a:rPr lang="en-US" sz="4000" dirty="0"/>
              <a:t>Enclosure Treatment</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73676" y="1024944"/>
            <a:ext cx="6476534" cy="3990007"/>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3175086" y="1024944"/>
            <a:ext cx="5695238" cy="1790476"/>
          </a:xfrm>
          <a:prstGeom prst="rect">
            <a:avLst/>
          </a:prstGeom>
          <a:ln>
            <a:solidFill>
              <a:schemeClr val="tx1"/>
            </a:solidFill>
          </a:ln>
        </p:spPr>
      </p:pic>
      <p:sp>
        <p:nvSpPr>
          <p:cNvPr id="6" name="TextBox 4"/>
          <p:cNvSpPr txBox="1"/>
          <p:nvPr/>
        </p:nvSpPr>
        <p:spPr>
          <a:xfrm>
            <a:off x="825321" y="4995206"/>
            <a:ext cx="7233455" cy="646331"/>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Your copper reading is too low (.05 mg/L) so you treat with 20 ml of copper</a:t>
            </a:r>
          </a:p>
          <a:p>
            <a:r>
              <a:rPr lang="en-US" dirty="0"/>
              <a:t>a</a:t>
            </a:r>
            <a:r>
              <a:rPr lang="en-US" dirty="0" smtClean="0"/>
              <a:t>t 9:00 am. This treatment displays in the Enclosure Treatment grid.</a:t>
            </a:r>
            <a:endParaRPr lang="en-US" dirty="0"/>
          </a:p>
        </p:txBody>
      </p:sp>
    </p:spTree>
    <p:extLst>
      <p:ext uri="{BB962C8B-B14F-4D97-AF65-F5344CB8AC3E}">
        <p14:creationId xmlns:p14="http://schemas.microsoft.com/office/powerpoint/2010/main" val="3457753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Enclosure Treatment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16356" y="2048097"/>
            <a:ext cx="6838095" cy="3714286"/>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382392" y="944256"/>
            <a:ext cx="3833402" cy="3200057"/>
          </a:xfrm>
          <a:prstGeom prst="rect">
            <a:avLst/>
          </a:prstGeom>
          <a:ln>
            <a:solidFill>
              <a:schemeClr val="tx1"/>
            </a:solidFill>
          </a:ln>
        </p:spPr>
      </p:pic>
      <p:sp>
        <p:nvSpPr>
          <p:cNvPr id="6" name="TextBox 4"/>
          <p:cNvSpPr txBox="1"/>
          <p:nvPr/>
        </p:nvSpPr>
        <p:spPr>
          <a:xfrm>
            <a:off x="4409647" y="1253349"/>
            <a:ext cx="4364465" cy="1477328"/>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You record another copper measurement</a:t>
            </a:r>
          </a:p>
          <a:p>
            <a:r>
              <a:rPr lang="en-US" dirty="0"/>
              <a:t>a</a:t>
            </a:r>
            <a:r>
              <a:rPr lang="en-US" dirty="0" smtClean="0"/>
              <a:t>t 10:00 am. It is now to high for the desired</a:t>
            </a:r>
          </a:p>
          <a:p>
            <a:r>
              <a:rPr lang="en-US" dirty="0"/>
              <a:t>r</a:t>
            </a:r>
            <a:r>
              <a:rPr lang="en-US" dirty="0" smtClean="0"/>
              <a:t>eading. You take an Action of a 15% water</a:t>
            </a:r>
          </a:p>
          <a:p>
            <a:r>
              <a:rPr lang="en-US" dirty="0"/>
              <a:t>c</a:t>
            </a:r>
            <a:r>
              <a:rPr lang="en-US" dirty="0" smtClean="0"/>
              <a:t>hange and check the Create Enclosure </a:t>
            </a:r>
          </a:p>
          <a:p>
            <a:r>
              <a:rPr lang="en-US" dirty="0" smtClean="0"/>
              <a:t>Maintenance Record checkbox.</a:t>
            </a:r>
            <a:endParaRPr lang="en-US" dirty="0"/>
          </a:p>
        </p:txBody>
      </p:sp>
    </p:spTree>
    <p:extLst>
      <p:ext uri="{BB962C8B-B14F-4D97-AF65-F5344CB8AC3E}">
        <p14:creationId xmlns:p14="http://schemas.microsoft.com/office/powerpoint/2010/main" val="16363364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1"/>
            <a:ext cx="7886700" cy="1325563"/>
          </a:xfrm>
        </p:spPr>
        <p:txBody>
          <a:bodyPr>
            <a:normAutofit/>
          </a:bodyPr>
          <a:lstStyle/>
          <a:p>
            <a:pPr algn="ctr"/>
            <a:r>
              <a:rPr lang="en-US" sz="4000" dirty="0"/>
              <a:t>Enclosure Treatment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662476" y="839709"/>
            <a:ext cx="5819048" cy="3761905"/>
          </a:xfrm>
          <a:prstGeom prst="rect">
            <a:avLst/>
          </a:prstGeom>
          <a:ln>
            <a:solidFill>
              <a:schemeClr val="tx1"/>
            </a:solidFill>
          </a:ln>
        </p:spPr>
      </p:pic>
      <p:sp>
        <p:nvSpPr>
          <p:cNvPr id="5" name="TextBox 3"/>
          <p:cNvSpPr txBox="1"/>
          <p:nvPr/>
        </p:nvSpPr>
        <p:spPr>
          <a:xfrm>
            <a:off x="1144073" y="4915661"/>
            <a:ext cx="6615785" cy="646331"/>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Enclosure Treatment will display and the Water Change will also </a:t>
            </a:r>
          </a:p>
          <a:p>
            <a:r>
              <a:rPr lang="en-US" dirty="0" smtClean="0"/>
              <a:t>display in the Maintenance grid.</a:t>
            </a:r>
            <a:endParaRPr lang="en-US" dirty="0"/>
          </a:p>
        </p:txBody>
      </p:sp>
    </p:spTree>
    <p:extLst>
      <p:ext uri="{BB962C8B-B14F-4D97-AF65-F5344CB8AC3E}">
        <p14:creationId xmlns:p14="http://schemas.microsoft.com/office/powerpoint/2010/main" val="3701119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Any Questions on Aquatic Functionality?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328"/>
          <a:stretch/>
        </p:blipFill>
        <p:spPr>
          <a:xfrm>
            <a:off x="864542" y="1457459"/>
            <a:ext cx="7414916" cy="4482193"/>
          </a:xfrm>
          <a:prstGeom prst="rect">
            <a:avLst/>
          </a:prstGeom>
          <a:effectLst>
            <a:softEdge rad="127000"/>
          </a:effectLst>
        </p:spPr>
      </p:pic>
    </p:spTree>
    <p:extLst>
      <p:ext uri="{BB962C8B-B14F-4D97-AF65-F5344CB8AC3E}">
        <p14:creationId xmlns:p14="http://schemas.microsoft.com/office/powerpoint/2010/main" val="4133402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9064"/>
            <a:ext cx="7886700" cy="1325563"/>
          </a:xfrm>
        </p:spPr>
        <p:txBody>
          <a:bodyPr>
            <a:normAutofit/>
          </a:bodyPr>
          <a:lstStyle/>
          <a:p>
            <a:pPr algn="ctr"/>
            <a:r>
              <a:rPr lang="en-US" sz="4000" dirty="0"/>
              <a:t>New Functionality for Studbook Keepers!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329484" y="1618871"/>
            <a:ext cx="3809524" cy="3609524"/>
          </a:xfrm>
          <a:prstGeom prst="rect">
            <a:avLst/>
          </a:prstGeom>
          <a:ln>
            <a:solidFill>
              <a:schemeClr val="tx1"/>
            </a:solidFill>
          </a:ln>
        </p:spPr>
      </p:pic>
      <p:sp>
        <p:nvSpPr>
          <p:cNvPr id="5" name="TextBox 4"/>
          <p:cNvSpPr txBox="1"/>
          <p:nvPr/>
        </p:nvSpPr>
        <p:spPr>
          <a:xfrm>
            <a:off x="4419600" y="2378839"/>
            <a:ext cx="4159857" cy="2862322"/>
          </a:xfrm>
          <a:prstGeom prst="rect">
            <a:avLst/>
          </a:prstGeom>
          <a:solidFill>
            <a:schemeClr val="accent5">
              <a:lumMod val="40000"/>
              <a:lumOff val="60000"/>
            </a:schemeClr>
          </a:solidFill>
          <a:ln>
            <a:solidFill>
              <a:schemeClr val="tx1"/>
            </a:solidFill>
          </a:ln>
        </p:spPr>
        <p:txBody>
          <a:bodyPr wrap="none" rtlCol="0">
            <a:spAutoFit/>
          </a:bodyPr>
          <a:lstStyle/>
          <a:p>
            <a:r>
              <a:rPr lang="en-US" dirty="0" smtClean="0"/>
              <a:t>The Studbook News Feed has been moved</a:t>
            </a:r>
          </a:p>
          <a:p>
            <a:r>
              <a:rPr lang="en-US" dirty="0"/>
              <a:t>t</a:t>
            </a:r>
            <a:r>
              <a:rPr lang="en-US" dirty="0" smtClean="0"/>
              <a:t>o the Start menu under Studbook. Two </a:t>
            </a:r>
          </a:p>
          <a:p>
            <a:r>
              <a:rPr lang="en-US" dirty="0"/>
              <a:t>a</a:t>
            </a:r>
            <a:r>
              <a:rPr lang="en-US" dirty="0" smtClean="0"/>
              <a:t>dditional features have been added –</a:t>
            </a:r>
          </a:p>
          <a:p>
            <a:r>
              <a:rPr lang="en-US" dirty="0" smtClean="0"/>
              <a:t>Studbook Keeper List and Studbook</a:t>
            </a:r>
          </a:p>
          <a:p>
            <a:r>
              <a:rPr lang="en-US" dirty="0" smtClean="0"/>
              <a:t>Chart. The Studbook News Feed remains</a:t>
            </a:r>
          </a:p>
          <a:p>
            <a:r>
              <a:rPr lang="en-US" dirty="0" smtClean="0"/>
              <a:t>Available only to assigned Studbook</a:t>
            </a:r>
          </a:p>
          <a:p>
            <a:r>
              <a:rPr lang="en-US" dirty="0" smtClean="0"/>
              <a:t>Keepers. The Studbook Keeper List and</a:t>
            </a:r>
          </a:p>
          <a:p>
            <a:r>
              <a:rPr lang="en-US" dirty="0"/>
              <a:t>t</a:t>
            </a:r>
            <a:r>
              <a:rPr lang="en-US" dirty="0" smtClean="0"/>
              <a:t>he Studbook Chart are available to all</a:t>
            </a:r>
          </a:p>
          <a:p>
            <a:r>
              <a:rPr lang="en-US" dirty="0"/>
              <a:t>w</a:t>
            </a:r>
            <a:r>
              <a:rPr lang="en-US" dirty="0" smtClean="0"/>
              <a:t>ho have the Search/View access in the</a:t>
            </a:r>
          </a:p>
          <a:p>
            <a:r>
              <a:rPr lang="en-US" dirty="0" smtClean="0"/>
              <a:t>Role(s) assigned to them</a:t>
            </a:r>
            <a:endParaRPr lang="en-US" dirty="0"/>
          </a:p>
        </p:txBody>
      </p:sp>
    </p:spTree>
    <p:extLst>
      <p:ext uri="{BB962C8B-B14F-4D97-AF65-F5344CB8AC3E}">
        <p14:creationId xmlns:p14="http://schemas.microsoft.com/office/powerpoint/2010/main" val="37790551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Studbook Keeper List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76071" y="972843"/>
            <a:ext cx="8591858" cy="3478954"/>
          </a:xfrm>
          <a:prstGeom prst="rect">
            <a:avLst/>
          </a:prstGeom>
          <a:ln>
            <a:solidFill>
              <a:schemeClr val="tx1"/>
            </a:solidFill>
          </a:ln>
        </p:spPr>
      </p:pic>
      <p:sp>
        <p:nvSpPr>
          <p:cNvPr id="5" name="TextBox 3"/>
          <p:cNvSpPr txBox="1"/>
          <p:nvPr/>
        </p:nvSpPr>
        <p:spPr>
          <a:xfrm>
            <a:off x="1007454" y="4167029"/>
            <a:ext cx="7860475" cy="1569660"/>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smtClean="0"/>
              <a:t>We have also added a quick way to search for studbook keepers by many various filters. Here we have found all the studbook keepers in Australia for Aves (and Taxon below). Within the Taxonomy module the studbook keeper will still be listed but this allows finding a much greater number than one at a time. Remember, this will only return results for </a:t>
            </a:r>
            <a:r>
              <a:rPr lang="en-US" sz="1600" dirty="0" smtClean="0"/>
              <a:t>Species360 </a:t>
            </a:r>
            <a:r>
              <a:rPr lang="en-US" sz="1600" dirty="0" smtClean="0"/>
              <a:t>member institutions. When the Population Management (R3) module is deployed you will be able to find studbook keepers at </a:t>
            </a:r>
            <a:r>
              <a:rPr lang="en-US" sz="1600" dirty="0" smtClean="0"/>
              <a:t>non-Species360 </a:t>
            </a:r>
            <a:r>
              <a:rPr lang="en-US" sz="1600" dirty="0" smtClean="0"/>
              <a:t>member institutions.</a:t>
            </a:r>
            <a:endParaRPr lang="en-US" sz="1600" dirty="0"/>
          </a:p>
        </p:txBody>
      </p:sp>
    </p:spTree>
    <p:extLst>
      <p:ext uri="{BB962C8B-B14F-4D97-AF65-F5344CB8AC3E}">
        <p14:creationId xmlns:p14="http://schemas.microsoft.com/office/powerpoint/2010/main" val="4159160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Studbook Chart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152400" y="1071161"/>
            <a:ext cx="4267200" cy="3189785"/>
          </a:xfrm>
          <a:prstGeom prst="rect">
            <a:avLst/>
          </a:prstGeom>
        </p:spPr>
      </p:pic>
      <p:pic>
        <p:nvPicPr>
          <p:cNvPr id="5" name="Picture 6"/>
          <p:cNvPicPr>
            <a:picLocks noChangeAspect="1"/>
          </p:cNvPicPr>
          <p:nvPr/>
        </p:nvPicPr>
        <p:blipFill>
          <a:blip r:embed="rId3"/>
          <a:stretch>
            <a:fillRect/>
          </a:stretch>
        </p:blipFill>
        <p:spPr>
          <a:xfrm>
            <a:off x="4572000" y="1071161"/>
            <a:ext cx="4267200" cy="3217714"/>
          </a:xfrm>
          <a:prstGeom prst="rect">
            <a:avLst/>
          </a:prstGeom>
          <a:ln>
            <a:solidFill>
              <a:schemeClr val="tx1"/>
            </a:solidFill>
          </a:ln>
        </p:spPr>
      </p:pic>
      <p:sp>
        <p:nvSpPr>
          <p:cNvPr id="6" name="TextBox 4"/>
          <p:cNvSpPr txBox="1"/>
          <p:nvPr/>
        </p:nvSpPr>
        <p:spPr>
          <a:xfrm>
            <a:off x="628650" y="4001294"/>
            <a:ext cx="7355090" cy="1754326"/>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Studbook Chart displays the number of Studbook </a:t>
            </a:r>
            <a:r>
              <a:rPr lang="en-US" dirty="0"/>
              <a:t>K</a:t>
            </a:r>
            <a:r>
              <a:rPr lang="en-US" dirty="0" smtClean="0"/>
              <a:t>eeper assignments</a:t>
            </a:r>
          </a:p>
          <a:p>
            <a:r>
              <a:rPr lang="en-US" dirty="0"/>
              <a:t>r</a:t>
            </a:r>
            <a:r>
              <a:rPr lang="en-US" dirty="0" smtClean="0"/>
              <a:t>ecorded in ZIMS. Most Users can view this at the “All ZIMS” level as on</a:t>
            </a:r>
          </a:p>
          <a:p>
            <a:r>
              <a:rPr lang="en-US" dirty="0"/>
              <a:t>t</a:t>
            </a:r>
            <a:r>
              <a:rPr lang="en-US" dirty="0" smtClean="0"/>
              <a:t>he left. Regional Associations can select to also view “My Association” level.</a:t>
            </a:r>
          </a:p>
          <a:p>
            <a:r>
              <a:rPr lang="en-US" dirty="0" smtClean="0"/>
              <a:t>On the right I have signed in as AZA. Here we can see that out of the 329 </a:t>
            </a:r>
          </a:p>
          <a:p>
            <a:r>
              <a:rPr lang="en-US" dirty="0" smtClean="0"/>
              <a:t>studbook assignments for Aves, 160 are AZA studbooks. Clicking on the bars</a:t>
            </a:r>
          </a:p>
          <a:p>
            <a:r>
              <a:rPr lang="en-US" dirty="0"/>
              <a:t>w</a:t>
            </a:r>
            <a:r>
              <a:rPr lang="en-US" dirty="0" smtClean="0"/>
              <a:t>ill bring up a list of Studbook Keepers for the taxon.</a:t>
            </a:r>
            <a:endParaRPr lang="en-US" dirty="0"/>
          </a:p>
        </p:txBody>
      </p:sp>
    </p:spTree>
    <p:extLst>
      <p:ext uri="{BB962C8B-B14F-4D97-AF65-F5344CB8AC3E}">
        <p14:creationId xmlns:p14="http://schemas.microsoft.com/office/powerpoint/2010/main" val="521806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Studbook </a:t>
            </a:r>
            <a:r>
              <a:rPr lang="en-US" sz="3600" dirty="0" smtClean="0"/>
              <a:t>(Species360) </a:t>
            </a:r>
            <a:r>
              <a:rPr lang="en-US" sz="3600" dirty="0"/>
              <a:t>Template Role</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28600" y="1522927"/>
            <a:ext cx="4343400" cy="2211715"/>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1158025" y="3571741"/>
            <a:ext cx="6553200" cy="2104451"/>
          </a:xfrm>
          <a:prstGeom prst="rect">
            <a:avLst/>
          </a:prstGeom>
          <a:ln>
            <a:solidFill>
              <a:schemeClr val="tx1"/>
            </a:solidFill>
          </a:ln>
        </p:spPr>
      </p:pic>
      <p:sp>
        <p:nvSpPr>
          <p:cNvPr id="6" name="TextBox 4"/>
          <p:cNvSpPr txBox="1"/>
          <p:nvPr/>
        </p:nvSpPr>
        <p:spPr>
          <a:xfrm>
            <a:off x="4840548" y="866067"/>
            <a:ext cx="3847913" cy="3539430"/>
          </a:xfrm>
          <a:prstGeom prst="rect">
            <a:avLst/>
          </a:prstGeom>
          <a:solidFill>
            <a:schemeClr val="accent1">
              <a:lumMod val="40000"/>
              <a:lumOff val="60000"/>
            </a:schemeClr>
          </a:solidFill>
          <a:ln>
            <a:solidFill>
              <a:schemeClr val="tx1"/>
            </a:solidFill>
          </a:ln>
        </p:spPr>
        <p:txBody>
          <a:bodyPr wrap="none" rtlCol="0">
            <a:spAutoFit/>
          </a:bodyPr>
          <a:lstStyle/>
          <a:p>
            <a:r>
              <a:rPr lang="en-US" sz="1400" dirty="0" smtClean="0"/>
              <a:t>A new </a:t>
            </a:r>
            <a:r>
              <a:rPr lang="en-US" sz="1400" dirty="0" smtClean="0"/>
              <a:t>Species360 </a:t>
            </a:r>
            <a:r>
              <a:rPr lang="en-US" sz="1400" dirty="0" smtClean="0"/>
              <a:t>Template Role has been</a:t>
            </a:r>
          </a:p>
          <a:p>
            <a:r>
              <a:rPr lang="en-US" sz="1400" dirty="0"/>
              <a:t>c</a:t>
            </a:r>
            <a:r>
              <a:rPr lang="en-US" sz="1400" dirty="0" smtClean="0"/>
              <a:t>reated titled Studbook Keeper </a:t>
            </a:r>
            <a:r>
              <a:rPr lang="en-US" sz="1400" dirty="0" smtClean="0"/>
              <a:t>(Species360). </a:t>
            </a:r>
            <a:r>
              <a:rPr lang="en-US" sz="1400" dirty="0" smtClean="0"/>
              <a:t>This </a:t>
            </a:r>
          </a:p>
          <a:p>
            <a:r>
              <a:rPr lang="en-US" sz="1400" dirty="0" smtClean="0"/>
              <a:t>Role has access only to the Studbook</a:t>
            </a:r>
          </a:p>
          <a:p>
            <a:r>
              <a:rPr lang="en-US" sz="1400" dirty="0" smtClean="0"/>
              <a:t>Chart and the Studbook Keeper list. To</a:t>
            </a:r>
          </a:p>
          <a:p>
            <a:r>
              <a:rPr lang="en-US" sz="1400" dirty="0"/>
              <a:t>h</a:t>
            </a:r>
            <a:r>
              <a:rPr lang="en-US" sz="1400" dirty="0" smtClean="0"/>
              <a:t>ave access to the Studbook News Feed,</a:t>
            </a:r>
          </a:p>
          <a:p>
            <a:r>
              <a:rPr lang="en-US" sz="1400" dirty="0"/>
              <a:t>a</a:t>
            </a:r>
            <a:r>
              <a:rPr lang="en-US" sz="1400" dirty="0" smtClean="0"/>
              <a:t>ll </a:t>
            </a:r>
            <a:r>
              <a:rPr lang="en-US" sz="1400" dirty="0"/>
              <a:t>S</a:t>
            </a:r>
            <a:r>
              <a:rPr lang="en-US" sz="1400" dirty="0" smtClean="0"/>
              <a:t>tudbook </a:t>
            </a:r>
            <a:r>
              <a:rPr lang="en-US" sz="1400" dirty="0"/>
              <a:t>K</a:t>
            </a:r>
            <a:r>
              <a:rPr lang="en-US" sz="1400" dirty="0" smtClean="0"/>
              <a:t>eepers have to be assigned</a:t>
            </a:r>
          </a:p>
          <a:p>
            <a:r>
              <a:rPr lang="en-US" sz="1400" dirty="0"/>
              <a:t>t</a:t>
            </a:r>
            <a:r>
              <a:rPr lang="en-US" sz="1400" dirty="0" smtClean="0"/>
              <a:t>his Role (at minimum). This requirement</a:t>
            </a:r>
          </a:p>
          <a:p>
            <a:r>
              <a:rPr lang="en-US" sz="1400" dirty="0"/>
              <a:t>i</a:t>
            </a:r>
            <a:r>
              <a:rPr lang="en-US" sz="1400" dirty="0" smtClean="0"/>
              <a:t>s new. All current studbook keepers will</a:t>
            </a:r>
          </a:p>
          <a:p>
            <a:r>
              <a:rPr lang="en-US" sz="1400" dirty="0"/>
              <a:t>b</a:t>
            </a:r>
            <a:r>
              <a:rPr lang="en-US" sz="1400" dirty="0" smtClean="0"/>
              <a:t>e assigned this Role as this is only going</a:t>
            </a:r>
          </a:p>
          <a:p>
            <a:r>
              <a:rPr lang="en-US" sz="1400" dirty="0"/>
              <a:t>f</a:t>
            </a:r>
            <a:r>
              <a:rPr lang="en-US" sz="1400" dirty="0" smtClean="0"/>
              <a:t>orward. You can assign this Role or include</a:t>
            </a:r>
          </a:p>
          <a:p>
            <a:r>
              <a:rPr lang="en-US" sz="1400" dirty="0" smtClean="0"/>
              <a:t>this access to other staff members, not</a:t>
            </a:r>
          </a:p>
          <a:p>
            <a:r>
              <a:rPr lang="en-US" sz="1400" dirty="0"/>
              <a:t>j</a:t>
            </a:r>
            <a:r>
              <a:rPr lang="en-US" sz="1400" dirty="0" smtClean="0"/>
              <a:t>ust Studbook Keepers. As we move forward</a:t>
            </a:r>
          </a:p>
          <a:p>
            <a:r>
              <a:rPr lang="en-US" sz="1400" dirty="0"/>
              <a:t>w</a:t>
            </a:r>
            <a:r>
              <a:rPr lang="en-US" sz="1400" dirty="0" smtClean="0"/>
              <a:t>ith the development of R3 (Population</a:t>
            </a:r>
          </a:p>
          <a:p>
            <a:r>
              <a:rPr lang="en-US" sz="1400" dirty="0" smtClean="0"/>
              <a:t>Management), this Role will assist with</a:t>
            </a:r>
          </a:p>
          <a:p>
            <a:r>
              <a:rPr lang="en-US" sz="1400" dirty="0"/>
              <a:t>g</a:t>
            </a:r>
            <a:r>
              <a:rPr lang="en-US" sz="1400" dirty="0" smtClean="0"/>
              <a:t>iving Studbook Keepers at </a:t>
            </a:r>
            <a:r>
              <a:rPr lang="en-US" sz="1400" dirty="0" smtClean="0"/>
              <a:t>non-Species360</a:t>
            </a:r>
            <a:endParaRPr lang="en-US" sz="1400" dirty="0" smtClean="0"/>
          </a:p>
          <a:p>
            <a:r>
              <a:rPr lang="en-US" sz="1400" dirty="0" smtClean="0"/>
              <a:t>Institutions the access they need.</a:t>
            </a:r>
            <a:endParaRPr lang="en-US" sz="1400" dirty="0"/>
          </a:p>
        </p:txBody>
      </p:sp>
    </p:spTree>
    <p:extLst>
      <p:ext uri="{BB962C8B-B14F-4D97-AF65-F5344CB8AC3E}">
        <p14:creationId xmlns:p14="http://schemas.microsoft.com/office/powerpoint/2010/main" val="1986485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Enrichment Grid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304800" y="987380"/>
            <a:ext cx="5865421" cy="3132993"/>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534490" y="1456068"/>
            <a:ext cx="3919162" cy="2838442"/>
          </a:xfrm>
          <a:prstGeom prst="rect">
            <a:avLst/>
          </a:prstGeom>
          <a:ln>
            <a:solidFill>
              <a:schemeClr val="tx1"/>
            </a:solidFill>
          </a:ln>
        </p:spPr>
      </p:pic>
      <p:sp>
        <p:nvSpPr>
          <p:cNvPr id="6" name="TextBox 3"/>
          <p:cNvSpPr txBox="1"/>
          <p:nvPr/>
        </p:nvSpPr>
        <p:spPr>
          <a:xfrm>
            <a:off x="304800" y="3778909"/>
            <a:ext cx="8526950" cy="2031325"/>
          </a:xfrm>
          <a:prstGeom prst="rect">
            <a:avLst/>
          </a:prstGeom>
          <a:solidFill>
            <a:schemeClr val="accent5">
              <a:lumMod val="40000"/>
              <a:lumOff val="60000"/>
            </a:schemeClr>
          </a:solidFill>
          <a:ln>
            <a:solidFill>
              <a:schemeClr val="tx1"/>
            </a:solidFill>
          </a:ln>
        </p:spPr>
        <p:txBody>
          <a:bodyPr wrap="none" rtlCol="0">
            <a:spAutoFit/>
          </a:bodyPr>
          <a:lstStyle/>
          <a:p>
            <a:r>
              <a:rPr lang="en-US" dirty="0" smtClean="0"/>
              <a:t>Species360 </a:t>
            </a:r>
            <a:r>
              <a:rPr lang="en-US" dirty="0" smtClean="0"/>
              <a:t>added access to the Enrichment grid to the Local Admin, Read Only and User </a:t>
            </a:r>
          </a:p>
          <a:p>
            <a:r>
              <a:rPr lang="en-US" dirty="0" smtClean="0"/>
              <a:t>Roles. Remember if you have created any custom roles you will need to add access</a:t>
            </a:r>
          </a:p>
          <a:p>
            <a:r>
              <a:rPr lang="en-US" dirty="0"/>
              <a:t>a</a:t>
            </a:r>
            <a:r>
              <a:rPr lang="en-US" dirty="0" smtClean="0"/>
              <a:t>s appropriate. Enrichment Item allows you to add an item to your database</a:t>
            </a:r>
          </a:p>
          <a:p>
            <a:r>
              <a:rPr lang="en-US" dirty="0"/>
              <a:t>a</a:t>
            </a:r>
            <a:r>
              <a:rPr lang="en-US" dirty="0" smtClean="0"/>
              <a:t>nd assign it to an animal. Enrichment Item Session allows you to create an </a:t>
            </a:r>
          </a:p>
          <a:p>
            <a:r>
              <a:rPr lang="en-US" dirty="0" smtClean="0"/>
              <a:t>enrichment session within an animal record.</a:t>
            </a:r>
          </a:p>
          <a:p>
            <a:endParaRPr lang="en-US" dirty="0"/>
          </a:p>
          <a:p>
            <a:r>
              <a:rPr lang="en-US" dirty="0" smtClean="0"/>
              <a:t>The Enrichment grid is found in the animal record under the More Details tab.</a:t>
            </a:r>
            <a:endParaRPr lang="en-US" dirty="0"/>
          </a:p>
        </p:txBody>
      </p:sp>
    </p:spTree>
    <p:extLst>
      <p:ext uri="{BB962C8B-B14F-4D97-AF65-F5344CB8AC3E}">
        <p14:creationId xmlns:p14="http://schemas.microsoft.com/office/powerpoint/2010/main" val="281955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Security Tools - Data Entry Monitoring</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442175" y="1121535"/>
            <a:ext cx="6085714" cy="3952381"/>
          </a:xfrm>
          <a:prstGeom prst="rect">
            <a:avLst/>
          </a:prstGeom>
          <a:ln>
            <a:solidFill>
              <a:schemeClr val="tx1"/>
            </a:solidFill>
          </a:ln>
        </p:spPr>
      </p:pic>
      <p:sp>
        <p:nvSpPr>
          <p:cNvPr id="5" name="TextBox 3"/>
          <p:cNvSpPr txBox="1"/>
          <p:nvPr/>
        </p:nvSpPr>
        <p:spPr>
          <a:xfrm>
            <a:off x="4856822" y="3819652"/>
            <a:ext cx="3342133" cy="1754326"/>
          </a:xfrm>
          <a:prstGeom prst="rect">
            <a:avLst/>
          </a:prstGeom>
          <a:solidFill>
            <a:schemeClr val="accent5">
              <a:lumMod val="40000"/>
              <a:lumOff val="60000"/>
            </a:schemeClr>
          </a:solidFill>
          <a:ln>
            <a:solidFill>
              <a:schemeClr val="tx1"/>
            </a:solidFill>
          </a:ln>
        </p:spPr>
        <p:txBody>
          <a:bodyPr wrap="none" rtlCol="0">
            <a:spAutoFit/>
          </a:bodyPr>
          <a:lstStyle/>
          <a:p>
            <a:r>
              <a:rPr lang="en-US" dirty="0" smtClean="0"/>
              <a:t>Transaction Monitoring is now</a:t>
            </a:r>
          </a:p>
          <a:p>
            <a:r>
              <a:rPr lang="en-US" dirty="0"/>
              <a:t>f</a:t>
            </a:r>
            <a:r>
              <a:rPr lang="en-US" dirty="0" smtClean="0"/>
              <a:t>ound under the Security Tools</a:t>
            </a:r>
          </a:p>
          <a:p>
            <a:r>
              <a:rPr lang="en-US" dirty="0"/>
              <a:t>a</a:t>
            </a:r>
            <a:r>
              <a:rPr lang="en-US" dirty="0" smtClean="0"/>
              <a:t>nd called Data Entry Monitoring.</a:t>
            </a:r>
          </a:p>
          <a:p>
            <a:r>
              <a:rPr lang="en-US" dirty="0" smtClean="0"/>
              <a:t>The functionality remains the</a:t>
            </a:r>
          </a:p>
          <a:p>
            <a:r>
              <a:rPr lang="en-US" dirty="0"/>
              <a:t>s</a:t>
            </a:r>
            <a:r>
              <a:rPr lang="en-US" dirty="0" smtClean="0"/>
              <a:t>ame. Also under Security Tools</a:t>
            </a:r>
          </a:p>
          <a:p>
            <a:r>
              <a:rPr lang="en-US" dirty="0"/>
              <a:t>a</a:t>
            </a:r>
            <a:r>
              <a:rPr lang="en-US" dirty="0" smtClean="0"/>
              <a:t>re three new Security Charts.</a:t>
            </a:r>
            <a:endParaRPr lang="en-US" dirty="0"/>
          </a:p>
        </p:txBody>
      </p:sp>
    </p:spTree>
    <p:extLst>
      <p:ext uri="{BB962C8B-B14F-4D97-AF65-F5344CB8AC3E}">
        <p14:creationId xmlns:p14="http://schemas.microsoft.com/office/powerpoint/2010/main" val="34513600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1"/>
            <a:ext cx="7886700" cy="1325563"/>
          </a:xfrm>
        </p:spPr>
        <p:txBody>
          <a:bodyPr>
            <a:normAutofit/>
          </a:bodyPr>
          <a:lstStyle/>
          <a:p>
            <a:pPr algn="ctr"/>
            <a:r>
              <a:rPr lang="en-US" sz="4000" dirty="0"/>
              <a:t>Security Charts - User Activity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649569" y="771659"/>
            <a:ext cx="6105048" cy="4582592"/>
          </a:xfrm>
          <a:prstGeom prst="rect">
            <a:avLst/>
          </a:prstGeom>
          <a:ln>
            <a:solidFill>
              <a:schemeClr val="tx1"/>
            </a:solidFill>
          </a:ln>
        </p:spPr>
      </p:pic>
      <p:sp>
        <p:nvSpPr>
          <p:cNvPr id="5" name="TextBox 4"/>
          <p:cNvSpPr txBox="1"/>
          <p:nvPr/>
        </p:nvSpPr>
        <p:spPr>
          <a:xfrm>
            <a:off x="485105" y="4749944"/>
            <a:ext cx="7924800" cy="1015663"/>
          </a:xfrm>
          <a:prstGeom prst="rect">
            <a:avLst/>
          </a:prstGeom>
          <a:solidFill>
            <a:schemeClr val="accent1">
              <a:lumMod val="40000"/>
              <a:lumOff val="60000"/>
            </a:schemeClr>
          </a:solidFill>
          <a:ln>
            <a:solidFill>
              <a:schemeClr val="tx1"/>
            </a:solidFill>
          </a:ln>
        </p:spPr>
        <p:txBody>
          <a:bodyPr wrap="square" rtlCol="0">
            <a:spAutoFit/>
          </a:bodyPr>
          <a:lstStyle/>
          <a:p>
            <a:r>
              <a:rPr lang="en-US" sz="1200" dirty="0" smtClean="0"/>
              <a:t>The first chart lets you know how many ZIMS Users you have at your institution. This facility has 19 ZIMS Users. You can then view ZIMS logins and transactions performed to get a general idea of what percentage of Users are actually using ZIMS. Over time 17 of the 19 Users have logged in and 16 have actually performed transactions. In the </a:t>
            </a:r>
            <a:r>
              <a:rPr lang="en-US" sz="1200" dirty="0"/>
              <a:t>p</a:t>
            </a:r>
            <a:r>
              <a:rPr lang="en-US" sz="1200" dirty="0" smtClean="0"/>
              <a:t>ast month only 10 of the Users have Logged </a:t>
            </a:r>
            <a:r>
              <a:rPr lang="en-US" sz="1200" dirty="0"/>
              <a:t>I</a:t>
            </a:r>
            <a:r>
              <a:rPr lang="en-US" sz="1200" dirty="0" smtClean="0"/>
              <a:t>n and only 8 have Performed Transactions. Left clicking on the Logged In or Performed Transactions will bring up a grid of names and their last transaction date.</a:t>
            </a:r>
            <a:endParaRPr lang="en-US" sz="1200" dirty="0"/>
          </a:p>
        </p:txBody>
      </p:sp>
    </p:spTree>
    <p:extLst>
      <p:ext uri="{BB962C8B-B14F-4D97-AF65-F5344CB8AC3E}">
        <p14:creationId xmlns:p14="http://schemas.microsoft.com/office/powerpoint/2010/main" val="754832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1"/>
            <a:ext cx="7886700" cy="1325563"/>
          </a:xfrm>
        </p:spPr>
        <p:txBody>
          <a:bodyPr>
            <a:normAutofit/>
          </a:bodyPr>
          <a:lstStyle/>
          <a:p>
            <a:pPr algn="ctr"/>
            <a:r>
              <a:rPr lang="en-US" sz="3600" dirty="0"/>
              <a:t>Security Charts - IP Address Activity</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20969" y="716465"/>
            <a:ext cx="5637810" cy="422131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621174" y="915366"/>
            <a:ext cx="3290572" cy="3823508"/>
          </a:xfrm>
          <a:prstGeom prst="rect">
            <a:avLst/>
          </a:prstGeom>
          <a:ln>
            <a:solidFill>
              <a:schemeClr val="tx1"/>
            </a:solidFill>
          </a:ln>
        </p:spPr>
      </p:pic>
      <p:cxnSp>
        <p:nvCxnSpPr>
          <p:cNvPr id="6" name="Straight Arrow Connector 6"/>
          <p:cNvCxnSpPr/>
          <p:nvPr/>
        </p:nvCxnSpPr>
        <p:spPr>
          <a:xfrm flipV="1">
            <a:off x="1658573" y="2523280"/>
            <a:ext cx="2962601" cy="17662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033" y="4820533"/>
            <a:ext cx="7944246" cy="984885"/>
          </a:xfrm>
          <a:prstGeom prst="rect">
            <a:avLst/>
          </a:prstGeom>
          <a:solidFill>
            <a:schemeClr val="accent1">
              <a:lumMod val="40000"/>
              <a:lumOff val="60000"/>
            </a:schemeClr>
          </a:solidFill>
          <a:ln>
            <a:solidFill>
              <a:schemeClr val="tx1"/>
            </a:solidFill>
          </a:ln>
        </p:spPr>
        <p:txBody>
          <a:bodyPr wrap="square" rtlCol="0">
            <a:spAutoFit/>
          </a:bodyPr>
          <a:lstStyle/>
          <a:p>
            <a:r>
              <a:rPr lang="en-US" sz="1100" dirty="0" smtClean="0"/>
              <a:t>The IP Address Activity displays locations where someone has logged into your ZIMS. The lower left lets you know if single sessions or IP restrictions apply. </a:t>
            </a:r>
          </a:p>
          <a:p>
            <a:endParaRPr lang="en-US" sz="1100" dirty="0"/>
          </a:p>
          <a:p>
            <a:r>
              <a:rPr lang="en-US" sz="1100" dirty="0" smtClean="0"/>
              <a:t>If you want to update these accessibility settings the link takes you directly into the ZIMS Accessibility and Features in Institution Preferences. You can also restrict IP per User From the Edit ZIMS User Details page</a:t>
            </a:r>
            <a:r>
              <a:rPr lang="en-US" sz="1200" dirty="0" smtClean="0"/>
              <a:t>.</a:t>
            </a:r>
            <a:endParaRPr lang="en-US" sz="1200" dirty="0"/>
          </a:p>
        </p:txBody>
      </p:sp>
    </p:spTree>
    <p:extLst>
      <p:ext uri="{BB962C8B-B14F-4D97-AF65-F5344CB8AC3E}">
        <p14:creationId xmlns:p14="http://schemas.microsoft.com/office/powerpoint/2010/main" val="111195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8514"/>
            <a:ext cx="7886700" cy="1325563"/>
          </a:xfrm>
        </p:spPr>
        <p:txBody>
          <a:bodyPr>
            <a:normAutofit/>
          </a:bodyPr>
          <a:lstStyle/>
          <a:p>
            <a:pPr algn="ctr"/>
            <a:r>
              <a:rPr lang="en-US" sz="3600" dirty="0"/>
              <a:t>Security Charts - IP Address Activity</a:t>
            </a:r>
            <a:endParaRPr lang="en-GB" sz="3600" dirty="0"/>
          </a:p>
        </p:txBody>
      </p:sp>
      <p:sp>
        <p:nvSpPr>
          <p:cNvPr id="3" name="Tijdelijke aanduiding voor inhoud 2"/>
          <p:cNvSpPr>
            <a:spLocks noGrp="1"/>
          </p:cNvSpPr>
          <p:nvPr>
            <p:ph idx="1"/>
          </p:nvPr>
        </p:nvSpPr>
        <p:spPr/>
        <p:txBody>
          <a:bodyPr/>
          <a:lstStyle/>
          <a:p>
            <a:endParaRPr lang="en-GB"/>
          </a:p>
        </p:txBody>
      </p:sp>
      <p:pic>
        <p:nvPicPr>
          <p:cNvPr id="5" name="Picture 2"/>
          <p:cNvPicPr>
            <a:picLocks noChangeAspect="1"/>
          </p:cNvPicPr>
          <p:nvPr/>
        </p:nvPicPr>
        <p:blipFill>
          <a:blip r:embed="rId2"/>
          <a:stretch>
            <a:fillRect/>
          </a:stretch>
        </p:blipFill>
        <p:spPr>
          <a:xfrm>
            <a:off x="382074" y="776723"/>
            <a:ext cx="6044484" cy="4571331"/>
          </a:xfrm>
          <a:prstGeom prst="rect">
            <a:avLst/>
          </a:prstGeom>
        </p:spPr>
      </p:pic>
      <p:pic>
        <p:nvPicPr>
          <p:cNvPr id="6" name="Picture 7"/>
          <p:cNvPicPr>
            <a:picLocks noChangeAspect="1"/>
          </p:cNvPicPr>
          <p:nvPr/>
        </p:nvPicPr>
        <p:blipFill>
          <a:blip r:embed="rId3"/>
          <a:stretch>
            <a:fillRect/>
          </a:stretch>
        </p:blipFill>
        <p:spPr>
          <a:xfrm>
            <a:off x="3404316" y="1227049"/>
            <a:ext cx="4589985" cy="2938199"/>
          </a:xfrm>
          <a:prstGeom prst="rect">
            <a:avLst/>
          </a:prstGeom>
          <a:ln>
            <a:solidFill>
              <a:schemeClr val="tx1"/>
            </a:solidFill>
          </a:ln>
        </p:spPr>
      </p:pic>
      <p:sp>
        <p:nvSpPr>
          <p:cNvPr id="7" name="TextBox 3"/>
          <p:cNvSpPr txBox="1"/>
          <p:nvPr/>
        </p:nvSpPr>
        <p:spPr>
          <a:xfrm>
            <a:off x="211126" y="4165248"/>
            <a:ext cx="7754559" cy="1600438"/>
          </a:xfrm>
          <a:prstGeom prst="rect">
            <a:avLst/>
          </a:prstGeom>
          <a:solidFill>
            <a:schemeClr val="accent1">
              <a:lumMod val="40000"/>
              <a:lumOff val="60000"/>
            </a:schemeClr>
          </a:solidFill>
          <a:ln>
            <a:solidFill>
              <a:schemeClr val="tx1"/>
            </a:solidFill>
          </a:ln>
        </p:spPr>
        <p:txBody>
          <a:bodyPr wrap="none" rtlCol="0">
            <a:spAutoFit/>
          </a:bodyPr>
          <a:lstStyle/>
          <a:p>
            <a:r>
              <a:rPr lang="en-US" sz="1600" dirty="0" smtClean="0"/>
              <a:t>You may wonder why most of you show logins from Turkey, India and Bloomington,</a:t>
            </a:r>
          </a:p>
          <a:p>
            <a:r>
              <a:rPr lang="en-US" sz="1600" dirty="0" smtClean="0"/>
              <a:t>Minnesota. They will display if the development/support teams have ever logged into your </a:t>
            </a:r>
          </a:p>
          <a:p>
            <a:r>
              <a:rPr lang="en-US" sz="1600" dirty="0" smtClean="0"/>
              <a:t>facility to help with an issue. By using the +/- you can zoom in for more information.</a:t>
            </a:r>
          </a:p>
          <a:p>
            <a:endParaRPr lang="en-US" sz="1600" dirty="0"/>
          </a:p>
          <a:p>
            <a:r>
              <a:rPr lang="en-US" sz="1600" dirty="0" smtClean="0"/>
              <a:t>Here we can see that I logged in from Wheeling, WV, in February of last year when I was </a:t>
            </a:r>
          </a:p>
          <a:p>
            <a:r>
              <a:rPr lang="en-US" sz="1600" dirty="0" smtClean="0"/>
              <a:t>teaching the Institutional Records Keeping course there.</a:t>
            </a:r>
            <a:endParaRPr lang="en-US" sz="1600" dirty="0"/>
          </a:p>
        </p:txBody>
      </p:sp>
    </p:spTree>
    <p:extLst>
      <p:ext uri="{BB962C8B-B14F-4D97-AF65-F5344CB8AC3E}">
        <p14:creationId xmlns:p14="http://schemas.microsoft.com/office/powerpoint/2010/main" val="174731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Security Charts - Activity Timeline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14647" y="1070019"/>
            <a:ext cx="5386547" cy="4036535"/>
          </a:xfrm>
          <a:prstGeom prst="rect">
            <a:avLst/>
          </a:prstGeom>
          <a:ln>
            <a:solidFill>
              <a:schemeClr val="tx1"/>
            </a:solidFill>
          </a:ln>
        </p:spPr>
      </p:pic>
      <p:sp>
        <p:nvSpPr>
          <p:cNvPr id="5" name="TextBox 3"/>
          <p:cNvSpPr txBox="1"/>
          <p:nvPr/>
        </p:nvSpPr>
        <p:spPr>
          <a:xfrm>
            <a:off x="5669882" y="957329"/>
            <a:ext cx="3106556" cy="4801314"/>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Activity Timeline allows</a:t>
            </a:r>
          </a:p>
          <a:p>
            <a:r>
              <a:rPr lang="en-US" dirty="0"/>
              <a:t>y</a:t>
            </a:r>
            <a:r>
              <a:rPr lang="en-US" dirty="0" smtClean="0"/>
              <a:t>ou to view the number of </a:t>
            </a:r>
          </a:p>
          <a:p>
            <a:r>
              <a:rPr lang="en-US" dirty="0" smtClean="0"/>
              <a:t>Sessions and the number of</a:t>
            </a:r>
          </a:p>
          <a:p>
            <a:r>
              <a:rPr lang="en-US" dirty="0" smtClean="0"/>
              <a:t>Transactions for a month</a:t>
            </a:r>
          </a:p>
          <a:p>
            <a:r>
              <a:rPr lang="en-US" dirty="0"/>
              <a:t>o</a:t>
            </a:r>
            <a:r>
              <a:rPr lang="en-US" dirty="0" smtClean="0"/>
              <a:t>ver a specified date range.</a:t>
            </a:r>
          </a:p>
          <a:p>
            <a:r>
              <a:rPr lang="en-US" dirty="0" smtClean="0"/>
              <a:t>A Transaction refers to a piece</a:t>
            </a:r>
          </a:p>
          <a:p>
            <a:r>
              <a:rPr lang="en-US" dirty="0"/>
              <a:t>o</a:t>
            </a:r>
            <a:r>
              <a:rPr lang="en-US" dirty="0" smtClean="0"/>
              <a:t>f data being entered in ZIMS.</a:t>
            </a:r>
          </a:p>
          <a:p>
            <a:r>
              <a:rPr lang="en-US" dirty="0" smtClean="0"/>
              <a:t>At this facility the Curator is</a:t>
            </a:r>
          </a:p>
          <a:p>
            <a:r>
              <a:rPr lang="en-US" dirty="0"/>
              <a:t>a</a:t>
            </a:r>
            <a:r>
              <a:rPr lang="en-US" dirty="0" smtClean="0"/>
              <a:t>lso the records keeper and</a:t>
            </a:r>
          </a:p>
          <a:p>
            <a:r>
              <a:rPr lang="en-US" dirty="0" smtClean="0"/>
              <a:t>their busy Summer months</a:t>
            </a:r>
          </a:p>
          <a:p>
            <a:r>
              <a:rPr lang="en-US" dirty="0"/>
              <a:t>i</a:t>
            </a:r>
            <a:r>
              <a:rPr lang="en-US" dirty="0" smtClean="0"/>
              <a:t>mpacts data entry. It also</a:t>
            </a:r>
          </a:p>
          <a:p>
            <a:r>
              <a:rPr lang="en-US" dirty="0"/>
              <a:t>i</a:t>
            </a:r>
            <a:r>
              <a:rPr lang="en-US" dirty="0" smtClean="0"/>
              <a:t>ndicates the busy shipping</a:t>
            </a:r>
          </a:p>
          <a:p>
            <a:r>
              <a:rPr lang="en-US" dirty="0"/>
              <a:t>p</a:t>
            </a:r>
            <a:r>
              <a:rPr lang="en-US" dirty="0" smtClean="0"/>
              <a:t>eriods of Spring and Fall.</a:t>
            </a:r>
          </a:p>
          <a:p>
            <a:r>
              <a:rPr lang="en-US" dirty="0" smtClean="0"/>
              <a:t>Viewing this chart may help </a:t>
            </a:r>
          </a:p>
          <a:p>
            <a:r>
              <a:rPr lang="en-US" dirty="0" smtClean="0"/>
              <a:t>you make staffing assignments,</a:t>
            </a:r>
          </a:p>
          <a:p>
            <a:r>
              <a:rPr lang="en-US" dirty="0"/>
              <a:t>i</a:t>
            </a:r>
            <a:r>
              <a:rPr lang="en-US" dirty="0" smtClean="0"/>
              <a:t>f possible, to capture data</a:t>
            </a:r>
          </a:p>
          <a:p>
            <a:r>
              <a:rPr lang="en-US" dirty="0"/>
              <a:t>i</a:t>
            </a:r>
            <a:r>
              <a:rPr lang="en-US" dirty="0" smtClean="0"/>
              <a:t>n a timely manner.</a:t>
            </a:r>
            <a:endParaRPr lang="en-US" dirty="0"/>
          </a:p>
        </p:txBody>
      </p:sp>
    </p:spTree>
    <p:extLst>
      <p:ext uri="{BB962C8B-B14F-4D97-AF65-F5344CB8AC3E}">
        <p14:creationId xmlns:p14="http://schemas.microsoft.com/office/powerpoint/2010/main" val="21803088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62907"/>
            <a:ext cx="7886700" cy="1325563"/>
          </a:xfrm>
        </p:spPr>
        <p:txBody>
          <a:bodyPr>
            <a:normAutofit/>
          </a:bodyPr>
          <a:lstStyle/>
          <a:p>
            <a:pPr algn="ctr"/>
            <a:r>
              <a:rPr lang="en-US" sz="4000" dirty="0"/>
              <a:t>Animal Charts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1300766"/>
            <a:ext cx="3742857" cy="3619048"/>
          </a:xfrm>
          <a:prstGeom prst="rect">
            <a:avLst/>
          </a:prstGeom>
          <a:ln>
            <a:solidFill>
              <a:schemeClr val="tx1"/>
            </a:solidFill>
          </a:ln>
        </p:spPr>
      </p:pic>
      <p:sp>
        <p:nvSpPr>
          <p:cNvPr id="5" name="TextBox 3"/>
          <p:cNvSpPr txBox="1"/>
          <p:nvPr/>
        </p:nvSpPr>
        <p:spPr>
          <a:xfrm>
            <a:off x="5181600" y="2743200"/>
            <a:ext cx="3443828" cy="1754326"/>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Several new charts that allow</a:t>
            </a:r>
          </a:p>
          <a:p>
            <a:r>
              <a:rPr lang="en-US" dirty="0"/>
              <a:t>b</a:t>
            </a:r>
            <a:r>
              <a:rPr lang="en-US" dirty="0" smtClean="0"/>
              <a:t>etter visualization of animal</a:t>
            </a:r>
          </a:p>
          <a:p>
            <a:r>
              <a:rPr lang="en-US" dirty="0" smtClean="0"/>
              <a:t>data, both at your institution and</a:t>
            </a:r>
          </a:p>
          <a:p>
            <a:r>
              <a:rPr lang="en-US" dirty="0" smtClean="0"/>
              <a:t>Globally, have been created. These</a:t>
            </a:r>
          </a:p>
          <a:p>
            <a:r>
              <a:rPr lang="en-US" dirty="0"/>
              <a:t>a</a:t>
            </a:r>
            <a:r>
              <a:rPr lang="en-US" dirty="0" smtClean="0"/>
              <a:t>re found under the Start menu &gt;</a:t>
            </a:r>
          </a:p>
          <a:p>
            <a:r>
              <a:rPr lang="en-US" dirty="0" smtClean="0"/>
              <a:t>Animals&gt;Charts</a:t>
            </a:r>
            <a:endParaRPr lang="en-US" dirty="0"/>
          </a:p>
        </p:txBody>
      </p:sp>
    </p:spTree>
    <p:extLst>
      <p:ext uri="{BB962C8B-B14F-4D97-AF65-F5344CB8AC3E}">
        <p14:creationId xmlns:p14="http://schemas.microsoft.com/office/powerpoint/2010/main" val="2879295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4670"/>
            <a:ext cx="7886700" cy="1325563"/>
          </a:xfrm>
        </p:spPr>
        <p:txBody>
          <a:bodyPr>
            <a:normAutofit/>
          </a:bodyPr>
          <a:lstStyle/>
          <a:p>
            <a:pPr algn="ctr"/>
            <a:r>
              <a:rPr lang="en-US" sz="3600" dirty="0"/>
              <a:t>Animal Charts – Taxonomy/Animal Type by Animals</a:t>
            </a:r>
            <a:endParaRPr lang="en-GB" sz="3600" dirty="0"/>
          </a:p>
        </p:txBody>
      </p:sp>
      <p:sp>
        <p:nvSpPr>
          <p:cNvPr id="3" name="Tijdelijke aanduiding voor inhoud 2"/>
          <p:cNvSpPr>
            <a:spLocks noGrp="1"/>
          </p:cNvSpPr>
          <p:nvPr>
            <p:ph idx="1"/>
          </p:nvPr>
        </p:nvSpPr>
        <p:spPr/>
        <p:txBody>
          <a:bodyPr/>
          <a:lstStyle/>
          <a:p>
            <a:endParaRPr lang="en-GB" dirty="0"/>
          </a:p>
        </p:txBody>
      </p:sp>
      <p:pic>
        <p:nvPicPr>
          <p:cNvPr id="4" name="Picture 4"/>
          <p:cNvPicPr>
            <a:picLocks noChangeAspect="1"/>
          </p:cNvPicPr>
          <p:nvPr/>
        </p:nvPicPr>
        <p:blipFill>
          <a:blip r:embed="rId2"/>
          <a:stretch>
            <a:fillRect/>
          </a:stretch>
        </p:blipFill>
        <p:spPr>
          <a:xfrm>
            <a:off x="311588" y="1268468"/>
            <a:ext cx="3981340" cy="2972336"/>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609990" y="1268468"/>
            <a:ext cx="3963115" cy="2972336"/>
          </a:xfrm>
          <a:prstGeom prst="rect">
            <a:avLst/>
          </a:prstGeom>
          <a:ln>
            <a:solidFill>
              <a:schemeClr val="tx1"/>
            </a:solidFill>
          </a:ln>
        </p:spPr>
      </p:pic>
      <p:sp>
        <p:nvSpPr>
          <p:cNvPr id="6" name="TextBox 6"/>
          <p:cNvSpPr txBox="1"/>
          <p:nvPr/>
        </p:nvSpPr>
        <p:spPr>
          <a:xfrm>
            <a:off x="628650" y="4240804"/>
            <a:ext cx="7724230" cy="1477328"/>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Taxonomy/Animal Type Chart provides a visual of the number of animals</a:t>
            </a:r>
          </a:p>
          <a:p>
            <a:r>
              <a:rPr lang="en-US" dirty="0"/>
              <a:t>y</a:t>
            </a:r>
            <a:r>
              <a:rPr lang="en-US" dirty="0" smtClean="0"/>
              <a:t>ou have held, if they were Individual or Group records and if they are Current</a:t>
            </a:r>
          </a:p>
          <a:p>
            <a:r>
              <a:rPr lang="en-US" dirty="0"/>
              <a:t>o</a:t>
            </a:r>
            <a:r>
              <a:rPr lang="en-US" dirty="0" smtClean="0"/>
              <a:t>r Historical records. Hovering over the column will provide the numbers </a:t>
            </a:r>
          </a:p>
          <a:p>
            <a:r>
              <a:rPr lang="en-US" dirty="0" smtClean="0"/>
              <a:t>contained in the graph. You can also create a graph of information using </a:t>
            </a:r>
          </a:p>
          <a:p>
            <a:r>
              <a:rPr lang="en-US" dirty="0" smtClean="0"/>
              <a:t>data from all of the ZIMS database.</a:t>
            </a:r>
            <a:endParaRPr lang="en-US" dirty="0"/>
          </a:p>
        </p:txBody>
      </p:sp>
    </p:spTree>
    <p:extLst>
      <p:ext uri="{BB962C8B-B14F-4D97-AF65-F5344CB8AC3E}">
        <p14:creationId xmlns:p14="http://schemas.microsoft.com/office/powerpoint/2010/main" val="24629944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200" dirty="0"/>
              <a:t>Animal Charts – Taxonomy/Birth Type</a:t>
            </a:r>
            <a:br>
              <a:rPr lang="en-US" sz="3200" dirty="0"/>
            </a:br>
            <a:r>
              <a:rPr lang="en-US" sz="3200" dirty="0"/>
              <a:t>by Animals</a:t>
            </a:r>
            <a:endParaRPr lang="en-GB" sz="32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57200" y="1325563"/>
            <a:ext cx="3899216" cy="2946400"/>
          </a:xfrm>
          <a:prstGeom prst="rect">
            <a:avLst/>
          </a:prstGeom>
        </p:spPr>
      </p:pic>
      <p:pic>
        <p:nvPicPr>
          <p:cNvPr id="5" name="Picture 3"/>
          <p:cNvPicPr>
            <a:picLocks noChangeAspect="1"/>
          </p:cNvPicPr>
          <p:nvPr/>
        </p:nvPicPr>
        <p:blipFill>
          <a:blip r:embed="rId3"/>
          <a:stretch>
            <a:fillRect/>
          </a:stretch>
        </p:blipFill>
        <p:spPr>
          <a:xfrm>
            <a:off x="4572000" y="1325563"/>
            <a:ext cx="3978136" cy="2946400"/>
          </a:xfrm>
          <a:prstGeom prst="rect">
            <a:avLst/>
          </a:prstGeom>
        </p:spPr>
      </p:pic>
      <p:sp>
        <p:nvSpPr>
          <p:cNvPr id="6" name="TextBox 4"/>
          <p:cNvSpPr txBox="1"/>
          <p:nvPr/>
        </p:nvSpPr>
        <p:spPr>
          <a:xfrm>
            <a:off x="593864" y="4489361"/>
            <a:ext cx="7704994"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Taxonomy/Birth Type displays your institution’s Captive versus Wild Born </a:t>
            </a:r>
          </a:p>
          <a:p>
            <a:r>
              <a:rPr lang="en-US" dirty="0" smtClean="0"/>
              <a:t>numbers currently and historically (left graph). As always, hovering over the </a:t>
            </a:r>
          </a:p>
          <a:p>
            <a:r>
              <a:rPr lang="en-US" dirty="0" smtClean="0"/>
              <a:t>column gives you actual numbers for each. You can also look at numbers for the </a:t>
            </a:r>
          </a:p>
          <a:p>
            <a:r>
              <a:rPr lang="en-US" dirty="0" smtClean="0"/>
              <a:t>entire ZIMS database (right).</a:t>
            </a:r>
            <a:endParaRPr lang="en-US" dirty="0"/>
          </a:p>
        </p:txBody>
      </p:sp>
    </p:spTree>
    <p:extLst>
      <p:ext uri="{BB962C8B-B14F-4D97-AF65-F5344CB8AC3E}">
        <p14:creationId xmlns:p14="http://schemas.microsoft.com/office/powerpoint/2010/main" val="20973483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200" dirty="0"/>
              <a:t>Animal Charts – IUCN Red List, CITES and CITES EU by Animals</a:t>
            </a:r>
            <a:endParaRPr lang="en-GB" sz="32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771659" y="1325563"/>
            <a:ext cx="3280862" cy="2466814"/>
          </a:xfrm>
          <a:prstGeom prst="rect">
            <a:avLst/>
          </a:prstGeom>
        </p:spPr>
      </p:pic>
      <p:pic>
        <p:nvPicPr>
          <p:cNvPr id="5" name="Picture 4"/>
          <p:cNvPicPr>
            <a:picLocks noChangeAspect="1"/>
          </p:cNvPicPr>
          <p:nvPr/>
        </p:nvPicPr>
        <p:blipFill>
          <a:blip r:embed="rId3"/>
          <a:stretch>
            <a:fillRect/>
          </a:stretch>
        </p:blipFill>
        <p:spPr>
          <a:xfrm>
            <a:off x="5078569" y="1325563"/>
            <a:ext cx="3306931" cy="2466814"/>
          </a:xfrm>
          <a:prstGeom prst="rect">
            <a:avLst/>
          </a:prstGeom>
        </p:spPr>
      </p:pic>
      <p:pic>
        <p:nvPicPr>
          <p:cNvPr id="6" name="Picture 3"/>
          <p:cNvPicPr>
            <a:picLocks noChangeAspect="1"/>
          </p:cNvPicPr>
          <p:nvPr/>
        </p:nvPicPr>
        <p:blipFill>
          <a:blip r:embed="rId4"/>
          <a:stretch>
            <a:fillRect/>
          </a:stretch>
        </p:blipFill>
        <p:spPr>
          <a:xfrm>
            <a:off x="771660" y="4001294"/>
            <a:ext cx="3280861" cy="2475108"/>
          </a:xfrm>
          <a:prstGeom prst="rect">
            <a:avLst/>
          </a:prstGeom>
        </p:spPr>
      </p:pic>
      <p:sp>
        <p:nvSpPr>
          <p:cNvPr id="7" name="TextBox 5"/>
          <p:cNvSpPr txBox="1"/>
          <p:nvPr/>
        </p:nvSpPr>
        <p:spPr>
          <a:xfrm>
            <a:off x="4664032" y="4343400"/>
            <a:ext cx="4152612"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You can also create charts for IUCN Red</a:t>
            </a:r>
          </a:p>
          <a:p>
            <a:r>
              <a:rPr lang="en-US" dirty="0" smtClean="0"/>
              <a:t>List animals as well as CITES and CITES EU</a:t>
            </a:r>
          </a:p>
          <a:p>
            <a:r>
              <a:rPr lang="en-US" dirty="0" smtClean="0"/>
              <a:t>animals for your institution and for the</a:t>
            </a:r>
          </a:p>
          <a:p>
            <a:r>
              <a:rPr lang="en-US" dirty="0"/>
              <a:t>e</a:t>
            </a:r>
            <a:r>
              <a:rPr lang="en-US" dirty="0" smtClean="0"/>
              <a:t>ntire ZIMS database.</a:t>
            </a:r>
            <a:endParaRPr lang="en-US" dirty="0"/>
          </a:p>
        </p:txBody>
      </p:sp>
    </p:spTree>
    <p:extLst>
      <p:ext uri="{BB962C8B-B14F-4D97-AF65-F5344CB8AC3E}">
        <p14:creationId xmlns:p14="http://schemas.microsoft.com/office/powerpoint/2010/main" val="229765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dirty="0"/>
              <a:t>Animal Charts – by Species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822107"/>
            <a:ext cx="3307473" cy="2473379"/>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4953000" y="819631"/>
            <a:ext cx="3298371" cy="2475855"/>
          </a:xfrm>
          <a:prstGeom prst="rect">
            <a:avLst/>
          </a:prstGeom>
          <a:ln>
            <a:solidFill>
              <a:schemeClr val="tx1"/>
            </a:solidFill>
          </a:ln>
        </p:spPr>
      </p:pic>
      <p:pic>
        <p:nvPicPr>
          <p:cNvPr id="6" name="Picture 4"/>
          <p:cNvPicPr>
            <a:picLocks noChangeAspect="1"/>
          </p:cNvPicPr>
          <p:nvPr/>
        </p:nvPicPr>
        <p:blipFill>
          <a:blip r:embed="rId4"/>
          <a:stretch>
            <a:fillRect/>
          </a:stretch>
        </p:blipFill>
        <p:spPr>
          <a:xfrm>
            <a:off x="665172" y="3295486"/>
            <a:ext cx="3270951" cy="2466619"/>
          </a:xfrm>
          <a:prstGeom prst="rect">
            <a:avLst/>
          </a:prstGeom>
          <a:ln>
            <a:solidFill>
              <a:schemeClr val="tx1"/>
            </a:solidFill>
          </a:ln>
        </p:spPr>
      </p:pic>
      <p:pic>
        <p:nvPicPr>
          <p:cNvPr id="7" name="Picture 5"/>
          <p:cNvPicPr>
            <a:picLocks noChangeAspect="1"/>
          </p:cNvPicPr>
          <p:nvPr/>
        </p:nvPicPr>
        <p:blipFill>
          <a:blip r:embed="rId5"/>
          <a:stretch>
            <a:fillRect/>
          </a:stretch>
        </p:blipFill>
        <p:spPr>
          <a:xfrm>
            <a:off x="4953000" y="3295486"/>
            <a:ext cx="3341810" cy="2504264"/>
          </a:xfrm>
          <a:prstGeom prst="rect">
            <a:avLst/>
          </a:prstGeom>
          <a:ln>
            <a:solidFill>
              <a:schemeClr val="tx1"/>
            </a:solidFill>
          </a:ln>
        </p:spPr>
      </p:pic>
      <p:sp>
        <p:nvSpPr>
          <p:cNvPr id="8" name="TextBox 6"/>
          <p:cNvSpPr txBox="1"/>
          <p:nvPr/>
        </p:nvSpPr>
        <p:spPr>
          <a:xfrm>
            <a:off x="2371312" y="3022428"/>
            <a:ext cx="4169539" cy="923330"/>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These same charts are available by species</a:t>
            </a:r>
          </a:p>
          <a:p>
            <a:r>
              <a:rPr lang="en-US" dirty="0"/>
              <a:t>f</a:t>
            </a:r>
            <a:r>
              <a:rPr lang="en-US" dirty="0" smtClean="0"/>
              <a:t>or both your institution and the entire</a:t>
            </a:r>
          </a:p>
          <a:p>
            <a:r>
              <a:rPr lang="en-US" dirty="0" smtClean="0"/>
              <a:t>ZIMS database.</a:t>
            </a:r>
            <a:endParaRPr lang="en-US" dirty="0"/>
          </a:p>
        </p:txBody>
      </p:sp>
    </p:spTree>
    <p:extLst>
      <p:ext uri="{BB962C8B-B14F-4D97-AF65-F5344CB8AC3E}">
        <p14:creationId xmlns:p14="http://schemas.microsoft.com/office/powerpoint/2010/main" val="2022358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392"/>
            <a:ext cx="7886700" cy="1325563"/>
          </a:xfrm>
        </p:spPr>
        <p:txBody>
          <a:bodyPr>
            <a:normAutofit/>
          </a:bodyPr>
          <a:lstStyle/>
          <a:p>
            <a:pPr algn="ctr"/>
            <a:r>
              <a:rPr lang="en-US" sz="4000" dirty="0"/>
              <a:t>Enrichment Grid – Add Item</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81000" y="856947"/>
            <a:ext cx="4191000" cy="4165383"/>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2714297" y="1825625"/>
            <a:ext cx="6048703" cy="1281662"/>
          </a:xfrm>
          <a:prstGeom prst="rect">
            <a:avLst/>
          </a:prstGeom>
          <a:ln>
            <a:solidFill>
              <a:schemeClr val="tx1"/>
            </a:solidFill>
          </a:ln>
        </p:spPr>
      </p:pic>
      <p:pic>
        <p:nvPicPr>
          <p:cNvPr id="6" name="Picture 4"/>
          <p:cNvPicPr>
            <a:picLocks noChangeAspect="1"/>
          </p:cNvPicPr>
          <p:nvPr/>
        </p:nvPicPr>
        <p:blipFill>
          <a:blip r:embed="rId4"/>
          <a:stretch>
            <a:fillRect/>
          </a:stretch>
        </p:blipFill>
        <p:spPr>
          <a:xfrm>
            <a:off x="5057775" y="3478105"/>
            <a:ext cx="2971800" cy="1904833"/>
          </a:xfrm>
          <a:prstGeom prst="rect">
            <a:avLst/>
          </a:prstGeom>
          <a:ln>
            <a:solidFill>
              <a:schemeClr val="tx1"/>
            </a:solidFill>
          </a:ln>
        </p:spPr>
      </p:pic>
      <p:cxnSp>
        <p:nvCxnSpPr>
          <p:cNvPr id="7" name="Straight Arrow Connector 6"/>
          <p:cNvCxnSpPr/>
          <p:nvPr/>
        </p:nvCxnSpPr>
        <p:spPr>
          <a:xfrm flipH="1">
            <a:off x="6210794" y="2612048"/>
            <a:ext cx="913411" cy="13612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8"/>
          <p:cNvSpPr txBox="1"/>
          <p:nvPr/>
        </p:nvSpPr>
        <p:spPr>
          <a:xfrm>
            <a:off x="2094864" y="3962400"/>
            <a:ext cx="2643159" cy="2031325"/>
          </a:xfrm>
          <a:prstGeom prst="rect">
            <a:avLst/>
          </a:prstGeom>
          <a:solidFill>
            <a:schemeClr val="accent5">
              <a:lumMod val="40000"/>
              <a:lumOff val="60000"/>
            </a:schemeClr>
          </a:solidFill>
          <a:ln>
            <a:solidFill>
              <a:schemeClr val="tx1"/>
            </a:solidFill>
          </a:ln>
        </p:spPr>
        <p:txBody>
          <a:bodyPr wrap="none" rtlCol="0">
            <a:spAutoFit/>
          </a:bodyPr>
          <a:lstStyle/>
          <a:p>
            <a:r>
              <a:rPr lang="en-US" dirty="0" smtClean="0"/>
              <a:t>You can create a new </a:t>
            </a:r>
          </a:p>
          <a:p>
            <a:r>
              <a:rPr lang="en-US" dirty="0" smtClean="0"/>
              <a:t>Enrichment Item from </a:t>
            </a:r>
          </a:p>
          <a:p>
            <a:r>
              <a:rPr lang="en-US" dirty="0" smtClean="0"/>
              <a:t>the results grid for the</a:t>
            </a:r>
          </a:p>
          <a:p>
            <a:r>
              <a:rPr lang="en-US" dirty="0" smtClean="0"/>
              <a:t>Enrichment Item search </a:t>
            </a:r>
          </a:p>
          <a:p>
            <a:r>
              <a:rPr lang="en-US" dirty="0" smtClean="0"/>
              <a:t>or from within the animal </a:t>
            </a:r>
          </a:p>
          <a:p>
            <a:r>
              <a:rPr lang="en-US" dirty="0" smtClean="0"/>
              <a:t>record by using the Not </a:t>
            </a:r>
          </a:p>
          <a:p>
            <a:r>
              <a:rPr lang="en-US" dirty="0" smtClean="0"/>
              <a:t>in the List? link.</a:t>
            </a:r>
            <a:endParaRPr lang="en-US" dirty="0"/>
          </a:p>
        </p:txBody>
      </p:sp>
    </p:spTree>
    <p:extLst>
      <p:ext uri="{BB962C8B-B14F-4D97-AF65-F5344CB8AC3E}">
        <p14:creationId xmlns:p14="http://schemas.microsoft.com/office/powerpoint/2010/main" val="6953300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Institution – Data Visualizations </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1325563"/>
            <a:ext cx="4378987" cy="4191000"/>
          </a:xfrm>
          <a:prstGeom prst="rect">
            <a:avLst/>
          </a:prstGeom>
          <a:ln>
            <a:solidFill>
              <a:schemeClr val="tx1"/>
            </a:solidFill>
          </a:ln>
        </p:spPr>
      </p:pic>
      <p:sp>
        <p:nvSpPr>
          <p:cNvPr id="5" name="TextBox 3"/>
          <p:cNvSpPr txBox="1"/>
          <p:nvPr/>
        </p:nvSpPr>
        <p:spPr>
          <a:xfrm>
            <a:off x="5562600" y="2514600"/>
            <a:ext cx="3048000" cy="1477328"/>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Under the Institution module we also added two other quick Data Visualizations – </a:t>
            </a:r>
            <a:r>
              <a:rPr lang="en-US" dirty="0" smtClean="0"/>
              <a:t>Species360 </a:t>
            </a:r>
            <a:r>
              <a:rPr lang="en-US" dirty="0" smtClean="0"/>
              <a:t>Member Maps and Data Management.</a:t>
            </a:r>
            <a:endParaRPr lang="en-US" dirty="0"/>
          </a:p>
        </p:txBody>
      </p:sp>
    </p:spTree>
    <p:extLst>
      <p:ext uri="{BB962C8B-B14F-4D97-AF65-F5344CB8AC3E}">
        <p14:creationId xmlns:p14="http://schemas.microsoft.com/office/powerpoint/2010/main" val="191389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78528"/>
            <a:ext cx="7886700" cy="1325563"/>
          </a:xfrm>
        </p:spPr>
        <p:txBody>
          <a:bodyPr>
            <a:normAutofit/>
          </a:bodyPr>
          <a:lstStyle/>
          <a:p>
            <a:pPr algn="ctr"/>
            <a:r>
              <a:rPr lang="en-US" sz="4000" dirty="0" smtClean="0"/>
              <a:t>Species360 </a:t>
            </a:r>
            <a:r>
              <a:rPr lang="en-US" sz="4000" dirty="0"/>
              <a:t>Member Maps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09709" y="919327"/>
            <a:ext cx="3423063" cy="258679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572000" y="865270"/>
            <a:ext cx="3475595" cy="2605598"/>
          </a:xfrm>
          <a:prstGeom prst="rect">
            <a:avLst/>
          </a:prstGeom>
          <a:ln>
            <a:solidFill>
              <a:schemeClr val="tx1"/>
            </a:solidFill>
          </a:ln>
        </p:spPr>
      </p:pic>
      <p:pic>
        <p:nvPicPr>
          <p:cNvPr id="6" name="Picture 3"/>
          <p:cNvPicPr>
            <a:picLocks noChangeAspect="1"/>
          </p:cNvPicPr>
          <p:nvPr/>
        </p:nvPicPr>
        <p:blipFill>
          <a:blip r:embed="rId4"/>
          <a:stretch>
            <a:fillRect/>
          </a:stretch>
        </p:blipFill>
        <p:spPr>
          <a:xfrm>
            <a:off x="409709" y="3662147"/>
            <a:ext cx="3423063" cy="2514816"/>
          </a:xfrm>
          <a:prstGeom prst="rect">
            <a:avLst/>
          </a:prstGeom>
          <a:ln>
            <a:solidFill>
              <a:schemeClr val="tx1"/>
            </a:solidFill>
          </a:ln>
        </p:spPr>
      </p:pic>
      <p:sp>
        <p:nvSpPr>
          <p:cNvPr id="7" name="TextBox 6"/>
          <p:cNvSpPr txBox="1"/>
          <p:nvPr/>
        </p:nvSpPr>
        <p:spPr>
          <a:xfrm>
            <a:off x="4572000" y="3470868"/>
            <a:ext cx="3717684" cy="2277547"/>
          </a:xfrm>
          <a:prstGeom prst="rect">
            <a:avLst/>
          </a:prstGeom>
          <a:solidFill>
            <a:schemeClr val="accent1">
              <a:lumMod val="40000"/>
              <a:lumOff val="60000"/>
            </a:schemeClr>
          </a:solidFill>
          <a:ln>
            <a:solidFill>
              <a:schemeClr val="tx1"/>
            </a:solidFill>
          </a:ln>
        </p:spPr>
        <p:txBody>
          <a:bodyPr wrap="none" rtlCol="0">
            <a:spAutoFit/>
          </a:bodyPr>
          <a:lstStyle/>
          <a:p>
            <a:r>
              <a:rPr lang="en-US" sz="1400" dirty="0" smtClean="0"/>
              <a:t>The </a:t>
            </a:r>
            <a:r>
              <a:rPr lang="en-US" sz="1400" dirty="0" smtClean="0"/>
              <a:t>Species360 </a:t>
            </a:r>
            <a:r>
              <a:rPr lang="en-US" sz="1400" dirty="0" smtClean="0"/>
              <a:t>Member Maps show </a:t>
            </a:r>
            <a:r>
              <a:rPr lang="en-US" sz="1400" dirty="0" smtClean="0"/>
              <a:t>Species360</a:t>
            </a:r>
            <a:endParaRPr lang="en-US" sz="1400" dirty="0" smtClean="0"/>
          </a:p>
          <a:p>
            <a:r>
              <a:rPr lang="en-US" sz="1400" dirty="0"/>
              <a:t>m</a:t>
            </a:r>
            <a:r>
              <a:rPr lang="en-US" sz="1400" dirty="0" smtClean="0"/>
              <a:t>embers using various parameters. </a:t>
            </a:r>
          </a:p>
          <a:p>
            <a:r>
              <a:rPr lang="en-US" sz="1400" dirty="0" smtClean="0"/>
              <a:t>You can view members by Institution,</a:t>
            </a:r>
          </a:p>
          <a:p>
            <a:r>
              <a:rPr lang="en-US" sz="1400" dirty="0" smtClean="0"/>
              <a:t>Education or Association member</a:t>
            </a:r>
          </a:p>
          <a:p>
            <a:r>
              <a:rPr lang="en-US" sz="1400" dirty="0" smtClean="0"/>
              <a:t>Category (upper left); by Type such as</a:t>
            </a:r>
          </a:p>
          <a:p>
            <a:r>
              <a:rPr lang="en-US" sz="1400" dirty="0" smtClean="0"/>
              <a:t>Zoo, Aquarium, Rehab/Rescue Center</a:t>
            </a:r>
          </a:p>
          <a:p>
            <a:r>
              <a:rPr lang="en-US" sz="1400" dirty="0"/>
              <a:t>a</a:t>
            </a:r>
            <a:r>
              <a:rPr lang="en-US" sz="1400" dirty="0" smtClean="0"/>
              <a:t>nd others (upper right); and ZIMS or </a:t>
            </a:r>
          </a:p>
          <a:p>
            <a:r>
              <a:rPr lang="en-US" sz="1400" dirty="0" smtClean="0"/>
              <a:t>ARKS use (lower left). As other maps, </a:t>
            </a:r>
          </a:p>
          <a:p>
            <a:r>
              <a:rPr lang="en-US" sz="1400" dirty="0" smtClean="0"/>
              <a:t>zooming in and hovering over the place </a:t>
            </a:r>
          </a:p>
          <a:p>
            <a:r>
              <a:rPr lang="en-US" sz="1400" dirty="0"/>
              <a:t>m</a:t>
            </a:r>
            <a:r>
              <a:rPr lang="en-US" sz="1400" dirty="0" smtClean="0"/>
              <a:t>arkers you can view the institution.</a:t>
            </a:r>
            <a:r>
              <a:rPr lang="en-US" sz="1600" dirty="0" smtClean="0"/>
              <a:t> </a:t>
            </a:r>
            <a:endParaRPr lang="en-US" sz="1600" dirty="0"/>
          </a:p>
        </p:txBody>
      </p:sp>
    </p:spTree>
    <p:extLst>
      <p:ext uri="{BB962C8B-B14F-4D97-AF65-F5344CB8AC3E}">
        <p14:creationId xmlns:p14="http://schemas.microsoft.com/office/powerpoint/2010/main" val="33937549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8515350" cy="1325563"/>
          </a:xfrm>
        </p:spPr>
        <p:txBody>
          <a:bodyPr>
            <a:normAutofit/>
          </a:bodyPr>
          <a:lstStyle/>
          <a:p>
            <a:pPr algn="ctr"/>
            <a:r>
              <a:rPr lang="en-US" sz="3600" dirty="0"/>
              <a:t>Data Management – Data </a:t>
            </a:r>
            <a:r>
              <a:rPr lang="en-US" sz="3600" dirty="0" err="1"/>
              <a:t>Currentness</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0190" y="1058214"/>
            <a:ext cx="5662134" cy="4213190"/>
          </a:xfrm>
          <a:prstGeom prst="rect">
            <a:avLst/>
          </a:prstGeom>
          <a:ln>
            <a:solidFill>
              <a:schemeClr val="tx1"/>
            </a:solidFill>
          </a:ln>
        </p:spPr>
      </p:pic>
      <p:sp>
        <p:nvSpPr>
          <p:cNvPr id="5" name="TextBox 4"/>
          <p:cNvSpPr txBox="1"/>
          <p:nvPr/>
        </p:nvSpPr>
        <p:spPr>
          <a:xfrm>
            <a:off x="6248400" y="2057400"/>
            <a:ext cx="2706382" cy="2585323"/>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first chart for Data </a:t>
            </a:r>
          </a:p>
          <a:p>
            <a:r>
              <a:rPr lang="en-US" dirty="0" smtClean="0"/>
              <a:t>Management displays the</a:t>
            </a:r>
          </a:p>
          <a:p>
            <a:r>
              <a:rPr lang="en-US" dirty="0" err="1"/>
              <a:t>c</a:t>
            </a:r>
            <a:r>
              <a:rPr lang="en-US" dirty="0" err="1" smtClean="0"/>
              <a:t>urrentness</a:t>
            </a:r>
            <a:r>
              <a:rPr lang="en-US" dirty="0" smtClean="0"/>
              <a:t> of the data.</a:t>
            </a:r>
          </a:p>
          <a:p>
            <a:r>
              <a:rPr lang="en-US" dirty="0" smtClean="0"/>
              <a:t>This can help determine if</a:t>
            </a:r>
          </a:p>
          <a:p>
            <a:r>
              <a:rPr lang="en-US" dirty="0"/>
              <a:t>a</a:t>
            </a:r>
            <a:r>
              <a:rPr lang="en-US" dirty="0" smtClean="0"/>
              <a:t>n institution is up-to-date</a:t>
            </a:r>
          </a:p>
          <a:p>
            <a:r>
              <a:rPr lang="en-US" dirty="0"/>
              <a:t>w</a:t>
            </a:r>
            <a:r>
              <a:rPr lang="en-US" dirty="0" smtClean="0"/>
              <a:t>ith data entry. You can </a:t>
            </a:r>
          </a:p>
          <a:p>
            <a:r>
              <a:rPr lang="en-US" dirty="0" smtClean="0"/>
              <a:t>zoom in the map using the</a:t>
            </a:r>
          </a:p>
          <a:p>
            <a:r>
              <a:rPr lang="en-US" dirty="0" smtClean="0"/>
              <a:t>+/- and hover over to get</a:t>
            </a:r>
          </a:p>
          <a:p>
            <a:r>
              <a:rPr lang="en-US" dirty="0"/>
              <a:t>t</a:t>
            </a:r>
            <a:r>
              <a:rPr lang="en-US" dirty="0" smtClean="0"/>
              <a:t>he name of the facility. </a:t>
            </a:r>
            <a:endParaRPr lang="en-US" dirty="0"/>
          </a:p>
        </p:txBody>
      </p:sp>
    </p:spTree>
    <p:extLst>
      <p:ext uri="{BB962C8B-B14F-4D97-AF65-F5344CB8AC3E}">
        <p14:creationId xmlns:p14="http://schemas.microsoft.com/office/powerpoint/2010/main" val="783349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Data Management – Data Sharing Map</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11460" y="1115001"/>
            <a:ext cx="3869377" cy="2886293"/>
          </a:xfrm>
          <a:prstGeom prst="rect">
            <a:avLst/>
          </a:prstGeom>
          <a:ln>
            <a:solidFill>
              <a:schemeClr val="tx1"/>
            </a:solidFill>
          </a:ln>
        </p:spPr>
      </p:pic>
      <p:pic>
        <p:nvPicPr>
          <p:cNvPr id="5" name="Picture 7"/>
          <p:cNvPicPr>
            <a:picLocks noChangeAspect="1"/>
          </p:cNvPicPr>
          <p:nvPr/>
        </p:nvPicPr>
        <p:blipFill>
          <a:blip r:embed="rId3"/>
          <a:stretch>
            <a:fillRect/>
          </a:stretch>
        </p:blipFill>
        <p:spPr>
          <a:xfrm>
            <a:off x="4929389" y="1325563"/>
            <a:ext cx="3285648" cy="2449897"/>
          </a:xfrm>
          <a:prstGeom prst="rect">
            <a:avLst/>
          </a:prstGeom>
        </p:spPr>
      </p:pic>
      <p:sp>
        <p:nvSpPr>
          <p:cNvPr id="6" name="TextBox 5"/>
          <p:cNvSpPr txBox="1"/>
          <p:nvPr/>
        </p:nvSpPr>
        <p:spPr>
          <a:xfrm>
            <a:off x="290237" y="4188853"/>
            <a:ext cx="4311822" cy="2308324"/>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The Data Sharing Maps are graphics indicating what institutions you are sharing records with (left) and what institutions are sharing records with you. Hovering over  displays the institution name and how many records or taxonomies are being shared.</a:t>
            </a:r>
          </a:p>
          <a:p>
            <a:r>
              <a:rPr lang="en-US" dirty="0" smtClean="0"/>
              <a:t>Left clicking brings up a list of the records being shared.</a:t>
            </a:r>
            <a:endParaRPr lang="en-US" dirty="0"/>
          </a:p>
        </p:txBody>
      </p:sp>
      <p:pic>
        <p:nvPicPr>
          <p:cNvPr id="7" name="Picture 6"/>
          <p:cNvPicPr>
            <a:picLocks noChangeAspect="1"/>
          </p:cNvPicPr>
          <p:nvPr/>
        </p:nvPicPr>
        <p:blipFill>
          <a:blip r:embed="rId4"/>
          <a:stretch>
            <a:fillRect/>
          </a:stretch>
        </p:blipFill>
        <p:spPr>
          <a:xfrm>
            <a:off x="4800600" y="4157181"/>
            <a:ext cx="3657600" cy="1660357"/>
          </a:xfrm>
          <a:prstGeom prst="rect">
            <a:avLst/>
          </a:prstGeom>
          <a:ln>
            <a:solidFill>
              <a:schemeClr val="tx1"/>
            </a:solidFill>
          </a:ln>
        </p:spPr>
      </p:pic>
      <p:cxnSp>
        <p:nvCxnSpPr>
          <p:cNvPr id="8" name="Straight Arrow Connector 9"/>
          <p:cNvCxnSpPr/>
          <p:nvPr/>
        </p:nvCxnSpPr>
        <p:spPr>
          <a:xfrm>
            <a:off x="6520604" y="3045853"/>
            <a:ext cx="7620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9894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Data Management – Data Sharing Column Chart</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839792" y="1325563"/>
            <a:ext cx="5914553" cy="4439639"/>
          </a:xfrm>
          <a:prstGeom prst="rect">
            <a:avLst/>
          </a:prstGeom>
        </p:spPr>
      </p:pic>
      <p:sp>
        <p:nvSpPr>
          <p:cNvPr id="5" name="TextBox 3"/>
          <p:cNvSpPr txBox="1"/>
          <p:nvPr/>
        </p:nvSpPr>
        <p:spPr>
          <a:xfrm>
            <a:off x="990600" y="1635617"/>
            <a:ext cx="5334666"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Data Sharing Column Chart shows how sharing</a:t>
            </a:r>
          </a:p>
          <a:p>
            <a:r>
              <a:rPr lang="en-US" dirty="0"/>
              <a:t>o</a:t>
            </a:r>
            <a:r>
              <a:rPr lang="en-US" dirty="0" smtClean="0"/>
              <a:t>f records is gaining in popularity as more and more</a:t>
            </a:r>
          </a:p>
          <a:p>
            <a:r>
              <a:rPr lang="en-US" dirty="0" smtClean="0"/>
              <a:t>Institutions (over 250) are sharing with more and more</a:t>
            </a:r>
          </a:p>
          <a:p>
            <a:r>
              <a:rPr lang="en-US" dirty="0"/>
              <a:t>o</a:t>
            </a:r>
            <a:r>
              <a:rPr lang="en-US" dirty="0" smtClean="0"/>
              <a:t>ther facilities (almost 125).</a:t>
            </a:r>
            <a:endParaRPr lang="en-US" dirty="0"/>
          </a:p>
        </p:txBody>
      </p:sp>
    </p:spTree>
    <p:extLst>
      <p:ext uri="{BB962C8B-B14F-4D97-AF65-F5344CB8AC3E}">
        <p14:creationId xmlns:p14="http://schemas.microsoft.com/office/powerpoint/2010/main" val="33805589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1"/>
            <a:ext cx="7886700" cy="1325563"/>
          </a:xfrm>
        </p:spPr>
        <p:txBody>
          <a:bodyPr>
            <a:normAutofit/>
          </a:bodyPr>
          <a:lstStyle/>
          <a:p>
            <a:pPr algn="ctr"/>
            <a:r>
              <a:rPr lang="en-US" sz="4000" dirty="0"/>
              <a:t>Data Management – Data Quality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18564" y="1302912"/>
            <a:ext cx="5950260" cy="4447819"/>
          </a:xfrm>
          <a:prstGeom prst="rect">
            <a:avLst/>
          </a:prstGeom>
          <a:ln>
            <a:solidFill>
              <a:schemeClr val="tx1"/>
            </a:solidFill>
          </a:ln>
        </p:spPr>
      </p:pic>
      <p:sp>
        <p:nvSpPr>
          <p:cNvPr id="5" name="TextBox 4"/>
          <p:cNvSpPr txBox="1"/>
          <p:nvPr/>
        </p:nvSpPr>
        <p:spPr>
          <a:xfrm>
            <a:off x="5810307" y="2667000"/>
            <a:ext cx="2876493" cy="2585323"/>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Data quality tab gives</a:t>
            </a:r>
          </a:p>
          <a:p>
            <a:r>
              <a:rPr lang="en-US" dirty="0"/>
              <a:t>y</a:t>
            </a:r>
            <a:r>
              <a:rPr lang="en-US" dirty="0" smtClean="0"/>
              <a:t>ou a pie chart of the quality</a:t>
            </a:r>
          </a:p>
          <a:p>
            <a:r>
              <a:rPr lang="en-US" dirty="0"/>
              <a:t>o</a:t>
            </a:r>
            <a:r>
              <a:rPr lang="en-US" dirty="0" smtClean="0"/>
              <a:t>f your data. Hopefully</a:t>
            </a:r>
          </a:p>
          <a:p>
            <a:r>
              <a:rPr lang="en-US" dirty="0"/>
              <a:t>y</a:t>
            </a:r>
            <a:r>
              <a:rPr lang="en-US" dirty="0" smtClean="0"/>
              <a:t>ou have a lot of green (No</a:t>
            </a:r>
          </a:p>
          <a:p>
            <a:r>
              <a:rPr lang="en-US" dirty="0" smtClean="0"/>
              <a:t>Issues), bit of yellow</a:t>
            </a:r>
          </a:p>
          <a:p>
            <a:r>
              <a:rPr lang="en-US" dirty="0" smtClean="0"/>
              <a:t>(Warnings) and very little </a:t>
            </a:r>
          </a:p>
          <a:p>
            <a:r>
              <a:rPr lang="en-US" dirty="0" smtClean="0"/>
              <a:t>Red (Errors). We have Errors</a:t>
            </a:r>
          </a:p>
          <a:p>
            <a:r>
              <a:rPr lang="en-US" dirty="0"/>
              <a:t>i</a:t>
            </a:r>
            <a:r>
              <a:rPr lang="en-US" dirty="0" smtClean="0"/>
              <a:t>n 72 animal or group </a:t>
            </a:r>
          </a:p>
          <a:p>
            <a:r>
              <a:rPr lang="en-US" dirty="0"/>
              <a:t>r</a:t>
            </a:r>
            <a:r>
              <a:rPr lang="en-US" dirty="0" smtClean="0"/>
              <a:t>ecords.</a:t>
            </a:r>
            <a:endParaRPr lang="en-US" dirty="0"/>
          </a:p>
        </p:txBody>
      </p:sp>
    </p:spTree>
    <p:extLst>
      <p:ext uri="{BB962C8B-B14F-4D97-AF65-F5344CB8AC3E}">
        <p14:creationId xmlns:p14="http://schemas.microsoft.com/office/powerpoint/2010/main" val="39329609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Data Management – Data Quality</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876488"/>
            <a:ext cx="7373155" cy="479898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28650" y="1044150"/>
            <a:ext cx="3429000" cy="3164261"/>
          </a:xfrm>
          <a:prstGeom prst="rect">
            <a:avLst/>
          </a:prstGeom>
        </p:spPr>
      </p:pic>
      <p:sp>
        <p:nvSpPr>
          <p:cNvPr id="6" name="TextBox 5"/>
          <p:cNvSpPr txBox="1"/>
          <p:nvPr/>
        </p:nvSpPr>
        <p:spPr>
          <a:xfrm>
            <a:off x="276627" y="4975208"/>
            <a:ext cx="5235531" cy="1569660"/>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smtClean="0"/>
              <a:t>Clicking on the Errors refreshes the pie chart to indicate what the Errors actually are. We have 71 records with Obsolete Scientific Name (Historical) and 1 record with Obsolete Scientific Name (current). Left clicking on the piece of the pie will bring up a results grid that displays the records with the Errors for correction.</a:t>
            </a:r>
            <a:endParaRPr lang="en-US" sz="1600" dirty="0"/>
          </a:p>
        </p:txBody>
      </p:sp>
    </p:spTree>
    <p:extLst>
      <p:ext uri="{BB962C8B-B14F-4D97-AF65-F5344CB8AC3E}">
        <p14:creationId xmlns:p14="http://schemas.microsoft.com/office/powerpoint/2010/main" val="9785920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normAutofit/>
          </a:bodyPr>
          <a:lstStyle/>
          <a:p>
            <a:pPr algn="ctr"/>
            <a:r>
              <a:rPr lang="en-US" sz="4000" dirty="0"/>
              <a:t>Data Management – Data Quality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56127" y="1201292"/>
            <a:ext cx="5791200" cy="3948184"/>
          </a:xfrm>
          <a:prstGeom prst="rect">
            <a:avLst/>
          </a:prstGeom>
          <a:ln>
            <a:solidFill>
              <a:schemeClr val="tx1"/>
            </a:solidFill>
          </a:ln>
        </p:spPr>
      </p:pic>
      <p:sp>
        <p:nvSpPr>
          <p:cNvPr id="5" name="TextBox 3"/>
          <p:cNvSpPr txBox="1"/>
          <p:nvPr/>
        </p:nvSpPr>
        <p:spPr>
          <a:xfrm>
            <a:off x="5105400" y="2819400"/>
            <a:ext cx="3847464" cy="1754326"/>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Half of my warnings have to do with</a:t>
            </a:r>
          </a:p>
          <a:p>
            <a:r>
              <a:rPr lang="en-US" dirty="0"/>
              <a:t>r</a:t>
            </a:r>
            <a:r>
              <a:rPr lang="en-US" dirty="0" smtClean="0"/>
              <a:t>ecords where no parents are recorded</a:t>
            </a:r>
          </a:p>
          <a:p>
            <a:r>
              <a:rPr lang="en-US" dirty="0"/>
              <a:t>a</a:t>
            </a:r>
            <a:r>
              <a:rPr lang="en-US" dirty="0" smtClean="0"/>
              <a:t>nd these records should be</a:t>
            </a:r>
          </a:p>
          <a:p>
            <a:r>
              <a:rPr lang="en-US" dirty="0"/>
              <a:t>c</a:t>
            </a:r>
            <a:r>
              <a:rPr lang="en-US" dirty="0" smtClean="0"/>
              <a:t>orrected. The ones where Parents are</a:t>
            </a:r>
          </a:p>
          <a:p>
            <a:r>
              <a:rPr lang="en-US" dirty="0" smtClean="0"/>
              <a:t>Not in ZIMS can be treated just as a</a:t>
            </a:r>
          </a:p>
          <a:p>
            <a:r>
              <a:rPr lang="en-US" dirty="0"/>
              <a:t>w</a:t>
            </a:r>
            <a:r>
              <a:rPr lang="en-US" dirty="0" smtClean="0"/>
              <a:t>arning unless they are incorrect.</a:t>
            </a:r>
            <a:endParaRPr lang="en-US" dirty="0"/>
          </a:p>
        </p:txBody>
      </p:sp>
    </p:spTree>
    <p:extLst>
      <p:ext uri="{BB962C8B-B14F-4D97-AF65-F5344CB8AC3E}">
        <p14:creationId xmlns:p14="http://schemas.microsoft.com/office/powerpoint/2010/main" val="24076414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8498" y="0"/>
            <a:ext cx="7886700" cy="1325563"/>
          </a:xfrm>
        </p:spPr>
        <p:txBody>
          <a:bodyPr>
            <a:normAutofit/>
          </a:bodyPr>
          <a:lstStyle/>
          <a:p>
            <a:pPr algn="ctr"/>
            <a:r>
              <a:rPr lang="en-US" sz="3600" dirty="0"/>
              <a:t>Reports – Some New and Some</a:t>
            </a:r>
            <a:br>
              <a:rPr lang="en-US" sz="3600" dirty="0"/>
            </a:br>
            <a:r>
              <a:rPr lang="en-US" sz="3600" dirty="0"/>
              <a:t>Improved!</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89963" y="1110803"/>
            <a:ext cx="7057429" cy="3958359"/>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5907465" y="2503935"/>
            <a:ext cx="1418042" cy="542192"/>
          </a:xfrm>
          <a:prstGeom prst="rect">
            <a:avLst/>
          </a:prstGeom>
          <a:ln>
            <a:solidFill>
              <a:schemeClr val="tx1"/>
            </a:solidFill>
          </a:ln>
        </p:spPr>
      </p:pic>
      <p:pic>
        <p:nvPicPr>
          <p:cNvPr id="6" name="Picture 4"/>
          <p:cNvPicPr>
            <a:picLocks noChangeAspect="1"/>
          </p:cNvPicPr>
          <p:nvPr/>
        </p:nvPicPr>
        <p:blipFill>
          <a:blip r:embed="rId4"/>
          <a:stretch>
            <a:fillRect/>
          </a:stretch>
        </p:blipFill>
        <p:spPr>
          <a:xfrm>
            <a:off x="7628117" y="2282464"/>
            <a:ext cx="1424189" cy="2157228"/>
          </a:xfrm>
          <a:prstGeom prst="rect">
            <a:avLst/>
          </a:prstGeom>
        </p:spPr>
      </p:pic>
      <p:cxnSp>
        <p:nvCxnSpPr>
          <p:cNvPr id="8" name="Straight Arrow Connector 7"/>
          <p:cNvCxnSpPr/>
          <p:nvPr/>
        </p:nvCxnSpPr>
        <p:spPr>
          <a:xfrm flipV="1">
            <a:off x="5198425" y="2840408"/>
            <a:ext cx="656629" cy="1503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828483" y="3546189"/>
            <a:ext cx="1799634"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3"/>
          <p:cNvSpPr txBox="1"/>
          <p:nvPr/>
        </p:nvSpPr>
        <p:spPr>
          <a:xfrm>
            <a:off x="2036125" y="4028492"/>
            <a:ext cx="6324600" cy="1754326"/>
          </a:xfrm>
          <a:prstGeom prst="rect">
            <a:avLst/>
          </a:prstGeom>
          <a:solidFill>
            <a:schemeClr val="accent1">
              <a:lumMod val="40000"/>
              <a:lumOff val="60000"/>
            </a:schemeClr>
          </a:solidFill>
          <a:ln>
            <a:solidFill>
              <a:schemeClr val="tx1"/>
            </a:solidFill>
          </a:ln>
        </p:spPr>
        <p:txBody>
          <a:bodyPr wrap="square" rtlCol="0">
            <a:spAutoFit/>
          </a:bodyPr>
          <a:lstStyle/>
          <a:p>
            <a:r>
              <a:rPr lang="en-US" b="1" dirty="0" smtClean="0">
                <a:solidFill>
                  <a:srgbClr val="FF0000"/>
                </a:solidFill>
              </a:rPr>
              <a:t>WILD ACQUISITION REPORT - NEW!</a:t>
            </a:r>
          </a:p>
          <a:p>
            <a:r>
              <a:rPr lang="en-US" dirty="0" smtClean="0"/>
              <a:t>The Wild Acquisitions Report was designed to assist Aquariums</a:t>
            </a:r>
          </a:p>
          <a:p>
            <a:r>
              <a:rPr lang="en-US" dirty="0"/>
              <a:t>w</a:t>
            </a:r>
            <a:r>
              <a:rPr lang="en-US" dirty="0" smtClean="0"/>
              <a:t>ith their reporting requirements, but it is very useful for Zoos</a:t>
            </a:r>
          </a:p>
          <a:p>
            <a:r>
              <a:rPr lang="en-US" dirty="0"/>
              <a:t>a</a:t>
            </a:r>
            <a:r>
              <a:rPr lang="en-US" dirty="0" smtClean="0"/>
              <a:t>lso. You can run the report for specific Water </a:t>
            </a:r>
            <a:r>
              <a:rPr lang="en-US" dirty="0"/>
              <a:t>T</a:t>
            </a:r>
            <a:r>
              <a:rPr lang="en-US" dirty="0" smtClean="0"/>
              <a:t>ypes or Collection</a:t>
            </a:r>
          </a:p>
          <a:p>
            <a:r>
              <a:rPr lang="en-US" dirty="0" smtClean="0"/>
              <a:t>Methods which are often specified on these reports. The various</a:t>
            </a:r>
          </a:p>
          <a:p>
            <a:r>
              <a:rPr lang="en-US" dirty="0" smtClean="0"/>
              <a:t>Sort options help you organize the report.</a:t>
            </a:r>
            <a:endParaRPr lang="en-US" dirty="0"/>
          </a:p>
        </p:txBody>
      </p:sp>
    </p:spTree>
    <p:extLst>
      <p:ext uri="{BB962C8B-B14F-4D97-AF65-F5344CB8AC3E}">
        <p14:creationId xmlns:p14="http://schemas.microsoft.com/office/powerpoint/2010/main" val="1794298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Autofit/>
          </a:bodyPr>
          <a:lstStyle/>
          <a:p>
            <a:pPr algn="ctr"/>
            <a:r>
              <a:rPr lang="en-US" sz="3600" dirty="0"/>
              <a:t>Reports – Some New and Some</a:t>
            </a:r>
            <a:br>
              <a:rPr lang="en-US" sz="3600" dirty="0"/>
            </a:br>
            <a:r>
              <a:rPr lang="en-US" sz="3600" dirty="0"/>
              <a:t>Improved!</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1122608"/>
            <a:ext cx="7733333" cy="4123809"/>
          </a:xfrm>
          <a:prstGeom prst="rect">
            <a:avLst/>
          </a:prstGeom>
          <a:ln>
            <a:solidFill>
              <a:schemeClr val="tx1"/>
            </a:solidFill>
          </a:ln>
        </p:spPr>
      </p:pic>
      <p:sp>
        <p:nvSpPr>
          <p:cNvPr id="5" name="TextBox 3"/>
          <p:cNvSpPr txBox="1"/>
          <p:nvPr/>
        </p:nvSpPr>
        <p:spPr>
          <a:xfrm>
            <a:off x="3553228" y="4269151"/>
            <a:ext cx="4715009" cy="1477328"/>
          </a:xfrm>
          <a:prstGeom prst="rect">
            <a:avLst/>
          </a:prstGeom>
          <a:solidFill>
            <a:schemeClr val="accent1">
              <a:lumMod val="40000"/>
              <a:lumOff val="60000"/>
            </a:schemeClr>
          </a:solidFill>
          <a:ln>
            <a:solidFill>
              <a:schemeClr val="tx1"/>
            </a:solidFill>
          </a:ln>
        </p:spPr>
        <p:txBody>
          <a:bodyPr wrap="none" rtlCol="0">
            <a:spAutoFit/>
          </a:bodyPr>
          <a:lstStyle/>
          <a:p>
            <a:r>
              <a:rPr lang="en-US" b="1" dirty="0" smtClean="0">
                <a:solidFill>
                  <a:srgbClr val="FF0000"/>
                </a:solidFill>
              </a:rPr>
              <a:t>ENCLOSURE ACTIVITY REPORT - NEW!</a:t>
            </a:r>
          </a:p>
          <a:p>
            <a:r>
              <a:rPr lang="en-US" dirty="0" smtClean="0"/>
              <a:t>Users have been asking for an Activity Report on</a:t>
            </a:r>
          </a:p>
          <a:p>
            <a:r>
              <a:rPr lang="en-US" dirty="0" smtClean="0"/>
              <a:t>Enclosures and it is here! The Event Type is</a:t>
            </a:r>
          </a:p>
          <a:p>
            <a:r>
              <a:rPr lang="en-US" dirty="0"/>
              <a:t>m</a:t>
            </a:r>
            <a:r>
              <a:rPr lang="en-US" dirty="0" smtClean="0"/>
              <a:t>ultiple select and you can run the report</a:t>
            </a:r>
          </a:p>
          <a:p>
            <a:r>
              <a:rPr lang="en-US" dirty="0"/>
              <a:t>u</a:t>
            </a:r>
            <a:r>
              <a:rPr lang="en-US" dirty="0" smtClean="0"/>
              <a:t>sing an Enclosure List to save time.</a:t>
            </a:r>
            <a:endParaRPr lang="en-US" dirty="0"/>
          </a:p>
        </p:txBody>
      </p:sp>
    </p:spTree>
    <p:extLst>
      <p:ext uri="{BB962C8B-B14F-4D97-AF65-F5344CB8AC3E}">
        <p14:creationId xmlns:p14="http://schemas.microsoft.com/office/powerpoint/2010/main" val="2399008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Enrichment Grid – Add Item</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304800" y="1009487"/>
            <a:ext cx="3814700" cy="5043047"/>
          </a:xfrm>
          <a:prstGeom prst="rect">
            <a:avLst/>
          </a:prstGeom>
          <a:ln>
            <a:solidFill>
              <a:schemeClr val="tx1"/>
            </a:solidFill>
          </a:ln>
        </p:spPr>
      </p:pic>
      <p:sp>
        <p:nvSpPr>
          <p:cNvPr id="5" name="TextBox 3"/>
          <p:cNvSpPr txBox="1"/>
          <p:nvPr/>
        </p:nvSpPr>
        <p:spPr>
          <a:xfrm>
            <a:off x="4278975" y="1268852"/>
            <a:ext cx="4076900" cy="4524315"/>
          </a:xfrm>
          <a:prstGeom prst="rect">
            <a:avLst/>
          </a:prstGeom>
          <a:solidFill>
            <a:schemeClr val="accent5">
              <a:lumMod val="40000"/>
              <a:lumOff val="60000"/>
            </a:schemeClr>
          </a:solidFill>
          <a:ln>
            <a:solidFill>
              <a:schemeClr val="tx1"/>
            </a:solidFill>
          </a:ln>
        </p:spPr>
        <p:txBody>
          <a:bodyPr wrap="square" rtlCol="0">
            <a:spAutoFit/>
          </a:bodyPr>
          <a:lstStyle/>
          <a:p>
            <a:r>
              <a:rPr lang="en-US" sz="1600" dirty="0" smtClean="0"/>
              <a:t>You can capture a lot of information in the</a:t>
            </a:r>
          </a:p>
          <a:p>
            <a:r>
              <a:rPr lang="en-US" sz="1600" dirty="0" smtClean="0"/>
              <a:t>Enrichment Item grid but only the Enrichment</a:t>
            </a:r>
          </a:p>
          <a:p>
            <a:r>
              <a:rPr lang="en-US" sz="1600" dirty="0" smtClean="0"/>
              <a:t>Item Name is mandatory. Because the Item</a:t>
            </a:r>
          </a:p>
          <a:p>
            <a:r>
              <a:rPr lang="en-US" sz="1600" dirty="0"/>
              <a:t>s</a:t>
            </a:r>
            <a:r>
              <a:rPr lang="en-US" sz="1600" dirty="0" smtClean="0"/>
              <a:t>earch looks at the beginning of the name, it</a:t>
            </a:r>
          </a:p>
          <a:p>
            <a:r>
              <a:rPr lang="en-US" sz="1600" dirty="0"/>
              <a:t>i</a:t>
            </a:r>
            <a:r>
              <a:rPr lang="en-US" sz="1600" dirty="0" smtClean="0"/>
              <a:t>s recommended that if you have different </a:t>
            </a:r>
          </a:p>
          <a:p>
            <a:r>
              <a:rPr lang="en-US" sz="1600" dirty="0"/>
              <a:t>t</a:t>
            </a:r>
            <a:r>
              <a:rPr lang="en-US" sz="1600" dirty="0" smtClean="0"/>
              <a:t>ypes of similar items you name them by type</a:t>
            </a:r>
          </a:p>
          <a:p>
            <a:r>
              <a:rPr lang="en-US" sz="1600" dirty="0"/>
              <a:t>f</a:t>
            </a:r>
            <a:r>
              <a:rPr lang="en-US" sz="1600" dirty="0" smtClean="0"/>
              <a:t>irst and then the specifics. Here we are adding</a:t>
            </a:r>
          </a:p>
          <a:p>
            <a:r>
              <a:rPr lang="en-US" sz="1600" dirty="0"/>
              <a:t>a</a:t>
            </a:r>
            <a:r>
              <a:rPr lang="en-US" sz="1600" dirty="0" smtClean="0"/>
              <a:t> scent that is peppermint. We could also add a scent, lilac and scent, orange. Another example would be various balls would be named ball, red and ball, blue. If you assign an Item to a Taxon you will be able to assign the Item only to members of that Taxon, or below. You cannot assign this item to a bongo as it is assigned to Primates and Carnivores. The same is true for Enclosures. Items can be assigned to Animalia and your institution as the top level enclosure, or not assigned at all.</a:t>
            </a:r>
            <a:endParaRPr lang="en-US" sz="1600" dirty="0"/>
          </a:p>
        </p:txBody>
      </p:sp>
    </p:spTree>
    <p:extLst>
      <p:ext uri="{BB962C8B-B14F-4D97-AF65-F5344CB8AC3E}">
        <p14:creationId xmlns:p14="http://schemas.microsoft.com/office/powerpoint/2010/main" val="25044742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Reports – Some New and Some</a:t>
            </a:r>
            <a:br>
              <a:rPr lang="en-US" sz="3600" dirty="0"/>
            </a:br>
            <a:r>
              <a:rPr lang="en-US" sz="3600" dirty="0"/>
              <a:t>Improved!</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253284" y="1325563"/>
            <a:ext cx="5006548" cy="4104695"/>
          </a:xfrm>
          <a:prstGeom prst="rect">
            <a:avLst/>
          </a:prstGeom>
          <a:ln>
            <a:solidFill>
              <a:schemeClr val="tx1"/>
            </a:solidFill>
          </a:ln>
        </p:spPr>
      </p:pic>
      <p:sp>
        <p:nvSpPr>
          <p:cNvPr id="5" name="TextBox 3"/>
          <p:cNvSpPr txBox="1"/>
          <p:nvPr/>
        </p:nvSpPr>
        <p:spPr>
          <a:xfrm>
            <a:off x="2604752" y="3599955"/>
            <a:ext cx="5791200" cy="2031325"/>
          </a:xfrm>
          <a:prstGeom prst="rect">
            <a:avLst/>
          </a:prstGeom>
          <a:solidFill>
            <a:schemeClr val="accent1">
              <a:lumMod val="40000"/>
              <a:lumOff val="60000"/>
            </a:schemeClr>
          </a:solidFill>
          <a:ln>
            <a:solidFill>
              <a:schemeClr val="tx1"/>
            </a:solidFill>
          </a:ln>
        </p:spPr>
        <p:txBody>
          <a:bodyPr wrap="square" rtlCol="0">
            <a:spAutoFit/>
          </a:bodyPr>
          <a:lstStyle/>
          <a:p>
            <a:r>
              <a:rPr lang="en-US" b="1" dirty="0" smtClean="0">
                <a:solidFill>
                  <a:srgbClr val="FF0000"/>
                </a:solidFill>
              </a:rPr>
              <a:t>GLOBAL PERMIT REPORT - NEW!</a:t>
            </a:r>
          </a:p>
          <a:p>
            <a:r>
              <a:rPr lang="en-US" dirty="0" smtClean="0"/>
              <a:t>The Global Permit Report allows you to search for various permits that institutions have marked as a Global scope. This was developed to assist the European Region members find institutions with BALAI permits, but it is useful for many regions and will hopefully encourage more facilities</a:t>
            </a:r>
            <a:r>
              <a:rPr lang="en-US" dirty="0"/>
              <a:t> </a:t>
            </a:r>
            <a:r>
              <a:rPr lang="en-US" dirty="0" smtClean="0"/>
              <a:t>to mark their permits as Global scope to assist their colleagues.</a:t>
            </a:r>
          </a:p>
        </p:txBody>
      </p:sp>
    </p:spTree>
    <p:extLst>
      <p:ext uri="{BB962C8B-B14F-4D97-AF65-F5344CB8AC3E}">
        <p14:creationId xmlns:p14="http://schemas.microsoft.com/office/powerpoint/2010/main" val="34884257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3307"/>
            <a:ext cx="7886700" cy="1325563"/>
          </a:xfrm>
        </p:spPr>
        <p:txBody>
          <a:bodyPr>
            <a:normAutofit/>
          </a:bodyPr>
          <a:lstStyle/>
          <a:p>
            <a:pPr algn="ctr"/>
            <a:r>
              <a:rPr lang="en-US" sz="3600" dirty="0"/>
              <a:t>Reports – Some New and Some</a:t>
            </a:r>
            <a:br>
              <a:rPr lang="en-US" sz="3600" dirty="0"/>
            </a:br>
            <a:r>
              <a:rPr lang="en-US" sz="3600" dirty="0"/>
              <a:t>Improved!</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1458870"/>
            <a:ext cx="4413625" cy="3876314"/>
          </a:xfrm>
          <a:prstGeom prst="rect">
            <a:avLst/>
          </a:prstGeom>
          <a:ln>
            <a:solidFill>
              <a:schemeClr val="tx1"/>
            </a:solidFill>
          </a:ln>
        </p:spPr>
      </p:pic>
      <p:sp>
        <p:nvSpPr>
          <p:cNvPr id="5" name="TextBox 3"/>
          <p:cNvSpPr txBox="1"/>
          <p:nvPr/>
        </p:nvSpPr>
        <p:spPr>
          <a:xfrm>
            <a:off x="5257800" y="3124200"/>
            <a:ext cx="3424464" cy="1477328"/>
          </a:xfrm>
          <a:prstGeom prst="rect">
            <a:avLst/>
          </a:prstGeom>
          <a:solidFill>
            <a:schemeClr val="accent1">
              <a:lumMod val="40000"/>
              <a:lumOff val="60000"/>
            </a:schemeClr>
          </a:solidFill>
          <a:ln>
            <a:solidFill>
              <a:schemeClr val="tx1"/>
            </a:solidFill>
          </a:ln>
        </p:spPr>
        <p:txBody>
          <a:bodyPr wrap="none" rtlCol="0">
            <a:spAutoFit/>
          </a:bodyPr>
          <a:lstStyle/>
          <a:p>
            <a:r>
              <a:rPr lang="en-US" b="1" dirty="0" smtClean="0">
                <a:solidFill>
                  <a:srgbClr val="FF0000"/>
                </a:solidFill>
              </a:rPr>
              <a:t>SPECIMEN REPORT – IMPROVED!</a:t>
            </a:r>
          </a:p>
          <a:p>
            <a:r>
              <a:rPr lang="en-US" dirty="0" smtClean="0"/>
              <a:t>You can now select to run multiple</a:t>
            </a:r>
          </a:p>
          <a:p>
            <a:r>
              <a:rPr lang="en-US" dirty="0" smtClean="0"/>
              <a:t>Specimen Reports from an</a:t>
            </a:r>
          </a:p>
          <a:p>
            <a:r>
              <a:rPr lang="en-US" dirty="0" smtClean="0"/>
              <a:t>Animal List, a great time saver</a:t>
            </a:r>
          </a:p>
          <a:p>
            <a:r>
              <a:rPr lang="en-US" dirty="0"/>
              <a:t>w</a:t>
            </a:r>
            <a:r>
              <a:rPr lang="en-US" dirty="0" smtClean="0"/>
              <a:t>hen selecting multiple records</a:t>
            </a:r>
            <a:endParaRPr lang="en-US" dirty="0"/>
          </a:p>
        </p:txBody>
      </p:sp>
    </p:spTree>
    <p:extLst>
      <p:ext uri="{BB962C8B-B14F-4D97-AF65-F5344CB8AC3E}">
        <p14:creationId xmlns:p14="http://schemas.microsoft.com/office/powerpoint/2010/main" val="37603239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Reports – Some New and Some</a:t>
            </a:r>
            <a:br>
              <a:rPr lang="en-US" sz="3600" dirty="0"/>
            </a:br>
            <a:r>
              <a:rPr lang="en-US" sz="3600" dirty="0"/>
              <a:t>Improved!</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628650" y="1123682"/>
            <a:ext cx="3733800" cy="4945780"/>
          </a:xfrm>
          <a:prstGeom prst="rect">
            <a:avLst/>
          </a:prstGeom>
          <a:ln>
            <a:solidFill>
              <a:schemeClr val="tx1"/>
            </a:solidFill>
          </a:ln>
        </p:spPr>
      </p:pic>
      <p:sp>
        <p:nvSpPr>
          <p:cNvPr id="5" name="TextBox 3"/>
          <p:cNvSpPr txBox="1"/>
          <p:nvPr/>
        </p:nvSpPr>
        <p:spPr>
          <a:xfrm>
            <a:off x="4572000" y="2895600"/>
            <a:ext cx="3957943" cy="2031325"/>
          </a:xfrm>
          <a:prstGeom prst="rect">
            <a:avLst/>
          </a:prstGeom>
          <a:solidFill>
            <a:schemeClr val="accent1">
              <a:lumMod val="40000"/>
              <a:lumOff val="60000"/>
            </a:schemeClr>
          </a:solidFill>
          <a:ln>
            <a:solidFill>
              <a:schemeClr val="tx1"/>
            </a:solidFill>
          </a:ln>
        </p:spPr>
        <p:txBody>
          <a:bodyPr wrap="none" rtlCol="0">
            <a:spAutoFit/>
          </a:bodyPr>
          <a:lstStyle/>
          <a:p>
            <a:r>
              <a:rPr lang="en-US" b="1" dirty="0" smtClean="0">
                <a:solidFill>
                  <a:srgbClr val="FF0000"/>
                </a:solidFill>
              </a:rPr>
              <a:t>NOTE RETRIEVAL REPORT – IMPROVED!</a:t>
            </a:r>
          </a:p>
          <a:p>
            <a:r>
              <a:rPr lang="en-US" dirty="0" smtClean="0"/>
              <a:t>You can now select to Group (Sort) the</a:t>
            </a:r>
          </a:p>
          <a:p>
            <a:r>
              <a:rPr lang="en-US" dirty="0" smtClean="0"/>
              <a:t>Note Retrieval Report by Taxonomy,</a:t>
            </a:r>
          </a:p>
          <a:p>
            <a:r>
              <a:rPr lang="en-US" dirty="0" smtClean="0"/>
              <a:t>Local ID, GAN, Note Date or Note Date.</a:t>
            </a:r>
          </a:p>
          <a:p>
            <a:r>
              <a:rPr lang="en-US" dirty="0" smtClean="0"/>
              <a:t>This gives much more flexibility to your</a:t>
            </a:r>
          </a:p>
          <a:p>
            <a:r>
              <a:rPr lang="en-US" dirty="0"/>
              <a:t>r</a:t>
            </a:r>
            <a:r>
              <a:rPr lang="en-US" dirty="0" smtClean="0"/>
              <a:t>esults and makes it easier to find what</a:t>
            </a:r>
          </a:p>
          <a:p>
            <a:r>
              <a:rPr lang="en-US" dirty="0"/>
              <a:t>y</a:t>
            </a:r>
            <a:r>
              <a:rPr lang="en-US" dirty="0" smtClean="0"/>
              <a:t>ou are looking for.</a:t>
            </a:r>
            <a:endParaRPr lang="en-US" dirty="0"/>
          </a:p>
        </p:txBody>
      </p:sp>
    </p:spTree>
    <p:extLst>
      <p:ext uri="{BB962C8B-B14F-4D97-AF65-F5344CB8AC3E}">
        <p14:creationId xmlns:p14="http://schemas.microsoft.com/office/powerpoint/2010/main" val="24762612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Reports – Some New and Some</a:t>
            </a:r>
            <a:br>
              <a:rPr lang="en-US" sz="3600" dirty="0"/>
            </a:br>
            <a:r>
              <a:rPr lang="en-US" sz="3600" dirty="0"/>
              <a:t>Improved!</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04643" y="1600200"/>
            <a:ext cx="4304962" cy="4562653"/>
          </a:xfrm>
          <a:prstGeom prst="rect">
            <a:avLst/>
          </a:prstGeom>
          <a:ln>
            <a:solidFill>
              <a:schemeClr val="tx1"/>
            </a:solidFill>
          </a:ln>
        </p:spPr>
      </p:pic>
      <p:sp>
        <p:nvSpPr>
          <p:cNvPr id="5" name="TextBox 3"/>
          <p:cNvSpPr txBox="1"/>
          <p:nvPr/>
        </p:nvSpPr>
        <p:spPr>
          <a:xfrm>
            <a:off x="4876800" y="2590800"/>
            <a:ext cx="3740126" cy="1477328"/>
          </a:xfrm>
          <a:prstGeom prst="rect">
            <a:avLst/>
          </a:prstGeom>
          <a:solidFill>
            <a:schemeClr val="accent1">
              <a:lumMod val="40000"/>
              <a:lumOff val="60000"/>
            </a:schemeClr>
          </a:solidFill>
          <a:ln>
            <a:solidFill>
              <a:schemeClr val="tx1"/>
            </a:solidFill>
          </a:ln>
        </p:spPr>
        <p:txBody>
          <a:bodyPr wrap="none" rtlCol="0">
            <a:spAutoFit/>
          </a:bodyPr>
          <a:lstStyle/>
          <a:p>
            <a:r>
              <a:rPr lang="en-US" b="1" dirty="0" smtClean="0">
                <a:solidFill>
                  <a:srgbClr val="FF0000"/>
                </a:solidFill>
              </a:rPr>
              <a:t>TRANSACTION REPORT – IMPROVED!</a:t>
            </a:r>
          </a:p>
          <a:p>
            <a:r>
              <a:rPr lang="en-US" dirty="0" smtClean="0"/>
              <a:t>A Collections filter was added to the</a:t>
            </a:r>
          </a:p>
          <a:p>
            <a:r>
              <a:rPr lang="en-US" dirty="0" smtClean="0"/>
              <a:t>Transaction Report, allowing you to</a:t>
            </a:r>
          </a:p>
          <a:p>
            <a:r>
              <a:rPr lang="en-US" dirty="0" smtClean="0"/>
              <a:t>Select just one, or multiple,</a:t>
            </a:r>
          </a:p>
          <a:p>
            <a:r>
              <a:rPr lang="en-US" dirty="0" smtClean="0"/>
              <a:t>Collections to include in the report.</a:t>
            </a:r>
            <a:endParaRPr lang="en-US" dirty="0"/>
          </a:p>
        </p:txBody>
      </p:sp>
    </p:spTree>
    <p:extLst>
      <p:ext uri="{BB962C8B-B14F-4D97-AF65-F5344CB8AC3E}">
        <p14:creationId xmlns:p14="http://schemas.microsoft.com/office/powerpoint/2010/main" val="38974786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Report Improvements – coming in February!</a:t>
            </a:r>
            <a:endParaRPr lang="en-GB" sz="4000" dirty="0"/>
          </a:p>
        </p:txBody>
      </p:sp>
      <p:sp>
        <p:nvSpPr>
          <p:cNvPr id="3" name="Tijdelijke aanduiding voor inhoud 2"/>
          <p:cNvSpPr>
            <a:spLocks noGrp="1"/>
          </p:cNvSpPr>
          <p:nvPr>
            <p:ph idx="1"/>
          </p:nvPr>
        </p:nvSpPr>
        <p:spPr/>
        <p:txBody>
          <a:bodyPr/>
          <a:lstStyle/>
          <a:p>
            <a:r>
              <a:rPr lang="en-US" dirty="0"/>
              <a:t>Weight Comparison Report</a:t>
            </a:r>
          </a:p>
          <a:p>
            <a:pPr lvl="1"/>
            <a:r>
              <a:rPr lang="en-US" dirty="0"/>
              <a:t>Display Multiple Animals</a:t>
            </a:r>
          </a:p>
          <a:p>
            <a:r>
              <a:rPr lang="en-US" dirty="0"/>
              <a:t>Enclosure Report</a:t>
            </a:r>
          </a:p>
          <a:p>
            <a:pPr lvl="1"/>
            <a:r>
              <a:rPr lang="en-US" dirty="0"/>
              <a:t>Include Groups</a:t>
            </a:r>
          </a:p>
          <a:p>
            <a:pPr lvl="1"/>
            <a:r>
              <a:rPr lang="en-US" dirty="0"/>
              <a:t>Include Enclosure History</a:t>
            </a:r>
          </a:p>
          <a:p>
            <a:pPr lvl="1"/>
            <a:r>
              <a:rPr lang="en-US" dirty="0"/>
              <a:t>Summary Count of Animals </a:t>
            </a:r>
          </a:p>
          <a:p>
            <a:pPr lvl="1"/>
            <a:r>
              <a:rPr lang="en-US" dirty="0"/>
              <a:t>Additional Sort Options</a:t>
            </a:r>
          </a:p>
          <a:p>
            <a:pPr lvl="2"/>
            <a:r>
              <a:rPr lang="en-US" dirty="0"/>
              <a:t>Enclosure, Taxa, Team/Department, Local ID</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133600"/>
            <a:ext cx="3048000" cy="2286000"/>
          </a:xfrm>
          <a:prstGeom prst="rect">
            <a:avLst/>
          </a:prstGeom>
          <a:effectLst>
            <a:softEdge rad="127000"/>
          </a:effectLst>
        </p:spPr>
      </p:pic>
    </p:spTree>
    <p:extLst>
      <p:ext uri="{BB962C8B-B14F-4D97-AF65-F5344CB8AC3E}">
        <p14:creationId xmlns:p14="http://schemas.microsoft.com/office/powerpoint/2010/main" val="17235865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3992" y="71232"/>
            <a:ext cx="7886700" cy="1325563"/>
          </a:xfrm>
        </p:spPr>
        <p:txBody>
          <a:bodyPr>
            <a:normAutofit/>
          </a:bodyPr>
          <a:lstStyle/>
          <a:p>
            <a:pPr algn="ctr"/>
            <a:r>
              <a:rPr lang="en-US" sz="4000" dirty="0"/>
              <a:t>Some More Cool Things!</a:t>
            </a:r>
            <a:br>
              <a:rPr lang="en-US" sz="4000" dirty="0"/>
            </a:br>
            <a:r>
              <a:rPr lang="en-US" sz="4000" dirty="0"/>
              <a:t>Improved Help</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433435" y="1252194"/>
            <a:ext cx="6019800" cy="3655528"/>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5515140" y="1927114"/>
            <a:ext cx="3352429" cy="1627862"/>
          </a:xfrm>
          <a:prstGeom prst="rect">
            <a:avLst/>
          </a:prstGeom>
          <a:ln>
            <a:solidFill>
              <a:schemeClr val="tx1"/>
            </a:solidFill>
          </a:ln>
        </p:spPr>
      </p:pic>
      <p:pic>
        <p:nvPicPr>
          <p:cNvPr id="6" name="Picture 3"/>
          <p:cNvPicPr>
            <a:picLocks noChangeAspect="1"/>
          </p:cNvPicPr>
          <p:nvPr/>
        </p:nvPicPr>
        <p:blipFill>
          <a:blip r:embed="rId4"/>
          <a:stretch>
            <a:fillRect/>
          </a:stretch>
        </p:blipFill>
        <p:spPr>
          <a:xfrm>
            <a:off x="600227" y="1574140"/>
            <a:ext cx="3810000" cy="3466757"/>
          </a:xfrm>
          <a:prstGeom prst="rect">
            <a:avLst/>
          </a:prstGeom>
          <a:ln>
            <a:solidFill>
              <a:schemeClr val="tx1"/>
            </a:solidFill>
          </a:ln>
        </p:spPr>
      </p:pic>
      <p:cxnSp>
        <p:nvCxnSpPr>
          <p:cNvPr id="7" name="Straight Arrow Connector 7"/>
          <p:cNvCxnSpPr/>
          <p:nvPr/>
        </p:nvCxnSpPr>
        <p:spPr>
          <a:xfrm flipH="1">
            <a:off x="2714691" y="1612861"/>
            <a:ext cx="2362200" cy="381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8"/>
          <p:cNvCxnSpPr/>
          <p:nvPr/>
        </p:nvCxnSpPr>
        <p:spPr>
          <a:xfrm flipV="1">
            <a:off x="2714691" y="3002718"/>
            <a:ext cx="2482404"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0"/>
          <p:cNvSpPr txBox="1"/>
          <p:nvPr/>
        </p:nvSpPr>
        <p:spPr>
          <a:xfrm>
            <a:off x="553992" y="4565215"/>
            <a:ext cx="4481647" cy="2246769"/>
          </a:xfrm>
          <a:prstGeom prst="rect">
            <a:avLst/>
          </a:prstGeom>
          <a:solidFill>
            <a:schemeClr val="accent1">
              <a:lumMod val="40000"/>
              <a:lumOff val="60000"/>
            </a:schemeClr>
          </a:solidFill>
          <a:ln>
            <a:solidFill>
              <a:schemeClr val="tx1"/>
            </a:solidFill>
          </a:ln>
        </p:spPr>
        <p:txBody>
          <a:bodyPr wrap="square" rtlCol="0">
            <a:spAutoFit/>
          </a:bodyPr>
          <a:lstStyle/>
          <a:p>
            <a:r>
              <a:rPr lang="en-US" sz="1400" dirty="0" smtClean="0"/>
              <a:t>Our Help documents are being updated using an application called Walk Me.</a:t>
            </a:r>
          </a:p>
          <a:p>
            <a:r>
              <a:rPr lang="en-US" sz="1400" dirty="0" smtClean="0"/>
              <a:t>The Help Menu is available on every ZIMS screen. Walk Me will take you step-</a:t>
            </a:r>
          </a:p>
          <a:p>
            <a:r>
              <a:rPr lang="en-US" sz="1400" dirty="0"/>
              <a:t>b</a:t>
            </a:r>
            <a:r>
              <a:rPr lang="en-US" sz="1400" dirty="0" smtClean="0"/>
              <a:t>y-step through what you need to do, actually creating the desired data entry</a:t>
            </a:r>
          </a:p>
          <a:p>
            <a:r>
              <a:rPr lang="en-US" sz="1400" dirty="0"/>
              <a:t>i</a:t>
            </a:r>
            <a:r>
              <a:rPr lang="en-US" sz="1400" dirty="0" smtClean="0"/>
              <a:t>n the process of helping you. This menu will grow slowly to replace the Help</a:t>
            </a:r>
          </a:p>
          <a:p>
            <a:r>
              <a:rPr lang="en-US" sz="1400" dirty="0" smtClean="0"/>
              <a:t>Pages and better connect with the Training Document library content.</a:t>
            </a:r>
            <a:endParaRPr lang="en-US" sz="1400" dirty="0"/>
          </a:p>
        </p:txBody>
      </p:sp>
    </p:spTree>
    <p:extLst>
      <p:ext uri="{BB962C8B-B14F-4D97-AF65-F5344CB8AC3E}">
        <p14:creationId xmlns:p14="http://schemas.microsoft.com/office/powerpoint/2010/main" val="14986739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normAutofit/>
          </a:bodyPr>
          <a:lstStyle/>
          <a:p>
            <a:pPr algn="ctr"/>
            <a:r>
              <a:rPr lang="en-US" sz="4000" dirty="0"/>
              <a:t>SMCT - Species Holding Filters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755233" y="845713"/>
            <a:ext cx="5633534" cy="3930836"/>
          </a:xfrm>
          <a:prstGeom prst="rect">
            <a:avLst/>
          </a:prstGeom>
          <a:ln>
            <a:solidFill>
              <a:schemeClr val="tx1"/>
            </a:solidFill>
          </a:ln>
        </p:spPr>
      </p:pic>
      <p:sp>
        <p:nvSpPr>
          <p:cNvPr id="5" name="TextBox 3"/>
          <p:cNvSpPr txBox="1"/>
          <p:nvPr/>
        </p:nvSpPr>
        <p:spPr>
          <a:xfrm>
            <a:off x="1253784" y="4836082"/>
            <a:ext cx="6636432" cy="923330"/>
          </a:xfrm>
          <a:prstGeom prst="rect">
            <a:avLst/>
          </a:prstGeom>
          <a:solidFill>
            <a:schemeClr val="accent5">
              <a:lumMod val="40000"/>
              <a:lumOff val="60000"/>
            </a:schemeClr>
          </a:solidFill>
          <a:ln>
            <a:solidFill>
              <a:schemeClr val="tx1"/>
            </a:solidFill>
          </a:ln>
        </p:spPr>
        <p:txBody>
          <a:bodyPr wrap="none" rtlCol="0">
            <a:spAutoFit/>
          </a:bodyPr>
          <a:lstStyle/>
          <a:p>
            <a:r>
              <a:rPr lang="en-US" dirty="0" smtClean="0"/>
              <a:t>Species Holding can now be filtered by Continent, Country,</a:t>
            </a:r>
          </a:p>
          <a:p>
            <a:r>
              <a:rPr lang="en-US" dirty="0" smtClean="0"/>
              <a:t>Association or My Institution. This saves a lot of scrolling to find the</a:t>
            </a:r>
          </a:p>
          <a:p>
            <a:r>
              <a:rPr lang="en-US" dirty="0"/>
              <a:t>r</a:t>
            </a:r>
            <a:r>
              <a:rPr lang="en-US" dirty="0" smtClean="0"/>
              <a:t>egion you are looking for when all results were previously displayed.</a:t>
            </a:r>
            <a:endParaRPr lang="en-US" dirty="0"/>
          </a:p>
        </p:txBody>
      </p:sp>
    </p:spTree>
    <p:extLst>
      <p:ext uri="{BB962C8B-B14F-4D97-AF65-F5344CB8AC3E}">
        <p14:creationId xmlns:p14="http://schemas.microsoft.com/office/powerpoint/2010/main" val="29153076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392"/>
            <a:ext cx="7886700" cy="1325563"/>
          </a:xfrm>
        </p:spPr>
        <p:txBody>
          <a:bodyPr>
            <a:normAutofit/>
          </a:bodyPr>
          <a:lstStyle/>
          <a:p>
            <a:pPr algn="ctr"/>
            <a:r>
              <a:rPr lang="en-US" sz="4000" dirty="0"/>
              <a:t>SMCT - Additions to Basic Info</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1111876"/>
            <a:ext cx="5857143" cy="3800000"/>
          </a:xfrm>
          <a:prstGeom prst="rect">
            <a:avLst/>
          </a:prstGeom>
          <a:ln>
            <a:solidFill>
              <a:schemeClr val="tx1"/>
            </a:solidFill>
          </a:ln>
        </p:spPr>
      </p:pic>
      <p:sp>
        <p:nvSpPr>
          <p:cNvPr id="5" name="TextBox 3"/>
          <p:cNvSpPr txBox="1"/>
          <p:nvPr/>
        </p:nvSpPr>
        <p:spPr>
          <a:xfrm>
            <a:off x="4953000" y="3276600"/>
            <a:ext cx="4311373" cy="2308324"/>
          </a:xfrm>
          <a:prstGeom prst="rect">
            <a:avLst/>
          </a:prstGeom>
          <a:solidFill>
            <a:schemeClr val="accent5">
              <a:lumMod val="40000"/>
              <a:lumOff val="60000"/>
            </a:schemeClr>
          </a:solidFill>
          <a:ln>
            <a:solidFill>
              <a:schemeClr val="tx1"/>
            </a:solidFill>
          </a:ln>
        </p:spPr>
        <p:txBody>
          <a:bodyPr wrap="none" rtlCol="0">
            <a:spAutoFit/>
          </a:bodyPr>
          <a:lstStyle/>
          <a:p>
            <a:r>
              <a:rPr lang="en-US" dirty="0" smtClean="0"/>
              <a:t>The House Name (if there is one) </a:t>
            </a:r>
          </a:p>
          <a:p>
            <a:r>
              <a:rPr lang="en-US" dirty="0" smtClean="0"/>
              <a:t>has been added to the Basic</a:t>
            </a:r>
          </a:p>
          <a:p>
            <a:r>
              <a:rPr lang="en-US" dirty="0" smtClean="0"/>
              <a:t>Info screen. In addition, if you are </a:t>
            </a:r>
          </a:p>
          <a:p>
            <a:r>
              <a:rPr lang="en-US" dirty="0" smtClean="0"/>
              <a:t>using an Institution preferred </a:t>
            </a:r>
          </a:p>
          <a:p>
            <a:r>
              <a:rPr lang="en-US" dirty="0" smtClean="0"/>
              <a:t>synonym for common or taxonomic </a:t>
            </a:r>
          </a:p>
          <a:p>
            <a:r>
              <a:rPr lang="en-US" dirty="0" smtClean="0"/>
              <a:t>name, the </a:t>
            </a:r>
            <a:r>
              <a:rPr lang="en-US" dirty="0" smtClean="0"/>
              <a:t>Species360 </a:t>
            </a:r>
            <a:r>
              <a:rPr lang="en-US" dirty="0" smtClean="0"/>
              <a:t>Global taxonomy will </a:t>
            </a:r>
          </a:p>
          <a:p>
            <a:r>
              <a:rPr lang="en-US" dirty="0" smtClean="0"/>
              <a:t>display in addition to your local</a:t>
            </a:r>
          </a:p>
          <a:p>
            <a:r>
              <a:rPr lang="en-US" dirty="0"/>
              <a:t>s</a:t>
            </a:r>
            <a:r>
              <a:rPr lang="en-US" dirty="0" smtClean="0"/>
              <a:t>ynonym.</a:t>
            </a:r>
            <a:endParaRPr lang="en-US" dirty="0"/>
          </a:p>
        </p:txBody>
      </p:sp>
    </p:spTree>
    <p:extLst>
      <p:ext uri="{BB962C8B-B14F-4D97-AF65-F5344CB8AC3E}">
        <p14:creationId xmlns:p14="http://schemas.microsoft.com/office/powerpoint/2010/main" val="36195298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393"/>
            <a:ext cx="7886700" cy="1325563"/>
          </a:xfrm>
        </p:spPr>
        <p:txBody>
          <a:bodyPr>
            <a:normAutofit/>
          </a:bodyPr>
          <a:lstStyle/>
          <a:p>
            <a:pPr algn="ctr"/>
            <a:r>
              <a:rPr lang="en-US" sz="3600" dirty="0"/>
              <a:t>SMCT – Group Tracking Preference</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66859" y="992635"/>
            <a:ext cx="4380952" cy="4552381"/>
          </a:xfrm>
          <a:prstGeom prst="rect">
            <a:avLst/>
          </a:prstGeom>
          <a:ln>
            <a:solidFill>
              <a:schemeClr val="tx1"/>
            </a:solidFill>
          </a:ln>
        </p:spPr>
      </p:pic>
      <p:sp>
        <p:nvSpPr>
          <p:cNvPr id="5" name="TextBox 3"/>
          <p:cNvSpPr txBox="1"/>
          <p:nvPr/>
        </p:nvSpPr>
        <p:spPr>
          <a:xfrm>
            <a:off x="5168682" y="2133600"/>
            <a:ext cx="3708323" cy="2862322"/>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Institution Preferences under</a:t>
            </a:r>
          </a:p>
          <a:p>
            <a:r>
              <a:rPr lang="en-US" dirty="0" smtClean="0"/>
              <a:t>Measurement &amp; Census Preferences&gt;</a:t>
            </a:r>
          </a:p>
          <a:p>
            <a:r>
              <a:rPr lang="en-US" dirty="0" smtClean="0"/>
              <a:t>Census Preferences now has the</a:t>
            </a:r>
          </a:p>
          <a:p>
            <a:r>
              <a:rPr lang="en-US" dirty="0"/>
              <a:t>o</a:t>
            </a:r>
            <a:r>
              <a:rPr lang="en-US" dirty="0" smtClean="0"/>
              <a:t>ption to select default tracking for</a:t>
            </a:r>
          </a:p>
          <a:p>
            <a:r>
              <a:rPr lang="en-US" dirty="0" smtClean="0"/>
              <a:t>Accessions. The default is No</a:t>
            </a:r>
          </a:p>
          <a:p>
            <a:r>
              <a:rPr lang="en-US" dirty="0" smtClean="0"/>
              <a:t>Tracking when adding a new group</a:t>
            </a:r>
          </a:p>
          <a:p>
            <a:r>
              <a:rPr lang="en-US" dirty="0"/>
              <a:t>b</a:t>
            </a:r>
            <a:r>
              <a:rPr lang="en-US" dirty="0" smtClean="0"/>
              <a:t>ut you can change that here.</a:t>
            </a:r>
          </a:p>
          <a:p>
            <a:r>
              <a:rPr lang="en-US" dirty="0" smtClean="0"/>
              <a:t>This is NOT available as a My</a:t>
            </a:r>
          </a:p>
          <a:p>
            <a:r>
              <a:rPr lang="en-US" dirty="0" smtClean="0"/>
              <a:t>Preference, so your institution</a:t>
            </a:r>
          </a:p>
          <a:p>
            <a:r>
              <a:rPr lang="en-US" dirty="0"/>
              <a:t>n</a:t>
            </a:r>
            <a:r>
              <a:rPr lang="en-US" dirty="0" smtClean="0"/>
              <a:t>eeds consensus on this Preference.</a:t>
            </a:r>
          </a:p>
        </p:txBody>
      </p:sp>
    </p:spTree>
    <p:extLst>
      <p:ext uri="{BB962C8B-B14F-4D97-AF65-F5344CB8AC3E}">
        <p14:creationId xmlns:p14="http://schemas.microsoft.com/office/powerpoint/2010/main" val="3327547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Improvements to Received Dead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31442" y="1200690"/>
            <a:ext cx="5724048" cy="4389389"/>
          </a:xfrm>
          <a:prstGeom prst="rect">
            <a:avLst/>
          </a:prstGeom>
          <a:ln>
            <a:solidFill>
              <a:schemeClr val="tx1"/>
            </a:solidFill>
          </a:ln>
        </p:spPr>
      </p:pic>
      <p:sp>
        <p:nvSpPr>
          <p:cNvPr id="5" name="TextBox 3"/>
          <p:cNvSpPr txBox="1"/>
          <p:nvPr/>
        </p:nvSpPr>
        <p:spPr>
          <a:xfrm>
            <a:off x="4876800" y="3035534"/>
            <a:ext cx="3494382" cy="2554545"/>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smtClean="0"/>
              <a:t>You can now record receiving a dead</a:t>
            </a:r>
          </a:p>
          <a:p>
            <a:r>
              <a:rPr lang="en-US" sz="1600" dirty="0" smtClean="0"/>
              <a:t>Individual or Group (where some or all</a:t>
            </a:r>
          </a:p>
          <a:p>
            <a:r>
              <a:rPr lang="en-US" sz="1600" dirty="0"/>
              <a:t>o</a:t>
            </a:r>
            <a:r>
              <a:rPr lang="en-US" sz="1600" dirty="0" smtClean="0"/>
              <a:t>f the members were dead) as an initial</a:t>
            </a:r>
          </a:p>
          <a:p>
            <a:r>
              <a:rPr lang="en-US" sz="1600" dirty="0" smtClean="0"/>
              <a:t>Accession. The highlighted message lets</a:t>
            </a:r>
          </a:p>
          <a:p>
            <a:r>
              <a:rPr lang="en-US" sz="1600" dirty="0"/>
              <a:t>y</a:t>
            </a:r>
            <a:r>
              <a:rPr lang="en-US" sz="1600" dirty="0" smtClean="0"/>
              <a:t>ou know that the deaths will NOT be</a:t>
            </a:r>
          </a:p>
          <a:p>
            <a:r>
              <a:rPr lang="en-US" sz="1600" dirty="0"/>
              <a:t>c</a:t>
            </a:r>
            <a:r>
              <a:rPr lang="en-US" sz="1600" dirty="0" smtClean="0"/>
              <a:t>ounted against your institution. Once </a:t>
            </a:r>
          </a:p>
          <a:p>
            <a:r>
              <a:rPr lang="en-US" sz="1600" dirty="0"/>
              <a:t>t</a:t>
            </a:r>
            <a:r>
              <a:rPr lang="en-US" sz="1600" dirty="0" smtClean="0"/>
              <a:t>he Received Dead box is checked you </a:t>
            </a:r>
          </a:p>
          <a:p>
            <a:r>
              <a:rPr lang="en-US" sz="1600" dirty="0"/>
              <a:t>h</a:t>
            </a:r>
            <a:r>
              <a:rPr lang="en-US" sz="1600" dirty="0" smtClean="0"/>
              <a:t>ave two options for recording the count - the number received Alive and the number Received Dead.</a:t>
            </a:r>
            <a:endParaRPr lang="en-US" sz="1600" dirty="0"/>
          </a:p>
        </p:txBody>
      </p:sp>
    </p:spTree>
    <p:extLst>
      <p:ext uri="{BB962C8B-B14F-4D97-AF65-F5344CB8AC3E}">
        <p14:creationId xmlns:p14="http://schemas.microsoft.com/office/powerpoint/2010/main" val="1402148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Enrichment Grid – Assign Item</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57200" y="1905000"/>
            <a:ext cx="4276190" cy="4219048"/>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1600200" y="966306"/>
            <a:ext cx="1771429" cy="771429"/>
          </a:xfrm>
          <a:prstGeom prst="rect">
            <a:avLst/>
          </a:prstGeom>
          <a:ln>
            <a:solidFill>
              <a:schemeClr val="tx1"/>
            </a:solidFill>
          </a:ln>
        </p:spPr>
      </p:pic>
      <p:cxnSp>
        <p:nvCxnSpPr>
          <p:cNvPr id="6" name="Straight Arrow Connector 5"/>
          <p:cNvCxnSpPr/>
          <p:nvPr/>
        </p:nvCxnSpPr>
        <p:spPr>
          <a:xfrm flipV="1">
            <a:off x="1600200" y="1784764"/>
            <a:ext cx="304800" cy="5324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33390" y="2050968"/>
            <a:ext cx="4060214" cy="2308324"/>
          </a:xfrm>
          <a:prstGeom prst="rect">
            <a:avLst/>
          </a:prstGeom>
          <a:solidFill>
            <a:schemeClr val="accent5">
              <a:lumMod val="40000"/>
              <a:lumOff val="60000"/>
            </a:schemeClr>
          </a:solidFill>
          <a:ln>
            <a:solidFill>
              <a:schemeClr val="tx1"/>
            </a:solidFill>
          </a:ln>
        </p:spPr>
        <p:txBody>
          <a:bodyPr wrap="none" rtlCol="0">
            <a:spAutoFit/>
          </a:bodyPr>
          <a:lstStyle/>
          <a:p>
            <a:r>
              <a:rPr lang="en-US" dirty="0" smtClean="0"/>
              <a:t>Only Enrichment Items assigned to the</a:t>
            </a:r>
          </a:p>
          <a:p>
            <a:r>
              <a:rPr lang="en-US" dirty="0" smtClean="0"/>
              <a:t>species (or a higher taxonomy) or with</a:t>
            </a:r>
          </a:p>
          <a:p>
            <a:r>
              <a:rPr lang="en-US" dirty="0"/>
              <a:t>n</a:t>
            </a:r>
            <a:r>
              <a:rPr lang="en-US" dirty="0" smtClean="0"/>
              <a:t>o Assignment will display in the Assign </a:t>
            </a:r>
          </a:p>
          <a:p>
            <a:r>
              <a:rPr lang="en-US" dirty="0" smtClean="0"/>
              <a:t>Item grid. You cannot create a Session for</a:t>
            </a:r>
          </a:p>
          <a:p>
            <a:r>
              <a:rPr lang="en-US" dirty="0"/>
              <a:t>a</a:t>
            </a:r>
            <a:r>
              <a:rPr lang="en-US" dirty="0" smtClean="0"/>
              <a:t> date earlier than when the Item was</a:t>
            </a:r>
          </a:p>
          <a:p>
            <a:r>
              <a:rPr lang="en-US" dirty="0" smtClean="0"/>
              <a:t>Assigned. The Goal is a cascading multi-</a:t>
            </a:r>
          </a:p>
          <a:p>
            <a:r>
              <a:rPr lang="en-US" dirty="0"/>
              <a:t>s</a:t>
            </a:r>
            <a:r>
              <a:rPr lang="en-US" dirty="0" smtClean="0"/>
              <a:t>elect dropdown and the Presentation</a:t>
            </a:r>
          </a:p>
          <a:p>
            <a:r>
              <a:rPr lang="en-US" dirty="0"/>
              <a:t>i</a:t>
            </a:r>
            <a:r>
              <a:rPr lang="en-US" dirty="0" smtClean="0"/>
              <a:t>s a free text field.</a:t>
            </a:r>
            <a:endParaRPr lang="en-US" dirty="0"/>
          </a:p>
        </p:txBody>
      </p:sp>
    </p:spTree>
    <p:extLst>
      <p:ext uri="{BB962C8B-B14F-4D97-AF65-F5344CB8AC3E}">
        <p14:creationId xmlns:p14="http://schemas.microsoft.com/office/powerpoint/2010/main" val="39998106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75786"/>
            <a:ext cx="7886700" cy="1325563"/>
          </a:xfrm>
        </p:spPr>
        <p:txBody>
          <a:bodyPr>
            <a:normAutofit/>
          </a:bodyPr>
          <a:lstStyle/>
          <a:p>
            <a:pPr algn="ctr"/>
            <a:r>
              <a:rPr lang="en-US" sz="4000" dirty="0"/>
              <a:t>Improvements to Death in Transit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93879" y="956256"/>
            <a:ext cx="4600000" cy="4295238"/>
          </a:xfrm>
          <a:prstGeom prst="rect">
            <a:avLst/>
          </a:prstGeom>
          <a:ln>
            <a:solidFill>
              <a:schemeClr val="tx1"/>
            </a:solidFill>
          </a:ln>
        </p:spPr>
      </p:pic>
      <p:sp>
        <p:nvSpPr>
          <p:cNvPr id="5" name="TextBox 3"/>
          <p:cNvSpPr txBox="1"/>
          <p:nvPr/>
        </p:nvSpPr>
        <p:spPr>
          <a:xfrm>
            <a:off x="5241268" y="2039659"/>
            <a:ext cx="3646576" cy="3416320"/>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There have also been improvements </a:t>
            </a:r>
          </a:p>
          <a:p>
            <a:r>
              <a:rPr lang="en-US" dirty="0"/>
              <a:t>t</a:t>
            </a:r>
            <a:r>
              <a:rPr lang="en-US" dirty="0" smtClean="0"/>
              <a:t>o Death in Transit, especially for</a:t>
            </a:r>
          </a:p>
          <a:p>
            <a:r>
              <a:rPr lang="en-US" dirty="0" smtClean="0"/>
              <a:t>Partial group deaths. Once Death in</a:t>
            </a:r>
          </a:p>
          <a:p>
            <a:r>
              <a:rPr lang="en-US" dirty="0" smtClean="0"/>
              <a:t>Transit is checked on a Disposition</a:t>
            </a:r>
          </a:p>
          <a:p>
            <a:r>
              <a:rPr lang="en-US" dirty="0"/>
              <a:t>y</a:t>
            </a:r>
            <a:r>
              <a:rPr lang="en-US" dirty="0" smtClean="0"/>
              <a:t>ou receive the yellow highlighted </a:t>
            </a:r>
          </a:p>
          <a:p>
            <a:r>
              <a:rPr lang="en-US" dirty="0"/>
              <a:t>n</a:t>
            </a:r>
            <a:r>
              <a:rPr lang="en-US" dirty="0" smtClean="0"/>
              <a:t>ote that it will not affect the count</a:t>
            </a:r>
          </a:p>
          <a:p>
            <a:r>
              <a:rPr lang="en-US" dirty="0"/>
              <a:t>o</a:t>
            </a:r>
            <a:r>
              <a:rPr lang="en-US" dirty="0" smtClean="0"/>
              <a:t>f the disposition and the death</a:t>
            </a:r>
          </a:p>
          <a:p>
            <a:r>
              <a:rPr lang="en-US" dirty="0"/>
              <a:t>w</a:t>
            </a:r>
            <a:r>
              <a:rPr lang="en-US" dirty="0" smtClean="0"/>
              <a:t>ill not be counted against your</a:t>
            </a:r>
          </a:p>
          <a:p>
            <a:r>
              <a:rPr lang="en-US" dirty="0" smtClean="0"/>
              <a:t>Institution. You also then have the</a:t>
            </a:r>
          </a:p>
          <a:p>
            <a:r>
              <a:rPr lang="en-US" dirty="0"/>
              <a:t>a</a:t>
            </a:r>
            <a:r>
              <a:rPr lang="en-US" dirty="0" smtClean="0"/>
              <a:t>bility to record how many were</a:t>
            </a:r>
          </a:p>
          <a:p>
            <a:r>
              <a:rPr lang="en-US" dirty="0" smtClean="0"/>
              <a:t>Dispositioned and how many of </a:t>
            </a:r>
          </a:p>
          <a:p>
            <a:r>
              <a:rPr lang="en-US" dirty="0"/>
              <a:t>t</a:t>
            </a:r>
            <a:r>
              <a:rPr lang="en-US" smtClean="0"/>
              <a:t>hose </a:t>
            </a:r>
            <a:r>
              <a:rPr lang="en-US" dirty="0" smtClean="0"/>
              <a:t>died.</a:t>
            </a:r>
            <a:endParaRPr lang="en-US" dirty="0"/>
          </a:p>
        </p:txBody>
      </p:sp>
    </p:spTree>
    <p:extLst>
      <p:ext uri="{BB962C8B-B14F-4D97-AF65-F5344CB8AC3E}">
        <p14:creationId xmlns:p14="http://schemas.microsoft.com/office/powerpoint/2010/main" val="11736102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7743" y="4486365"/>
            <a:ext cx="7886700" cy="1325563"/>
          </a:xfrm>
        </p:spPr>
        <p:txBody>
          <a:bodyPr/>
          <a:lstStyle/>
          <a:p>
            <a:pPr algn="ctr"/>
            <a:r>
              <a:rPr lang="en-US" dirty="0"/>
              <a:t>The new medical stuff</a:t>
            </a:r>
            <a:br>
              <a:rPr lang="en-US" dirty="0"/>
            </a:br>
            <a:endParaRPr lang="en-GB" dirty="0"/>
          </a:p>
        </p:txBody>
      </p:sp>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24922604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Dashboard Change</a:t>
            </a:r>
            <a:br>
              <a:rPr lang="en-US" dirty="0"/>
            </a:b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22031" y="1690689"/>
            <a:ext cx="5657850" cy="2171700"/>
          </a:xfrm>
          <a:prstGeom prst="rect">
            <a:avLst/>
          </a:prstGeom>
        </p:spPr>
      </p:pic>
      <p:sp>
        <p:nvSpPr>
          <p:cNvPr id="5" name="Rounded Rectangle 6"/>
          <p:cNvSpPr/>
          <p:nvPr/>
        </p:nvSpPr>
        <p:spPr>
          <a:xfrm>
            <a:off x="628650" y="1996733"/>
            <a:ext cx="2289517" cy="13504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4"/>
          <p:cNvPicPr>
            <a:picLocks noChangeAspect="1"/>
          </p:cNvPicPr>
          <p:nvPr/>
        </p:nvPicPr>
        <p:blipFill>
          <a:blip r:embed="rId3"/>
          <a:stretch>
            <a:fillRect/>
          </a:stretch>
        </p:blipFill>
        <p:spPr>
          <a:xfrm>
            <a:off x="422031" y="3862792"/>
            <a:ext cx="6193631" cy="1714500"/>
          </a:xfrm>
          <a:prstGeom prst="rect">
            <a:avLst/>
          </a:prstGeom>
        </p:spPr>
      </p:pic>
    </p:spTree>
    <p:extLst>
      <p:ext uri="{BB962C8B-B14F-4D97-AF65-F5344CB8AC3E}">
        <p14:creationId xmlns:p14="http://schemas.microsoft.com/office/powerpoint/2010/main" val="6579484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Add/Edit - Tests &amp; Results</a:t>
            </a:r>
            <a:br>
              <a:rPr lang="en-US" dirty="0"/>
            </a:br>
            <a:endParaRPr lang="en-GB"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94736" y="2247478"/>
            <a:ext cx="8715375" cy="2721769"/>
          </a:xfrm>
          <a:prstGeom prst="rect">
            <a:avLst/>
          </a:prstGeom>
        </p:spPr>
      </p:pic>
      <p:sp>
        <p:nvSpPr>
          <p:cNvPr id="5" name="Rounded Rectangle 7"/>
          <p:cNvSpPr/>
          <p:nvPr/>
        </p:nvSpPr>
        <p:spPr>
          <a:xfrm>
            <a:off x="6087794" y="2545373"/>
            <a:ext cx="2722318" cy="16459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404909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Editing Prescription record</a:t>
            </a:r>
            <a:endParaRPr lang="en-GB" dirty="0"/>
          </a:p>
        </p:txBody>
      </p:sp>
      <p:sp>
        <p:nvSpPr>
          <p:cNvPr id="3" name="Tijdelijke aanduiding voor inhoud 2"/>
          <p:cNvSpPr>
            <a:spLocks noGrp="1"/>
          </p:cNvSpPr>
          <p:nvPr>
            <p:ph idx="1"/>
          </p:nvPr>
        </p:nvSpPr>
        <p:spPr/>
        <p:txBody>
          <a:bodyPr/>
          <a:lstStyle/>
          <a:p>
            <a:r>
              <a:rPr lang="en-US" sz="1800" b="1" dirty="0"/>
              <a:t>Old Rules: </a:t>
            </a:r>
          </a:p>
          <a:p>
            <a:pPr lvl="1"/>
            <a:r>
              <a:rPr lang="en-US" sz="1800" dirty="0"/>
              <a:t>Change the treatment item and most prescription fields were reset to blank, so that proper validation of fields would occur after new item was added</a:t>
            </a:r>
          </a:p>
          <a:p>
            <a:pPr lvl="1"/>
            <a:endParaRPr lang="en-US" sz="1800" dirty="0"/>
          </a:p>
          <a:p>
            <a:r>
              <a:rPr lang="en-US" sz="1800" b="1" dirty="0"/>
              <a:t>New Rules:</a:t>
            </a:r>
          </a:p>
          <a:p>
            <a:pPr lvl="1"/>
            <a:r>
              <a:rPr lang="en-US" sz="1800" dirty="0"/>
              <a:t>If new item has same active ingredient as old item (e.g., </a:t>
            </a:r>
            <a:r>
              <a:rPr lang="en-US" sz="1800" dirty="0" err="1"/>
              <a:t>Baytril</a:t>
            </a:r>
            <a:r>
              <a:rPr lang="en-US" sz="1800" dirty="0"/>
              <a:t> 68 mg tablet versus </a:t>
            </a:r>
            <a:r>
              <a:rPr lang="en-US" sz="1800" dirty="0" err="1"/>
              <a:t>Baytril</a:t>
            </a:r>
            <a:r>
              <a:rPr lang="en-US" sz="1800" dirty="0"/>
              <a:t> 136 mg tablet), then retain most of the existing prescription information</a:t>
            </a:r>
            <a:endParaRPr lang="en-US" sz="1800" dirty="0"/>
          </a:p>
        </p:txBody>
      </p:sp>
    </p:spTree>
    <p:extLst>
      <p:ext uri="{BB962C8B-B14F-4D97-AF65-F5344CB8AC3E}">
        <p14:creationId xmlns:p14="http://schemas.microsoft.com/office/powerpoint/2010/main" val="13186503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The New Stuff</a:t>
            </a:r>
            <a:br>
              <a:rPr lang="en-US" dirty="0"/>
            </a:b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86366" y="1408997"/>
            <a:ext cx="8371268" cy="3625837"/>
          </a:xfrm>
          <a:prstGeom prst="rect">
            <a:avLst/>
          </a:prstGeom>
        </p:spPr>
      </p:pic>
    </p:spTree>
    <p:extLst>
      <p:ext uri="{BB962C8B-B14F-4D97-AF65-F5344CB8AC3E}">
        <p14:creationId xmlns:p14="http://schemas.microsoft.com/office/powerpoint/2010/main" val="28778938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Medical Apps</a:t>
            </a:r>
            <a:br>
              <a:rPr lang="en-US" dirty="0"/>
            </a:br>
            <a:endParaRPr lang="en-GB" dirty="0"/>
          </a:p>
        </p:txBody>
      </p:sp>
      <p:sp>
        <p:nvSpPr>
          <p:cNvPr id="3" name="Tijdelijke aanduiding voor inhoud 2"/>
          <p:cNvSpPr>
            <a:spLocks noGrp="1"/>
          </p:cNvSpPr>
          <p:nvPr>
            <p:ph idx="1"/>
          </p:nvPr>
        </p:nvSpPr>
        <p:spPr/>
        <p:txBody>
          <a:bodyPr/>
          <a:lstStyle/>
          <a:p>
            <a:endParaRPr lang="en-GB"/>
          </a:p>
        </p:txBody>
      </p:sp>
      <p:pic>
        <p:nvPicPr>
          <p:cNvPr id="4" name="Content Placeholder 3"/>
          <p:cNvPicPr>
            <a:picLocks noChangeAspect="1"/>
          </p:cNvPicPr>
          <p:nvPr/>
        </p:nvPicPr>
        <p:blipFill>
          <a:blip r:embed="rId2"/>
          <a:stretch>
            <a:fillRect/>
          </a:stretch>
        </p:blipFill>
        <p:spPr>
          <a:xfrm>
            <a:off x="307709" y="1951913"/>
            <a:ext cx="6040755" cy="2700338"/>
          </a:xfrm>
          <a:prstGeom prst="rect">
            <a:avLst/>
          </a:prstGeom>
        </p:spPr>
      </p:pic>
      <p:sp>
        <p:nvSpPr>
          <p:cNvPr id="5" name="Tekstvak 4"/>
          <p:cNvSpPr txBox="1"/>
          <p:nvPr/>
        </p:nvSpPr>
        <p:spPr>
          <a:xfrm>
            <a:off x="6710924" y="2501863"/>
            <a:ext cx="1804426" cy="738664"/>
          </a:xfrm>
          <a:prstGeom prst="rect">
            <a:avLst/>
          </a:prstGeom>
          <a:noFill/>
        </p:spPr>
        <p:txBody>
          <a:bodyPr wrap="square" rtlCol="0">
            <a:spAutoFit/>
          </a:bodyPr>
          <a:lstStyle/>
          <a:p>
            <a:r>
              <a:rPr lang="en-US" sz="1200" b="1" dirty="0">
                <a:solidFill>
                  <a:schemeClr val="accent1"/>
                </a:solidFill>
              </a:rPr>
              <a:t>Single Animal Data Cleanup</a:t>
            </a:r>
          </a:p>
          <a:p>
            <a:endParaRPr lang="en-GB" dirty="0"/>
          </a:p>
        </p:txBody>
      </p:sp>
      <p:sp>
        <p:nvSpPr>
          <p:cNvPr id="6" name="Tekstvak 5"/>
          <p:cNvSpPr txBox="1"/>
          <p:nvPr/>
        </p:nvSpPr>
        <p:spPr>
          <a:xfrm>
            <a:off x="6669405" y="3077964"/>
            <a:ext cx="1560195" cy="923330"/>
          </a:xfrm>
          <a:prstGeom prst="rect">
            <a:avLst/>
          </a:prstGeom>
          <a:noFill/>
        </p:spPr>
        <p:txBody>
          <a:bodyPr wrap="square" rtlCol="0">
            <a:spAutoFit/>
          </a:bodyPr>
          <a:lstStyle/>
          <a:p>
            <a:r>
              <a:rPr lang="en-US" sz="1200" b="1" dirty="0">
                <a:solidFill>
                  <a:schemeClr val="accent1"/>
                </a:solidFill>
              </a:rPr>
              <a:t>Data cleanup by date range (animals with disposition records)</a:t>
            </a:r>
          </a:p>
          <a:p>
            <a:endParaRPr lang="en-GB" dirty="0"/>
          </a:p>
        </p:txBody>
      </p:sp>
      <p:sp>
        <p:nvSpPr>
          <p:cNvPr id="7" name="Tekstvak 6"/>
          <p:cNvSpPr txBox="1"/>
          <p:nvPr/>
        </p:nvSpPr>
        <p:spPr>
          <a:xfrm>
            <a:off x="6669405" y="3742333"/>
            <a:ext cx="2010956" cy="738664"/>
          </a:xfrm>
          <a:prstGeom prst="rect">
            <a:avLst/>
          </a:prstGeom>
          <a:noFill/>
        </p:spPr>
        <p:txBody>
          <a:bodyPr wrap="square" rtlCol="0">
            <a:spAutoFit/>
          </a:bodyPr>
          <a:lstStyle/>
          <a:p>
            <a:r>
              <a:rPr lang="en-US" sz="1200" b="1" dirty="0">
                <a:solidFill>
                  <a:schemeClr val="accent1"/>
                </a:solidFill>
              </a:rPr>
              <a:t>Batch entry of multiple data types (Rachel’s app)</a:t>
            </a:r>
          </a:p>
          <a:p>
            <a:endParaRPr lang="en-GB" dirty="0"/>
          </a:p>
        </p:txBody>
      </p:sp>
      <p:sp>
        <p:nvSpPr>
          <p:cNvPr id="8" name="Right Arrow 5"/>
          <p:cNvSpPr/>
          <p:nvPr/>
        </p:nvSpPr>
        <p:spPr>
          <a:xfrm rot="10800000">
            <a:off x="4682968" y="2759660"/>
            <a:ext cx="1867486" cy="234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ight Arrow 7"/>
          <p:cNvSpPr/>
          <p:nvPr/>
        </p:nvSpPr>
        <p:spPr>
          <a:xfrm rot="10800000">
            <a:off x="5405259" y="3191727"/>
            <a:ext cx="915115" cy="3617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ight Arrow 9"/>
          <p:cNvSpPr/>
          <p:nvPr/>
        </p:nvSpPr>
        <p:spPr>
          <a:xfrm rot="10800000">
            <a:off x="5202716" y="3779799"/>
            <a:ext cx="1297745" cy="276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302252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Data Cleanup Screen</a:t>
            </a:r>
            <a:br>
              <a:rPr lang="en-US" dirty="0"/>
            </a:br>
            <a:r>
              <a:rPr lang="en-US" dirty="0"/>
              <a:t>&gt; has up to 5 sections &lt; </a:t>
            </a:r>
            <a:endParaRPr lang="en-GB" dirty="0"/>
          </a:p>
        </p:txBody>
      </p:sp>
      <p:sp>
        <p:nvSpPr>
          <p:cNvPr id="3" name="Tijdelijke aanduiding voor inhoud 2"/>
          <p:cNvSpPr>
            <a:spLocks noGrp="1"/>
          </p:cNvSpPr>
          <p:nvPr>
            <p:ph idx="1"/>
          </p:nvPr>
        </p:nvSpPr>
        <p:spPr/>
        <p:txBody>
          <a:bodyPr/>
          <a:lstStyle/>
          <a:p>
            <a:r>
              <a:rPr lang="en-US" dirty="0"/>
              <a:t>Active Medical Problems or Procedures</a:t>
            </a:r>
          </a:p>
          <a:p>
            <a:r>
              <a:rPr lang="en-US" dirty="0"/>
              <a:t>Active Prescriptions / Treatments</a:t>
            </a:r>
          </a:p>
          <a:p>
            <a:r>
              <a:rPr lang="en-US" dirty="0"/>
              <a:t>Future Calendar events / tasks</a:t>
            </a:r>
          </a:p>
          <a:p>
            <a:r>
              <a:rPr lang="en-US" dirty="0"/>
              <a:t>Health status </a:t>
            </a:r>
          </a:p>
          <a:p>
            <a:r>
              <a:rPr lang="en-US" dirty="0"/>
              <a:t>Body condition score</a:t>
            </a:r>
            <a:endParaRPr lang="en-US" dirty="0"/>
          </a:p>
        </p:txBody>
      </p:sp>
    </p:spTree>
    <p:extLst>
      <p:ext uri="{BB962C8B-B14F-4D97-AF65-F5344CB8AC3E}">
        <p14:creationId xmlns:p14="http://schemas.microsoft.com/office/powerpoint/2010/main" val="33689178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Data Cleanup in Batch Mode</a:t>
            </a:r>
            <a:br>
              <a:rPr lang="en-US" dirty="0"/>
            </a:br>
            <a:r>
              <a:rPr lang="en-US" sz="3200" dirty="0"/>
              <a:t>Dead Animal</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5910" y="1825625"/>
            <a:ext cx="9135428" cy="3296698"/>
          </a:xfrm>
          <a:prstGeom prst="rect">
            <a:avLst/>
          </a:prstGeom>
        </p:spPr>
      </p:pic>
      <p:sp>
        <p:nvSpPr>
          <p:cNvPr id="5" name="Rounded Rectangle 4"/>
          <p:cNvSpPr/>
          <p:nvPr/>
        </p:nvSpPr>
        <p:spPr>
          <a:xfrm>
            <a:off x="115910" y="1825625"/>
            <a:ext cx="1930791" cy="340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ounded Rectangle 5"/>
          <p:cNvSpPr/>
          <p:nvPr/>
        </p:nvSpPr>
        <p:spPr>
          <a:xfrm>
            <a:off x="247175" y="2504139"/>
            <a:ext cx="2373923" cy="4431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ed Rectangle 6"/>
          <p:cNvSpPr/>
          <p:nvPr/>
        </p:nvSpPr>
        <p:spPr>
          <a:xfrm>
            <a:off x="322033" y="3467351"/>
            <a:ext cx="379828" cy="3168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ounded Rectangle 2"/>
          <p:cNvSpPr/>
          <p:nvPr/>
        </p:nvSpPr>
        <p:spPr>
          <a:xfrm>
            <a:off x="4428442" y="2504138"/>
            <a:ext cx="1139781" cy="4431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7"/>
          <p:cNvSpPr/>
          <p:nvPr/>
        </p:nvSpPr>
        <p:spPr>
          <a:xfrm>
            <a:off x="7020770" y="3192508"/>
            <a:ext cx="1350499" cy="5917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Arrow Connector 9"/>
          <p:cNvCxnSpPr/>
          <p:nvPr/>
        </p:nvCxnSpPr>
        <p:spPr>
          <a:xfrm>
            <a:off x="5589432" y="2947271"/>
            <a:ext cx="1431338" cy="337625"/>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6545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US" dirty="0"/>
              <a:t>Data Cleanup in Batch Mode</a:t>
            </a:r>
            <a:br>
              <a:rPr lang="en-US" dirty="0"/>
            </a:br>
            <a:r>
              <a:rPr lang="en-US" sz="3200" dirty="0"/>
              <a:t>Dead Animal</a:t>
            </a:r>
            <a:br>
              <a:rPr lang="en-US" sz="3200" dirty="0"/>
            </a:b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69689" y="1825625"/>
            <a:ext cx="8404622" cy="3250406"/>
          </a:xfrm>
          <a:prstGeom prst="rect">
            <a:avLst/>
          </a:prstGeom>
        </p:spPr>
      </p:pic>
      <p:sp>
        <p:nvSpPr>
          <p:cNvPr id="5" name="Rounded Rectangle 8"/>
          <p:cNvSpPr/>
          <p:nvPr/>
        </p:nvSpPr>
        <p:spPr>
          <a:xfrm>
            <a:off x="626817" y="3293445"/>
            <a:ext cx="2027506" cy="3147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ounded Rectangle 4"/>
          <p:cNvSpPr/>
          <p:nvPr/>
        </p:nvSpPr>
        <p:spPr>
          <a:xfrm>
            <a:off x="5015827" y="2392957"/>
            <a:ext cx="1086729" cy="4431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ed Rectangle 5"/>
          <p:cNvSpPr/>
          <p:nvPr/>
        </p:nvSpPr>
        <p:spPr>
          <a:xfrm>
            <a:off x="6008167" y="3558162"/>
            <a:ext cx="2154116" cy="4431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1576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Enrichment Grid – View Sessions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1068904"/>
            <a:ext cx="7576562" cy="3102708"/>
          </a:xfrm>
          <a:prstGeom prst="rect">
            <a:avLst/>
          </a:prstGeom>
          <a:ln>
            <a:solidFill>
              <a:schemeClr val="tx1"/>
            </a:solidFill>
          </a:ln>
        </p:spPr>
      </p:pic>
      <p:sp>
        <p:nvSpPr>
          <p:cNvPr id="5" name="TextBox 3"/>
          <p:cNvSpPr txBox="1"/>
          <p:nvPr/>
        </p:nvSpPr>
        <p:spPr>
          <a:xfrm>
            <a:off x="1265908" y="4671674"/>
            <a:ext cx="6302046" cy="646331"/>
          </a:xfrm>
          <a:prstGeom prst="rect">
            <a:avLst/>
          </a:prstGeom>
          <a:solidFill>
            <a:schemeClr val="accent5">
              <a:lumMod val="40000"/>
              <a:lumOff val="60000"/>
            </a:schemeClr>
          </a:solidFill>
          <a:ln>
            <a:solidFill>
              <a:schemeClr val="tx1"/>
            </a:solidFill>
          </a:ln>
        </p:spPr>
        <p:txBody>
          <a:bodyPr wrap="none" rtlCol="0">
            <a:spAutoFit/>
          </a:bodyPr>
          <a:lstStyle/>
          <a:p>
            <a:r>
              <a:rPr lang="en-US" dirty="0"/>
              <a:t>Y</a:t>
            </a:r>
            <a:r>
              <a:rPr lang="en-US" dirty="0" smtClean="0"/>
              <a:t>ou can view the Sessions from the View/Edit link. You can Add a </a:t>
            </a:r>
          </a:p>
          <a:p>
            <a:r>
              <a:rPr lang="en-US" dirty="0" smtClean="0"/>
              <a:t>New Session, or Edit or Delete a Session from this grid.</a:t>
            </a:r>
            <a:endParaRPr lang="en-US" dirty="0"/>
          </a:p>
        </p:txBody>
      </p:sp>
    </p:spTree>
    <p:extLst>
      <p:ext uri="{BB962C8B-B14F-4D97-AF65-F5344CB8AC3E}">
        <p14:creationId xmlns:p14="http://schemas.microsoft.com/office/powerpoint/2010/main" val="31565246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0427"/>
            <a:ext cx="7886700" cy="1325563"/>
          </a:xfrm>
        </p:spPr>
        <p:txBody>
          <a:bodyPr>
            <a:normAutofit/>
          </a:bodyPr>
          <a:lstStyle/>
          <a:p>
            <a:pPr algn="ctr"/>
            <a:r>
              <a:rPr lang="en-US" sz="4000" dirty="0" smtClean="0"/>
              <a:t>Data Cleanup in </a:t>
            </a:r>
            <a:r>
              <a:rPr lang="en-US" sz="4000" dirty="0"/>
              <a:t>Batch Mode</a:t>
            </a:r>
            <a:br>
              <a:rPr lang="en-US" sz="4000" dirty="0"/>
            </a:br>
            <a:r>
              <a:rPr lang="en-US" sz="2000" dirty="0"/>
              <a:t>Shipped </a:t>
            </a:r>
            <a:r>
              <a:rPr lang="en-US" sz="2000" dirty="0" smtClean="0"/>
              <a:t>Animal</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7310" y="1445990"/>
            <a:ext cx="8749379" cy="3465290"/>
          </a:xfrm>
          <a:prstGeom prst="rect">
            <a:avLst/>
          </a:prstGeom>
        </p:spPr>
      </p:pic>
      <p:sp>
        <p:nvSpPr>
          <p:cNvPr id="5" name="Rounded Rectangle 5"/>
          <p:cNvSpPr/>
          <p:nvPr/>
        </p:nvSpPr>
        <p:spPr>
          <a:xfrm>
            <a:off x="5111649" y="2036336"/>
            <a:ext cx="1097280" cy="4325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ounded Rectangle 4"/>
          <p:cNvSpPr/>
          <p:nvPr/>
        </p:nvSpPr>
        <p:spPr>
          <a:xfrm>
            <a:off x="6900995" y="3281665"/>
            <a:ext cx="1097280" cy="4325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Arrow Connector 7"/>
          <p:cNvCxnSpPr/>
          <p:nvPr/>
        </p:nvCxnSpPr>
        <p:spPr>
          <a:xfrm>
            <a:off x="6217807" y="2496351"/>
            <a:ext cx="550398" cy="72976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0056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en-US" dirty="0"/>
              <a:t>Data Cleanup in Batch Mode</a:t>
            </a:r>
            <a:br>
              <a:rPr lang="en-US" dirty="0"/>
            </a:br>
            <a:r>
              <a:rPr lang="en-US" sz="3200" dirty="0"/>
              <a:t>Health Status and Body Condition Score</a:t>
            </a:r>
            <a:endParaRPr lang="en-GB" sz="32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49390" y="1542290"/>
            <a:ext cx="7765960" cy="4282913"/>
          </a:xfrm>
          <a:prstGeom prst="rect">
            <a:avLst/>
          </a:prstGeom>
        </p:spPr>
      </p:pic>
    </p:spTree>
    <p:extLst>
      <p:ext uri="{BB962C8B-B14F-4D97-AF65-F5344CB8AC3E}">
        <p14:creationId xmlns:p14="http://schemas.microsoft.com/office/powerpoint/2010/main" val="11468066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4864" y="3868179"/>
            <a:ext cx="7886700" cy="1325563"/>
          </a:xfrm>
        </p:spPr>
        <p:txBody>
          <a:bodyPr/>
          <a:lstStyle/>
          <a:p>
            <a:pPr algn="ctr"/>
            <a:r>
              <a:rPr lang="en-US" dirty="0"/>
              <a:t>Any Questions?</a:t>
            </a:r>
            <a:endParaRPr lang="en-GB" dirty="0"/>
          </a:p>
        </p:txBody>
      </p:sp>
      <p:sp>
        <p:nvSpPr>
          <p:cNvPr id="3" name="Tijdelijke aanduiding voor inhoud 2"/>
          <p:cNvSpPr>
            <a:spLocks noGrp="1"/>
          </p:cNvSpPr>
          <p:nvPr>
            <p:ph idx="1"/>
          </p:nvPr>
        </p:nvSpPr>
        <p:spPr>
          <a:xfrm>
            <a:off x="2818059" y="4852160"/>
            <a:ext cx="7886700" cy="4351338"/>
          </a:xfrm>
        </p:spPr>
        <p:txBody>
          <a:bodyPr/>
          <a:lstStyle/>
          <a:p>
            <a:pPr marL="0" indent="0">
              <a:buNone/>
            </a:pPr>
            <a:r>
              <a:rPr lang="en-US" dirty="0"/>
              <a:t>On the R2.3 Release!</a:t>
            </a:r>
            <a:endParaRPr lang="en-GB" dirty="0"/>
          </a:p>
          <a:p>
            <a:endParaRPr lang="en-GB" dirty="0"/>
          </a:p>
        </p:txBody>
      </p:sp>
      <p:pic>
        <p:nvPicPr>
          <p:cNvPr id="4" name="Picture 3"/>
          <p:cNvPicPr>
            <a:picLocks noChangeAspect="1"/>
          </p:cNvPicPr>
          <p:nvPr/>
        </p:nvPicPr>
        <p:blipFill>
          <a:blip r:embed="rId2"/>
          <a:stretch>
            <a:fillRect/>
          </a:stretch>
        </p:blipFill>
        <p:spPr>
          <a:xfrm>
            <a:off x="2494628" y="113309"/>
            <a:ext cx="4266781" cy="4078897"/>
          </a:xfrm>
          <a:prstGeom prst="rect">
            <a:avLst/>
          </a:prstGeom>
          <a:ln>
            <a:solidFill>
              <a:schemeClr val="tx1"/>
            </a:solidFill>
          </a:ln>
        </p:spPr>
      </p:pic>
    </p:spTree>
    <p:extLst>
      <p:ext uri="{BB962C8B-B14F-4D97-AF65-F5344CB8AC3E}">
        <p14:creationId xmlns:p14="http://schemas.microsoft.com/office/powerpoint/2010/main" val="1555686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2DCD617-76F2-4DD9-AF93-575318CF821A}"/>
</file>

<file path=customXml/itemProps2.xml><?xml version="1.0" encoding="utf-8"?>
<ds:datastoreItem xmlns:ds="http://schemas.openxmlformats.org/officeDocument/2006/customXml" ds:itemID="{207CB8C4-6F11-49B1-A5CA-5E487FDAFB74}"/>
</file>

<file path=customXml/itemProps3.xml><?xml version="1.0" encoding="utf-8"?>
<ds:datastoreItem xmlns:ds="http://schemas.openxmlformats.org/officeDocument/2006/customXml" ds:itemID="{25061911-CDDB-4F49-A0BD-E4055184D891}"/>
</file>

<file path=docProps/app.xml><?xml version="1.0" encoding="utf-8"?>
<Properties xmlns="http://schemas.openxmlformats.org/officeDocument/2006/extended-properties" xmlns:vt="http://schemas.openxmlformats.org/officeDocument/2006/docPropsVTypes">
  <Template/>
  <TotalTime>496</TotalTime>
  <Words>5040</Words>
  <Application>Microsoft Office PowerPoint</Application>
  <PresentationFormat>Diavoorstelling (4:3)</PresentationFormat>
  <Paragraphs>536</Paragraphs>
  <Slides>92</Slides>
  <Notes>0</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92</vt:i4>
      </vt:variant>
    </vt:vector>
  </HeadingPairs>
  <TitlesOfParts>
    <vt:vector size="110"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Tips &amp; Tricks – Release 2.3 Husbandry Update!</vt:lpstr>
      <vt:lpstr>Release Notes</vt:lpstr>
      <vt:lpstr>The Highlights!</vt:lpstr>
      <vt:lpstr>Enrichment Grid</vt:lpstr>
      <vt:lpstr>Enrichment Grid</vt:lpstr>
      <vt:lpstr>Enrichment Grid – Add Item</vt:lpstr>
      <vt:lpstr>Enrichment Grid – Add Item</vt:lpstr>
      <vt:lpstr>Enrichment Grid – Assign Item</vt:lpstr>
      <vt:lpstr>Enrichment Grid – View Sessions</vt:lpstr>
      <vt:lpstr>Enrichment Grid – Add Session</vt:lpstr>
      <vt:lpstr>Enrichment in Calendar</vt:lpstr>
      <vt:lpstr>Any Questions on the Enrichment Grid?</vt:lpstr>
      <vt:lpstr>Provisional Data</vt:lpstr>
      <vt:lpstr>Provisional Data Contributors</vt:lpstr>
      <vt:lpstr>Activation for Provisional Data</vt:lpstr>
      <vt:lpstr>Creating the Role</vt:lpstr>
      <vt:lpstr>Entering the Data</vt:lpstr>
      <vt:lpstr>Provisional Records Monitoring</vt:lpstr>
      <vt:lpstr>Provisional Data Monitoring</vt:lpstr>
      <vt:lpstr>Provisional Data - Reject</vt:lpstr>
      <vt:lpstr>Provisional Data - Approve</vt:lpstr>
      <vt:lpstr>PD – Changes in the Record</vt:lpstr>
      <vt:lpstr>Daily Report – New!!!</vt:lpstr>
      <vt:lpstr>Daily Report Layout</vt:lpstr>
      <vt:lpstr>Provisional Data in Other Reports</vt:lpstr>
      <vt:lpstr>Any Questions on Provisional Data?</vt:lpstr>
      <vt:lpstr>Functionality to Help Aquariums!</vt:lpstr>
      <vt:lpstr>Water Quality Template</vt:lpstr>
      <vt:lpstr>Addition of Water Type</vt:lpstr>
      <vt:lpstr>Redesign of Maintenance Screen </vt:lpstr>
      <vt:lpstr>Redesign of Maintenance Request</vt:lpstr>
      <vt:lpstr>Additions to Measurements</vt:lpstr>
      <vt:lpstr>Addition of Feeding Method</vt:lpstr>
      <vt:lpstr>Aquarist Daily Log Template</vt:lpstr>
      <vt:lpstr>Aquarist Daily Log</vt:lpstr>
      <vt:lpstr>Aquarist Daily Log</vt:lpstr>
      <vt:lpstr>Using the Daily Log</vt:lpstr>
      <vt:lpstr>Using the Daily Log</vt:lpstr>
      <vt:lpstr>Daily Log Drafts</vt:lpstr>
      <vt:lpstr>Enclosure Treatment</vt:lpstr>
      <vt:lpstr>Enclosure Treatment</vt:lpstr>
      <vt:lpstr>Enclosure Treatment</vt:lpstr>
      <vt:lpstr>Enclosure Treatment</vt:lpstr>
      <vt:lpstr>Enclosure Treatment</vt:lpstr>
      <vt:lpstr>Any Questions on Aquatic Functionality?</vt:lpstr>
      <vt:lpstr>New Functionality for Studbook Keepers!</vt:lpstr>
      <vt:lpstr>Studbook Keeper List</vt:lpstr>
      <vt:lpstr>Studbook Chart</vt:lpstr>
      <vt:lpstr>Studbook (Species360) Template Role</vt:lpstr>
      <vt:lpstr>Security Tools - Data Entry Monitoring</vt:lpstr>
      <vt:lpstr>Security Charts - User Activity</vt:lpstr>
      <vt:lpstr>Security Charts - IP Address Activity</vt:lpstr>
      <vt:lpstr>Security Charts - IP Address Activity</vt:lpstr>
      <vt:lpstr>Security Charts - Activity Timeline</vt:lpstr>
      <vt:lpstr>Animal Charts</vt:lpstr>
      <vt:lpstr>Animal Charts – Taxonomy/Animal Type by Animals</vt:lpstr>
      <vt:lpstr>Animal Charts – Taxonomy/Birth Type by Animals</vt:lpstr>
      <vt:lpstr>Animal Charts – IUCN Red List, CITES and CITES EU by Animals</vt:lpstr>
      <vt:lpstr>Animal Charts – by Species</vt:lpstr>
      <vt:lpstr>Institution – Data Visualizations </vt:lpstr>
      <vt:lpstr>Species360 Member Maps</vt:lpstr>
      <vt:lpstr>Data Management – Data Currentness</vt:lpstr>
      <vt:lpstr>Data Management – Data Sharing Map</vt:lpstr>
      <vt:lpstr>Data Management – Data Sharing Column Chart</vt:lpstr>
      <vt:lpstr>Data Management – Data Quality</vt:lpstr>
      <vt:lpstr>Data Management – Data Quality</vt:lpstr>
      <vt:lpstr>Data Management – Data Quality</vt:lpstr>
      <vt:lpstr>Reports – Some New and Some Improved!</vt:lpstr>
      <vt:lpstr>Reports – Some New and Some Improved!</vt:lpstr>
      <vt:lpstr>Reports – Some New and Some Improved!</vt:lpstr>
      <vt:lpstr>Reports – Some New and Some Improved!</vt:lpstr>
      <vt:lpstr>Reports – Some New and Some Improved!</vt:lpstr>
      <vt:lpstr>Reports – Some New and Some Improved!</vt:lpstr>
      <vt:lpstr>Report Improvements – coming in February!</vt:lpstr>
      <vt:lpstr>Some More Cool Things! Improved Help</vt:lpstr>
      <vt:lpstr>SMCT - Species Holding Filters</vt:lpstr>
      <vt:lpstr>SMCT - Additions to Basic Info</vt:lpstr>
      <vt:lpstr>SMCT – Group Tracking Preference</vt:lpstr>
      <vt:lpstr>Improvements to Received Dead</vt:lpstr>
      <vt:lpstr>Improvements to Death in Transit</vt:lpstr>
      <vt:lpstr>The new medical stuff </vt:lpstr>
      <vt:lpstr>Dashboard Change </vt:lpstr>
      <vt:lpstr>Add/Edit - Tests &amp; Results </vt:lpstr>
      <vt:lpstr>Editing Prescription record</vt:lpstr>
      <vt:lpstr>The New Stuff </vt:lpstr>
      <vt:lpstr>Medical Apps </vt:lpstr>
      <vt:lpstr>Data Cleanup Screen &gt; has up to 5 sections &lt; </vt:lpstr>
      <vt:lpstr>Data Cleanup in Batch Mode Dead Animal</vt:lpstr>
      <vt:lpstr>Data Cleanup in Batch Mode Dead Animal </vt:lpstr>
      <vt:lpstr>Data Cleanup in Batch Mode Shipped Animal</vt:lpstr>
      <vt:lpstr>Data Cleanup in Batch Mode Health Status and Body Condition Score</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28</cp:revision>
  <dcterms:created xsi:type="dcterms:W3CDTF">2016-07-26T18:48:10Z</dcterms:created>
  <dcterms:modified xsi:type="dcterms:W3CDTF">2016-08-25T09:31:16Z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2018-07-04T06:01:42+00:00</vt:lpwstr>
  </property>
</Properties>
</file>