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Default Extension="jpeg" ContentType="image/jpeg"/>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50.xml" ContentType="application/vnd.openxmlformats-officedocument.presentationml.slideLayout+xml"/>
  <Default Extension="gif" ContentType="image/gif"/>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notesSlides/notesSlide5.xml" ContentType="application/vnd.openxmlformats-officedocument.presentationml.notesSlide+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notesMasterIdLst>
    <p:notesMasterId r:id="rId46"/>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4" autoAdjust="0"/>
    <p:restoredTop sz="94660"/>
  </p:normalViewPr>
  <p:slideViewPr>
    <p:cSldViewPr snapToGrid="0" showGuides="1">
      <p:cViewPr varScale="1">
        <p:scale>
          <a:sx n="70" d="100"/>
          <a:sy n="70" d="100"/>
        </p:scale>
        <p:origin x="1362" y="72"/>
      </p:cViewPr>
      <p:guideLst>
        <p:guide orient="horz" pos="2160"/>
        <p:guide pos="2880"/>
      </p:guideLst>
    </p:cSldViewPr>
  </p:slideViewPr>
  <p:notesTextViewPr>
    <p:cViewPr>
      <p:scale>
        <a:sx n="1" d="1"/>
        <a:sy n="1" d="1"/>
      </p:scale>
      <p:origin x="0" y="-5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customXml" Target="../customXml/item3.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notesMaster" Target="notesMasters/notesMaster1.xml"/><Relationship Id="rId20" Type="http://schemas.openxmlformats.org/officeDocument/2006/relationships/slide" Target="slides/slide4.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F495FB-FACC-4FA1-AF5D-BC1D7459A411}" type="datetimeFigureOut">
              <a:rPr lang="en-GB" smtClean="0"/>
              <a:t>23/08/2016</a:t>
            </a:fld>
            <a:endParaRPr lang="en-GB"/>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0C4FA-DC4D-42D1-BD87-8E1DC1F41731}" type="slidenum">
              <a:rPr lang="en-GB" smtClean="0"/>
              <a:t>‹nr.›</a:t>
            </a:fld>
            <a:endParaRPr lang="en-GB"/>
          </a:p>
        </p:txBody>
      </p:sp>
    </p:spTree>
    <p:extLst>
      <p:ext uri="{BB962C8B-B14F-4D97-AF65-F5344CB8AC3E}">
        <p14:creationId xmlns:p14="http://schemas.microsoft.com/office/powerpoint/2010/main" val="3404073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When</a:t>
            </a:r>
            <a:r>
              <a:rPr lang="en-US" baseline="0" dirty="0" smtClean="0"/>
              <a:t> asking members on the ZRA list serve for ‘example KDR reports’ we received a different idea from each member…</a:t>
            </a:r>
            <a:endParaRPr lang="en-US" dirty="0" smtClean="0"/>
          </a:p>
          <a:p>
            <a:endParaRPr lang="en-GB" dirty="0"/>
          </a:p>
        </p:txBody>
      </p:sp>
      <p:sp>
        <p:nvSpPr>
          <p:cNvPr id="4" name="Tijdelijke aanduiding voor dianummer 3"/>
          <p:cNvSpPr>
            <a:spLocks noGrp="1"/>
          </p:cNvSpPr>
          <p:nvPr>
            <p:ph type="sldNum" sz="quarter" idx="10"/>
          </p:nvPr>
        </p:nvSpPr>
        <p:spPr/>
        <p:txBody>
          <a:bodyPr/>
          <a:lstStyle/>
          <a:p>
            <a:fld id="{8150C4FA-DC4D-42D1-BD87-8E1DC1F41731}" type="slidenum">
              <a:rPr lang="en-GB" smtClean="0"/>
              <a:t>23</a:t>
            </a:fld>
            <a:endParaRPr lang="en-GB"/>
          </a:p>
        </p:txBody>
      </p:sp>
    </p:spTree>
    <p:extLst>
      <p:ext uri="{BB962C8B-B14F-4D97-AF65-F5344CB8AC3E}">
        <p14:creationId xmlns:p14="http://schemas.microsoft.com/office/powerpoint/2010/main" val="1532100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KDR in ZIMS is</a:t>
            </a:r>
            <a:r>
              <a:rPr lang="en-US" baseline="0" dirty="0" smtClean="0"/>
              <a:t> 2 things 1) Provisional Data Entry…allowing the admin to grant data entry access for staff in a non-approved/local-only mode.</a:t>
            </a:r>
            <a:endParaRPr lang="en-US" dirty="0" smtClean="0"/>
          </a:p>
          <a:p>
            <a:endParaRPr lang="en-GB" dirty="0"/>
          </a:p>
        </p:txBody>
      </p:sp>
      <p:sp>
        <p:nvSpPr>
          <p:cNvPr id="4" name="Tijdelijke aanduiding voor dianummer 3"/>
          <p:cNvSpPr>
            <a:spLocks noGrp="1"/>
          </p:cNvSpPr>
          <p:nvPr>
            <p:ph type="sldNum" sz="quarter" idx="10"/>
          </p:nvPr>
        </p:nvSpPr>
        <p:spPr/>
        <p:txBody>
          <a:bodyPr/>
          <a:lstStyle/>
          <a:p>
            <a:fld id="{8150C4FA-DC4D-42D1-BD87-8E1DC1F41731}" type="slidenum">
              <a:rPr lang="en-GB" smtClean="0"/>
              <a:t>24</a:t>
            </a:fld>
            <a:endParaRPr lang="en-GB"/>
          </a:p>
        </p:txBody>
      </p:sp>
    </p:spTree>
    <p:extLst>
      <p:ext uri="{BB962C8B-B14F-4D97-AF65-F5344CB8AC3E}">
        <p14:creationId xmlns:p14="http://schemas.microsoft.com/office/powerpoint/2010/main" val="505442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provisional data is visible</a:t>
            </a:r>
            <a:r>
              <a:rPr lang="en-US" baseline="0" dirty="0" smtClean="0"/>
              <a:t> inside of ZIMS like ‘regular data’ but not a part of the global record of the animal until the data entry has been approved. This approval process leaves an audit trail.</a:t>
            </a:r>
            <a:endParaRPr lang="en-US" dirty="0" smtClean="0"/>
          </a:p>
          <a:p>
            <a:endParaRPr lang="en-GB" dirty="0"/>
          </a:p>
        </p:txBody>
      </p:sp>
      <p:sp>
        <p:nvSpPr>
          <p:cNvPr id="4" name="Tijdelijke aanduiding voor dianummer 3"/>
          <p:cNvSpPr>
            <a:spLocks noGrp="1"/>
          </p:cNvSpPr>
          <p:nvPr>
            <p:ph type="sldNum" sz="quarter" idx="10"/>
          </p:nvPr>
        </p:nvSpPr>
        <p:spPr/>
        <p:txBody>
          <a:bodyPr/>
          <a:lstStyle/>
          <a:p>
            <a:fld id="{8150C4FA-DC4D-42D1-BD87-8E1DC1F41731}" type="slidenum">
              <a:rPr lang="en-GB" smtClean="0"/>
              <a:t>25</a:t>
            </a:fld>
            <a:endParaRPr lang="en-GB"/>
          </a:p>
        </p:txBody>
      </p:sp>
    </p:spTree>
    <p:extLst>
      <p:ext uri="{BB962C8B-B14F-4D97-AF65-F5344CB8AC3E}">
        <p14:creationId xmlns:p14="http://schemas.microsoft.com/office/powerpoint/2010/main" val="2780221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Using the existing “Transaction Monitor” in ZIMS we have ensured an easy to use and simple to maintain data workflow</a:t>
            </a:r>
            <a:r>
              <a:rPr lang="en-US" baseline="0" dirty="0" smtClean="0"/>
              <a:t> for the &gt;200 data types allowed in the Provisional Data Entry model.</a:t>
            </a:r>
            <a:endParaRPr lang="en-US" dirty="0" smtClean="0"/>
          </a:p>
          <a:p>
            <a:endParaRPr lang="en-GB" dirty="0"/>
          </a:p>
        </p:txBody>
      </p:sp>
      <p:sp>
        <p:nvSpPr>
          <p:cNvPr id="4" name="Tijdelijke aanduiding voor dianummer 3"/>
          <p:cNvSpPr>
            <a:spLocks noGrp="1"/>
          </p:cNvSpPr>
          <p:nvPr>
            <p:ph type="sldNum" sz="quarter" idx="10"/>
          </p:nvPr>
        </p:nvSpPr>
        <p:spPr/>
        <p:txBody>
          <a:bodyPr/>
          <a:lstStyle/>
          <a:p>
            <a:fld id="{8150C4FA-DC4D-42D1-BD87-8E1DC1F41731}" type="slidenum">
              <a:rPr lang="en-GB" smtClean="0"/>
              <a:t>26</a:t>
            </a:fld>
            <a:endParaRPr lang="en-GB"/>
          </a:p>
        </p:txBody>
      </p:sp>
    </p:spTree>
    <p:extLst>
      <p:ext uri="{BB962C8B-B14F-4D97-AF65-F5344CB8AC3E}">
        <p14:creationId xmlns:p14="http://schemas.microsoft.com/office/powerpoint/2010/main" val="883083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And</a:t>
            </a:r>
            <a:r>
              <a:rPr lang="en-US" baseline="0" dirty="0" smtClean="0"/>
              <a:t> the second feature of the KDR project is an improved ‘keeper report’ that allows users to search on ‘string of animals’ and reports in a simplified fashion most appropriate to keepers workflow</a:t>
            </a:r>
            <a:endParaRPr lang="en-GB" dirty="0"/>
          </a:p>
        </p:txBody>
      </p:sp>
      <p:sp>
        <p:nvSpPr>
          <p:cNvPr id="4" name="Tijdelijke aanduiding voor dianummer 3"/>
          <p:cNvSpPr>
            <a:spLocks noGrp="1"/>
          </p:cNvSpPr>
          <p:nvPr>
            <p:ph type="sldNum" sz="quarter" idx="10"/>
          </p:nvPr>
        </p:nvSpPr>
        <p:spPr/>
        <p:txBody>
          <a:bodyPr/>
          <a:lstStyle/>
          <a:p>
            <a:fld id="{8150C4FA-DC4D-42D1-BD87-8E1DC1F41731}" type="slidenum">
              <a:rPr lang="en-GB" smtClean="0"/>
              <a:t>27</a:t>
            </a:fld>
            <a:endParaRPr lang="en-GB"/>
          </a:p>
        </p:txBody>
      </p:sp>
    </p:spTree>
    <p:extLst>
      <p:ext uri="{BB962C8B-B14F-4D97-AF65-F5344CB8AC3E}">
        <p14:creationId xmlns:p14="http://schemas.microsoft.com/office/powerpoint/2010/main" val="4078385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Thank</a:t>
            </a:r>
            <a:r>
              <a:rPr lang="en-US" baseline="0" dirty="0" smtClean="0"/>
              <a:t> you to our many sponsors!</a:t>
            </a:r>
            <a:endParaRPr lang="en-US" dirty="0" smtClean="0"/>
          </a:p>
          <a:p>
            <a:endParaRPr lang="en-GB" dirty="0"/>
          </a:p>
        </p:txBody>
      </p:sp>
      <p:sp>
        <p:nvSpPr>
          <p:cNvPr id="4" name="Tijdelijke aanduiding voor dianummer 3"/>
          <p:cNvSpPr>
            <a:spLocks noGrp="1"/>
          </p:cNvSpPr>
          <p:nvPr>
            <p:ph type="sldNum" sz="quarter" idx="10"/>
          </p:nvPr>
        </p:nvSpPr>
        <p:spPr/>
        <p:txBody>
          <a:bodyPr/>
          <a:lstStyle/>
          <a:p>
            <a:fld id="{8150C4FA-DC4D-42D1-BD87-8E1DC1F41731}" type="slidenum">
              <a:rPr lang="en-GB" smtClean="0"/>
              <a:t>28</a:t>
            </a:fld>
            <a:endParaRPr lang="en-GB"/>
          </a:p>
        </p:txBody>
      </p:sp>
    </p:spTree>
    <p:extLst>
      <p:ext uri="{BB962C8B-B14F-4D97-AF65-F5344CB8AC3E}">
        <p14:creationId xmlns:p14="http://schemas.microsoft.com/office/powerpoint/2010/main" val="504732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Thank</a:t>
            </a:r>
            <a:r>
              <a:rPr lang="en-US" baseline="0" smtClean="0"/>
              <a:t> you to our many sponsors!</a:t>
            </a:r>
            <a:endParaRPr lang="en-US" smtClean="0"/>
          </a:p>
          <a:p>
            <a:endParaRPr lang="en-GB"/>
          </a:p>
        </p:txBody>
      </p:sp>
      <p:sp>
        <p:nvSpPr>
          <p:cNvPr id="4" name="Tijdelijke aanduiding voor dianummer 3"/>
          <p:cNvSpPr>
            <a:spLocks noGrp="1"/>
          </p:cNvSpPr>
          <p:nvPr>
            <p:ph type="sldNum" sz="quarter" idx="10"/>
          </p:nvPr>
        </p:nvSpPr>
        <p:spPr/>
        <p:txBody>
          <a:bodyPr/>
          <a:lstStyle/>
          <a:p>
            <a:fld id="{8150C4FA-DC4D-42D1-BD87-8E1DC1F41731}" type="slidenum">
              <a:rPr lang="en-GB" smtClean="0"/>
              <a:t>29</a:t>
            </a:fld>
            <a:endParaRPr lang="en-GB"/>
          </a:p>
        </p:txBody>
      </p:sp>
    </p:spTree>
    <p:extLst>
      <p:ext uri="{BB962C8B-B14F-4D97-AF65-F5344CB8AC3E}">
        <p14:creationId xmlns:p14="http://schemas.microsoft.com/office/powerpoint/2010/main" val="2300867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8/23/2016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8/23/2016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8/23/2016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8/23/2016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8/23/2016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8/23/2016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8/23/2016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8/23/2016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8/23/2016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8/23/2016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8/23/2016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8/23/2016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8/23/2016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8/23/2016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8/23/2016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8/23/2016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mailto:amiller@isis.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6.jpg"/><Relationship Id="rId13" Type="http://schemas.openxmlformats.org/officeDocument/2006/relationships/image" Target="../media/image41.jpeg"/><Relationship Id="rId18" Type="http://schemas.openxmlformats.org/officeDocument/2006/relationships/image" Target="../media/image46.jpe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40.jpeg"/><Relationship Id="rId17" Type="http://schemas.openxmlformats.org/officeDocument/2006/relationships/image" Target="../media/image45.jpeg"/><Relationship Id="rId2" Type="http://schemas.openxmlformats.org/officeDocument/2006/relationships/notesSlide" Target="../notesSlides/notesSlide1.xml"/><Relationship Id="rId16"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5" Type="http://schemas.openxmlformats.org/officeDocument/2006/relationships/image" Target="../media/image43.jpeg"/><Relationship Id="rId10" Type="http://schemas.openxmlformats.org/officeDocument/2006/relationships/image" Target="../media/image38.jpeg"/><Relationship Id="rId19" Type="http://schemas.openxmlformats.org/officeDocument/2006/relationships/image" Target="../media/image47.jpeg"/><Relationship Id="rId4" Type="http://schemas.openxmlformats.org/officeDocument/2006/relationships/image" Target="../media/image32.jpeg"/><Relationship Id="rId9" Type="http://schemas.openxmlformats.org/officeDocument/2006/relationships/image" Target="../media/image37.jpeg"/><Relationship Id="rId1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p:cNvPicPr>
          <p:nvPr/>
        </p:nvPicPr>
        <p:blipFill>
          <a:blip r:embed="rId2"/>
          <a:stretch>
            <a:fillRect/>
          </a:stretch>
        </p:blipFill>
        <p:spPr>
          <a:xfrm>
            <a:off x="3015453" y="467728"/>
            <a:ext cx="5442747" cy="5109518"/>
          </a:xfrm>
          <a:prstGeom prst="rect">
            <a:avLst/>
          </a:prstGeom>
        </p:spPr>
      </p:pic>
      <p:sp>
        <p:nvSpPr>
          <p:cNvPr id="3" name="Subtitle 2"/>
          <p:cNvSpPr>
            <a:spLocks noGrp="1"/>
          </p:cNvSpPr>
          <p:nvPr>
            <p:ph type="subTitle" idx="1"/>
          </p:nvPr>
        </p:nvSpPr>
        <p:spPr>
          <a:xfrm>
            <a:off x="-1121174" y="3692189"/>
            <a:ext cx="6858000" cy="2335123"/>
          </a:xfrm>
        </p:spPr>
        <p:txBody>
          <a:bodyPr>
            <a:normAutofit/>
          </a:bodyPr>
          <a:lstStyle/>
          <a:p>
            <a:r>
              <a:rPr lang="en-US" dirty="0"/>
              <a:t>ZIMS Software </a:t>
            </a:r>
            <a:br>
              <a:rPr lang="en-US" dirty="0"/>
            </a:br>
            <a:r>
              <a:rPr lang="en-US" dirty="0"/>
              <a:t>Development </a:t>
            </a:r>
            <a:br>
              <a:rPr lang="en-US" dirty="0"/>
            </a:br>
            <a:r>
              <a:rPr lang="en-US" dirty="0"/>
              <a:t>Process</a:t>
            </a:r>
          </a:p>
        </p:txBody>
      </p:sp>
      <p:sp>
        <p:nvSpPr>
          <p:cNvPr id="2" name="Title 1"/>
          <p:cNvSpPr>
            <a:spLocks noGrp="1"/>
          </p:cNvSpPr>
          <p:nvPr>
            <p:ph type="ctrTitle"/>
          </p:nvPr>
        </p:nvSpPr>
        <p:spPr>
          <a:xfrm>
            <a:off x="685800" y="1122363"/>
            <a:ext cx="7772400" cy="1543564"/>
          </a:xfrm>
        </p:spPr>
        <p:txBody>
          <a:bodyPr>
            <a:normAutofit fontScale="90000"/>
          </a:bodyPr>
          <a:lstStyle/>
          <a:p>
            <a:r>
              <a:rPr lang="en-US" sz="5400" dirty="0"/>
              <a:t>ZIMS Tips and Tricks</a:t>
            </a:r>
            <a:br>
              <a:rPr lang="en-US" sz="5400" dirty="0"/>
            </a:br>
            <a:r>
              <a:rPr lang="en-US" sz="5400" dirty="0"/>
              <a:t>December 2015</a:t>
            </a:r>
          </a:p>
        </p:txBody>
      </p:sp>
    </p:spTree>
    <p:extLst>
      <p:ext uri="{BB962C8B-B14F-4D97-AF65-F5344CB8AC3E}">
        <p14:creationId xmlns:p14="http://schemas.microsoft.com/office/powerpoint/2010/main" val="2318133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What has the User Group Done?</a:t>
            </a:r>
            <a:endParaRPr lang="en-GB" sz="4000" dirty="0"/>
          </a:p>
        </p:txBody>
      </p:sp>
      <p:sp>
        <p:nvSpPr>
          <p:cNvPr id="3" name="Tijdelijke aanduiding voor inhoud 2"/>
          <p:cNvSpPr>
            <a:spLocks noGrp="1"/>
          </p:cNvSpPr>
          <p:nvPr>
            <p:ph idx="1"/>
          </p:nvPr>
        </p:nvSpPr>
        <p:spPr/>
        <p:txBody>
          <a:bodyPr/>
          <a:lstStyle/>
          <a:p>
            <a:r>
              <a:rPr lang="en-US" dirty="0"/>
              <a:t>Two rounds of Enhancement Prioritization</a:t>
            </a:r>
          </a:p>
          <a:p>
            <a:pPr lvl="1"/>
            <a:r>
              <a:rPr lang="en-US" dirty="0"/>
              <a:t>Many got into June Release</a:t>
            </a:r>
          </a:p>
          <a:p>
            <a:pPr lvl="1"/>
            <a:r>
              <a:rPr lang="en-US" dirty="0"/>
              <a:t>Many will be in the January Release</a:t>
            </a:r>
          </a:p>
          <a:p>
            <a:r>
              <a:rPr lang="en-US" dirty="0"/>
              <a:t>Voting on Data Standard changes</a:t>
            </a:r>
          </a:p>
          <a:p>
            <a:r>
              <a:rPr lang="en-US" dirty="0"/>
              <a:t>Developed Enrichment Grid</a:t>
            </a:r>
          </a:p>
          <a:p>
            <a:pPr lvl="1"/>
            <a:r>
              <a:rPr lang="en-US" dirty="0"/>
              <a:t>Will deploy with January Release</a:t>
            </a:r>
          </a:p>
          <a:p>
            <a:r>
              <a:rPr lang="en-US" dirty="0"/>
              <a:t>Release 2.2 Testing (June Release)</a:t>
            </a:r>
          </a:p>
          <a:p>
            <a:endParaRPr lang="en-GB" dirty="0"/>
          </a:p>
        </p:txBody>
      </p:sp>
    </p:spTree>
    <p:extLst>
      <p:ext uri="{BB962C8B-B14F-4D97-AF65-F5344CB8AC3E}">
        <p14:creationId xmlns:p14="http://schemas.microsoft.com/office/powerpoint/2010/main" val="92635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What’s Ahead?</a:t>
            </a:r>
            <a:endParaRPr lang="en-GB" sz="4000" dirty="0"/>
          </a:p>
        </p:txBody>
      </p:sp>
      <p:sp>
        <p:nvSpPr>
          <p:cNvPr id="3" name="Tijdelijke aanduiding voor inhoud 2"/>
          <p:cNvSpPr>
            <a:spLocks noGrp="1"/>
          </p:cNvSpPr>
          <p:nvPr>
            <p:ph idx="1"/>
          </p:nvPr>
        </p:nvSpPr>
        <p:spPr>
          <a:xfrm>
            <a:off x="628650" y="1325563"/>
            <a:ext cx="7886700" cy="4351338"/>
          </a:xfrm>
        </p:spPr>
        <p:txBody>
          <a:bodyPr/>
          <a:lstStyle/>
          <a:p>
            <a:r>
              <a:rPr lang="en-US" dirty="0"/>
              <a:t>Call went out for volunteers for testing the Release 2.3 (January update)</a:t>
            </a:r>
          </a:p>
          <a:p>
            <a:r>
              <a:rPr lang="en-US" dirty="0"/>
              <a:t>Testing will be January 4 - 15</a:t>
            </a:r>
          </a:p>
          <a:p>
            <a:r>
              <a:rPr lang="en-US" dirty="0"/>
              <a:t>Enhancement Prioritization for Release 3.0 in late Spring</a:t>
            </a:r>
          </a:p>
          <a:p>
            <a:endParaRPr lang="en-GB"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8547" y="3787771"/>
            <a:ext cx="4038600" cy="2275719"/>
          </a:xfrm>
          <a:prstGeom prst="rect">
            <a:avLst/>
          </a:prstGeom>
          <a:ln>
            <a:solidFill>
              <a:schemeClr val="tx1"/>
            </a:solidFill>
          </a:ln>
        </p:spPr>
      </p:pic>
    </p:spTree>
    <p:extLst>
      <p:ext uri="{BB962C8B-B14F-4D97-AF65-F5344CB8AC3E}">
        <p14:creationId xmlns:p14="http://schemas.microsoft.com/office/powerpoint/2010/main" val="352003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Interested in Joining?</a:t>
            </a:r>
            <a:endParaRPr lang="en-GB" sz="4000" dirty="0"/>
          </a:p>
        </p:txBody>
      </p:sp>
      <p:sp>
        <p:nvSpPr>
          <p:cNvPr id="3" name="Tijdelijke aanduiding voor inhoud 2"/>
          <p:cNvSpPr>
            <a:spLocks noGrp="1"/>
          </p:cNvSpPr>
          <p:nvPr>
            <p:ph idx="1"/>
          </p:nvPr>
        </p:nvSpPr>
        <p:spPr>
          <a:xfrm>
            <a:off x="628650" y="1181681"/>
            <a:ext cx="7886700" cy="4351338"/>
          </a:xfrm>
        </p:spPr>
        <p:txBody>
          <a:bodyPr/>
          <a:lstStyle/>
          <a:p>
            <a:r>
              <a:rPr lang="en-US" dirty="0"/>
              <a:t>Contact Adrienne Miller at </a:t>
            </a:r>
            <a:r>
              <a:rPr lang="en-US" dirty="0" smtClean="0">
                <a:hlinkClick r:id="rId2"/>
              </a:rPr>
              <a:t>amiller@Species360.org</a:t>
            </a:r>
            <a:r>
              <a:rPr lang="en-US" dirty="0" smtClean="0"/>
              <a:t> </a:t>
            </a:r>
            <a:endParaRPr lang="en-US" dirty="0"/>
          </a:p>
          <a:p>
            <a:r>
              <a:rPr lang="en-US" dirty="0"/>
              <a:t>One User Group member per institution</a:t>
            </a:r>
          </a:p>
        </p:txBody>
      </p:sp>
      <p:pic>
        <p:nvPicPr>
          <p:cNvPr id="4"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836" y="2655514"/>
            <a:ext cx="4724400" cy="3123456"/>
          </a:xfrm>
          <a:prstGeom prst="rect">
            <a:avLst/>
          </a:prstGeom>
          <a:effectLst>
            <a:softEdge rad="127000"/>
          </a:effectLst>
        </p:spPr>
      </p:pic>
    </p:spTree>
    <p:extLst>
      <p:ext uri="{BB962C8B-B14F-4D97-AF65-F5344CB8AC3E}">
        <p14:creationId xmlns:p14="http://schemas.microsoft.com/office/powerpoint/2010/main" val="75722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6831" y="4267424"/>
            <a:ext cx="7886700" cy="1325563"/>
          </a:xfrm>
        </p:spPr>
        <p:txBody>
          <a:bodyPr/>
          <a:lstStyle/>
          <a:p>
            <a:pPr algn="ctr"/>
            <a:r>
              <a:rPr lang="en-US" dirty="0"/>
              <a:t>How Does the New Enhancement Process Work?</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rotWithShape="1">
          <a:blip r:embed="rId2">
            <a:extLst>
              <a:ext uri="{28A0092B-C50C-407E-A947-70E740481C1C}">
                <a14:useLocalDpi xmlns:a14="http://schemas.microsoft.com/office/drawing/2010/main" val="0"/>
              </a:ext>
            </a:extLst>
          </a:blip>
          <a:srcRect b="24664"/>
          <a:stretch/>
        </p:blipFill>
        <p:spPr>
          <a:xfrm>
            <a:off x="2857500" y="232332"/>
            <a:ext cx="3429000" cy="3899898"/>
          </a:xfrm>
          <a:prstGeom prst="rect">
            <a:avLst/>
          </a:prstGeom>
        </p:spPr>
      </p:pic>
    </p:spTree>
    <p:extLst>
      <p:ext uri="{BB962C8B-B14F-4D97-AF65-F5344CB8AC3E}">
        <p14:creationId xmlns:p14="http://schemas.microsoft.com/office/powerpoint/2010/main" val="77362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Previous Process</a:t>
            </a:r>
            <a:endParaRPr lang="en-GB" sz="4000" dirty="0"/>
          </a:p>
        </p:txBody>
      </p:sp>
      <p:sp>
        <p:nvSpPr>
          <p:cNvPr id="3" name="Tijdelijke aanduiding voor inhoud 2"/>
          <p:cNvSpPr>
            <a:spLocks noGrp="1"/>
          </p:cNvSpPr>
          <p:nvPr>
            <p:ph idx="1"/>
          </p:nvPr>
        </p:nvSpPr>
        <p:spPr>
          <a:xfrm>
            <a:off x="628650" y="1325563"/>
            <a:ext cx="7886700" cy="4351338"/>
          </a:xfrm>
        </p:spPr>
        <p:txBody>
          <a:bodyPr>
            <a:normAutofit fontScale="77500" lnSpcReduction="20000"/>
          </a:bodyPr>
          <a:lstStyle/>
          <a:p>
            <a:r>
              <a:rPr lang="en-US" dirty="0"/>
              <a:t>Issue was submitted to Support Staff</a:t>
            </a:r>
          </a:p>
          <a:p>
            <a:r>
              <a:rPr lang="en-US" dirty="0"/>
              <a:t>If determined not to be a Bug (broken) but an Enhancement (good idea) the “Type” was changed from Bug to Enhancement and it was submitted to Adrienne Miller for processing</a:t>
            </a:r>
          </a:p>
          <a:p>
            <a:r>
              <a:rPr lang="en-US" dirty="0"/>
              <a:t>If other institutions had requested the same Enhancement they were associated in an Excel file</a:t>
            </a:r>
          </a:p>
          <a:p>
            <a:r>
              <a:rPr lang="en-US" dirty="0"/>
              <a:t>Those Enhancements with the most institutions submitting went to the User Group for prioritization.</a:t>
            </a:r>
          </a:p>
          <a:p>
            <a:r>
              <a:rPr lang="en-US" dirty="0"/>
              <a:t>The Problem: </a:t>
            </a:r>
          </a:p>
          <a:p>
            <a:pPr lvl="1"/>
            <a:r>
              <a:rPr lang="en-US" dirty="0"/>
              <a:t>Because the Enhancement usually started as a Bug a lot of extra baggage came along with the Enhancement and it was not always clear exactly what the User was asking for </a:t>
            </a:r>
          </a:p>
          <a:p>
            <a:pPr lvl="1"/>
            <a:r>
              <a:rPr lang="en-US" dirty="0"/>
              <a:t>Support was not able to Close Bug issues if they became Enhancements, resulting in too many Open issues to effectively manage. </a:t>
            </a:r>
          </a:p>
          <a:p>
            <a:endParaRPr lang="en-GB" dirty="0"/>
          </a:p>
        </p:txBody>
      </p:sp>
    </p:spTree>
    <p:extLst>
      <p:ext uri="{BB962C8B-B14F-4D97-AF65-F5344CB8AC3E}">
        <p14:creationId xmlns:p14="http://schemas.microsoft.com/office/powerpoint/2010/main" val="283693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New Process</a:t>
            </a:r>
            <a:endParaRPr lang="en-GB" sz="4000" dirty="0"/>
          </a:p>
        </p:txBody>
      </p:sp>
      <p:sp>
        <p:nvSpPr>
          <p:cNvPr id="3" name="Tijdelijke aanduiding voor inhoud 2"/>
          <p:cNvSpPr>
            <a:spLocks noGrp="1"/>
          </p:cNvSpPr>
          <p:nvPr>
            <p:ph idx="1"/>
          </p:nvPr>
        </p:nvSpPr>
        <p:spPr>
          <a:xfrm>
            <a:off x="628650" y="1207439"/>
            <a:ext cx="7886700" cy="4351338"/>
          </a:xfrm>
        </p:spPr>
        <p:txBody>
          <a:bodyPr>
            <a:normAutofit fontScale="40000" lnSpcReduction="20000"/>
          </a:bodyPr>
          <a:lstStyle/>
          <a:p>
            <a:r>
              <a:rPr lang="en-US" sz="4200" dirty="0"/>
              <a:t>Issue will be submitted to Support Staff</a:t>
            </a:r>
          </a:p>
          <a:p>
            <a:r>
              <a:rPr lang="en-US" sz="4200" dirty="0"/>
              <a:t>If determined not to be a Bug (broken) but a possible Enhancement (good idea) the Issue is Closed by the Support staff and the submitter is notified via email.</a:t>
            </a:r>
          </a:p>
          <a:p>
            <a:r>
              <a:rPr lang="en-US" sz="4200" dirty="0"/>
              <a:t>In this notification is a link. If the User decides that they really would like to see this implemented they select the link and complete the form.</a:t>
            </a:r>
          </a:p>
          <a:p>
            <a:r>
              <a:rPr lang="en-US" sz="4200" dirty="0"/>
              <a:t>The Enhancement is then reviewed by the appropriate </a:t>
            </a:r>
            <a:r>
              <a:rPr lang="en-US" sz="4200" dirty="0" smtClean="0"/>
              <a:t>Species360 </a:t>
            </a:r>
            <a:r>
              <a:rPr lang="en-US" sz="4200" dirty="0"/>
              <a:t>Staff</a:t>
            </a:r>
          </a:p>
          <a:p>
            <a:r>
              <a:rPr lang="en-US" sz="4200" dirty="0"/>
              <a:t>Once several institutions have submitted similar Enhancement Requests a Master Enhancement is created and all of the Enhancement Requests for that topic are then associated with it.</a:t>
            </a:r>
          </a:p>
          <a:p>
            <a:r>
              <a:rPr lang="en-US" sz="4200" dirty="0"/>
              <a:t>The Master Enhancements with the most Requests associated with it will go to the User Group for prioritization</a:t>
            </a:r>
          </a:p>
          <a:p>
            <a:r>
              <a:rPr lang="en-US" sz="4200" dirty="0"/>
              <a:t>The Advantage:</a:t>
            </a:r>
          </a:p>
          <a:p>
            <a:pPr lvl="1"/>
            <a:r>
              <a:rPr lang="en-US" sz="4000" dirty="0"/>
              <a:t>The User has the ability to describe in detail exactly what they are looking for and how it would benefit them</a:t>
            </a:r>
          </a:p>
          <a:p>
            <a:pPr lvl="1"/>
            <a:r>
              <a:rPr lang="en-US" sz="4000" dirty="0"/>
              <a:t>Support (and Users) no longer have so many Open issues. If an Enhancement is Completed (or Rejected for some reason) Support will receive automatic notification and they will contact the submitter</a:t>
            </a:r>
          </a:p>
          <a:p>
            <a:endParaRPr lang="en-GB" dirty="0"/>
          </a:p>
        </p:txBody>
      </p:sp>
    </p:spTree>
    <p:extLst>
      <p:ext uri="{BB962C8B-B14F-4D97-AF65-F5344CB8AC3E}">
        <p14:creationId xmlns:p14="http://schemas.microsoft.com/office/powerpoint/2010/main" val="153479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The Submission Form</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508715" y="1069909"/>
            <a:ext cx="7791672" cy="4440016"/>
          </a:xfrm>
          <a:prstGeom prst="rect">
            <a:avLst/>
          </a:prstGeom>
          <a:ln>
            <a:solidFill>
              <a:schemeClr val="tx1"/>
            </a:solidFill>
          </a:ln>
        </p:spPr>
      </p:pic>
    </p:spTree>
    <p:extLst>
      <p:ext uri="{BB962C8B-B14F-4D97-AF65-F5344CB8AC3E}">
        <p14:creationId xmlns:p14="http://schemas.microsoft.com/office/powerpoint/2010/main" val="886307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Example Process– Data Migration</a:t>
            </a:r>
            <a:endParaRPr lang="en-GB" sz="4000" dirty="0"/>
          </a:p>
        </p:txBody>
      </p:sp>
      <p:sp>
        <p:nvSpPr>
          <p:cNvPr id="3" name="Tijdelijke aanduiding voor inhoud 2"/>
          <p:cNvSpPr>
            <a:spLocks noGrp="1"/>
          </p:cNvSpPr>
          <p:nvPr>
            <p:ph idx="1"/>
          </p:nvPr>
        </p:nvSpPr>
        <p:spPr>
          <a:xfrm>
            <a:off x="628650" y="1452137"/>
            <a:ext cx="7886700" cy="4351338"/>
          </a:xfrm>
        </p:spPr>
        <p:txBody>
          <a:bodyPr>
            <a:normAutofit fontScale="85000" lnSpcReduction="20000"/>
          </a:bodyPr>
          <a:lstStyle/>
          <a:p>
            <a:r>
              <a:rPr lang="en-US" dirty="0"/>
              <a:t>Migrating data is a large part of making ZIMS work for our members. </a:t>
            </a:r>
          </a:p>
          <a:p>
            <a:endParaRPr lang="en-US" dirty="0"/>
          </a:p>
          <a:p>
            <a:r>
              <a:rPr lang="en-US" dirty="0"/>
              <a:t>Where from?</a:t>
            </a:r>
            <a:br>
              <a:rPr lang="en-US" dirty="0"/>
            </a:br>
            <a:endParaRPr lang="en-US" dirty="0"/>
          </a:p>
          <a:p>
            <a:pPr marL="285750" indent="-285750"/>
            <a:r>
              <a:rPr lang="en-US" dirty="0"/>
              <a:t>~760 members came from ARKS</a:t>
            </a:r>
          </a:p>
          <a:p>
            <a:pPr marL="285750" indent="-285750"/>
            <a:r>
              <a:rPr lang="en-US" dirty="0"/>
              <a:t>~120 members came from </a:t>
            </a:r>
            <a:r>
              <a:rPr lang="en-US" dirty="0" err="1"/>
              <a:t>from</a:t>
            </a:r>
            <a:r>
              <a:rPr lang="en-US" dirty="0"/>
              <a:t> </a:t>
            </a:r>
            <a:r>
              <a:rPr lang="en-US" dirty="0" err="1"/>
              <a:t>MedARKS</a:t>
            </a:r>
            <a:endParaRPr lang="en-US" dirty="0"/>
          </a:p>
          <a:p>
            <a:pPr marL="285750" indent="-285750"/>
            <a:r>
              <a:rPr lang="en-US" dirty="0"/>
              <a:t>Many in-house/home-grown systems, recent example: </a:t>
            </a:r>
            <a:br>
              <a:rPr lang="en-US" dirty="0"/>
            </a:br>
            <a:r>
              <a:rPr lang="en-US" dirty="0"/>
              <a:t>Moorpark Teaching Zoo’s proprietary database is now in ZIMS</a:t>
            </a:r>
          </a:p>
          <a:p>
            <a:pPr marL="285750" indent="-285750"/>
            <a:r>
              <a:rPr lang="en-US" dirty="0"/>
              <a:t>There will be thousands of SPARKS and </a:t>
            </a:r>
            <a:r>
              <a:rPr lang="en-US" dirty="0" err="1"/>
              <a:t>PopLink</a:t>
            </a:r>
            <a:r>
              <a:rPr lang="en-US" dirty="0"/>
              <a:t> datasets in Release 3</a:t>
            </a:r>
          </a:p>
        </p:txBody>
      </p:sp>
    </p:spTree>
    <p:extLst>
      <p:ext uri="{BB962C8B-B14F-4D97-AF65-F5344CB8AC3E}">
        <p14:creationId xmlns:p14="http://schemas.microsoft.com/office/powerpoint/2010/main" val="3163201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73717"/>
            <a:ext cx="7886700" cy="1325563"/>
          </a:xfrm>
        </p:spPr>
        <p:txBody>
          <a:bodyPr>
            <a:normAutofit/>
          </a:bodyPr>
          <a:lstStyle/>
          <a:p>
            <a:pPr algn="ctr"/>
            <a:r>
              <a:rPr lang="en-US" sz="4000" dirty="0"/>
              <a:t>The Process</a:t>
            </a:r>
            <a:endParaRPr lang="en-GB" sz="4000" dirty="0"/>
          </a:p>
        </p:txBody>
      </p:sp>
      <p:sp>
        <p:nvSpPr>
          <p:cNvPr id="3" name="Tijdelijke aanduiding voor inhoud 2"/>
          <p:cNvSpPr>
            <a:spLocks noGrp="1"/>
          </p:cNvSpPr>
          <p:nvPr>
            <p:ph idx="1"/>
          </p:nvPr>
        </p:nvSpPr>
        <p:spPr>
          <a:xfrm>
            <a:off x="628650" y="1251846"/>
            <a:ext cx="7886700" cy="4351338"/>
          </a:xfrm>
        </p:spPr>
        <p:txBody>
          <a:bodyPr>
            <a:normAutofit fontScale="85000" lnSpcReduction="20000"/>
          </a:bodyPr>
          <a:lstStyle/>
          <a:p>
            <a:pPr marL="457200" lvl="0" indent="-457200"/>
            <a:r>
              <a:rPr lang="en-US" dirty="0"/>
              <a:t>Identify / Understand the source of the data</a:t>
            </a:r>
          </a:p>
          <a:p>
            <a:pPr marL="914400" lvl="1" indent="-457200"/>
            <a:r>
              <a:rPr lang="en-US" dirty="0"/>
              <a:t>What is the storage format?</a:t>
            </a:r>
          </a:p>
          <a:p>
            <a:pPr marL="914400" lvl="1" indent="-457200"/>
            <a:r>
              <a:rPr lang="en-US" dirty="0"/>
              <a:t>What is the data?</a:t>
            </a:r>
          </a:p>
          <a:p>
            <a:pPr marL="457200" lvl="0" indent="-457200"/>
            <a:r>
              <a:rPr lang="en-US" dirty="0"/>
              <a:t>Validate and Massage Data in an Intermediate Work Area</a:t>
            </a:r>
          </a:p>
          <a:p>
            <a:pPr marL="914400" lvl="1" indent="-457200"/>
            <a:r>
              <a:rPr lang="en-US" dirty="0"/>
              <a:t>SQL Server database to SQL Server database</a:t>
            </a:r>
          </a:p>
          <a:p>
            <a:pPr marL="914400" lvl="1" indent="-457200"/>
            <a:r>
              <a:rPr lang="en-US" dirty="0"/>
              <a:t>Understand the Destination</a:t>
            </a:r>
          </a:p>
          <a:p>
            <a:pPr marL="914400" lvl="1" indent="-457200"/>
            <a:r>
              <a:rPr lang="en-US" dirty="0"/>
              <a:t>Mapping tables</a:t>
            </a:r>
          </a:p>
          <a:p>
            <a:pPr marL="914400" lvl="1" indent="-457200"/>
            <a:r>
              <a:rPr lang="en-US" dirty="0"/>
              <a:t>Data Validation</a:t>
            </a:r>
          </a:p>
          <a:p>
            <a:pPr marL="914400" lvl="1" indent="-457200"/>
            <a:r>
              <a:rPr lang="en-US" dirty="0"/>
              <a:t>Stored Procedures / Functions</a:t>
            </a:r>
          </a:p>
          <a:p>
            <a:pPr marL="914400" lvl="1" indent="-457200"/>
            <a:r>
              <a:rPr lang="en-US" dirty="0"/>
              <a:t>Testing and Reporting</a:t>
            </a:r>
          </a:p>
          <a:p>
            <a:pPr marL="457200" lvl="0" indent="-457200"/>
            <a:r>
              <a:rPr lang="en-US" dirty="0"/>
              <a:t>Load Data into Final Destination</a:t>
            </a:r>
          </a:p>
          <a:p>
            <a:pPr marL="914400" lvl="1" indent="-457200"/>
            <a:r>
              <a:rPr lang="en-US" dirty="0"/>
              <a:t>Moving the Data to the Final Destination</a:t>
            </a:r>
          </a:p>
          <a:p>
            <a:pPr marL="914400" lvl="1" indent="-457200"/>
            <a:r>
              <a:rPr lang="en-US" dirty="0"/>
              <a:t>Testing and Reporting</a:t>
            </a:r>
          </a:p>
          <a:p>
            <a:endParaRPr lang="en-GB" dirty="0"/>
          </a:p>
        </p:txBody>
      </p:sp>
    </p:spTree>
    <p:extLst>
      <p:ext uri="{BB962C8B-B14F-4D97-AF65-F5344CB8AC3E}">
        <p14:creationId xmlns:p14="http://schemas.microsoft.com/office/powerpoint/2010/main" val="1091746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98513"/>
            <a:ext cx="7886700" cy="1325563"/>
          </a:xfrm>
        </p:spPr>
        <p:txBody>
          <a:bodyPr>
            <a:normAutofit/>
          </a:bodyPr>
          <a:lstStyle/>
          <a:p>
            <a:pPr algn="ctr"/>
            <a:r>
              <a:rPr lang="en-US" sz="4000" dirty="0"/>
              <a:t>Problem Data – Examples</a:t>
            </a:r>
            <a:endParaRPr lang="en-GB" sz="4000" dirty="0"/>
          </a:p>
        </p:txBody>
      </p:sp>
      <p:sp>
        <p:nvSpPr>
          <p:cNvPr id="3" name="Tijdelijke aanduiding voor inhoud 2"/>
          <p:cNvSpPr>
            <a:spLocks noGrp="1"/>
          </p:cNvSpPr>
          <p:nvPr>
            <p:ph idx="1"/>
          </p:nvPr>
        </p:nvSpPr>
        <p:spPr/>
        <p:txBody>
          <a:bodyPr/>
          <a:lstStyle/>
          <a:p>
            <a:endParaRPr lang="en-GB"/>
          </a:p>
        </p:txBody>
      </p:sp>
      <p:graphicFrame>
        <p:nvGraphicFramePr>
          <p:cNvPr id="4" name="Table 4"/>
          <p:cNvGraphicFramePr>
            <a:graphicFrameLocks noGrp="1"/>
          </p:cNvGraphicFramePr>
          <p:nvPr>
            <p:extLst>
              <p:ext uri="{D42A27DB-BD31-4B8C-83A1-F6EECF244321}">
                <p14:modId xmlns:p14="http://schemas.microsoft.com/office/powerpoint/2010/main" val="609192900"/>
              </p:ext>
            </p:extLst>
          </p:nvPr>
        </p:nvGraphicFramePr>
        <p:xfrm>
          <a:off x="1781578" y="985226"/>
          <a:ext cx="4038600" cy="4543437"/>
        </p:xfrm>
        <a:graphic>
          <a:graphicData uri="http://schemas.openxmlformats.org/drawingml/2006/table">
            <a:tbl>
              <a:tblPr/>
              <a:tblGrid>
                <a:gridCol w="1611557"/>
                <a:gridCol w="2427043"/>
              </a:tblGrid>
              <a:tr h="267261">
                <a:tc gridSpan="2">
                  <a:txBody>
                    <a:bodyPr/>
                    <a:lstStyle/>
                    <a:p>
                      <a:pPr algn="l" fontAlgn="b"/>
                      <a:r>
                        <a:rPr lang="en-US" sz="1200" b="1" i="0" u="none" strike="noStrike" dirty="0" err="1">
                          <a:latin typeface="Arial"/>
                        </a:rPr>
                        <a:t>AnesDrug.Amount</a:t>
                      </a:r>
                      <a:endParaRPr lang="en-US" sz="1200" b="1" i="0" u="none" strike="noStrike" dirty="0">
                        <a:latin typeface="Arial"/>
                      </a:endParaRPr>
                    </a:p>
                  </a:txBody>
                  <a:tcPr marL="7620" marR="7620" marT="7620" marB="0" anchor="b">
                    <a:lnL>
                      <a:noFill/>
                    </a:lnL>
                    <a:lnR>
                      <a:noFill/>
                    </a:lnR>
                    <a:lnT>
                      <a:noFill/>
                    </a:lnT>
                    <a:lnB>
                      <a:noFill/>
                    </a:lnB>
                  </a:tcPr>
                </a:tc>
                <a:tc hMerge="1">
                  <a:txBody>
                    <a:bodyPr/>
                    <a:lstStyle/>
                    <a:p>
                      <a:endParaRPr lang="en-US"/>
                    </a:p>
                  </a:txBody>
                  <a:tcPr/>
                </a:tc>
              </a:tr>
              <a:tr h="267261">
                <a:tc>
                  <a:txBody>
                    <a:bodyPr/>
                    <a:lstStyle/>
                    <a:p>
                      <a:pPr algn="ctr" fontAlgn="b"/>
                      <a:r>
                        <a:rPr lang="en-US" sz="1200" b="0" i="0" u="none" strike="noStrike" dirty="0">
                          <a:latin typeface="Arial"/>
                        </a:rPr>
                        <a:t>2%</a:t>
                      </a:r>
                    </a:p>
                  </a:txBody>
                  <a:tcPr marL="7620" marR="7620" marT="7620" marB="0" anchor="b">
                    <a:lnL>
                      <a:noFill/>
                    </a:lnL>
                    <a:lnR>
                      <a:noFill/>
                    </a:lnR>
                    <a:lnT>
                      <a:noFill/>
                    </a:lnT>
                    <a:lnB>
                      <a:noFill/>
                    </a:lnB>
                  </a:tcPr>
                </a:tc>
                <a:tc>
                  <a:txBody>
                    <a:bodyPr/>
                    <a:lstStyle/>
                    <a:p>
                      <a:pPr algn="l" fontAlgn="b"/>
                      <a:r>
                        <a:rPr lang="en-US" sz="1200" b="0" i="0" u="none" strike="noStrike" dirty="0">
                          <a:latin typeface="Arial"/>
                        </a:rPr>
                        <a:t>text to decimal</a:t>
                      </a:r>
                    </a:p>
                  </a:txBody>
                  <a:tcPr marL="7620" marR="7620" marT="7620" marB="0" anchor="b">
                    <a:lnL>
                      <a:noFill/>
                    </a:lnL>
                    <a:lnR>
                      <a:noFill/>
                    </a:lnR>
                    <a:lnT>
                      <a:noFill/>
                    </a:lnT>
                    <a:lnB>
                      <a:noFill/>
                    </a:lnB>
                  </a:tcPr>
                </a:tc>
              </a:tr>
              <a:tr h="267261">
                <a:tc>
                  <a:txBody>
                    <a:bodyPr/>
                    <a:lstStyle/>
                    <a:p>
                      <a:pPr algn="ctr" fontAlgn="b"/>
                      <a:r>
                        <a:rPr lang="en-US" sz="1200" b="0" i="0" u="none" strike="noStrike" dirty="0">
                          <a:latin typeface="Arial"/>
                        </a:rPr>
                        <a:t>4+</a:t>
                      </a:r>
                    </a:p>
                  </a:txBody>
                  <a:tcPr marL="7620" marR="7620" marT="7620" marB="0" anchor="b">
                    <a:lnL>
                      <a:noFill/>
                    </a:lnL>
                    <a:lnR>
                      <a:noFill/>
                    </a:lnR>
                    <a:lnT>
                      <a:noFill/>
                    </a:lnT>
                    <a:lnB>
                      <a:noFill/>
                    </a:lnB>
                  </a:tcPr>
                </a:tc>
                <a:tc>
                  <a:txBody>
                    <a:bodyPr/>
                    <a:lstStyle/>
                    <a:p>
                      <a:pPr algn="l" fontAlgn="b"/>
                      <a:r>
                        <a:rPr lang="en-US" sz="1200" b="0" i="0" u="none" strike="noStrike" dirty="0">
                          <a:latin typeface="Arial"/>
                        </a:rPr>
                        <a:t>text to decimal</a:t>
                      </a:r>
                    </a:p>
                  </a:txBody>
                  <a:tcPr marL="7620" marR="7620" marT="7620" marB="0" anchor="b">
                    <a:lnL>
                      <a:noFill/>
                    </a:lnL>
                    <a:lnR>
                      <a:noFill/>
                    </a:lnR>
                    <a:lnT>
                      <a:noFill/>
                    </a:lnT>
                    <a:lnB>
                      <a:noFill/>
                    </a:lnB>
                  </a:tcPr>
                </a:tc>
              </a:tr>
              <a:tr h="267261">
                <a:tc>
                  <a:txBody>
                    <a:bodyPr/>
                    <a:lstStyle/>
                    <a:p>
                      <a:pPr algn="ctr" fontAlgn="b"/>
                      <a:r>
                        <a:rPr lang="en-US" sz="1200" b="0" i="0" u="none" strike="noStrike" dirty="0">
                          <a:latin typeface="Arial"/>
                        </a:rPr>
                        <a:t>1L</a:t>
                      </a:r>
                    </a:p>
                  </a:txBody>
                  <a:tcPr marL="7620" marR="7620" marT="7620" marB="0" anchor="b">
                    <a:lnL>
                      <a:noFill/>
                    </a:lnL>
                    <a:lnR>
                      <a:noFill/>
                    </a:lnR>
                    <a:lnT>
                      <a:noFill/>
                    </a:lnT>
                    <a:lnB>
                      <a:noFill/>
                    </a:lnB>
                  </a:tcPr>
                </a:tc>
                <a:tc>
                  <a:txBody>
                    <a:bodyPr/>
                    <a:lstStyle/>
                    <a:p>
                      <a:pPr algn="l" fontAlgn="b"/>
                      <a:r>
                        <a:rPr lang="en-US" sz="1200" b="0" i="0" u="none" strike="noStrike" dirty="0">
                          <a:latin typeface="Arial"/>
                        </a:rPr>
                        <a:t>text to decimal</a:t>
                      </a:r>
                    </a:p>
                  </a:txBody>
                  <a:tcPr marL="7620" marR="7620" marT="7620" marB="0" anchor="b">
                    <a:lnL>
                      <a:noFill/>
                    </a:lnL>
                    <a:lnR>
                      <a:noFill/>
                    </a:lnR>
                    <a:lnT>
                      <a:noFill/>
                    </a:lnT>
                    <a:lnB>
                      <a:noFill/>
                    </a:lnB>
                  </a:tcPr>
                </a:tc>
              </a:tr>
              <a:tr h="267261">
                <a:tc>
                  <a:txBody>
                    <a:bodyPr/>
                    <a:lstStyle/>
                    <a:p>
                      <a:pPr algn="ctr" fontAlgn="b"/>
                      <a:r>
                        <a:rPr lang="en-US" sz="1200" b="0" i="0" u="none" strike="noStrike" dirty="0">
                          <a:latin typeface="Arial"/>
                        </a:rPr>
                        <a:t>0-2</a:t>
                      </a:r>
                    </a:p>
                  </a:txBody>
                  <a:tcPr marL="7620" marR="7620" marT="7620" marB="0" anchor="b">
                    <a:lnL>
                      <a:noFill/>
                    </a:lnL>
                    <a:lnR>
                      <a:noFill/>
                    </a:lnR>
                    <a:lnT>
                      <a:noFill/>
                    </a:lnT>
                    <a:lnB>
                      <a:noFill/>
                    </a:lnB>
                  </a:tcPr>
                </a:tc>
                <a:tc>
                  <a:txBody>
                    <a:bodyPr/>
                    <a:lstStyle/>
                    <a:p>
                      <a:pPr algn="l" fontAlgn="b"/>
                      <a:r>
                        <a:rPr lang="en-US" sz="1200" b="0" i="0" u="none" strike="noStrike" dirty="0">
                          <a:latin typeface="Arial"/>
                        </a:rPr>
                        <a:t>text to decimal</a:t>
                      </a:r>
                    </a:p>
                  </a:txBody>
                  <a:tcPr marL="7620" marR="7620" marT="7620" marB="0" anchor="b">
                    <a:lnL>
                      <a:noFill/>
                    </a:lnL>
                    <a:lnR>
                      <a:noFill/>
                    </a:lnR>
                    <a:lnT>
                      <a:noFill/>
                    </a:lnT>
                    <a:lnB>
                      <a:noFill/>
                    </a:lnB>
                  </a:tcPr>
                </a:tc>
              </a:tr>
              <a:tr h="267261">
                <a:tc>
                  <a:txBody>
                    <a:bodyPr/>
                    <a:lstStyle/>
                    <a:p>
                      <a:pPr algn="ctr" fontAlgn="b"/>
                      <a:r>
                        <a:rPr lang="en-US" sz="1200" b="0" i="0" u="none" strike="noStrike" dirty="0">
                          <a:latin typeface="Arial"/>
                        </a:rPr>
                        <a:t>1/4</a:t>
                      </a:r>
                    </a:p>
                  </a:txBody>
                  <a:tcPr marL="7620" marR="7620" marT="7620" marB="0" anchor="b">
                    <a:lnL>
                      <a:noFill/>
                    </a:lnL>
                    <a:lnR>
                      <a:noFill/>
                    </a:lnR>
                    <a:lnT>
                      <a:noFill/>
                    </a:lnT>
                    <a:lnB>
                      <a:noFill/>
                    </a:lnB>
                  </a:tcPr>
                </a:tc>
                <a:tc>
                  <a:txBody>
                    <a:bodyPr/>
                    <a:lstStyle/>
                    <a:p>
                      <a:pPr algn="l" fontAlgn="b"/>
                      <a:r>
                        <a:rPr lang="en-US" sz="1200" b="0" i="0" u="none" strike="noStrike">
                          <a:latin typeface="Arial"/>
                        </a:rPr>
                        <a:t>text to decimal</a:t>
                      </a:r>
                    </a:p>
                  </a:txBody>
                  <a:tcPr marL="7620" marR="7620" marT="7620" marB="0" anchor="b">
                    <a:lnL>
                      <a:noFill/>
                    </a:lnL>
                    <a:lnR>
                      <a:noFill/>
                    </a:lnR>
                    <a:lnT>
                      <a:noFill/>
                    </a:lnT>
                    <a:lnB>
                      <a:noFill/>
                    </a:lnB>
                  </a:tcPr>
                </a:tc>
              </a:tr>
              <a:tr h="267261">
                <a:tc>
                  <a:txBody>
                    <a:bodyPr/>
                    <a:lstStyle/>
                    <a:p>
                      <a:pPr algn="ctr" fontAlgn="b"/>
                      <a:r>
                        <a:rPr lang="en-US" sz="1200" b="0" i="0" u="none" strike="noStrike" dirty="0">
                          <a:latin typeface="Arial"/>
                        </a:rPr>
                        <a:t>2GM</a:t>
                      </a:r>
                    </a:p>
                  </a:txBody>
                  <a:tcPr marL="7620" marR="7620" marT="7620" marB="0" anchor="b">
                    <a:lnL>
                      <a:noFill/>
                    </a:lnL>
                    <a:lnR>
                      <a:noFill/>
                    </a:lnR>
                    <a:lnT>
                      <a:noFill/>
                    </a:lnT>
                    <a:lnB>
                      <a:noFill/>
                    </a:lnB>
                  </a:tcPr>
                </a:tc>
                <a:tc>
                  <a:txBody>
                    <a:bodyPr/>
                    <a:lstStyle/>
                    <a:p>
                      <a:pPr algn="l" fontAlgn="b"/>
                      <a:r>
                        <a:rPr lang="en-US" sz="1200" b="0" i="0" u="none" strike="noStrike">
                          <a:latin typeface="Arial"/>
                        </a:rPr>
                        <a:t>text to decimal</a:t>
                      </a:r>
                    </a:p>
                  </a:txBody>
                  <a:tcPr marL="7620" marR="7620" marT="7620" marB="0" anchor="b">
                    <a:lnL>
                      <a:noFill/>
                    </a:lnL>
                    <a:lnR>
                      <a:noFill/>
                    </a:lnR>
                    <a:lnT>
                      <a:noFill/>
                    </a:lnT>
                    <a:lnB>
                      <a:noFill/>
                    </a:lnB>
                  </a:tcPr>
                </a:tc>
              </a:tr>
              <a:tr h="267261">
                <a:tc>
                  <a:txBody>
                    <a:bodyPr/>
                    <a:lstStyle/>
                    <a:p>
                      <a:pPr algn="ctr" fontAlgn="b"/>
                      <a:r>
                        <a:rPr lang="en-US" sz="1200" b="0" i="0" u="none" strike="noStrike" dirty="0">
                          <a:latin typeface="Arial"/>
                        </a:rPr>
                        <a:t>OFF</a:t>
                      </a:r>
                    </a:p>
                  </a:txBody>
                  <a:tcPr marL="7620" marR="7620" marT="7620" marB="0" anchor="b">
                    <a:lnL>
                      <a:noFill/>
                    </a:lnL>
                    <a:lnR>
                      <a:noFill/>
                    </a:lnR>
                    <a:lnT>
                      <a:noFill/>
                    </a:lnT>
                    <a:lnB>
                      <a:noFill/>
                    </a:lnB>
                  </a:tcPr>
                </a:tc>
                <a:tc>
                  <a:txBody>
                    <a:bodyPr/>
                    <a:lstStyle/>
                    <a:p>
                      <a:pPr algn="l" fontAlgn="b"/>
                      <a:r>
                        <a:rPr lang="en-US" sz="1200" b="0" i="0" u="none" strike="noStrike">
                          <a:latin typeface="Arial"/>
                        </a:rPr>
                        <a:t>text to decimal</a:t>
                      </a:r>
                    </a:p>
                  </a:txBody>
                  <a:tcPr marL="7620" marR="7620" marT="7620" marB="0" anchor="b">
                    <a:lnL>
                      <a:noFill/>
                    </a:lnL>
                    <a:lnR>
                      <a:noFill/>
                    </a:lnR>
                    <a:lnT>
                      <a:noFill/>
                    </a:lnT>
                    <a:lnB>
                      <a:noFill/>
                    </a:lnB>
                  </a:tcPr>
                </a:tc>
              </a:tr>
              <a:tr h="267261">
                <a:tc>
                  <a:txBody>
                    <a:bodyPr/>
                    <a:lstStyle/>
                    <a:p>
                      <a:pPr algn="ctr" fontAlgn="b"/>
                      <a:r>
                        <a:rPr lang="en-US" sz="1200" b="0" i="0" u="none" strike="noStrike" dirty="0">
                          <a:latin typeface="Arial"/>
                        </a:rPr>
                        <a:t>&lt;100</a:t>
                      </a:r>
                    </a:p>
                  </a:txBody>
                  <a:tcPr marL="7620" marR="7620" marT="7620" marB="0" anchor="b">
                    <a:lnL>
                      <a:noFill/>
                    </a:lnL>
                    <a:lnR>
                      <a:noFill/>
                    </a:lnR>
                    <a:lnT>
                      <a:noFill/>
                    </a:lnT>
                    <a:lnB>
                      <a:noFill/>
                    </a:lnB>
                  </a:tcPr>
                </a:tc>
                <a:tc>
                  <a:txBody>
                    <a:bodyPr/>
                    <a:lstStyle/>
                    <a:p>
                      <a:pPr algn="l" fontAlgn="b"/>
                      <a:r>
                        <a:rPr lang="en-US" sz="1200" b="0" i="0" u="none" strike="noStrike">
                          <a:latin typeface="Arial"/>
                        </a:rPr>
                        <a:t>text to decimal</a:t>
                      </a:r>
                    </a:p>
                  </a:txBody>
                  <a:tcPr marL="7620" marR="7620" marT="7620" marB="0" anchor="b">
                    <a:lnL>
                      <a:noFill/>
                    </a:lnL>
                    <a:lnR>
                      <a:noFill/>
                    </a:lnR>
                    <a:lnT>
                      <a:noFill/>
                    </a:lnT>
                    <a:lnB>
                      <a:noFill/>
                    </a:lnB>
                  </a:tcPr>
                </a:tc>
              </a:tr>
              <a:tr h="267261">
                <a:tc>
                  <a:txBody>
                    <a:bodyPr/>
                    <a:lstStyle/>
                    <a:p>
                      <a:pPr algn="l" fontAlgn="b"/>
                      <a:endParaRPr lang="en-US" sz="1200" b="0" i="0" u="none" strike="noStrike" dirty="0">
                        <a:latin typeface="Arial"/>
                      </a:endParaRPr>
                    </a:p>
                  </a:txBody>
                  <a:tcPr marL="7620" marR="7620" marT="7620" marB="0" anchor="b">
                    <a:lnL>
                      <a:noFill/>
                    </a:lnL>
                    <a:lnR>
                      <a:noFill/>
                    </a:lnR>
                    <a:lnT>
                      <a:noFill/>
                    </a:lnT>
                    <a:lnB>
                      <a:noFill/>
                    </a:lnB>
                  </a:tcPr>
                </a:tc>
                <a:tc>
                  <a:txBody>
                    <a:bodyPr/>
                    <a:lstStyle/>
                    <a:p>
                      <a:pPr algn="l" fontAlgn="b"/>
                      <a:endParaRPr lang="en-US" sz="1200" b="0" i="0" u="none" strike="noStrike">
                        <a:latin typeface="Arial"/>
                      </a:endParaRPr>
                    </a:p>
                  </a:txBody>
                  <a:tcPr marL="7620" marR="7620" marT="7620" marB="0" anchor="b">
                    <a:lnL>
                      <a:noFill/>
                    </a:lnL>
                    <a:lnR>
                      <a:noFill/>
                    </a:lnR>
                    <a:lnT>
                      <a:noFill/>
                    </a:lnT>
                    <a:lnB>
                      <a:noFill/>
                    </a:lnB>
                  </a:tcPr>
                </a:tc>
              </a:tr>
              <a:tr h="267261">
                <a:tc gridSpan="2">
                  <a:txBody>
                    <a:bodyPr/>
                    <a:lstStyle/>
                    <a:p>
                      <a:pPr algn="l" fontAlgn="b"/>
                      <a:r>
                        <a:rPr lang="en-US" sz="1200" b="1" i="0" u="none" strike="noStrike" dirty="0" err="1">
                          <a:latin typeface="Arial"/>
                        </a:rPr>
                        <a:t>Anesthes.Init_Efect</a:t>
                      </a:r>
                      <a:endParaRPr lang="en-US" sz="1200" b="1" i="0" u="none" strike="noStrike" dirty="0">
                        <a:latin typeface="Arial"/>
                      </a:endParaRPr>
                    </a:p>
                  </a:txBody>
                  <a:tcPr marL="7620" marR="7620" marT="7620" marB="0" anchor="b">
                    <a:lnL>
                      <a:noFill/>
                    </a:lnL>
                    <a:lnR>
                      <a:noFill/>
                    </a:lnR>
                    <a:lnT>
                      <a:noFill/>
                    </a:lnT>
                    <a:lnB>
                      <a:noFill/>
                    </a:lnB>
                  </a:tcPr>
                </a:tc>
                <a:tc hMerge="1">
                  <a:txBody>
                    <a:bodyPr/>
                    <a:lstStyle/>
                    <a:p>
                      <a:endParaRPr lang="en-US"/>
                    </a:p>
                  </a:txBody>
                  <a:tcPr/>
                </a:tc>
              </a:tr>
              <a:tr h="267261">
                <a:tc>
                  <a:txBody>
                    <a:bodyPr/>
                    <a:lstStyle/>
                    <a:p>
                      <a:pPr algn="ctr" fontAlgn="b"/>
                      <a:r>
                        <a:rPr lang="en-US" sz="1200" b="0" i="0" u="none" strike="noStrike" dirty="0">
                          <a:latin typeface="Arial"/>
                        </a:rPr>
                        <a:t>900\</a:t>
                      </a:r>
                    </a:p>
                  </a:txBody>
                  <a:tcPr marL="7620" marR="7620" marT="7620" marB="0" anchor="b">
                    <a:lnL>
                      <a:noFill/>
                    </a:lnL>
                    <a:lnR>
                      <a:noFill/>
                    </a:lnR>
                    <a:lnT>
                      <a:noFill/>
                    </a:lnT>
                    <a:lnB>
                      <a:noFill/>
                    </a:lnB>
                  </a:tcPr>
                </a:tc>
                <a:tc>
                  <a:txBody>
                    <a:bodyPr/>
                    <a:lstStyle/>
                    <a:p>
                      <a:pPr algn="l" fontAlgn="b"/>
                      <a:r>
                        <a:rPr lang="en-US" sz="1200" b="0" i="0" u="none" strike="noStrike">
                          <a:latin typeface="Arial"/>
                        </a:rPr>
                        <a:t>text to time</a:t>
                      </a:r>
                    </a:p>
                  </a:txBody>
                  <a:tcPr marL="7620" marR="7620" marT="7620" marB="0" anchor="b">
                    <a:lnL>
                      <a:noFill/>
                    </a:lnL>
                    <a:lnR>
                      <a:noFill/>
                    </a:lnR>
                    <a:lnT>
                      <a:noFill/>
                    </a:lnT>
                    <a:lnB>
                      <a:noFill/>
                    </a:lnB>
                  </a:tcPr>
                </a:tc>
              </a:tr>
              <a:tr h="267261">
                <a:tc>
                  <a:txBody>
                    <a:bodyPr/>
                    <a:lstStyle/>
                    <a:p>
                      <a:pPr algn="ctr" fontAlgn="b"/>
                      <a:r>
                        <a:rPr lang="en-US" sz="1200" b="0" i="0" u="none" strike="noStrike" dirty="0">
                          <a:latin typeface="Arial"/>
                        </a:rPr>
                        <a:t>904+</a:t>
                      </a:r>
                    </a:p>
                  </a:txBody>
                  <a:tcPr marL="7620" marR="7620" marT="7620" marB="0" anchor="b">
                    <a:lnL>
                      <a:noFill/>
                    </a:lnL>
                    <a:lnR>
                      <a:noFill/>
                    </a:lnR>
                    <a:lnT>
                      <a:noFill/>
                    </a:lnT>
                    <a:lnB>
                      <a:noFill/>
                    </a:lnB>
                  </a:tcPr>
                </a:tc>
                <a:tc>
                  <a:txBody>
                    <a:bodyPr/>
                    <a:lstStyle/>
                    <a:p>
                      <a:pPr algn="l" fontAlgn="b"/>
                      <a:r>
                        <a:rPr lang="en-US" sz="1200" b="0" i="0" u="none" strike="noStrike">
                          <a:latin typeface="Arial"/>
                        </a:rPr>
                        <a:t>text to time</a:t>
                      </a:r>
                    </a:p>
                  </a:txBody>
                  <a:tcPr marL="7620" marR="7620" marT="7620" marB="0" anchor="b">
                    <a:lnL>
                      <a:noFill/>
                    </a:lnL>
                    <a:lnR>
                      <a:noFill/>
                    </a:lnR>
                    <a:lnT>
                      <a:noFill/>
                    </a:lnT>
                    <a:lnB>
                      <a:noFill/>
                    </a:lnB>
                  </a:tcPr>
                </a:tc>
              </a:tr>
              <a:tr h="267261">
                <a:tc>
                  <a:txBody>
                    <a:bodyPr/>
                    <a:lstStyle/>
                    <a:p>
                      <a:pPr algn="ctr" fontAlgn="b"/>
                      <a:r>
                        <a:rPr lang="en-US" sz="1200" b="0" i="0" u="none" strike="noStrike" dirty="0">
                          <a:latin typeface="Arial"/>
                        </a:rPr>
                        <a:t>907-</a:t>
                      </a:r>
                    </a:p>
                  </a:txBody>
                  <a:tcPr marL="7620" marR="7620" marT="7620" marB="0" anchor="b">
                    <a:lnL>
                      <a:noFill/>
                    </a:lnL>
                    <a:lnR>
                      <a:noFill/>
                    </a:lnR>
                    <a:lnT>
                      <a:noFill/>
                    </a:lnT>
                    <a:lnB>
                      <a:noFill/>
                    </a:lnB>
                  </a:tcPr>
                </a:tc>
                <a:tc>
                  <a:txBody>
                    <a:bodyPr/>
                    <a:lstStyle/>
                    <a:p>
                      <a:pPr algn="l" fontAlgn="b"/>
                      <a:r>
                        <a:rPr lang="en-US" sz="1200" b="0" i="0" u="none" strike="noStrike" dirty="0">
                          <a:latin typeface="Arial"/>
                        </a:rPr>
                        <a:t>text to time</a:t>
                      </a:r>
                    </a:p>
                  </a:txBody>
                  <a:tcPr marL="7620" marR="7620" marT="7620" marB="0" anchor="b">
                    <a:lnL>
                      <a:noFill/>
                    </a:lnL>
                    <a:lnR>
                      <a:noFill/>
                    </a:lnR>
                    <a:lnT>
                      <a:noFill/>
                    </a:lnT>
                    <a:lnB>
                      <a:noFill/>
                    </a:lnB>
                  </a:tcPr>
                </a:tc>
              </a:tr>
              <a:tr h="267261">
                <a:tc>
                  <a:txBody>
                    <a:bodyPr/>
                    <a:lstStyle/>
                    <a:p>
                      <a:pPr algn="l" fontAlgn="b"/>
                      <a:endParaRPr lang="en-US" sz="1200" b="0" i="0" u="none" strike="noStrike" dirty="0">
                        <a:latin typeface="Arial"/>
                      </a:endParaRPr>
                    </a:p>
                  </a:txBody>
                  <a:tcPr marL="7620" marR="7620" marT="7620" marB="0" anchor="b">
                    <a:lnL>
                      <a:noFill/>
                    </a:lnL>
                    <a:lnR>
                      <a:noFill/>
                    </a:lnR>
                    <a:lnT>
                      <a:noFill/>
                    </a:lnT>
                    <a:lnB>
                      <a:noFill/>
                    </a:lnB>
                  </a:tcPr>
                </a:tc>
                <a:tc>
                  <a:txBody>
                    <a:bodyPr/>
                    <a:lstStyle/>
                    <a:p>
                      <a:pPr algn="l" fontAlgn="b"/>
                      <a:endParaRPr lang="en-US" sz="1200" b="0" i="0" u="none" strike="noStrike">
                        <a:latin typeface="Arial"/>
                      </a:endParaRPr>
                    </a:p>
                  </a:txBody>
                  <a:tcPr marL="7620" marR="7620" marT="7620" marB="0" anchor="b">
                    <a:lnL>
                      <a:noFill/>
                    </a:lnL>
                    <a:lnR>
                      <a:noFill/>
                    </a:lnR>
                    <a:lnT>
                      <a:noFill/>
                    </a:lnT>
                    <a:lnB>
                      <a:noFill/>
                    </a:lnB>
                  </a:tcPr>
                </a:tc>
              </a:tr>
              <a:tr h="267261">
                <a:tc gridSpan="2">
                  <a:txBody>
                    <a:bodyPr/>
                    <a:lstStyle/>
                    <a:p>
                      <a:pPr algn="l" fontAlgn="b"/>
                      <a:r>
                        <a:rPr lang="en-US" sz="1200" b="1" i="0" u="none" strike="noStrike" dirty="0" err="1">
                          <a:latin typeface="Arial"/>
                        </a:rPr>
                        <a:t>CN_Text.rec_date</a:t>
                      </a:r>
                      <a:endParaRPr lang="en-US" sz="1200" b="1" i="0" u="none" strike="noStrike" dirty="0">
                        <a:latin typeface="Arial"/>
                      </a:endParaRPr>
                    </a:p>
                  </a:txBody>
                  <a:tcPr marL="7620" marR="7620" marT="7620" marB="0" anchor="b">
                    <a:lnL>
                      <a:noFill/>
                    </a:lnL>
                    <a:lnR>
                      <a:noFill/>
                    </a:lnR>
                    <a:lnT>
                      <a:noFill/>
                    </a:lnT>
                    <a:lnB>
                      <a:noFill/>
                    </a:lnB>
                  </a:tcPr>
                </a:tc>
                <a:tc hMerge="1">
                  <a:txBody>
                    <a:bodyPr/>
                    <a:lstStyle/>
                    <a:p>
                      <a:endParaRPr lang="en-US"/>
                    </a:p>
                  </a:txBody>
                  <a:tcPr/>
                </a:tc>
              </a:tr>
              <a:tr h="267261">
                <a:tc>
                  <a:txBody>
                    <a:bodyPr/>
                    <a:lstStyle/>
                    <a:p>
                      <a:pPr algn="ctr" fontAlgn="b"/>
                      <a:r>
                        <a:rPr lang="en-US" sz="1200" b="0" i="0" u="none" strike="noStrike" dirty="0">
                          <a:latin typeface="Arial"/>
                        </a:rPr>
                        <a:t>0300-11-20</a:t>
                      </a:r>
                    </a:p>
                  </a:txBody>
                  <a:tcPr marL="7620" marR="7620" marT="7620" marB="0" anchor="b">
                    <a:lnL>
                      <a:noFill/>
                    </a:lnL>
                    <a:lnR>
                      <a:noFill/>
                    </a:lnR>
                    <a:lnT>
                      <a:noFill/>
                    </a:lnT>
                    <a:lnB>
                      <a:noFill/>
                    </a:lnB>
                  </a:tcPr>
                </a:tc>
                <a:tc>
                  <a:txBody>
                    <a:bodyPr/>
                    <a:lstStyle/>
                    <a:p>
                      <a:pPr algn="l" fontAlgn="b"/>
                      <a:r>
                        <a:rPr lang="en-US" sz="1200" b="0" i="0" u="none" strike="noStrike" dirty="0">
                          <a:latin typeface="Arial"/>
                        </a:rPr>
                        <a:t>date to </a:t>
                      </a:r>
                      <a:r>
                        <a:rPr lang="en-US" sz="1200" b="0" i="0" u="none" strike="noStrike" dirty="0" err="1">
                          <a:latin typeface="Arial"/>
                        </a:rPr>
                        <a:t>datetime</a:t>
                      </a:r>
                      <a:endParaRPr lang="en-US" sz="1200" b="0" i="0" u="none" strike="noStrike" dirty="0">
                        <a:latin typeface="Arial"/>
                      </a:endParaRPr>
                    </a:p>
                  </a:txBody>
                  <a:tcPr marL="7620" marR="7620" marT="7620" marB="0" anchor="b">
                    <a:lnL>
                      <a:noFill/>
                    </a:lnL>
                    <a:lnR>
                      <a:noFill/>
                    </a:lnR>
                    <a:lnT>
                      <a:noFill/>
                    </a:lnT>
                    <a:lnB>
                      <a:noFill/>
                    </a:lnB>
                  </a:tcPr>
                </a:tc>
              </a:tr>
            </a:tbl>
          </a:graphicData>
        </a:graphic>
      </p:graphicFrame>
    </p:spTree>
    <p:extLst>
      <p:ext uri="{BB962C8B-B14F-4D97-AF65-F5344CB8AC3E}">
        <p14:creationId xmlns:p14="http://schemas.microsoft.com/office/powerpoint/2010/main" val="3575562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ZIMS Software Process</a:t>
            </a:r>
            <a:endParaRPr lang="en-GB" sz="4000" dirty="0"/>
          </a:p>
        </p:txBody>
      </p:sp>
      <p:sp>
        <p:nvSpPr>
          <p:cNvPr id="3" name="Tijdelijke aanduiding voor inhoud 2"/>
          <p:cNvSpPr>
            <a:spLocks noGrp="1"/>
          </p:cNvSpPr>
          <p:nvPr>
            <p:ph idx="1"/>
          </p:nvPr>
        </p:nvSpPr>
        <p:spPr/>
        <p:txBody>
          <a:bodyPr/>
          <a:lstStyle/>
          <a:p>
            <a:r>
              <a:rPr lang="en-US" dirty="0"/>
              <a:t>From ‘Sort of Agile’ to AGILE!!</a:t>
            </a:r>
          </a:p>
          <a:p>
            <a:pPr marL="457200" lvl="1" indent="0">
              <a:buNone/>
            </a:pPr>
            <a:r>
              <a:rPr lang="en-US" dirty="0"/>
              <a:t/>
            </a:r>
            <a:br>
              <a:rPr lang="en-US" dirty="0"/>
            </a:br>
            <a:r>
              <a:rPr lang="en-US" dirty="0"/>
              <a:t>What is ‘agile’? </a:t>
            </a:r>
            <a:br>
              <a:rPr lang="en-US" dirty="0"/>
            </a:br>
            <a:r>
              <a:rPr lang="en-US" dirty="0"/>
              <a:t>…a software development methodology, using:</a:t>
            </a:r>
          </a:p>
          <a:p>
            <a:pPr lvl="1"/>
            <a:r>
              <a:rPr lang="en-US" dirty="0"/>
              <a:t>User Stories (Stakeholders/User Group)</a:t>
            </a:r>
          </a:p>
          <a:p>
            <a:pPr lvl="1"/>
            <a:r>
              <a:rPr lang="en-US" dirty="0"/>
              <a:t>SCRUM (Developers daily meeting)</a:t>
            </a:r>
          </a:p>
          <a:p>
            <a:pPr lvl="1"/>
            <a:r>
              <a:rPr lang="en-US" dirty="0"/>
              <a:t>Release early/often (Iterative value delivery) </a:t>
            </a:r>
          </a:p>
          <a:p>
            <a:pPr lvl="1"/>
            <a:r>
              <a:rPr lang="en-US" dirty="0"/>
              <a:t>Value and Size (Feedback loop and ‘value’)</a:t>
            </a:r>
          </a:p>
          <a:p>
            <a:pPr lvl="1"/>
            <a:r>
              <a:rPr lang="en-US" dirty="0"/>
              <a:t>Vision and Outcome guiding the process </a:t>
            </a:r>
          </a:p>
        </p:txBody>
      </p:sp>
    </p:spTree>
    <p:extLst>
      <p:ext uri="{BB962C8B-B14F-4D97-AF65-F5344CB8AC3E}">
        <p14:creationId xmlns:p14="http://schemas.microsoft.com/office/powerpoint/2010/main" val="4038086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Mapping Tables - Examples</a:t>
            </a:r>
            <a:endParaRPr lang="en-GB" sz="4000" dirty="0"/>
          </a:p>
        </p:txBody>
      </p:sp>
      <p:sp>
        <p:nvSpPr>
          <p:cNvPr id="3" name="Tijdelijke aanduiding voor inhoud 2"/>
          <p:cNvSpPr>
            <a:spLocks noGrp="1"/>
          </p:cNvSpPr>
          <p:nvPr>
            <p:ph idx="1"/>
          </p:nvPr>
        </p:nvSpPr>
        <p:spPr/>
        <p:txBody>
          <a:bodyPr/>
          <a:lstStyle/>
          <a:p>
            <a:endParaRPr lang="en-GB"/>
          </a:p>
        </p:txBody>
      </p:sp>
      <p:graphicFrame>
        <p:nvGraphicFramePr>
          <p:cNvPr id="4" name="Table 5"/>
          <p:cNvGraphicFramePr>
            <a:graphicFrameLocks noGrp="1"/>
          </p:cNvGraphicFramePr>
          <p:nvPr>
            <p:extLst>
              <p:ext uri="{D42A27DB-BD31-4B8C-83A1-F6EECF244321}">
                <p14:modId xmlns:p14="http://schemas.microsoft.com/office/powerpoint/2010/main" val="3415286028"/>
              </p:ext>
            </p:extLst>
          </p:nvPr>
        </p:nvGraphicFramePr>
        <p:xfrm>
          <a:off x="628650" y="1325563"/>
          <a:ext cx="7812087" cy="1699260"/>
        </p:xfrm>
        <a:graphic>
          <a:graphicData uri="http://schemas.openxmlformats.org/drawingml/2006/table">
            <a:tbl>
              <a:tblPr/>
              <a:tblGrid>
                <a:gridCol w="1209676"/>
                <a:gridCol w="530061"/>
                <a:gridCol w="1405172"/>
                <a:gridCol w="1572454"/>
                <a:gridCol w="819684"/>
                <a:gridCol w="2275040"/>
              </a:tblGrid>
              <a:tr h="283210">
                <a:tc>
                  <a:txBody>
                    <a:bodyPr/>
                    <a:lstStyle/>
                    <a:p>
                      <a:pPr algn="l" fontAlgn="b"/>
                      <a:r>
                        <a:rPr lang="en-US" sz="1200" b="1" i="0" u="none" strike="noStrike" dirty="0">
                          <a:latin typeface="Arial"/>
                        </a:rPr>
                        <a:t>MedARKS Type</a:t>
                      </a:r>
                    </a:p>
                  </a:txBody>
                  <a:tcPr marL="7620" marR="7620" marT="7620" marB="0" anchor="b">
                    <a:lnL>
                      <a:noFill/>
                    </a:lnL>
                    <a:lnR>
                      <a:noFill/>
                    </a:lnR>
                    <a:lnT>
                      <a:noFill/>
                    </a:lnT>
                    <a:lnB>
                      <a:noFill/>
                    </a:lnB>
                  </a:tcPr>
                </a:tc>
                <a:tc>
                  <a:txBody>
                    <a:bodyPr/>
                    <a:lstStyle/>
                    <a:p>
                      <a:pPr algn="ctr" fontAlgn="b"/>
                      <a:r>
                        <a:rPr lang="en-US" sz="1200" b="1" i="0" u="none" strike="noStrike">
                          <a:solidFill>
                            <a:srgbClr val="FF0000"/>
                          </a:solidFill>
                          <a:latin typeface="Arial"/>
                        </a:rPr>
                        <a:t>Data</a:t>
                      </a:r>
                    </a:p>
                  </a:txBody>
                  <a:tcPr marL="7620" marR="7620" marT="7620" marB="0" anchor="b">
                    <a:lnL>
                      <a:noFill/>
                    </a:lnL>
                    <a:lnR>
                      <a:noFill/>
                    </a:lnR>
                    <a:lnT>
                      <a:noFill/>
                    </a:lnT>
                    <a:lnB>
                      <a:noFill/>
                    </a:lnB>
                  </a:tcPr>
                </a:tc>
                <a:tc>
                  <a:txBody>
                    <a:bodyPr/>
                    <a:lstStyle/>
                    <a:p>
                      <a:pPr algn="l" fontAlgn="b"/>
                      <a:r>
                        <a:rPr lang="en-US" sz="1200" b="1" i="0" u="none" strike="noStrike" dirty="0">
                          <a:latin typeface="Arial"/>
                        </a:rPr>
                        <a:t>Meaning</a:t>
                      </a:r>
                    </a:p>
                  </a:txBody>
                  <a:tcPr marL="7620" marR="7620" marT="7620" marB="0" anchor="b">
                    <a:lnL>
                      <a:noFill/>
                    </a:lnL>
                    <a:lnR>
                      <a:noFill/>
                    </a:lnR>
                    <a:lnT>
                      <a:noFill/>
                    </a:lnT>
                    <a:lnB>
                      <a:noFill/>
                    </a:lnB>
                  </a:tcPr>
                </a:tc>
                <a:tc>
                  <a:txBody>
                    <a:bodyPr/>
                    <a:lstStyle/>
                    <a:p>
                      <a:pPr algn="l" fontAlgn="b"/>
                      <a:r>
                        <a:rPr lang="en-US" sz="1200" b="1" i="0" u="none" strike="noStrike">
                          <a:latin typeface="Arial"/>
                        </a:rPr>
                        <a:t>ZIMS Type</a:t>
                      </a:r>
                    </a:p>
                  </a:txBody>
                  <a:tcPr marL="7620" marR="7620" marT="7620" marB="0" anchor="b">
                    <a:lnL>
                      <a:noFill/>
                    </a:lnL>
                    <a:lnR>
                      <a:noFill/>
                    </a:lnR>
                    <a:lnT>
                      <a:noFill/>
                    </a:lnT>
                    <a:lnB>
                      <a:noFill/>
                    </a:lnB>
                  </a:tcPr>
                </a:tc>
                <a:tc>
                  <a:txBody>
                    <a:bodyPr/>
                    <a:lstStyle/>
                    <a:p>
                      <a:pPr algn="ctr" fontAlgn="b"/>
                      <a:r>
                        <a:rPr lang="en-US" sz="1200" b="1" i="0" u="none" strike="noStrike">
                          <a:solidFill>
                            <a:srgbClr val="FF0000"/>
                          </a:solidFill>
                          <a:latin typeface="Arial"/>
                        </a:rPr>
                        <a:t>Data </a:t>
                      </a:r>
                    </a:p>
                  </a:txBody>
                  <a:tcPr marL="7620" marR="7620" marT="7620" marB="0" anchor="b">
                    <a:lnL>
                      <a:noFill/>
                    </a:lnL>
                    <a:lnR>
                      <a:noFill/>
                    </a:lnR>
                    <a:lnT>
                      <a:noFill/>
                    </a:lnT>
                    <a:lnB>
                      <a:noFill/>
                    </a:lnB>
                  </a:tcPr>
                </a:tc>
                <a:tc>
                  <a:txBody>
                    <a:bodyPr/>
                    <a:lstStyle/>
                    <a:p>
                      <a:pPr algn="l" fontAlgn="b"/>
                      <a:r>
                        <a:rPr lang="en-US" sz="1200" b="1" i="0" u="none" strike="noStrike">
                          <a:latin typeface="Arial"/>
                        </a:rPr>
                        <a:t>Meaning</a:t>
                      </a:r>
                    </a:p>
                  </a:txBody>
                  <a:tcPr marL="7620" marR="7620" marT="7620" marB="0" anchor="b">
                    <a:lnL>
                      <a:noFill/>
                    </a:lnL>
                    <a:lnR>
                      <a:noFill/>
                    </a:lnR>
                    <a:lnT>
                      <a:noFill/>
                    </a:lnT>
                    <a:lnB>
                      <a:noFill/>
                    </a:lnB>
                  </a:tcPr>
                </a:tc>
              </a:tr>
              <a:tr h="283210">
                <a:tc>
                  <a:txBody>
                    <a:bodyPr/>
                    <a:lstStyle/>
                    <a:p>
                      <a:pPr algn="l" fontAlgn="b"/>
                      <a:r>
                        <a:rPr lang="en-US" sz="1200" b="0" i="0" u="none" strike="noStrike">
                          <a:latin typeface="Arial"/>
                        </a:rPr>
                        <a:t>body_cond</a:t>
                      </a:r>
                    </a:p>
                  </a:txBody>
                  <a:tcPr marL="7620" marR="7620" marT="7620" marB="0" anchor="b">
                    <a:lnL>
                      <a:noFill/>
                    </a:lnL>
                    <a:lnR>
                      <a:noFill/>
                    </a:lnR>
                    <a:lnT>
                      <a:noFill/>
                    </a:lnT>
                    <a:lnB>
                      <a:noFill/>
                    </a:lnB>
                  </a:tcPr>
                </a:tc>
                <a:tc>
                  <a:txBody>
                    <a:bodyPr/>
                    <a:lstStyle/>
                    <a:p>
                      <a:pPr algn="ctr" fontAlgn="b"/>
                      <a:endParaRPr lang="en-US" sz="1200" b="1" i="0" u="none" strike="noStrike">
                        <a:solidFill>
                          <a:srgbClr val="FF0000"/>
                        </a:solidFill>
                        <a:latin typeface="Arial"/>
                      </a:endParaRPr>
                    </a:p>
                  </a:txBody>
                  <a:tcPr marL="7620" marR="7620" marT="7620" marB="0" anchor="b">
                    <a:lnL>
                      <a:noFill/>
                    </a:lnL>
                    <a:lnR>
                      <a:noFill/>
                    </a:lnR>
                    <a:lnT>
                      <a:noFill/>
                    </a:lnT>
                    <a:lnB>
                      <a:noFill/>
                    </a:lnB>
                  </a:tcPr>
                </a:tc>
                <a:tc>
                  <a:txBody>
                    <a:bodyPr/>
                    <a:lstStyle/>
                    <a:p>
                      <a:pPr algn="l" fontAlgn="b"/>
                      <a:r>
                        <a:rPr lang="en-US" sz="1200" b="0" i="0" u="none" strike="noStrike">
                          <a:latin typeface="Arial"/>
                        </a:rPr>
                        <a:t>NULL</a:t>
                      </a:r>
                    </a:p>
                  </a:txBody>
                  <a:tcPr marL="7620" marR="7620" marT="7620" marB="0" anchor="b">
                    <a:lnL>
                      <a:noFill/>
                    </a:lnL>
                    <a:lnR>
                      <a:noFill/>
                    </a:lnR>
                    <a:lnT>
                      <a:noFill/>
                    </a:lnT>
                    <a:lnB>
                      <a:noFill/>
                    </a:lnB>
                  </a:tcPr>
                </a:tc>
                <a:tc>
                  <a:txBody>
                    <a:bodyPr/>
                    <a:lstStyle/>
                    <a:p>
                      <a:pPr algn="l" fontAlgn="b"/>
                      <a:r>
                        <a:rPr lang="en-US" sz="1200" b="0" i="0" u="none" strike="noStrike">
                          <a:latin typeface="Arial"/>
                        </a:rPr>
                        <a:t>BodyConditionType</a:t>
                      </a:r>
                    </a:p>
                  </a:txBody>
                  <a:tcPr marL="7620" marR="7620" marT="7620" marB="0" anchor="b">
                    <a:lnL>
                      <a:noFill/>
                    </a:lnL>
                    <a:lnR>
                      <a:noFill/>
                    </a:lnR>
                    <a:lnT>
                      <a:noFill/>
                    </a:lnT>
                    <a:lnB>
                      <a:noFill/>
                    </a:lnB>
                  </a:tcPr>
                </a:tc>
                <a:tc>
                  <a:txBody>
                    <a:bodyPr/>
                    <a:lstStyle/>
                    <a:p>
                      <a:pPr algn="ctr" fontAlgn="b"/>
                      <a:r>
                        <a:rPr lang="en-US" sz="1200" b="1" i="0" u="none" strike="noStrike">
                          <a:solidFill>
                            <a:srgbClr val="FF0000"/>
                          </a:solidFill>
                          <a:latin typeface="Arial"/>
                        </a:rPr>
                        <a:t>NULL</a:t>
                      </a:r>
                    </a:p>
                  </a:txBody>
                  <a:tcPr marL="7620" marR="7620" marT="7620" marB="0" anchor="b">
                    <a:lnL>
                      <a:noFill/>
                    </a:lnL>
                    <a:lnR>
                      <a:noFill/>
                    </a:lnR>
                    <a:lnT>
                      <a:noFill/>
                    </a:lnT>
                    <a:lnB>
                      <a:noFill/>
                    </a:lnB>
                  </a:tcPr>
                </a:tc>
                <a:tc>
                  <a:txBody>
                    <a:bodyPr/>
                    <a:lstStyle/>
                    <a:p>
                      <a:pPr algn="l" fontAlgn="b"/>
                      <a:r>
                        <a:rPr lang="en-US" sz="1200" b="0" i="0" u="none" strike="noStrike" dirty="0">
                          <a:latin typeface="Arial"/>
                        </a:rPr>
                        <a:t>NULL</a:t>
                      </a:r>
                    </a:p>
                  </a:txBody>
                  <a:tcPr marL="7620" marR="7620" marT="7620" marB="0" anchor="b">
                    <a:lnL>
                      <a:noFill/>
                    </a:lnL>
                    <a:lnR>
                      <a:noFill/>
                    </a:lnR>
                    <a:lnT>
                      <a:noFill/>
                    </a:lnT>
                    <a:lnB>
                      <a:noFill/>
                    </a:lnB>
                  </a:tcPr>
                </a:tc>
              </a:tr>
              <a:tr h="283210">
                <a:tc>
                  <a:txBody>
                    <a:bodyPr/>
                    <a:lstStyle/>
                    <a:p>
                      <a:pPr algn="l" fontAlgn="b"/>
                      <a:r>
                        <a:rPr lang="en-US" sz="1200" b="0" i="0" u="none" strike="noStrike" dirty="0" err="1">
                          <a:latin typeface="Arial"/>
                        </a:rPr>
                        <a:t>body_cond</a:t>
                      </a:r>
                      <a:endParaRPr lang="en-US" sz="1200" b="0" i="0" u="none" strike="noStrike" dirty="0">
                        <a:latin typeface="Arial"/>
                      </a:endParaRPr>
                    </a:p>
                  </a:txBody>
                  <a:tcPr marL="7620" marR="7620" marT="7620" marB="0" anchor="b">
                    <a:lnL>
                      <a:noFill/>
                    </a:lnL>
                    <a:lnR>
                      <a:noFill/>
                    </a:lnR>
                    <a:lnT>
                      <a:noFill/>
                    </a:lnT>
                    <a:lnB>
                      <a:noFill/>
                    </a:lnB>
                  </a:tcPr>
                </a:tc>
                <a:tc>
                  <a:txBody>
                    <a:bodyPr/>
                    <a:lstStyle/>
                    <a:p>
                      <a:pPr algn="ctr" fontAlgn="b"/>
                      <a:r>
                        <a:rPr lang="en-US" sz="1200" b="1" i="0" u="none" strike="noStrike">
                          <a:solidFill>
                            <a:srgbClr val="FF0000"/>
                          </a:solidFill>
                          <a:latin typeface="Arial"/>
                        </a:rPr>
                        <a:t>1</a:t>
                      </a:r>
                    </a:p>
                  </a:txBody>
                  <a:tcPr marL="7620" marR="7620" marT="7620" marB="0" anchor="b">
                    <a:lnL>
                      <a:noFill/>
                    </a:lnL>
                    <a:lnR>
                      <a:noFill/>
                    </a:lnR>
                    <a:lnT>
                      <a:noFill/>
                    </a:lnT>
                    <a:lnB>
                      <a:noFill/>
                    </a:lnB>
                  </a:tcPr>
                </a:tc>
                <a:tc>
                  <a:txBody>
                    <a:bodyPr/>
                    <a:lstStyle/>
                    <a:p>
                      <a:pPr algn="l" fontAlgn="b"/>
                      <a:r>
                        <a:rPr lang="en-US" sz="1200" b="0" i="0" u="none" strike="noStrike">
                          <a:latin typeface="Arial"/>
                        </a:rPr>
                        <a:t>Obese / Fat</a:t>
                      </a:r>
                    </a:p>
                  </a:txBody>
                  <a:tcPr marL="7620" marR="7620" marT="7620" marB="0" anchor="b">
                    <a:lnL>
                      <a:noFill/>
                    </a:lnL>
                    <a:lnR>
                      <a:noFill/>
                    </a:lnR>
                    <a:lnT>
                      <a:noFill/>
                    </a:lnT>
                    <a:lnB>
                      <a:noFill/>
                    </a:lnB>
                  </a:tcPr>
                </a:tc>
                <a:tc>
                  <a:txBody>
                    <a:bodyPr/>
                    <a:lstStyle/>
                    <a:p>
                      <a:pPr algn="l" fontAlgn="b"/>
                      <a:r>
                        <a:rPr lang="en-US" sz="1200" b="0" i="0" u="none" strike="noStrike" dirty="0" err="1">
                          <a:latin typeface="Arial"/>
                        </a:rPr>
                        <a:t>BodyConditionType</a:t>
                      </a:r>
                      <a:endParaRPr lang="en-US" sz="1200" b="0" i="0" u="none" strike="noStrike" dirty="0">
                        <a:latin typeface="Arial"/>
                      </a:endParaRPr>
                    </a:p>
                  </a:txBody>
                  <a:tcPr marL="7620" marR="7620" marT="7620" marB="0" anchor="b">
                    <a:lnL>
                      <a:noFill/>
                    </a:lnL>
                    <a:lnR>
                      <a:noFill/>
                    </a:lnR>
                    <a:lnT>
                      <a:noFill/>
                    </a:lnT>
                    <a:lnB>
                      <a:noFill/>
                    </a:lnB>
                  </a:tcPr>
                </a:tc>
                <a:tc>
                  <a:txBody>
                    <a:bodyPr/>
                    <a:lstStyle/>
                    <a:p>
                      <a:pPr algn="ctr" fontAlgn="b"/>
                      <a:r>
                        <a:rPr lang="en-US" sz="1200" b="1" i="0" u="none" strike="noStrike">
                          <a:solidFill>
                            <a:srgbClr val="FF0000"/>
                          </a:solidFill>
                          <a:latin typeface="Arial"/>
                        </a:rPr>
                        <a:t>15100158</a:t>
                      </a:r>
                    </a:p>
                  </a:txBody>
                  <a:tcPr marL="7620" marR="7620" marT="7620" marB="0" anchor="b">
                    <a:lnL>
                      <a:noFill/>
                    </a:lnL>
                    <a:lnR>
                      <a:noFill/>
                    </a:lnR>
                    <a:lnT>
                      <a:noFill/>
                    </a:lnT>
                    <a:lnB>
                      <a:noFill/>
                    </a:lnB>
                  </a:tcPr>
                </a:tc>
                <a:tc>
                  <a:txBody>
                    <a:bodyPr/>
                    <a:lstStyle/>
                    <a:p>
                      <a:pPr algn="l" fontAlgn="b"/>
                      <a:r>
                        <a:rPr lang="en-US" sz="1200" b="0" i="0" u="none" strike="noStrike" dirty="0">
                          <a:latin typeface="Arial"/>
                        </a:rPr>
                        <a:t>Obese</a:t>
                      </a:r>
                    </a:p>
                  </a:txBody>
                  <a:tcPr marL="7620" marR="7620" marT="7620" marB="0" anchor="b">
                    <a:lnL>
                      <a:noFill/>
                    </a:lnL>
                    <a:lnR>
                      <a:noFill/>
                    </a:lnR>
                    <a:lnT>
                      <a:noFill/>
                    </a:lnT>
                    <a:lnB>
                      <a:noFill/>
                    </a:lnB>
                  </a:tcPr>
                </a:tc>
              </a:tr>
              <a:tr h="283210">
                <a:tc>
                  <a:txBody>
                    <a:bodyPr/>
                    <a:lstStyle/>
                    <a:p>
                      <a:pPr algn="l" fontAlgn="b"/>
                      <a:r>
                        <a:rPr lang="en-US" sz="1200" b="0" i="0" u="none" strike="noStrike">
                          <a:latin typeface="Arial"/>
                        </a:rPr>
                        <a:t>body_cond</a:t>
                      </a:r>
                    </a:p>
                  </a:txBody>
                  <a:tcPr marL="7620" marR="7620" marT="7620" marB="0" anchor="b">
                    <a:lnL>
                      <a:noFill/>
                    </a:lnL>
                    <a:lnR>
                      <a:noFill/>
                    </a:lnR>
                    <a:lnT>
                      <a:noFill/>
                    </a:lnT>
                    <a:lnB>
                      <a:noFill/>
                    </a:lnB>
                  </a:tcPr>
                </a:tc>
                <a:tc>
                  <a:txBody>
                    <a:bodyPr/>
                    <a:lstStyle/>
                    <a:p>
                      <a:pPr algn="ctr" fontAlgn="b"/>
                      <a:r>
                        <a:rPr lang="en-US" sz="1200" b="1" i="0" u="none" strike="noStrike">
                          <a:solidFill>
                            <a:srgbClr val="FF0000"/>
                          </a:solidFill>
                          <a:latin typeface="Arial"/>
                        </a:rPr>
                        <a:t>2</a:t>
                      </a:r>
                    </a:p>
                  </a:txBody>
                  <a:tcPr marL="7620" marR="7620" marT="7620" marB="0" anchor="b">
                    <a:lnL>
                      <a:noFill/>
                    </a:lnL>
                    <a:lnR>
                      <a:noFill/>
                    </a:lnR>
                    <a:lnT>
                      <a:noFill/>
                    </a:lnT>
                    <a:lnB>
                      <a:noFill/>
                    </a:lnB>
                  </a:tcPr>
                </a:tc>
                <a:tc>
                  <a:txBody>
                    <a:bodyPr/>
                    <a:lstStyle/>
                    <a:p>
                      <a:pPr algn="l" fontAlgn="b"/>
                      <a:r>
                        <a:rPr lang="en-US" sz="1200" b="0" i="0" u="none" strike="noStrike" dirty="0">
                          <a:latin typeface="Arial"/>
                        </a:rPr>
                        <a:t>Good</a:t>
                      </a:r>
                    </a:p>
                  </a:txBody>
                  <a:tcPr marL="7620" marR="7620" marT="7620" marB="0" anchor="b">
                    <a:lnL>
                      <a:noFill/>
                    </a:lnL>
                    <a:lnR>
                      <a:noFill/>
                    </a:lnR>
                    <a:lnT>
                      <a:noFill/>
                    </a:lnT>
                    <a:lnB>
                      <a:noFill/>
                    </a:lnB>
                  </a:tcPr>
                </a:tc>
                <a:tc>
                  <a:txBody>
                    <a:bodyPr/>
                    <a:lstStyle/>
                    <a:p>
                      <a:pPr algn="l" fontAlgn="b"/>
                      <a:r>
                        <a:rPr lang="en-US" sz="1200" b="0" i="0" u="none" strike="noStrike">
                          <a:latin typeface="Arial"/>
                        </a:rPr>
                        <a:t>BodyConditionType</a:t>
                      </a:r>
                    </a:p>
                  </a:txBody>
                  <a:tcPr marL="7620" marR="7620" marT="7620" marB="0" anchor="b">
                    <a:lnL>
                      <a:noFill/>
                    </a:lnL>
                    <a:lnR>
                      <a:noFill/>
                    </a:lnR>
                    <a:lnT>
                      <a:noFill/>
                    </a:lnT>
                    <a:lnB>
                      <a:noFill/>
                    </a:lnB>
                  </a:tcPr>
                </a:tc>
                <a:tc>
                  <a:txBody>
                    <a:bodyPr/>
                    <a:lstStyle/>
                    <a:p>
                      <a:pPr algn="ctr" fontAlgn="b"/>
                      <a:r>
                        <a:rPr lang="en-US" sz="1200" b="1" i="0" u="none" strike="noStrike">
                          <a:solidFill>
                            <a:srgbClr val="FF0000"/>
                          </a:solidFill>
                          <a:latin typeface="Arial"/>
                        </a:rPr>
                        <a:t>15100154</a:t>
                      </a:r>
                    </a:p>
                  </a:txBody>
                  <a:tcPr marL="7620" marR="7620" marT="7620" marB="0" anchor="b">
                    <a:lnL>
                      <a:noFill/>
                    </a:lnL>
                    <a:lnR>
                      <a:noFill/>
                    </a:lnR>
                    <a:lnT>
                      <a:noFill/>
                    </a:lnT>
                    <a:lnB>
                      <a:noFill/>
                    </a:lnB>
                  </a:tcPr>
                </a:tc>
                <a:tc>
                  <a:txBody>
                    <a:bodyPr/>
                    <a:lstStyle/>
                    <a:p>
                      <a:pPr algn="l" fontAlgn="b"/>
                      <a:r>
                        <a:rPr lang="en-US" sz="1200" b="0" i="0" u="none" strike="noStrike">
                          <a:latin typeface="Arial"/>
                        </a:rPr>
                        <a:t>Ideal condition</a:t>
                      </a:r>
                    </a:p>
                  </a:txBody>
                  <a:tcPr marL="7620" marR="7620" marT="7620" marB="0" anchor="b">
                    <a:lnL>
                      <a:noFill/>
                    </a:lnL>
                    <a:lnR>
                      <a:noFill/>
                    </a:lnR>
                    <a:lnT>
                      <a:noFill/>
                    </a:lnT>
                    <a:lnB>
                      <a:noFill/>
                    </a:lnB>
                  </a:tcPr>
                </a:tc>
              </a:tr>
              <a:tr h="283210">
                <a:tc>
                  <a:txBody>
                    <a:bodyPr/>
                    <a:lstStyle/>
                    <a:p>
                      <a:pPr algn="l" fontAlgn="b"/>
                      <a:r>
                        <a:rPr lang="en-US" sz="1200" b="0" i="0" u="none" strike="noStrike">
                          <a:latin typeface="Arial"/>
                        </a:rPr>
                        <a:t>body_cond</a:t>
                      </a:r>
                    </a:p>
                  </a:txBody>
                  <a:tcPr marL="7620" marR="7620" marT="7620" marB="0" anchor="b">
                    <a:lnL>
                      <a:noFill/>
                    </a:lnL>
                    <a:lnR>
                      <a:noFill/>
                    </a:lnR>
                    <a:lnT>
                      <a:noFill/>
                    </a:lnT>
                    <a:lnB>
                      <a:noFill/>
                    </a:lnB>
                  </a:tcPr>
                </a:tc>
                <a:tc>
                  <a:txBody>
                    <a:bodyPr/>
                    <a:lstStyle/>
                    <a:p>
                      <a:pPr algn="ctr" fontAlgn="b"/>
                      <a:r>
                        <a:rPr lang="en-US" sz="1200" b="1" i="0" u="none" strike="noStrike">
                          <a:solidFill>
                            <a:srgbClr val="FF0000"/>
                          </a:solidFill>
                          <a:latin typeface="Arial"/>
                        </a:rPr>
                        <a:t>3</a:t>
                      </a:r>
                    </a:p>
                  </a:txBody>
                  <a:tcPr marL="7620" marR="7620" marT="7620" marB="0" anchor="b">
                    <a:lnL>
                      <a:noFill/>
                    </a:lnL>
                    <a:lnR>
                      <a:noFill/>
                    </a:lnR>
                    <a:lnT>
                      <a:noFill/>
                    </a:lnT>
                    <a:lnB>
                      <a:noFill/>
                    </a:lnB>
                  </a:tcPr>
                </a:tc>
                <a:tc>
                  <a:txBody>
                    <a:bodyPr/>
                    <a:lstStyle/>
                    <a:p>
                      <a:pPr algn="l" fontAlgn="b"/>
                      <a:r>
                        <a:rPr lang="en-US" sz="1200" b="0" i="0" u="none" strike="noStrike">
                          <a:latin typeface="Arial"/>
                        </a:rPr>
                        <a:t>Fair / Thin</a:t>
                      </a:r>
                    </a:p>
                  </a:txBody>
                  <a:tcPr marL="7620" marR="7620" marT="7620" marB="0" anchor="b">
                    <a:lnL>
                      <a:noFill/>
                    </a:lnL>
                    <a:lnR>
                      <a:noFill/>
                    </a:lnR>
                    <a:lnT>
                      <a:noFill/>
                    </a:lnT>
                    <a:lnB>
                      <a:noFill/>
                    </a:lnB>
                  </a:tcPr>
                </a:tc>
                <a:tc>
                  <a:txBody>
                    <a:bodyPr/>
                    <a:lstStyle/>
                    <a:p>
                      <a:pPr algn="l" fontAlgn="b"/>
                      <a:r>
                        <a:rPr lang="en-US" sz="1200" b="0" i="0" u="none" strike="noStrike">
                          <a:latin typeface="Arial"/>
                        </a:rPr>
                        <a:t>BodyConditionType</a:t>
                      </a:r>
                    </a:p>
                  </a:txBody>
                  <a:tcPr marL="7620" marR="7620" marT="7620" marB="0" anchor="b">
                    <a:lnL>
                      <a:noFill/>
                    </a:lnL>
                    <a:lnR>
                      <a:noFill/>
                    </a:lnR>
                    <a:lnT>
                      <a:noFill/>
                    </a:lnT>
                    <a:lnB>
                      <a:noFill/>
                    </a:lnB>
                  </a:tcPr>
                </a:tc>
                <a:tc>
                  <a:txBody>
                    <a:bodyPr/>
                    <a:lstStyle/>
                    <a:p>
                      <a:pPr algn="ctr" fontAlgn="b"/>
                      <a:r>
                        <a:rPr lang="en-US" sz="1200" b="1" i="0" u="none" strike="noStrike">
                          <a:solidFill>
                            <a:srgbClr val="FF0000"/>
                          </a:solidFill>
                          <a:latin typeface="Arial"/>
                        </a:rPr>
                        <a:t>15100152</a:t>
                      </a:r>
                    </a:p>
                  </a:txBody>
                  <a:tcPr marL="7620" marR="7620" marT="7620" marB="0" anchor="b">
                    <a:lnL>
                      <a:noFill/>
                    </a:lnL>
                    <a:lnR>
                      <a:noFill/>
                    </a:lnR>
                    <a:lnT>
                      <a:noFill/>
                    </a:lnT>
                    <a:lnB>
                      <a:noFill/>
                    </a:lnB>
                  </a:tcPr>
                </a:tc>
                <a:tc>
                  <a:txBody>
                    <a:bodyPr/>
                    <a:lstStyle/>
                    <a:p>
                      <a:pPr algn="l" fontAlgn="b"/>
                      <a:r>
                        <a:rPr lang="en-US" sz="1200" b="0" i="0" u="none" strike="noStrike">
                          <a:latin typeface="Arial"/>
                        </a:rPr>
                        <a:t>Moderately underconditioned</a:t>
                      </a:r>
                    </a:p>
                  </a:txBody>
                  <a:tcPr marL="7620" marR="7620" marT="7620" marB="0" anchor="b">
                    <a:lnL>
                      <a:noFill/>
                    </a:lnL>
                    <a:lnR>
                      <a:noFill/>
                    </a:lnR>
                    <a:lnT>
                      <a:noFill/>
                    </a:lnT>
                    <a:lnB>
                      <a:noFill/>
                    </a:lnB>
                  </a:tcPr>
                </a:tc>
              </a:tr>
              <a:tr h="283210">
                <a:tc>
                  <a:txBody>
                    <a:bodyPr/>
                    <a:lstStyle/>
                    <a:p>
                      <a:pPr algn="l" fontAlgn="b"/>
                      <a:r>
                        <a:rPr lang="en-US" sz="1200" b="0" i="0" u="none" strike="noStrike">
                          <a:latin typeface="Arial"/>
                        </a:rPr>
                        <a:t>body_cond</a:t>
                      </a:r>
                    </a:p>
                  </a:txBody>
                  <a:tcPr marL="7620" marR="7620" marT="7620" marB="0" anchor="b">
                    <a:lnL>
                      <a:noFill/>
                    </a:lnL>
                    <a:lnR>
                      <a:noFill/>
                    </a:lnR>
                    <a:lnT>
                      <a:noFill/>
                    </a:lnT>
                    <a:lnB>
                      <a:noFill/>
                    </a:lnB>
                  </a:tcPr>
                </a:tc>
                <a:tc>
                  <a:txBody>
                    <a:bodyPr/>
                    <a:lstStyle/>
                    <a:p>
                      <a:pPr algn="ctr" fontAlgn="b"/>
                      <a:r>
                        <a:rPr lang="en-US" sz="1200" b="1" i="0" u="none" strike="noStrike" dirty="0">
                          <a:solidFill>
                            <a:srgbClr val="FF0000"/>
                          </a:solidFill>
                          <a:latin typeface="Arial"/>
                        </a:rPr>
                        <a:t>4</a:t>
                      </a:r>
                    </a:p>
                  </a:txBody>
                  <a:tcPr marL="7620" marR="7620" marT="7620" marB="0" anchor="b">
                    <a:lnL>
                      <a:noFill/>
                    </a:lnL>
                    <a:lnR>
                      <a:noFill/>
                    </a:lnR>
                    <a:lnT>
                      <a:noFill/>
                    </a:lnT>
                    <a:lnB>
                      <a:noFill/>
                    </a:lnB>
                  </a:tcPr>
                </a:tc>
                <a:tc>
                  <a:txBody>
                    <a:bodyPr/>
                    <a:lstStyle/>
                    <a:p>
                      <a:pPr algn="l" fontAlgn="b"/>
                      <a:r>
                        <a:rPr lang="en-US" sz="1200" b="0" i="0" u="none" strike="noStrike">
                          <a:latin typeface="Arial"/>
                        </a:rPr>
                        <a:t>Poor / Emaciated</a:t>
                      </a:r>
                    </a:p>
                  </a:txBody>
                  <a:tcPr marL="7620" marR="7620" marT="7620" marB="0" anchor="b">
                    <a:lnL>
                      <a:noFill/>
                    </a:lnL>
                    <a:lnR>
                      <a:noFill/>
                    </a:lnR>
                    <a:lnT>
                      <a:noFill/>
                    </a:lnT>
                    <a:lnB>
                      <a:noFill/>
                    </a:lnB>
                  </a:tcPr>
                </a:tc>
                <a:tc>
                  <a:txBody>
                    <a:bodyPr/>
                    <a:lstStyle/>
                    <a:p>
                      <a:pPr algn="l" fontAlgn="b"/>
                      <a:r>
                        <a:rPr lang="en-US" sz="1200" b="0" i="0" u="none" strike="noStrike">
                          <a:latin typeface="Arial"/>
                        </a:rPr>
                        <a:t>BodyConditionType</a:t>
                      </a:r>
                    </a:p>
                  </a:txBody>
                  <a:tcPr marL="7620" marR="7620" marT="7620" marB="0" anchor="b">
                    <a:lnL>
                      <a:noFill/>
                    </a:lnL>
                    <a:lnR>
                      <a:noFill/>
                    </a:lnR>
                    <a:lnT>
                      <a:noFill/>
                    </a:lnT>
                    <a:lnB>
                      <a:noFill/>
                    </a:lnB>
                  </a:tcPr>
                </a:tc>
                <a:tc>
                  <a:txBody>
                    <a:bodyPr/>
                    <a:lstStyle/>
                    <a:p>
                      <a:pPr algn="ctr" fontAlgn="b"/>
                      <a:r>
                        <a:rPr lang="en-US" sz="1200" b="1" i="0" u="none" strike="noStrike">
                          <a:solidFill>
                            <a:srgbClr val="FF0000"/>
                          </a:solidFill>
                          <a:latin typeface="Arial"/>
                        </a:rPr>
                        <a:t>15100150</a:t>
                      </a:r>
                    </a:p>
                  </a:txBody>
                  <a:tcPr marL="7620" marR="7620" marT="7620" marB="0" anchor="b">
                    <a:lnL>
                      <a:noFill/>
                    </a:lnL>
                    <a:lnR>
                      <a:noFill/>
                    </a:lnR>
                    <a:lnT>
                      <a:noFill/>
                    </a:lnT>
                    <a:lnB>
                      <a:noFill/>
                    </a:lnB>
                  </a:tcPr>
                </a:tc>
                <a:tc>
                  <a:txBody>
                    <a:bodyPr/>
                    <a:lstStyle/>
                    <a:p>
                      <a:pPr algn="l" fontAlgn="b"/>
                      <a:r>
                        <a:rPr lang="en-US" sz="1200" b="0" i="0" u="none" strike="noStrike" dirty="0">
                          <a:latin typeface="Arial"/>
                        </a:rPr>
                        <a:t>Emaciated</a:t>
                      </a:r>
                    </a:p>
                  </a:txBody>
                  <a:tcPr marL="7620" marR="7620" marT="7620" marB="0" anchor="b">
                    <a:lnL>
                      <a:noFill/>
                    </a:lnL>
                    <a:lnR>
                      <a:noFill/>
                    </a:lnR>
                    <a:lnT>
                      <a:noFill/>
                    </a:lnT>
                    <a:lnB>
                      <a:noFill/>
                    </a:lnB>
                  </a:tcPr>
                </a:tc>
              </a:tr>
            </a:tbl>
          </a:graphicData>
        </a:graphic>
      </p:graphicFrame>
      <p:graphicFrame>
        <p:nvGraphicFramePr>
          <p:cNvPr id="5" name="Table 6"/>
          <p:cNvGraphicFramePr>
            <a:graphicFrameLocks noGrp="1"/>
          </p:cNvGraphicFramePr>
          <p:nvPr>
            <p:extLst>
              <p:ext uri="{D42A27DB-BD31-4B8C-83A1-F6EECF244321}">
                <p14:modId xmlns:p14="http://schemas.microsoft.com/office/powerpoint/2010/main" val="1698783569"/>
              </p:ext>
            </p:extLst>
          </p:nvPr>
        </p:nvGraphicFramePr>
        <p:xfrm>
          <a:off x="628650" y="3423634"/>
          <a:ext cx="7812086" cy="2037404"/>
        </p:xfrm>
        <a:graphic>
          <a:graphicData uri="http://schemas.openxmlformats.org/drawingml/2006/table">
            <a:tbl>
              <a:tblPr/>
              <a:tblGrid>
                <a:gridCol w="1441065"/>
                <a:gridCol w="2793642"/>
                <a:gridCol w="1845573"/>
                <a:gridCol w="1731806"/>
              </a:tblGrid>
              <a:tr h="172131">
                <a:tc>
                  <a:txBody>
                    <a:bodyPr/>
                    <a:lstStyle/>
                    <a:p>
                      <a:pPr algn="l" fontAlgn="b"/>
                      <a:r>
                        <a:rPr lang="en-US" sz="1000" b="1" i="0" u="none" strike="noStrike" dirty="0">
                          <a:solidFill>
                            <a:srgbClr val="FF0000"/>
                          </a:solidFill>
                          <a:latin typeface="Arial"/>
                        </a:rPr>
                        <a:t>MedARKS Phys Test</a:t>
                      </a:r>
                    </a:p>
                  </a:txBody>
                  <a:tcPr marL="5918" marR="5918" marT="5918" marB="0" anchor="b">
                    <a:lnL>
                      <a:noFill/>
                    </a:lnL>
                    <a:lnR>
                      <a:noFill/>
                    </a:lnR>
                    <a:lnT>
                      <a:noFill/>
                    </a:lnT>
                    <a:lnB>
                      <a:noFill/>
                    </a:lnB>
                  </a:tcPr>
                </a:tc>
                <a:tc>
                  <a:txBody>
                    <a:bodyPr/>
                    <a:lstStyle/>
                    <a:p>
                      <a:pPr algn="l" fontAlgn="b"/>
                      <a:r>
                        <a:rPr lang="en-US" sz="1000" b="1" i="0" u="none" strike="noStrike">
                          <a:solidFill>
                            <a:srgbClr val="FF0000"/>
                          </a:solidFill>
                          <a:latin typeface="Arial"/>
                        </a:rPr>
                        <a:t>ZIMS Measurement Type GUID</a:t>
                      </a:r>
                    </a:p>
                  </a:txBody>
                  <a:tcPr marL="5918" marR="5918" marT="5918" marB="0" anchor="b">
                    <a:lnL>
                      <a:noFill/>
                    </a:lnL>
                    <a:lnR>
                      <a:noFill/>
                    </a:lnR>
                    <a:lnT>
                      <a:noFill/>
                    </a:lnT>
                    <a:lnB>
                      <a:noFill/>
                    </a:lnB>
                  </a:tcPr>
                </a:tc>
                <a:tc>
                  <a:txBody>
                    <a:bodyPr/>
                    <a:lstStyle/>
                    <a:p>
                      <a:pPr algn="l" fontAlgn="b"/>
                      <a:r>
                        <a:rPr lang="en-US" sz="1000" b="1" i="0" u="none" strike="noStrike">
                          <a:latin typeface="Arial"/>
                        </a:rPr>
                        <a:t>Meaning</a:t>
                      </a:r>
                    </a:p>
                  </a:txBody>
                  <a:tcPr marL="5918" marR="5918" marT="5918" marB="0" anchor="b">
                    <a:lnL>
                      <a:noFill/>
                    </a:lnL>
                    <a:lnR>
                      <a:noFill/>
                    </a:lnR>
                    <a:lnT>
                      <a:noFill/>
                    </a:lnT>
                    <a:lnB>
                      <a:noFill/>
                    </a:lnB>
                  </a:tcPr>
                </a:tc>
                <a:tc>
                  <a:txBody>
                    <a:bodyPr/>
                    <a:lstStyle/>
                    <a:p>
                      <a:pPr algn="l" fontAlgn="b"/>
                      <a:r>
                        <a:rPr lang="en-US" sz="1000" b="1" i="0" u="none" strike="noStrike">
                          <a:latin typeface="Arial"/>
                        </a:rPr>
                        <a:t>ZIMS_MeasurementGroup</a:t>
                      </a:r>
                    </a:p>
                  </a:txBody>
                  <a:tcPr marL="5918" marR="5918" marT="5918" marB="0" anchor="b">
                    <a:lnL>
                      <a:noFill/>
                    </a:lnL>
                    <a:lnR>
                      <a:noFill/>
                    </a:lnR>
                    <a:lnT>
                      <a:noFill/>
                    </a:lnT>
                    <a:lnB>
                      <a:noFill/>
                    </a:lnB>
                  </a:tcPr>
                </a:tc>
              </a:tr>
              <a:tr h="172131">
                <a:tc>
                  <a:txBody>
                    <a:bodyPr/>
                    <a:lstStyle/>
                    <a:p>
                      <a:pPr algn="l" fontAlgn="b"/>
                      <a:r>
                        <a:rPr lang="en-US" sz="1000" b="0" i="0" u="none" strike="noStrike">
                          <a:solidFill>
                            <a:srgbClr val="FF0000"/>
                          </a:solidFill>
                          <a:latin typeface="Arial"/>
                        </a:rPr>
                        <a:t>Body temperature</a:t>
                      </a:r>
                    </a:p>
                  </a:txBody>
                  <a:tcPr marL="5918" marR="5918" marT="5918" marB="0" anchor="b">
                    <a:lnL>
                      <a:noFill/>
                    </a:lnL>
                    <a:lnR>
                      <a:noFill/>
                    </a:lnR>
                    <a:lnT>
                      <a:noFill/>
                    </a:lnT>
                    <a:lnB>
                      <a:noFill/>
                    </a:lnB>
                  </a:tcPr>
                </a:tc>
                <a:tc>
                  <a:txBody>
                    <a:bodyPr/>
                    <a:lstStyle/>
                    <a:p>
                      <a:pPr algn="l" fontAlgn="b"/>
                      <a:r>
                        <a:rPr lang="en-US" sz="1000" b="0" i="0" u="none" strike="noStrike">
                          <a:solidFill>
                            <a:srgbClr val="FF0000"/>
                          </a:solidFill>
                          <a:latin typeface="Arial"/>
                        </a:rPr>
                        <a:t>7B6E7B65-5703-4466-825D-6C3B69E6FC1A</a:t>
                      </a:r>
                    </a:p>
                  </a:txBody>
                  <a:tcPr marL="5918" marR="5918" marT="5918" marB="0" anchor="b">
                    <a:lnL>
                      <a:noFill/>
                    </a:lnL>
                    <a:lnR>
                      <a:noFill/>
                    </a:lnR>
                    <a:lnT>
                      <a:noFill/>
                    </a:lnT>
                    <a:lnB>
                      <a:noFill/>
                    </a:lnB>
                  </a:tcPr>
                </a:tc>
                <a:tc>
                  <a:txBody>
                    <a:bodyPr/>
                    <a:lstStyle/>
                    <a:p>
                      <a:pPr algn="l" fontAlgn="b"/>
                      <a:r>
                        <a:rPr lang="en-US" sz="1000" b="0" i="0" u="none" strike="noStrike">
                          <a:latin typeface="Arial"/>
                        </a:rPr>
                        <a:t>body temperature</a:t>
                      </a:r>
                    </a:p>
                  </a:txBody>
                  <a:tcPr marL="5918" marR="5918" marT="5918" marB="0" anchor="b">
                    <a:lnL>
                      <a:noFill/>
                    </a:lnL>
                    <a:lnR>
                      <a:noFill/>
                    </a:lnR>
                    <a:lnT>
                      <a:noFill/>
                    </a:lnT>
                    <a:lnB>
                      <a:noFill/>
                    </a:lnB>
                  </a:tcPr>
                </a:tc>
                <a:tc>
                  <a:txBody>
                    <a:bodyPr/>
                    <a:lstStyle/>
                    <a:p>
                      <a:pPr algn="l" fontAlgn="b"/>
                      <a:r>
                        <a:rPr lang="en-US" sz="1000" b="0" i="0" u="none" strike="noStrike">
                          <a:latin typeface="Arial"/>
                        </a:rPr>
                        <a:t>Physiological Measurements</a:t>
                      </a:r>
                    </a:p>
                  </a:txBody>
                  <a:tcPr marL="5918" marR="5918" marT="5918" marB="0" anchor="b">
                    <a:lnL>
                      <a:noFill/>
                    </a:lnL>
                    <a:lnR>
                      <a:noFill/>
                    </a:lnR>
                    <a:lnT>
                      <a:noFill/>
                    </a:lnT>
                    <a:lnB>
                      <a:noFill/>
                    </a:lnB>
                  </a:tcPr>
                </a:tc>
              </a:tr>
              <a:tr h="172131">
                <a:tc>
                  <a:txBody>
                    <a:bodyPr/>
                    <a:lstStyle/>
                    <a:p>
                      <a:pPr algn="l" fontAlgn="b"/>
                      <a:r>
                        <a:rPr lang="en-US" sz="1000" b="0" i="0" u="none" strike="noStrike">
                          <a:solidFill>
                            <a:srgbClr val="FF0000"/>
                          </a:solidFill>
                          <a:latin typeface="Arial"/>
                        </a:rPr>
                        <a:t>Capillary refill time</a:t>
                      </a:r>
                    </a:p>
                  </a:txBody>
                  <a:tcPr marL="5918" marR="5918" marT="5918" marB="0" anchor="b">
                    <a:lnL>
                      <a:noFill/>
                    </a:lnL>
                    <a:lnR>
                      <a:noFill/>
                    </a:lnR>
                    <a:lnT>
                      <a:noFill/>
                    </a:lnT>
                    <a:lnB>
                      <a:noFill/>
                    </a:lnB>
                  </a:tcPr>
                </a:tc>
                <a:tc>
                  <a:txBody>
                    <a:bodyPr/>
                    <a:lstStyle/>
                    <a:p>
                      <a:pPr algn="l" fontAlgn="b"/>
                      <a:r>
                        <a:rPr lang="en-US" sz="1000" b="0" i="0" u="none" strike="noStrike">
                          <a:solidFill>
                            <a:srgbClr val="FF0000"/>
                          </a:solidFill>
                          <a:latin typeface="Arial"/>
                        </a:rPr>
                        <a:t>9B947537-B7B9-4452-9632-0719E6645284</a:t>
                      </a:r>
                    </a:p>
                  </a:txBody>
                  <a:tcPr marL="5918" marR="5918" marT="5918" marB="0" anchor="b">
                    <a:lnL>
                      <a:noFill/>
                    </a:lnL>
                    <a:lnR>
                      <a:noFill/>
                    </a:lnR>
                    <a:lnT>
                      <a:noFill/>
                    </a:lnT>
                    <a:lnB>
                      <a:noFill/>
                    </a:lnB>
                  </a:tcPr>
                </a:tc>
                <a:tc>
                  <a:txBody>
                    <a:bodyPr/>
                    <a:lstStyle/>
                    <a:p>
                      <a:pPr algn="l" fontAlgn="b"/>
                      <a:r>
                        <a:rPr lang="en-US" sz="1000" b="0" i="0" u="none" strike="noStrike">
                          <a:latin typeface="Arial"/>
                        </a:rPr>
                        <a:t>capillary refill time</a:t>
                      </a:r>
                    </a:p>
                  </a:txBody>
                  <a:tcPr marL="5918" marR="5918" marT="5918" marB="0" anchor="b">
                    <a:lnL>
                      <a:noFill/>
                    </a:lnL>
                    <a:lnR>
                      <a:noFill/>
                    </a:lnR>
                    <a:lnT>
                      <a:noFill/>
                    </a:lnT>
                    <a:lnB>
                      <a:noFill/>
                    </a:lnB>
                  </a:tcPr>
                </a:tc>
                <a:tc>
                  <a:txBody>
                    <a:bodyPr/>
                    <a:lstStyle/>
                    <a:p>
                      <a:pPr algn="l" fontAlgn="b"/>
                      <a:r>
                        <a:rPr lang="en-US" sz="1000" b="0" i="0" u="none" strike="noStrike">
                          <a:latin typeface="Arial"/>
                        </a:rPr>
                        <a:t>Physiological Measurements</a:t>
                      </a:r>
                    </a:p>
                  </a:txBody>
                  <a:tcPr marL="5918" marR="5918" marT="5918" marB="0" anchor="b">
                    <a:lnL>
                      <a:noFill/>
                    </a:lnL>
                    <a:lnR>
                      <a:noFill/>
                    </a:lnR>
                    <a:lnT>
                      <a:noFill/>
                    </a:lnT>
                    <a:lnB>
                      <a:noFill/>
                    </a:lnB>
                  </a:tcPr>
                </a:tc>
              </a:tr>
              <a:tr h="330178">
                <a:tc>
                  <a:txBody>
                    <a:bodyPr/>
                    <a:lstStyle/>
                    <a:p>
                      <a:pPr algn="l" fontAlgn="b"/>
                      <a:r>
                        <a:rPr lang="en-US" sz="1000" b="0" i="0" u="none" strike="noStrike" dirty="0">
                          <a:solidFill>
                            <a:srgbClr val="FF0000"/>
                          </a:solidFill>
                          <a:latin typeface="Arial"/>
                        </a:rPr>
                        <a:t>Diastolic blood pressure</a:t>
                      </a:r>
                    </a:p>
                  </a:txBody>
                  <a:tcPr marL="5918" marR="5918" marT="5918" marB="0" anchor="b">
                    <a:lnL>
                      <a:noFill/>
                    </a:lnL>
                    <a:lnR>
                      <a:noFill/>
                    </a:lnR>
                    <a:lnT>
                      <a:noFill/>
                    </a:lnT>
                    <a:lnB>
                      <a:noFill/>
                    </a:lnB>
                  </a:tcPr>
                </a:tc>
                <a:tc>
                  <a:txBody>
                    <a:bodyPr/>
                    <a:lstStyle/>
                    <a:p>
                      <a:pPr algn="l" fontAlgn="b"/>
                      <a:r>
                        <a:rPr lang="en-US" sz="1000" b="0" i="0" u="none" strike="noStrike" dirty="0">
                          <a:solidFill>
                            <a:srgbClr val="FF0000"/>
                          </a:solidFill>
                          <a:latin typeface="Arial"/>
                        </a:rPr>
                        <a:t>088A7BC2-F83C-4178-9C00-ADBF7DB1DEBB</a:t>
                      </a:r>
                    </a:p>
                  </a:txBody>
                  <a:tcPr marL="5918" marR="5918" marT="5918" marB="0" anchor="b">
                    <a:lnL>
                      <a:noFill/>
                    </a:lnL>
                    <a:lnR>
                      <a:noFill/>
                    </a:lnR>
                    <a:lnT>
                      <a:noFill/>
                    </a:lnT>
                    <a:lnB>
                      <a:noFill/>
                    </a:lnB>
                  </a:tcPr>
                </a:tc>
                <a:tc>
                  <a:txBody>
                    <a:bodyPr/>
                    <a:lstStyle/>
                    <a:p>
                      <a:pPr algn="l" fontAlgn="b"/>
                      <a:r>
                        <a:rPr lang="en-US" sz="1000" b="0" i="0" u="none" strike="noStrike">
                          <a:latin typeface="Arial"/>
                        </a:rPr>
                        <a:t>diastolic indirect blood pressure</a:t>
                      </a:r>
                    </a:p>
                  </a:txBody>
                  <a:tcPr marL="5918" marR="5918" marT="5918" marB="0" anchor="b">
                    <a:lnL>
                      <a:noFill/>
                    </a:lnL>
                    <a:lnR>
                      <a:noFill/>
                    </a:lnR>
                    <a:lnT>
                      <a:noFill/>
                    </a:lnT>
                    <a:lnB>
                      <a:noFill/>
                    </a:lnB>
                  </a:tcPr>
                </a:tc>
                <a:tc>
                  <a:txBody>
                    <a:bodyPr/>
                    <a:lstStyle/>
                    <a:p>
                      <a:pPr algn="l" fontAlgn="b"/>
                      <a:r>
                        <a:rPr lang="en-US" sz="1000" b="0" i="0" u="none" strike="noStrike" dirty="0">
                          <a:latin typeface="Arial"/>
                        </a:rPr>
                        <a:t>Physiological Measurements</a:t>
                      </a:r>
                    </a:p>
                  </a:txBody>
                  <a:tcPr marL="5918" marR="5918" marT="5918" marB="0" anchor="b">
                    <a:lnL>
                      <a:noFill/>
                    </a:lnL>
                    <a:lnR>
                      <a:noFill/>
                    </a:lnR>
                    <a:lnT>
                      <a:noFill/>
                    </a:lnT>
                    <a:lnB>
                      <a:noFill/>
                    </a:lnB>
                  </a:tcPr>
                </a:tc>
              </a:tr>
              <a:tr h="172131">
                <a:tc>
                  <a:txBody>
                    <a:bodyPr/>
                    <a:lstStyle/>
                    <a:p>
                      <a:pPr algn="l" fontAlgn="b"/>
                      <a:r>
                        <a:rPr lang="en-US" sz="1000" b="0" i="0" u="none" strike="noStrike">
                          <a:solidFill>
                            <a:srgbClr val="FF0000"/>
                          </a:solidFill>
                          <a:latin typeface="Arial"/>
                        </a:rPr>
                        <a:t>End tidal carbon dioxide</a:t>
                      </a:r>
                    </a:p>
                  </a:txBody>
                  <a:tcPr marL="5918" marR="5918" marT="5918" marB="0" anchor="b">
                    <a:lnL>
                      <a:noFill/>
                    </a:lnL>
                    <a:lnR>
                      <a:noFill/>
                    </a:lnR>
                    <a:lnT>
                      <a:noFill/>
                    </a:lnT>
                    <a:lnB>
                      <a:noFill/>
                    </a:lnB>
                  </a:tcPr>
                </a:tc>
                <a:tc>
                  <a:txBody>
                    <a:bodyPr/>
                    <a:lstStyle/>
                    <a:p>
                      <a:pPr algn="l" fontAlgn="b"/>
                      <a:r>
                        <a:rPr lang="en-US" sz="1000" b="0" i="0" u="none" strike="noStrike" dirty="0">
                          <a:solidFill>
                            <a:srgbClr val="FF0000"/>
                          </a:solidFill>
                          <a:latin typeface="Arial"/>
                        </a:rPr>
                        <a:t>3B7B896C-A1FB-4E6E-993D-B737A5F557FF</a:t>
                      </a:r>
                    </a:p>
                  </a:txBody>
                  <a:tcPr marL="5918" marR="5918" marT="5918" marB="0" anchor="b">
                    <a:lnL>
                      <a:noFill/>
                    </a:lnL>
                    <a:lnR>
                      <a:noFill/>
                    </a:lnR>
                    <a:lnT>
                      <a:noFill/>
                    </a:lnT>
                    <a:lnB>
                      <a:noFill/>
                    </a:lnB>
                  </a:tcPr>
                </a:tc>
                <a:tc>
                  <a:txBody>
                    <a:bodyPr/>
                    <a:lstStyle/>
                    <a:p>
                      <a:pPr algn="l" fontAlgn="b"/>
                      <a:r>
                        <a:rPr lang="en-US" sz="1000" b="0" i="0" u="none" strike="noStrike">
                          <a:latin typeface="Arial"/>
                        </a:rPr>
                        <a:t>end tidal carbon dioxide</a:t>
                      </a:r>
                    </a:p>
                  </a:txBody>
                  <a:tcPr marL="5918" marR="5918" marT="5918" marB="0" anchor="b">
                    <a:lnL>
                      <a:noFill/>
                    </a:lnL>
                    <a:lnR>
                      <a:noFill/>
                    </a:lnR>
                    <a:lnT>
                      <a:noFill/>
                    </a:lnT>
                    <a:lnB>
                      <a:noFill/>
                    </a:lnB>
                  </a:tcPr>
                </a:tc>
                <a:tc>
                  <a:txBody>
                    <a:bodyPr/>
                    <a:lstStyle/>
                    <a:p>
                      <a:pPr algn="l" fontAlgn="b"/>
                      <a:r>
                        <a:rPr lang="en-US" sz="1000" b="0" i="0" u="none" strike="noStrike">
                          <a:latin typeface="Arial"/>
                        </a:rPr>
                        <a:t>Physiological Measurements</a:t>
                      </a:r>
                    </a:p>
                  </a:txBody>
                  <a:tcPr marL="5918" marR="5918" marT="5918" marB="0" anchor="b">
                    <a:lnL>
                      <a:noFill/>
                    </a:lnL>
                    <a:lnR>
                      <a:noFill/>
                    </a:lnR>
                    <a:lnT>
                      <a:noFill/>
                    </a:lnT>
                    <a:lnB>
                      <a:noFill/>
                    </a:lnB>
                  </a:tcPr>
                </a:tc>
              </a:tr>
              <a:tr h="172131">
                <a:tc>
                  <a:txBody>
                    <a:bodyPr/>
                    <a:lstStyle/>
                    <a:p>
                      <a:pPr algn="l" fontAlgn="b"/>
                      <a:r>
                        <a:rPr lang="en-US" sz="1000" b="0" i="0" u="none" strike="noStrike">
                          <a:solidFill>
                            <a:srgbClr val="FF0000"/>
                          </a:solidFill>
                          <a:latin typeface="Arial"/>
                        </a:rPr>
                        <a:t>Heart rate</a:t>
                      </a:r>
                    </a:p>
                  </a:txBody>
                  <a:tcPr marL="5918" marR="5918" marT="5918" marB="0" anchor="b">
                    <a:lnL>
                      <a:noFill/>
                    </a:lnL>
                    <a:lnR>
                      <a:noFill/>
                    </a:lnR>
                    <a:lnT>
                      <a:noFill/>
                    </a:lnT>
                    <a:lnB>
                      <a:noFill/>
                    </a:lnB>
                  </a:tcPr>
                </a:tc>
                <a:tc>
                  <a:txBody>
                    <a:bodyPr/>
                    <a:lstStyle/>
                    <a:p>
                      <a:pPr algn="l" fontAlgn="b"/>
                      <a:r>
                        <a:rPr lang="en-US" sz="1000" b="0" i="0" u="none" strike="noStrike">
                          <a:solidFill>
                            <a:srgbClr val="FF0000"/>
                          </a:solidFill>
                          <a:latin typeface="Arial"/>
                        </a:rPr>
                        <a:t>5A074DB9-224B-46C7-B2A8-9BE5FEE208D2</a:t>
                      </a:r>
                    </a:p>
                  </a:txBody>
                  <a:tcPr marL="5918" marR="5918" marT="5918" marB="0" anchor="b">
                    <a:lnL>
                      <a:noFill/>
                    </a:lnL>
                    <a:lnR>
                      <a:noFill/>
                    </a:lnR>
                    <a:lnT>
                      <a:noFill/>
                    </a:lnT>
                    <a:lnB>
                      <a:noFill/>
                    </a:lnB>
                  </a:tcPr>
                </a:tc>
                <a:tc>
                  <a:txBody>
                    <a:bodyPr/>
                    <a:lstStyle/>
                    <a:p>
                      <a:pPr algn="l" fontAlgn="b"/>
                      <a:r>
                        <a:rPr lang="en-US" sz="1000" b="0" i="0" u="none" strike="noStrike">
                          <a:latin typeface="Arial"/>
                        </a:rPr>
                        <a:t>heart rate</a:t>
                      </a:r>
                    </a:p>
                  </a:txBody>
                  <a:tcPr marL="5918" marR="5918" marT="5918" marB="0" anchor="b">
                    <a:lnL>
                      <a:noFill/>
                    </a:lnL>
                    <a:lnR>
                      <a:noFill/>
                    </a:lnR>
                    <a:lnT>
                      <a:noFill/>
                    </a:lnT>
                    <a:lnB>
                      <a:noFill/>
                    </a:lnB>
                  </a:tcPr>
                </a:tc>
                <a:tc>
                  <a:txBody>
                    <a:bodyPr/>
                    <a:lstStyle/>
                    <a:p>
                      <a:pPr algn="l" fontAlgn="b"/>
                      <a:r>
                        <a:rPr lang="en-US" sz="1000" b="0" i="0" u="none" strike="noStrike">
                          <a:latin typeface="Arial"/>
                        </a:rPr>
                        <a:t>Physiological Measurements</a:t>
                      </a:r>
                    </a:p>
                  </a:txBody>
                  <a:tcPr marL="5918" marR="5918" marT="5918" marB="0" anchor="b">
                    <a:lnL>
                      <a:noFill/>
                    </a:lnL>
                    <a:lnR>
                      <a:noFill/>
                    </a:lnR>
                    <a:lnT>
                      <a:noFill/>
                    </a:lnT>
                    <a:lnB>
                      <a:noFill/>
                    </a:lnB>
                  </a:tcPr>
                </a:tc>
              </a:tr>
              <a:tr h="172131">
                <a:tc>
                  <a:txBody>
                    <a:bodyPr/>
                    <a:lstStyle/>
                    <a:p>
                      <a:pPr algn="l" fontAlgn="b"/>
                      <a:r>
                        <a:rPr lang="en-US" sz="1000" b="0" i="0" u="none" strike="noStrike">
                          <a:solidFill>
                            <a:srgbClr val="FF0000"/>
                          </a:solidFill>
                          <a:latin typeface="Arial"/>
                        </a:rPr>
                        <a:t>Mean blood pressure</a:t>
                      </a:r>
                    </a:p>
                  </a:txBody>
                  <a:tcPr marL="5918" marR="5918" marT="5918" marB="0" anchor="b">
                    <a:lnL>
                      <a:noFill/>
                    </a:lnL>
                    <a:lnR>
                      <a:noFill/>
                    </a:lnR>
                    <a:lnT>
                      <a:noFill/>
                    </a:lnT>
                    <a:lnB>
                      <a:noFill/>
                    </a:lnB>
                  </a:tcPr>
                </a:tc>
                <a:tc>
                  <a:txBody>
                    <a:bodyPr/>
                    <a:lstStyle/>
                    <a:p>
                      <a:pPr algn="l" fontAlgn="b"/>
                      <a:r>
                        <a:rPr lang="en-US" sz="1000" b="0" i="0" u="none" strike="noStrike">
                          <a:solidFill>
                            <a:srgbClr val="FF0000"/>
                          </a:solidFill>
                          <a:latin typeface="Arial"/>
                        </a:rPr>
                        <a:t>18BB9463-FD99-4FC8-95CB-A343B41E7B96</a:t>
                      </a:r>
                    </a:p>
                  </a:txBody>
                  <a:tcPr marL="5918" marR="5918" marT="5918" marB="0" anchor="b">
                    <a:lnL>
                      <a:noFill/>
                    </a:lnL>
                    <a:lnR>
                      <a:noFill/>
                    </a:lnR>
                    <a:lnT>
                      <a:noFill/>
                    </a:lnT>
                    <a:lnB>
                      <a:noFill/>
                    </a:lnB>
                  </a:tcPr>
                </a:tc>
                <a:tc>
                  <a:txBody>
                    <a:bodyPr/>
                    <a:lstStyle/>
                    <a:p>
                      <a:pPr algn="l" fontAlgn="b"/>
                      <a:r>
                        <a:rPr lang="en-US" sz="1000" b="0" i="0" u="none" strike="noStrike">
                          <a:latin typeface="Arial"/>
                        </a:rPr>
                        <a:t>mean indirect blood pressure</a:t>
                      </a:r>
                    </a:p>
                  </a:txBody>
                  <a:tcPr marL="5918" marR="5918" marT="5918" marB="0" anchor="b">
                    <a:lnL>
                      <a:noFill/>
                    </a:lnL>
                    <a:lnR>
                      <a:noFill/>
                    </a:lnR>
                    <a:lnT>
                      <a:noFill/>
                    </a:lnT>
                    <a:lnB>
                      <a:noFill/>
                    </a:lnB>
                  </a:tcPr>
                </a:tc>
                <a:tc>
                  <a:txBody>
                    <a:bodyPr/>
                    <a:lstStyle/>
                    <a:p>
                      <a:pPr algn="l" fontAlgn="b"/>
                      <a:r>
                        <a:rPr lang="en-US" sz="1000" b="0" i="0" u="none" strike="noStrike">
                          <a:latin typeface="Arial"/>
                        </a:rPr>
                        <a:t>Physiological Measurements</a:t>
                      </a:r>
                    </a:p>
                  </a:txBody>
                  <a:tcPr marL="5918" marR="5918" marT="5918" marB="0" anchor="b">
                    <a:lnL>
                      <a:noFill/>
                    </a:lnL>
                    <a:lnR>
                      <a:noFill/>
                    </a:lnR>
                    <a:lnT>
                      <a:noFill/>
                    </a:lnT>
                    <a:lnB>
                      <a:noFill/>
                    </a:lnB>
                  </a:tcPr>
                </a:tc>
              </a:tr>
              <a:tr h="172131">
                <a:tc>
                  <a:txBody>
                    <a:bodyPr/>
                    <a:lstStyle/>
                    <a:p>
                      <a:pPr algn="l" fontAlgn="b"/>
                      <a:r>
                        <a:rPr lang="en-US" sz="1000" b="0" i="0" u="none" strike="noStrike">
                          <a:solidFill>
                            <a:srgbClr val="FF0000"/>
                          </a:solidFill>
                          <a:latin typeface="Arial"/>
                        </a:rPr>
                        <a:t>Oxygen saturation</a:t>
                      </a:r>
                    </a:p>
                  </a:txBody>
                  <a:tcPr marL="5918" marR="5918" marT="5918" marB="0" anchor="b">
                    <a:lnL>
                      <a:noFill/>
                    </a:lnL>
                    <a:lnR>
                      <a:noFill/>
                    </a:lnR>
                    <a:lnT>
                      <a:noFill/>
                    </a:lnT>
                    <a:lnB>
                      <a:noFill/>
                    </a:lnB>
                  </a:tcPr>
                </a:tc>
                <a:tc>
                  <a:txBody>
                    <a:bodyPr/>
                    <a:lstStyle/>
                    <a:p>
                      <a:pPr algn="l" fontAlgn="b"/>
                      <a:r>
                        <a:rPr lang="en-US" sz="1000" b="0" i="0" u="none" strike="noStrike">
                          <a:solidFill>
                            <a:srgbClr val="FF0000"/>
                          </a:solidFill>
                          <a:latin typeface="Arial"/>
                        </a:rPr>
                        <a:t>FDA33319-5428-482D-9211-AA7DBCDEA1AA</a:t>
                      </a:r>
                    </a:p>
                  </a:txBody>
                  <a:tcPr marL="5918" marR="5918" marT="5918" marB="0" anchor="b">
                    <a:lnL>
                      <a:noFill/>
                    </a:lnL>
                    <a:lnR>
                      <a:noFill/>
                    </a:lnR>
                    <a:lnT>
                      <a:noFill/>
                    </a:lnT>
                    <a:lnB>
                      <a:noFill/>
                    </a:lnB>
                  </a:tcPr>
                </a:tc>
                <a:tc>
                  <a:txBody>
                    <a:bodyPr/>
                    <a:lstStyle/>
                    <a:p>
                      <a:pPr algn="l" fontAlgn="b"/>
                      <a:r>
                        <a:rPr lang="en-US" sz="1000" b="0" i="0" u="none" strike="noStrike">
                          <a:latin typeface="Arial"/>
                        </a:rPr>
                        <a:t>oxygen saturation</a:t>
                      </a:r>
                    </a:p>
                  </a:txBody>
                  <a:tcPr marL="5918" marR="5918" marT="5918" marB="0" anchor="b">
                    <a:lnL>
                      <a:noFill/>
                    </a:lnL>
                    <a:lnR>
                      <a:noFill/>
                    </a:lnR>
                    <a:lnT>
                      <a:noFill/>
                    </a:lnT>
                    <a:lnB>
                      <a:noFill/>
                    </a:lnB>
                  </a:tcPr>
                </a:tc>
                <a:tc>
                  <a:txBody>
                    <a:bodyPr/>
                    <a:lstStyle/>
                    <a:p>
                      <a:pPr algn="l" fontAlgn="b"/>
                      <a:r>
                        <a:rPr lang="en-US" sz="1000" b="0" i="0" u="none" strike="noStrike">
                          <a:latin typeface="Arial"/>
                        </a:rPr>
                        <a:t>Physiological Measurements</a:t>
                      </a:r>
                    </a:p>
                  </a:txBody>
                  <a:tcPr marL="5918" marR="5918" marT="5918" marB="0" anchor="b">
                    <a:lnL>
                      <a:noFill/>
                    </a:lnL>
                    <a:lnR>
                      <a:noFill/>
                    </a:lnR>
                    <a:lnT>
                      <a:noFill/>
                    </a:lnT>
                    <a:lnB>
                      <a:noFill/>
                    </a:lnB>
                  </a:tcPr>
                </a:tc>
              </a:tr>
              <a:tr h="172131">
                <a:tc>
                  <a:txBody>
                    <a:bodyPr/>
                    <a:lstStyle/>
                    <a:p>
                      <a:pPr algn="l" fontAlgn="b"/>
                      <a:r>
                        <a:rPr lang="en-US" sz="1000" b="0" i="0" u="none" strike="noStrike">
                          <a:solidFill>
                            <a:srgbClr val="FF0000"/>
                          </a:solidFill>
                          <a:latin typeface="Arial"/>
                        </a:rPr>
                        <a:t>Respiratory rate</a:t>
                      </a:r>
                    </a:p>
                  </a:txBody>
                  <a:tcPr marL="5918" marR="5918" marT="5918" marB="0" anchor="b">
                    <a:lnL>
                      <a:noFill/>
                    </a:lnL>
                    <a:lnR>
                      <a:noFill/>
                    </a:lnR>
                    <a:lnT>
                      <a:noFill/>
                    </a:lnT>
                    <a:lnB>
                      <a:noFill/>
                    </a:lnB>
                  </a:tcPr>
                </a:tc>
                <a:tc>
                  <a:txBody>
                    <a:bodyPr/>
                    <a:lstStyle/>
                    <a:p>
                      <a:pPr algn="l" fontAlgn="b"/>
                      <a:r>
                        <a:rPr lang="en-US" sz="1000" b="0" i="0" u="none" strike="noStrike">
                          <a:solidFill>
                            <a:srgbClr val="FF0000"/>
                          </a:solidFill>
                          <a:latin typeface="Arial"/>
                        </a:rPr>
                        <a:t>5495FB8C-5065-4160-9BB4-D389A14B233E</a:t>
                      </a:r>
                    </a:p>
                  </a:txBody>
                  <a:tcPr marL="5918" marR="5918" marT="5918" marB="0" anchor="b">
                    <a:lnL>
                      <a:noFill/>
                    </a:lnL>
                    <a:lnR>
                      <a:noFill/>
                    </a:lnR>
                    <a:lnT>
                      <a:noFill/>
                    </a:lnT>
                    <a:lnB>
                      <a:noFill/>
                    </a:lnB>
                  </a:tcPr>
                </a:tc>
                <a:tc>
                  <a:txBody>
                    <a:bodyPr/>
                    <a:lstStyle/>
                    <a:p>
                      <a:pPr algn="l" fontAlgn="b"/>
                      <a:r>
                        <a:rPr lang="en-US" sz="1000" b="0" i="0" u="none" strike="noStrike">
                          <a:latin typeface="Arial"/>
                        </a:rPr>
                        <a:t>respiratory rate</a:t>
                      </a:r>
                    </a:p>
                  </a:txBody>
                  <a:tcPr marL="5918" marR="5918" marT="5918" marB="0" anchor="b">
                    <a:lnL>
                      <a:noFill/>
                    </a:lnL>
                    <a:lnR>
                      <a:noFill/>
                    </a:lnR>
                    <a:lnT>
                      <a:noFill/>
                    </a:lnT>
                    <a:lnB>
                      <a:noFill/>
                    </a:lnB>
                  </a:tcPr>
                </a:tc>
                <a:tc>
                  <a:txBody>
                    <a:bodyPr/>
                    <a:lstStyle/>
                    <a:p>
                      <a:pPr algn="l" fontAlgn="b"/>
                      <a:r>
                        <a:rPr lang="en-US" sz="1000" b="0" i="0" u="none" strike="noStrike">
                          <a:latin typeface="Arial"/>
                        </a:rPr>
                        <a:t>Physiological Measurements</a:t>
                      </a:r>
                    </a:p>
                  </a:txBody>
                  <a:tcPr marL="5918" marR="5918" marT="5918" marB="0" anchor="b">
                    <a:lnL>
                      <a:noFill/>
                    </a:lnL>
                    <a:lnR>
                      <a:noFill/>
                    </a:lnR>
                    <a:lnT>
                      <a:noFill/>
                    </a:lnT>
                    <a:lnB>
                      <a:noFill/>
                    </a:lnB>
                  </a:tcPr>
                </a:tc>
              </a:tr>
              <a:tr h="330178">
                <a:tc>
                  <a:txBody>
                    <a:bodyPr/>
                    <a:lstStyle/>
                    <a:p>
                      <a:pPr algn="l" fontAlgn="b"/>
                      <a:r>
                        <a:rPr lang="en-US" sz="1000" b="0" i="0" u="none" strike="noStrike">
                          <a:solidFill>
                            <a:srgbClr val="FF0000"/>
                          </a:solidFill>
                          <a:latin typeface="Arial"/>
                        </a:rPr>
                        <a:t>Systolic blood pressure</a:t>
                      </a:r>
                    </a:p>
                  </a:txBody>
                  <a:tcPr marL="5918" marR="5918" marT="5918" marB="0" anchor="b">
                    <a:lnL>
                      <a:noFill/>
                    </a:lnL>
                    <a:lnR>
                      <a:noFill/>
                    </a:lnR>
                    <a:lnT>
                      <a:noFill/>
                    </a:lnT>
                    <a:lnB>
                      <a:noFill/>
                    </a:lnB>
                  </a:tcPr>
                </a:tc>
                <a:tc>
                  <a:txBody>
                    <a:bodyPr/>
                    <a:lstStyle/>
                    <a:p>
                      <a:pPr algn="l" fontAlgn="b"/>
                      <a:r>
                        <a:rPr lang="en-US" sz="1000" b="0" i="0" u="none" strike="noStrike" dirty="0">
                          <a:solidFill>
                            <a:srgbClr val="FF0000"/>
                          </a:solidFill>
                          <a:latin typeface="Arial"/>
                        </a:rPr>
                        <a:t>FCCC6BF6-EE80-425C-8FD5-AEB824A5C4BD</a:t>
                      </a:r>
                    </a:p>
                  </a:txBody>
                  <a:tcPr marL="5918" marR="5918" marT="5918" marB="0" anchor="b">
                    <a:lnL>
                      <a:noFill/>
                    </a:lnL>
                    <a:lnR>
                      <a:noFill/>
                    </a:lnR>
                    <a:lnT>
                      <a:noFill/>
                    </a:lnT>
                    <a:lnB>
                      <a:noFill/>
                    </a:lnB>
                  </a:tcPr>
                </a:tc>
                <a:tc>
                  <a:txBody>
                    <a:bodyPr/>
                    <a:lstStyle/>
                    <a:p>
                      <a:pPr algn="l" fontAlgn="b"/>
                      <a:r>
                        <a:rPr lang="en-US" sz="1000" b="0" i="0" u="none" strike="noStrike">
                          <a:latin typeface="Arial"/>
                        </a:rPr>
                        <a:t>systolic indirect blood pressure</a:t>
                      </a:r>
                    </a:p>
                  </a:txBody>
                  <a:tcPr marL="5918" marR="5918" marT="5918" marB="0" anchor="b">
                    <a:lnL>
                      <a:noFill/>
                    </a:lnL>
                    <a:lnR>
                      <a:noFill/>
                    </a:lnR>
                    <a:lnT>
                      <a:noFill/>
                    </a:lnT>
                    <a:lnB>
                      <a:noFill/>
                    </a:lnB>
                  </a:tcPr>
                </a:tc>
                <a:tc>
                  <a:txBody>
                    <a:bodyPr/>
                    <a:lstStyle/>
                    <a:p>
                      <a:pPr algn="l" fontAlgn="b"/>
                      <a:r>
                        <a:rPr lang="en-US" sz="1000" b="0" i="0" u="none" strike="noStrike" dirty="0">
                          <a:latin typeface="Arial"/>
                        </a:rPr>
                        <a:t>Physiological Measurements</a:t>
                      </a:r>
                    </a:p>
                  </a:txBody>
                  <a:tcPr marL="5918" marR="5918" marT="5918" marB="0" anchor="b">
                    <a:lnL>
                      <a:noFill/>
                    </a:lnL>
                    <a:lnR>
                      <a:noFill/>
                    </a:lnR>
                    <a:lnT>
                      <a:noFill/>
                    </a:lnT>
                    <a:lnB>
                      <a:noFill/>
                    </a:lnB>
                  </a:tcPr>
                </a:tc>
              </a:tr>
            </a:tbl>
          </a:graphicData>
        </a:graphic>
      </p:graphicFrame>
    </p:spTree>
    <p:extLst>
      <p:ext uri="{BB962C8B-B14F-4D97-AF65-F5344CB8AC3E}">
        <p14:creationId xmlns:p14="http://schemas.microsoft.com/office/powerpoint/2010/main" val="2190208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Example Project– </a:t>
            </a:r>
            <a:r>
              <a:rPr lang="en-US" sz="2800" dirty="0"/>
              <a:t>Community Sponsored</a:t>
            </a:r>
            <a:r>
              <a:rPr lang="en-US" sz="3600" dirty="0"/>
              <a:t/>
            </a:r>
            <a:br>
              <a:rPr lang="en-US" sz="3600" dirty="0"/>
            </a:br>
            <a:r>
              <a:rPr lang="en-US" sz="3600" dirty="0"/>
              <a:t>Daily Reporting Process</a:t>
            </a:r>
            <a:endParaRPr lang="en-GB" sz="3600" dirty="0"/>
          </a:p>
        </p:txBody>
      </p:sp>
      <p:sp>
        <p:nvSpPr>
          <p:cNvPr id="3" name="Tijdelijke aanduiding voor inhoud 2"/>
          <p:cNvSpPr>
            <a:spLocks noGrp="1"/>
          </p:cNvSpPr>
          <p:nvPr>
            <p:ph idx="1"/>
          </p:nvPr>
        </p:nvSpPr>
        <p:spPr>
          <a:xfrm>
            <a:off x="628650" y="1690689"/>
            <a:ext cx="7886700" cy="4351338"/>
          </a:xfrm>
        </p:spPr>
        <p:txBody>
          <a:bodyPr>
            <a:normAutofit fontScale="85000" lnSpcReduction="20000"/>
          </a:bodyPr>
          <a:lstStyle/>
          <a:p>
            <a:r>
              <a:rPr lang="en-US" sz="2400" dirty="0"/>
              <a:t>…it all started during a break at 2015 AZA’s Institutional Records Keeping </a:t>
            </a:r>
            <a:r>
              <a:rPr lang="en-US" dirty="0"/>
              <a:t/>
            </a:r>
            <a:br>
              <a:rPr lang="en-US" dirty="0"/>
            </a:br>
            <a:endParaRPr lang="en-US" dirty="0"/>
          </a:p>
          <a:p>
            <a:pPr marL="285750" indent="-285750"/>
            <a:r>
              <a:rPr lang="en-US" sz="2400" dirty="0"/>
              <a:t>Sunset Zoo’s Curator was taking the course and asked, </a:t>
            </a:r>
            <a:br>
              <a:rPr lang="en-US" sz="2400" dirty="0"/>
            </a:br>
            <a:r>
              <a:rPr lang="en-US" sz="2400" dirty="0"/>
              <a:t>“What’s possible?”</a:t>
            </a:r>
          </a:p>
          <a:p>
            <a:pPr marL="285750" indent="-285750"/>
            <a:r>
              <a:rPr lang="en-US" sz="2400" dirty="0"/>
              <a:t>Their internal keeper daily reporting system was no longer supported</a:t>
            </a:r>
          </a:p>
          <a:p>
            <a:pPr marL="285750" indent="-285750"/>
            <a:r>
              <a:rPr lang="en-US" sz="2400" dirty="0"/>
              <a:t>Rather than rebuild a system or hire internally to support theirs,</a:t>
            </a:r>
            <a:br>
              <a:rPr lang="en-US" sz="2400" dirty="0"/>
            </a:br>
            <a:r>
              <a:rPr lang="en-US" sz="2400" dirty="0"/>
              <a:t>Sunset began a call to arms for a ZIMS version to replace:</a:t>
            </a:r>
          </a:p>
          <a:p>
            <a:pPr marL="742950" lvl="1" indent="-285750"/>
            <a:r>
              <a:rPr lang="en-US" dirty="0"/>
              <a:t>A system for Keepers to records data in a place where it can be reviewed before being ‘live’</a:t>
            </a:r>
          </a:p>
          <a:p>
            <a:pPr marL="742950" lvl="1" indent="-285750"/>
            <a:r>
              <a:rPr lang="en-US" dirty="0"/>
              <a:t>A workspace for their small and collaborative team to share data</a:t>
            </a:r>
          </a:p>
          <a:p>
            <a:pPr marL="742950" lvl="1" indent="-285750"/>
            <a:r>
              <a:rPr lang="en-US" dirty="0"/>
              <a:t>A place easily integrated with the animals global record</a:t>
            </a:r>
          </a:p>
          <a:p>
            <a:pPr marL="742950" lvl="1" indent="-285750"/>
            <a:endParaRPr lang="en-US" dirty="0"/>
          </a:p>
          <a:p>
            <a:pPr lvl="1"/>
            <a:r>
              <a:rPr lang="en-US" dirty="0"/>
              <a:t>…But they’d need help.</a:t>
            </a:r>
          </a:p>
          <a:p>
            <a:endParaRPr lang="en-GB" dirty="0"/>
          </a:p>
        </p:txBody>
      </p:sp>
    </p:spTree>
    <p:extLst>
      <p:ext uri="{BB962C8B-B14F-4D97-AF65-F5344CB8AC3E}">
        <p14:creationId xmlns:p14="http://schemas.microsoft.com/office/powerpoint/2010/main" val="13690652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11392"/>
            <a:ext cx="7886700" cy="1325563"/>
          </a:xfrm>
        </p:spPr>
        <p:txBody>
          <a:bodyPr>
            <a:normAutofit/>
          </a:bodyPr>
          <a:lstStyle/>
          <a:p>
            <a:pPr algn="ctr"/>
            <a:r>
              <a:rPr lang="en-US" sz="4000" dirty="0"/>
              <a:t>Daily Reporting Process</a:t>
            </a:r>
            <a:endParaRPr lang="en-GB" sz="4000" dirty="0"/>
          </a:p>
        </p:txBody>
      </p:sp>
      <p:sp>
        <p:nvSpPr>
          <p:cNvPr id="3" name="Tijdelijke aanduiding voor inhoud 2"/>
          <p:cNvSpPr>
            <a:spLocks noGrp="1"/>
          </p:cNvSpPr>
          <p:nvPr>
            <p:ph idx="1"/>
          </p:nvPr>
        </p:nvSpPr>
        <p:spPr>
          <a:xfrm>
            <a:off x="628650" y="1349107"/>
            <a:ext cx="7886700" cy="4351338"/>
          </a:xfrm>
        </p:spPr>
        <p:txBody>
          <a:bodyPr>
            <a:normAutofit fontScale="92500" lnSpcReduction="20000"/>
          </a:bodyPr>
          <a:lstStyle/>
          <a:p>
            <a:pPr marL="342900" indent="-342900"/>
            <a:r>
              <a:rPr lang="en-US" sz="2400" dirty="0"/>
              <a:t>Their budget would cover ~1/10</a:t>
            </a:r>
            <a:r>
              <a:rPr lang="en-US" sz="2400" baseline="30000" dirty="0"/>
              <a:t>th</a:t>
            </a:r>
            <a:r>
              <a:rPr lang="en-US" sz="2400" dirty="0"/>
              <a:t> of the overall ZIMS costs</a:t>
            </a:r>
          </a:p>
          <a:p>
            <a:pPr marL="342900" indent="-342900"/>
            <a:r>
              <a:rPr lang="en-US" sz="2400" dirty="0"/>
              <a:t>The desire for better daily reporting was well known, and a call for support was issued</a:t>
            </a:r>
          </a:p>
          <a:p>
            <a:pPr marL="342900" indent="-342900"/>
            <a:r>
              <a:rPr lang="en-US" sz="2400" dirty="0"/>
              <a:t>In total, 22 members have supported this project with finances, expertise on design and now in testing!</a:t>
            </a:r>
          </a:p>
          <a:p>
            <a:pPr marL="342900" indent="-342900"/>
            <a:r>
              <a:rPr lang="en-US" sz="2400" dirty="0"/>
              <a:t>Project delivers two key features into ZIMS:</a:t>
            </a:r>
          </a:p>
          <a:p>
            <a:pPr marL="800100" lvl="1" indent="-342900"/>
            <a:r>
              <a:rPr lang="en-US" dirty="0"/>
              <a:t>Provisional data recording</a:t>
            </a:r>
          </a:p>
          <a:p>
            <a:pPr lvl="2"/>
            <a:r>
              <a:rPr lang="en-US" sz="2400" dirty="0"/>
              <a:t>-Allows ‘keeper/aquarist/volunteers/</a:t>
            </a:r>
            <a:r>
              <a:rPr lang="en-US" sz="2400" dirty="0" err="1"/>
              <a:t>ect</a:t>
            </a:r>
            <a:r>
              <a:rPr lang="en-US" sz="2400" dirty="0"/>
              <a:t>’ to enter data that requires approval from administrator </a:t>
            </a:r>
          </a:p>
          <a:p>
            <a:pPr marL="800100" lvl="1" indent="-342900"/>
            <a:r>
              <a:rPr lang="en-US" dirty="0"/>
              <a:t>Enhanced daily activity report</a:t>
            </a:r>
          </a:p>
          <a:p>
            <a:pPr lvl="2"/>
            <a:r>
              <a:rPr lang="en-US" sz="2400" dirty="0"/>
              <a:t>-Focus on daily husbandry and facility management events</a:t>
            </a:r>
          </a:p>
          <a:p>
            <a:pPr lvl="2"/>
            <a:r>
              <a:rPr lang="en-US" sz="2400" dirty="0"/>
              <a:t>-Output from ZIMS</a:t>
            </a:r>
          </a:p>
          <a:p>
            <a:pPr lvl="1"/>
            <a:r>
              <a:rPr lang="en-US" b="1" dirty="0"/>
              <a:t>*Delivery in ZIMS 2.3 in late January*</a:t>
            </a:r>
            <a:endParaRPr lang="en-GB" dirty="0"/>
          </a:p>
        </p:txBody>
      </p:sp>
    </p:spTree>
    <p:extLst>
      <p:ext uri="{BB962C8B-B14F-4D97-AF65-F5344CB8AC3E}">
        <p14:creationId xmlns:p14="http://schemas.microsoft.com/office/powerpoint/2010/main" val="2814156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dirty="0"/>
              <a:t>A KDR by Any Other Name</a:t>
            </a:r>
            <a:br>
              <a:rPr lang="en-US" dirty="0"/>
            </a:br>
            <a:r>
              <a:rPr lang="en-US" sz="2800" i="1" dirty="0"/>
              <a:t>1,000 members = 1,000 examples</a:t>
            </a:r>
            <a:endParaRPr lang="en-GB" sz="2800" dirty="0"/>
          </a:p>
        </p:txBody>
      </p:sp>
      <p:pic>
        <p:nvPicPr>
          <p:cNvPr id="5"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41382">
            <a:off x="1227524" y="1935045"/>
            <a:ext cx="2095933" cy="2283251"/>
          </a:xfrm>
          <a:prstGeom prst="rect">
            <a:avLst/>
          </a:prstGeom>
        </p:spPr>
      </p:pic>
      <p:sp>
        <p:nvSpPr>
          <p:cNvPr id="3" name="Tijdelijke aanduiding voor inhoud 2"/>
          <p:cNvSpPr>
            <a:spLocks noGrp="1"/>
          </p:cNvSpPr>
          <p:nvPr>
            <p:ph idx="1"/>
          </p:nvPr>
        </p:nvSpPr>
        <p:spPr/>
        <p:txBody>
          <a:bodyPr/>
          <a:lstStyle/>
          <a:p>
            <a:endParaRPr lang="en-GB"/>
          </a:p>
        </p:txBody>
      </p:sp>
      <p:pic>
        <p:nvPicPr>
          <p:cNvPr id="6"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88826">
            <a:off x="574830" y="2452681"/>
            <a:ext cx="1752661" cy="2279384"/>
          </a:xfrm>
          <a:prstGeom prst="rect">
            <a:avLst/>
          </a:prstGeom>
        </p:spPr>
      </p:pic>
      <p:pic>
        <p:nvPicPr>
          <p:cNvPr id="4"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11612">
            <a:off x="220112" y="1624306"/>
            <a:ext cx="2227438" cy="2146256"/>
          </a:xfrm>
          <a:prstGeom prst="rect">
            <a:avLst/>
          </a:prstGeom>
        </p:spPr>
      </p:pic>
      <p:pic>
        <p:nvPicPr>
          <p:cNvPr id="8"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32230">
            <a:off x="1195399" y="4062181"/>
            <a:ext cx="2199532" cy="1925542"/>
          </a:xfrm>
          <a:prstGeom prst="rect">
            <a:avLst/>
          </a:prstGeom>
        </p:spPr>
      </p:pic>
      <p:pic>
        <p:nvPicPr>
          <p:cNvPr id="10"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21273" y="3526983"/>
            <a:ext cx="2855446" cy="1515687"/>
          </a:xfrm>
          <a:prstGeom prst="rect">
            <a:avLst/>
          </a:prstGeom>
        </p:spPr>
      </p:pic>
      <p:pic>
        <p:nvPicPr>
          <p:cNvPr id="11"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291480">
            <a:off x="2841135" y="2105730"/>
            <a:ext cx="3303094" cy="3554373"/>
          </a:xfrm>
          <a:prstGeom prst="rect">
            <a:avLst/>
          </a:prstGeom>
        </p:spPr>
      </p:pic>
      <p:pic>
        <p:nvPicPr>
          <p:cNvPr id="7"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867698">
            <a:off x="335641" y="3482601"/>
            <a:ext cx="2021946" cy="2229975"/>
          </a:xfrm>
          <a:prstGeom prst="rect">
            <a:avLst/>
          </a:prstGeom>
        </p:spPr>
      </p:pic>
      <p:pic>
        <p:nvPicPr>
          <p:cNvPr id="9"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128936">
            <a:off x="1918268" y="3960148"/>
            <a:ext cx="3044333" cy="2025579"/>
          </a:xfrm>
          <a:prstGeom prst="rect">
            <a:avLst/>
          </a:prstGeom>
        </p:spPr>
      </p:pic>
      <p:pic>
        <p:nvPicPr>
          <p:cNvPr id="12"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774012">
            <a:off x="2760073" y="3780188"/>
            <a:ext cx="4305080" cy="1009277"/>
          </a:xfrm>
          <a:prstGeom prst="rect">
            <a:avLst/>
          </a:prstGeom>
        </p:spPr>
      </p:pic>
      <p:pic>
        <p:nvPicPr>
          <p:cNvPr id="15" name="Picture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325801">
            <a:off x="5130643" y="1945988"/>
            <a:ext cx="1935437" cy="2500964"/>
          </a:xfrm>
          <a:prstGeom prst="rect">
            <a:avLst/>
          </a:prstGeom>
        </p:spPr>
      </p:pic>
      <p:pic>
        <p:nvPicPr>
          <p:cNvPr id="13"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25120">
            <a:off x="4641076" y="3223650"/>
            <a:ext cx="2106673" cy="2283251"/>
          </a:xfrm>
          <a:prstGeom prst="rect">
            <a:avLst/>
          </a:prstGeom>
        </p:spPr>
      </p:pic>
      <p:pic>
        <p:nvPicPr>
          <p:cNvPr id="14" name="Picture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9746178">
            <a:off x="5724868" y="2989446"/>
            <a:ext cx="2092980" cy="2240249"/>
          </a:xfrm>
          <a:prstGeom prst="rect">
            <a:avLst/>
          </a:prstGeom>
        </p:spPr>
      </p:pic>
      <p:pic>
        <p:nvPicPr>
          <p:cNvPr id="18" name="Picture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1211840">
            <a:off x="6023171" y="3236270"/>
            <a:ext cx="2126898" cy="2283251"/>
          </a:xfrm>
          <a:prstGeom prst="rect">
            <a:avLst/>
          </a:prstGeom>
        </p:spPr>
      </p:pic>
      <p:pic>
        <p:nvPicPr>
          <p:cNvPr id="16" name="Picture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115047">
            <a:off x="6354496" y="3142695"/>
            <a:ext cx="2098963" cy="2283251"/>
          </a:xfrm>
          <a:prstGeom prst="rect">
            <a:avLst/>
          </a:prstGeom>
        </p:spPr>
      </p:pic>
      <p:pic>
        <p:nvPicPr>
          <p:cNvPr id="17" name="Picture 1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558000">
            <a:off x="5997587" y="1958410"/>
            <a:ext cx="2052987" cy="2283251"/>
          </a:xfrm>
          <a:prstGeom prst="rect">
            <a:avLst/>
          </a:prstGeom>
        </p:spPr>
      </p:pic>
      <p:pic>
        <p:nvPicPr>
          <p:cNvPr id="19" name="Picture 2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772494">
            <a:off x="6555453" y="3458236"/>
            <a:ext cx="1938226" cy="1841822"/>
          </a:xfrm>
          <a:prstGeom prst="rect">
            <a:avLst/>
          </a:prstGeom>
        </p:spPr>
      </p:pic>
      <p:pic>
        <p:nvPicPr>
          <p:cNvPr id="20" name="Picture 1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20671164">
            <a:off x="6421990" y="1802012"/>
            <a:ext cx="2006723" cy="2255344"/>
          </a:xfrm>
          <a:prstGeom prst="rect">
            <a:avLst/>
          </a:prstGeom>
        </p:spPr>
      </p:pic>
    </p:spTree>
    <p:extLst>
      <p:ext uri="{BB962C8B-B14F-4D97-AF65-F5344CB8AC3E}">
        <p14:creationId xmlns:p14="http://schemas.microsoft.com/office/powerpoint/2010/main" val="2587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90"/>
                                          </p:val>
                                        </p:tav>
                                        <p:tav tm="100000">
                                          <p:val>
                                            <p:fltVal val="0"/>
                                          </p:val>
                                        </p:tav>
                                      </p:tavLst>
                                    </p:anim>
                                    <p:animEffect transition="in" filter="fade">
                                      <p:cBhvr>
                                        <p:cTn id="32" dur="1000"/>
                                        <p:tgtEl>
                                          <p:spTgt spid="8"/>
                                        </p:tgtEl>
                                      </p:cBhvr>
                                    </p:animEffect>
                                  </p:childTnLst>
                                </p:cTn>
                              </p:par>
                              <p:par>
                                <p:cTn id="33" presetID="3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style.rotation</p:attrName>
                                        </p:attrNameLst>
                                      </p:cBhvr>
                                      <p:tavLst>
                                        <p:tav tm="0">
                                          <p:val>
                                            <p:fltVal val="90"/>
                                          </p:val>
                                        </p:tav>
                                        <p:tav tm="100000">
                                          <p:val>
                                            <p:fltVal val="0"/>
                                          </p:val>
                                        </p:tav>
                                      </p:tavLst>
                                    </p:anim>
                                    <p:animEffect transition="in" filter="fade">
                                      <p:cBhvr>
                                        <p:cTn id="38" dur="1000"/>
                                        <p:tgtEl>
                                          <p:spTgt spid="9"/>
                                        </p:tgtEl>
                                      </p:cBhvr>
                                    </p:animEffect>
                                  </p:childTnLst>
                                </p:cTn>
                              </p:par>
                            </p:childTnLst>
                          </p:cTn>
                        </p:par>
                        <p:par>
                          <p:cTn id="39" fill="hold">
                            <p:stCondLst>
                              <p:cond delay="4000"/>
                            </p:stCondLst>
                            <p:childTnLst>
                              <p:par>
                                <p:cTn id="40" presetID="14" presetClass="entr" presetSubtype="10"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randombar(horizontal)">
                                      <p:cBhvr>
                                        <p:cTn id="42" dur="500"/>
                                        <p:tgtEl>
                                          <p:spTgt spid="10"/>
                                        </p:tgtEl>
                                      </p:cBhvr>
                                    </p:animEffect>
                                  </p:childTnLst>
                                </p:cTn>
                              </p:par>
                            </p:childTnLst>
                          </p:cTn>
                        </p:par>
                        <p:par>
                          <p:cTn id="43" fill="hold">
                            <p:stCondLst>
                              <p:cond delay="4500"/>
                            </p:stCondLst>
                            <p:childTnLst>
                              <p:par>
                                <p:cTn id="44" presetID="31" presetClass="entr" presetSubtype="0"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1000" fill="hold"/>
                                        <p:tgtEl>
                                          <p:spTgt spid="11"/>
                                        </p:tgtEl>
                                        <p:attrNameLst>
                                          <p:attrName>ppt_w</p:attrName>
                                        </p:attrNameLst>
                                      </p:cBhvr>
                                      <p:tavLst>
                                        <p:tav tm="0">
                                          <p:val>
                                            <p:fltVal val="0"/>
                                          </p:val>
                                        </p:tav>
                                        <p:tav tm="100000">
                                          <p:val>
                                            <p:strVal val="#ppt_w"/>
                                          </p:val>
                                        </p:tav>
                                      </p:tavLst>
                                    </p:anim>
                                    <p:anim calcmode="lin" valueType="num">
                                      <p:cBhvr>
                                        <p:cTn id="47" dur="1000" fill="hold"/>
                                        <p:tgtEl>
                                          <p:spTgt spid="11"/>
                                        </p:tgtEl>
                                        <p:attrNameLst>
                                          <p:attrName>ppt_h</p:attrName>
                                        </p:attrNameLst>
                                      </p:cBhvr>
                                      <p:tavLst>
                                        <p:tav tm="0">
                                          <p:val>
                                            <p:fltVal val="0"/>
                                          </p:val>
                                        </p:tav>
                                        <p:tav tm="100000">
                                          <p:val>
                                            <p:strVal val="#ppt_h"/>
                                          </p:val>
                                        </p:tav>
                                      </p:tavLst>
                                    </p:anim>
                                    <p:anim calcmode="lin" valueType="num">
                                      <p:cBhvr>
                                        <p:cTn id="48" dur="1000" fill="hold"/>
                                        <p:tgtEl>
                                          <p:spTgt spid="11"/>
                                        </p:tgtEl>
                                        <p:attrNameLst>
                                          <p:attrName>style.rotation</p:attrName>
                                        </p:attrNameLst>
                                      </p:cBhvr>
                                      <p:tavLst>
                                        <p:tav tm="0">
                                          <p:val>
                                            <p:fltVal val="90"/>
                                          </p:val>
                                        </p:tav>
                                        <p:tav tm="100000">
                                          <p:val>
                                            <p:fltVal val="0"/>
                                          </p:val>
                                        </p:tav>
                                      </p:tavLst>
                                    </p:anim>
                                    <p:animEffect transition="in" filter="fade">
                                      <p:cBhvr>
                                        <p:cTn id="49" dur="1000"/>
                                        <p:tgtEl>
                                          <p:spTgt spid="11"/>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6" presetClass="entr" presetSubtype="21"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barn(inVertical)">
                                      <p:cBhvr>
                                        <p:cTn id="59" dur="500"/>
                                        <p:tgtEl>
                                          <p:spTgt spid="13"/>
                                        </p:tgtEl>
                                      </p:cBhvr>
                                    </p:animEffect>
                                  </p:childTnLst>
                                </p:cTn>
                              </p:par>
                            </p:childTnLst>
                          </p:cTn>
                        </p:par>
                        <p:par>
                          <p:cTn id="60" fill="hold">
                            <p:stCondLst>
                              <p:cond delay="7000"/>
                            </p:stCondLst>
                            <p:childTnLst>
                              <p:par>
                                <p:cTn id="61" presetID="42" presetClass="entr" presetSubtype="0"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1000" fill="hold"/>
                                        <p:tgtEl>
                                          <p:spTgt spid="15"/>
                                        </p:tgtEl>
                                        <p:attrNameLst>
                                          <p:attrName>ppt_w</p:attrName>
                                        </p:attrNameLst>
                                      </p:cBhvr>
                                      <p:tavLst>
                                        <p:tav tm="0">
                                          <p:val>
                                            <p:fltVal val="0"/>
                                          </p:val>
                                        </p:tav>
                                        <p:tav tm="100000">
                                          <p:val>
                                            <p:strVal val="#ppt_w"/>
                                          </p:val>
                                        </p:tav>
                                      </p:tavLst>
                                    </p:anim>
                                    <p:anim calcmode="lin" valueType="num">
                                      <p:cBhvr>
                                        <p:cTn id="70" dur="1000" fill="hold"/>
                                        <p:tgtEl>
                                          <p:spTgt spid="15"/>
                                        </p:tgtEl>
                                        <p:attrNameLst>
                                          <p:attrName>ppt_h</p:attrName>
                                        </p:attrNameLst>
                                      </p:cBhvr>
                                      <p:tavLst>
                                        <p:tav tm="0">
                                          <p:val>
                                            <p:fltVal val="0"/>
                                          </p:val>
                                        </p:tav>
                                        <p:tav tm="100000">
                                          <p:val>
                                            <p:strVal val="#ppt_h"/>
                                          </p:val>
                                        </p:tav>
                                      </p:tavLst>
                                    </p:anim>
                                    <p:anim calcmode="lin" valueType="num">
                                      <p:cBhvr>
                                        <p:cTn id="71" dur="1000" fill="hold"/>
                                        <p:tgtEl>
                                          <p:spTgt spid="15"/>
                                        </p:tgtEl>
                                        <p:attrNameLst>
                                          <p:attrName>style.rotation</p:attrName>
                                        </p:attrNameLst>
                                      </p:cBhvr>
                                      <p:tavLst>
                                        <p:tav tm="0">
                                          <p:val>
                                            <p:fltVal val="90"/>
                                          </p:val>
                                        </p:tav>
                                        <p:tav tm="100000">
                                          <p:val>
                                            <p:fltVal val="0"/>
                                          </p:val>
                                        </p:tav>
                                      </p:tavLst>
                                    </p:anim>
                                    <p:animEffect transition="in" filter="fade">
                                      <p:cBhvr>
                                        <p:cTn id="72" dur="1000"/>
                                        <p:tgtEl>
                                          <p:spTgt spid="15"/>
                                        </p:tgtEl>
                                      </p:cBhvr>
                                    </p:animEffect>
                                  </p:childTnLst>
                                </p:cTn>
                              </p:par>
                            </p:childTnLst>
                          </p:cTn>
                        </p:par>
                        <p:par>
                          <p:cTn id="73" fill="hold">
                            <p:stCondLst>
                              <p:cond delay="9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par>
                                <p:cTn id="79" presetID="22" presetClass="entr" presetSubtype="4" fill="hold" nodeType="with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down)">
                                      <p:cBhvr>
                                        <p:cTn id="81" dur="500"/>
                                        <p:tgtEl>
                                          <p:spTgt spid="17"/>
                                        </p:tgtEl>
                                      </p:cBhvr>
                                    </p:animEffect>
                                  </p:childTnLst>
                                </p:cTn>
                              </p:par>
                              <p:par>
                                <p:cTn id="82" presetID="42" presetClass="entr" presetSubtype="0" fill="hold"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par>
                                <p:cTn id="87" presetID="10" presetClass="entr" presetSubtype="0"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500"/>
                                        <p:tgtEl>
                                          <p:spTgt spid="19"/>
                                        </p:tgtEl>
                                      </p:cBhvr>
                                    </p:animEffect>
                                  </p:childTnLst>
                                </p:cTn>
                              </p:par>
                              <p:par>
                                <p:cTn id="90" presetID="2" presetClass="entr" presetSubtype="4" fill="hold" nodeType="with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additive="base">
                                        <p:cTn id="92" dur="500" fill="hold"/>
                                        <p:tgtEl>
                                          <p:spTgt spid="20"/>
                                        </p:tgtEl>
                                        <p:attrNameLst>
                                          <p:attrName>ppt_x</p:attrName>
                                        </p:attrNameLst>
                                      </p:cBhvr>
                                      <p:tavLst>
                                        <p:tav tm="0">
                                          <p:val>
                                            <p:strVal val="#ppt_x"/>
                                          </p:val>
                                        </p:tav>
                                        <p:tav tm="100000">
                                          <p:val>
                                            <p:strVal val="#ppt_x"/>
                                          </p:val>
                                        </p:tav>
                                      </p:tavLst>
                                    </p:anim>
                                    <p:anim calcmode="lin" valueType="num">
                                      <p:cBhvr additive="base">
                                        <p:cTn id="9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en-US" sz="4000" dirty="0"/>
              <a:t>Provisional Data Entry</a:t>
            </a:r>
            <a:r>
              <a:rPr lang="en-US" sz="3600" dirty="0"/>
              <a:t/>
            </a:r>
            <a:br>
              <a:rPr lang="en-US" sz="3600" dirty="0"/>
            </a:br>
            <a:r>
              <a:rPr lang="en-US" sz="4900" i="1" dirty="0"/>
              <a:t>…</a:t>
            </a:r>
            <a:r>
              <a:rPr lang="en-US" sz="3100" i="1" dirty="0"/>
              <a:t>setting it up</a:t>
            </a:r>
            <a:r>
              <a:rPr lang="en-US" sz="6000" i="1" dirty="0"/>
              <a:t/>
            </a:r>
            <a:br>
              <a:rPr lang="en-US" sz="6000" i="1" dirty="0"/>
            </a:br>
            <a:endParaRPr lang="en-GB" dirty="0"/>
          </a:p>
        </p:txBody>
      </p:sp>
      <p:sp>
        <p:nvSpPr>
          <p:cNvPr id="3" name="Tijdelijke aanduiding voor inhoud 2"/>
          <p:cNvSpPr>
            <a:spLocks noGrp="1"/>
          </p:cNvSpPr>
          <p:nvPr>
            <p:ph idx="1"/>
          </p:nvPr>
        </p:nvSpPr>
        <p:spPr/>
        <p:txBody>
          <a:bodyPr/>
          <a:lstStyle/>
          <a:p>
            <a:endParaRPr lang="en-GB"/>
          </a:p>
        </p:txBody>
      </p:sp>
      <p:pic>
        <p:nvPicPr>
          <p:cNvPr id="4" name="Picture 1"/>
          <p:cNvPicPr>
            <a:picLocks noChangeAspect="1"/>
          </p:cNvPicPr>
          <p:nvPr/>
        </p:nvPicPr>
        <p:blipFill>
          <a:blip r:embed="rId3"/>
          <a:stretch>
            <a:fillRect/>
          </a:stretch>
        </p:blipFill>
        <p:spPr>
          <a:xfrm>
            <a:off x="628650" y="1517176"/>
            <a:ext cx="7627268" cy="4375150"/>
          </a:xfrm>
          <a:prstGeom prst="rect">
            <a:avLst/>
          </a:prstGeom>
        </p:spPr>
      </p:pic>
    </p:spTree>
    <p:extLst>
      <p:ext uri="{BB962C8B-B14F-4D97-AF65-F5344CB8AC3E}">
        <p14:creationId xmlns:p14="http://schemas.microsoft.com/office/powerpoint/2010/main" val="29345746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en-US" sz="4000" dirty="0"/>
              <a:t>Provisional Data Entry</a:t>
            </a:r>
            <a:br>
              <a:rPr lang="en-US" sz="4000" dirty="0"/>
            </a:br>
            <a:r>
              <a:rPr lang="en-US" sz="4000" i="1" dirty="0"/>
              <a:t>…</a:t>
            </a:r>
            <a:r>
              <a:rPr lang="en-US" sz="3100" i="1" dirty="0"/>
              <a:t>adding data as provisional user</a:t>
            </a:r>
            <a:r>
              <a:rPr lang="en-US" i="1" dirty="0"/>
              <a:t/>
            </a:r>
            <a:br>
              <a:rPr lang="en-US" i="1" dirty="0"/>
            </a:br>
            <a:endParaRPr lang="en-GB" dirty="0"/>
          </a:p>
        </p:txBody>
      </p:sp>
      <p:sp>
        <p:nvSpPr>
          <p:cNvPr id="3" name="Tijdelijke aanduiding voor inhoud 2"/>
          <p:cNvSpPr>
            <a:spLocks noGrp="1"/>
          </p:cNvSpPr>
          <p:nvPr>
            <p:ph idx="1"/>
          </p:nvPr>
        </p:nvSpPr>
        <p:spPr/>
        <p:txBody>
          <a:bodyPr/>
          <a:lstStyle/>
          <a:p>
            <a:endParaRPr lang="en-GB"/>
          </a:p>
        </p:txBody>
      </p:sp>
      <p:pic>
        <p:nvPicPr>
          <p:cNvPr id="4" name="Picture 5"/>
          <p:cNvPicPr>
            <a:picLocks noChangeAspect="1"/>
          </p:cNvPicPr>
          <p:nvPr/>
        </p:nvPicPr>
        <p:blipFill>
          <a:blip r:embed="rId3"/>
          <a:stretch>
            <a:fillRect/>
          </a:stretch>
        </p:blipFill>
        <p:spPr>
          <a:xfrm>
            <a:off x="344714" y="1676400"/>
            <a:ext cx="3949908" cy="2369945"/>
          </a:xfrm>
          <a:prstGeom prst="rect">
            <a:avLst/>
          </a:prstGeom>
        </p:spPr>
      </p:pic>
      <p:pic>
        <p:nvPicPr>
          <p:cNvPr id="5" name="Picture 8"/>
          <p:cNvPicPr>
            <a:picLocks noChangeAspect="1"/>
          </p:cNvPicPr>
          <p:nvPr/>
        </p:nvPicPr>
        <p:blipFill>
          <a:blip r:embed="rId4"/>
          <a:stretch>
            <a:fillRect/>
          </a:stretch>
        </p:blipFill>
        <p:spPr>
          <a:xfrm>
            <a:off x="4788420" y="3763962"/>
            <a:ext cx="2991820" cy="1663127"/>
          </a:xfrm>
          <a:prstGeom prst="rect">
            <a:avLst/>
          </a:prstGeom>
        </p:spPr>
      </p:pic>
      <p:pic>
        <p:nvPicPr>
          <p:cNvPr id="6" name="Picture 6"/>
          <p:cNvPicPr>
            <a:picLocks noChangeAspect="1"/>
          </p:cNvPicPr>
          <p:nvPr/>
        </p:nvPicPr>
        <p:blipFill>
          <a:blip r:embed="rId5"/>
          <a:stretch>
            <a:fillRect/>
          </a:stretch>
        </p:blipFill>
        <p:spPr>
          <a:xfrm>
            <a:off x="1353582" y="4376382"/>
            <a:ext cx="2709906" cy="1243205"/>
          </a:xfrm>
          <a:prstGeom prst="rect">
            <a:avLst/>
          </a:prstGeom>
        </p:spPr>
      </p:pic>
      <p:sp>
        <p:nvSpPr>
          <p:cNvPr id="7" name="Content Placeholder 2"/>
          <p:cNvSpPr txBox="1">
            <a:spLocks/>
          </p:cNvSpPr>
          <p:nvPr/>
        </p:nvSpPr>
        <p:spPr>
          <a:xfrm>
            <a:off x="3693530" y="2051245"/>
            <a:ext cx="5181600" cy="1409506"/>
          </a:xfrm>
          <a:prstGeom prst="rect">
            <a:avLst/>
          </a:prstGeom>
          <a:solidFill>
            <a:schemeClr val="bg1"/>
          </a:solidFill>
          <a:ln>
            <a:solidFill>
              <a:schemeClr val="tx1"/>
            </a:solidFill>
          </a:ln>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mtClean="0"/>
              <a:t>4) Provisional user can add data ‘like usual’ but record is flagged as ‘</a:t>
            </a:r>
            <a:r>
              <a:rPr lang="en-US" b="1" smtClean="0"/>
              <a:t>provisional record</a:t>
            </a:r>
            <a:r>
              <a:rPr lang="en-US" smtClean="0"/>
              <a:t>’</a:t>
            </a:r>
          </a:p>
          <a:p>
            <a:pPr marL="0" indent="0">
              <a:buFont typeface="Arial" panose="020B0604020202020204" pitchFamily="34" charset="0"/>
              <a:buNone/>
            </a:pPr>
            <a:r>
              <a:rPr lang="en-US" smtClean="0"/>
              <a:t>5) User can edit other provisional entries</a:t>
            </a:r>
          </a:p>
          <a:p>
            <a:pPr marL="0" indent="0">
              <a:buFont typeface="Arial" panose="020B0604020202020204" pitchFamily="34" charset="0"/>
              <a:buNone/>
            </a:pPr>
            <a:r>
              <a:rPr lang="en-US" smtClean="0"/>
              <a:t>6) Once approved user cannot edit</a:t>
            </a:r>
          </a:p>
          <a:p>
            <a:pPr marL="0" indent="0">
              <a:buFont typeface="Arial" panose="020B0604020202020204" pitchFamily="34" charset="0"/>
              <a:buNone/>
            </a:pPr>
            <a:endParaRPr lang="en-US" smtClean="0"/>
          </a:p>
          <a:p>
            <a:endParaRPr lang="en-US" dirty="0" smtClean="0"/>
          </a:p>
        </p:txBody>
      </p:sp>
    </p:spTree>
    <p:extLst>
      <p:ext uri="{BB962C8B-B14F-4D97-AF65-F5344CB8AC3E}">
        <p14:creationId xmlns:p14="http://schemas.microsoft.com/office/powerpoint/2010/main" val="36992365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en-US" sz="4000" dirty="0"/>
              <a:t>Provisional Data Entry</a:t>
            </a:r>
            <a:br>
              <a:rPr lang="en-US" sz="4000" dirty="0"/>
            </a:br>
            <a:r>
              <a:rPr lang="en-US" sz="4000" i="1" dirty="0"/>
              <a:t>…</a:t>
            </a:r>
            <a:r>
              <a:rPr lang="en-US" sz="2700" i="1" dirty="0"/>
              <a:t>managing provisional data</a:t>
            </a:r>
            <a:r>
              <a:rPr lang="en-US" i="1" dirty="0"/>
              <a:t/>
            </a:r>
            <a:br>
              <a:rPr lang="en-US" i="1" dirty="0"/>
            </a:br>
            <a:endParaRPr lang="en-GB" dirty="0"/>
          </a:p>
        </p:txBody>
      </p:sp>
      <p:sp>
        <p:nvSpPr>
          <p:cNvPr id="3" name="Tijdelijke aanduiding voor inhoud 2"/>
          <p:cNvSpPr>
            <a:spLocks noGrp="1"/>
          </p:cNvSpPr>
          <p:nvPr>
            <p:ph idx="1"/>
          </p:nvPr>
        </p:nvSpPr>
        <p:spPr/>
        <p:txBody>
          <a:bodyPr/>
          <a:lstStyle/>
          <a:p>
            <a:endParaRPr lang="en-GB"/>
          </a:p>
        </p:txBody>
      </p:sp>
      <p:pic>
        <p:nvPicPr>
          <p:cNvPr id="4" name="Picture 1"/>
          <p:cNvPicPr>
            <a:picLocks noChangeAspect="1"/>
          </p:cNvPicPr>
          <p:nvPr/>
        </p:nvPicPr>
        <p:blipFill>
          <a:blip r:embed="rId3"/>
          <a:stretch>
            <a:fillRect/>
          </a:stretch>
        </p:blipFill>
        <p:spPr>
          <a:xfrm>
            <a:off x="394648" y="2064224"/>
            <a:ext cx="7622369" cy="3497764"/>
          </a:xfrm>
          <a:prstGeom prst="rect">
            <a:avLst/>
          </a:prstGeom>
        </p:spPr>
      </p:pic>
      <p:sp>
        <p:nvSpPr>
          <p:cNvPr id="5" name="Content Placeholder 2"/>
          <p:cNvSpPr txBox="1">
            <a:spLocks/>
          </p:cNvSpPr>
          <p:nvPr/>
        </p:nvSpPr>
        <p:spPr>
          <a:xfrm>
            <a:off x="3036627" y="1690689"/>
            <a:ext cx="5867400" cy="2590800"/>
          </a:xfrm>
          <a:prstGeom prst="rect">
            <a:avLst/>
          </a:prstGeom>
          <a:solidFill>
            <a:schemeClr val="bg1"/>
          </a:solidFill>
          <a:ln>
            <a:solidFill>
              <a:schemeClr val="tx1"/>
            </a:solidFill>
          </a:ln>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mtClean="0"/>
              <a:t>7) In the Data Monitor a new tab for Provisional Records tracks all entries </a:t>
            </a:r>
            <a:r>
              <a:rPr lang="en-US" sz="2600" smtClean="0"/>
              <a:t>(formerly ‘transaction monitor’)</a:t>
            </a:r>
            <a:endParaRPr lang="en-US" smtClean="0"/>
          </a:p>
          <a:p>
            <a:pPr marL="0" indent="0">
              <a:buFont typeface="Arial" panose="020B0604020202020204" pitchFamily="34" charset="0"/>
              <a:buNone/>
            </a:pPr>
            <a:r>
              <a:rPr lang="en-US" smtClean="0"/>
              <a:t>8) </a:t>
            </a:r>
            <a:r>
              <a:rPr lang="en-US" smtClean="0">
                <a:solidFill>
                  <a:srgbClr val="00B050"/>
                </a:solidFill>
              </a:rPr>
              <a:t>Approve</a:t>
            </a:r>
            <a:r>
              <a:rPr lang="en-US" smtClean="0"/>
              <a:t> adds data to global database </a:t>
            </a:r>
            <a:br>
              <a:rPr lang="en-US" smtClean="0"/>
            </a:br>
            <a:r>
              <a:rPr lang="en-US" smtClean="0"/>
              <a:t>    </a:t>
            </a:r>
            <a:r>
              <a:rPr lang="en-US" smtClean="0">
                <a:solidFill>
                  <a:srgbClr val="FF0000"/>
                </a:solidFill>
              </a:rPr>
              <a:t>Reject</a:t>
            </a:r>
            <a:r>
              <a:rPr lang="en-US" smtClean="0"/>
              <a:t> deletes the entry from ZIMS</a:t>
            </a:r>
          </a:p>
          <a:p>
            <a:pPr marL="0" indent="0">
              <a:buFont typeface="Arial" panose="020B0604020202020204" pitchFamily="34" charset="0"/>
              <a:buNone/>
            </a:pPr>
            <a:endParaRPr lang="en-US" smtClean="0"/>
          </a:p>
          <a:p>
            <a:pPr marL="0" indent="0">
              <a:buFont typeface="Arial" panose="020B0604020202020204" pitchFamily="34" charset="0"/>
              <a:buNone/>
            </a:pPr>
            <a:r>
              <a:rPr lang="en-US" smtClean="0"/>
              <a:t>-Approved data shows ‘created by and approved by’</a:t>
            </a:r>
          </a:p>
          <a:p>
            <a:pPr marL="0" indent="0">
              <a:buFont typeface="Arial" panose="020B0604020202020204" pitchFamily="34" charset="0"/>
              <a:buNone/>
            </a:pPr>
            <a:r>
              <a:rPr lang="en-US" smtClean="0"/>
              <a:t>-Approval/denials follow regular data monitor rules …saved for 90 days but cannot be ‘undone’.</a:t>
            </a:r>
            <a:br>
              <a:rPr lang="en-US" smtClean="0"/>
            </a:br>
            <a:r>
              <a:rPr lang="en-US" smtClean="0"/>
              <a:t>-Approved data can always be edited in ZIMS.</a:t>
            </a:r>
            <a:endParaRPr lang="en-US" dirty="0" smtClean="0"/>
          </a:p>
        </p:txBody>
      </p:sp>
    </p:spTree>
    <p:extLst>
      <p:ext uri="{BB962C8B-B14F-4D97-AF65-F5344CB8AC3E}">
        <p14:creationId xmlns:p14="http://schemas.microsoft.com/office/powerpoint/2010/main" val="256038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31289"/>
            <a:ext cx="7886700" cy="1325563"/>
          </a:xfrm>
        </p:spPr>
        <p:txBody>
          <a:bodyPr>
            <a:normAutofit fontScale="90000"/>
          </a:bodyPr>
          <a:lstStyle/>
          <a:p>
            <a:pPr algn="ctr"/>
            <a:r>
              <a:rPr lang="en-US" sz="4000" dirty="0"/>
              <a:t>Provisional Data Entry</a:t>
            </a:r>
            <a:br>
              <a:rPr lang="en-US" sz="4000" dirty="0"/>
            </a:br>
            <a:r>
              <a:rPr lang="en-US" sz="4000" i="1" dirty="0"/>
              <a:t>…Keeper Daily Report</a:t>
            </a:r>
            <a:r>
              <a:rPr lang="en-US" sz="6000" i="1" dirty="0"/>
              <a:t/>
            </a:r>
            <a:br>
              <a:rPr lang="en-US" sz="6000" i="1" dirty="0"/>
            </a:br>
            <a:endParaRPr lang="en-GB" dirty="0"/>
          </a:p>
        </p:txBody>
      </p:sp>
      <p:sp>
        <p:nvSpPr>
          <p:cNvPr id="3" name="Tijdelijke aanduiding voor inhoud 2"/>
          <p:cNvSpPr>
            <a:spLocks noGrp="1"/>
          </p:cNvSpPr>
          <p:nvPr>
            <p:ph idx="1"/>
          </p:nvPr>
        </p:nvSpPr>
        <p:spPr/>
        <p:txBody>
          <a:bodyPr/>
          <a:lstStyle/>
          <a:p>
            <a:endParaRPr lang="en-GB"/>
          </a:p>
        </p:txBody>
      </p:sp>
      <p:pic>
        <p:nvPicPr>
          <p:cNvPr id="4" name="Picture 6"/>
          <p:cNvPicPr>
            <a:picLocks noChangeAspect="1"/>
          </p:cNvPicPr>
          <p:nvPr/>
        </p:nvPicPr>
        <p:blipFill>
          <a:blip r:embed="rId3"/>
          <a:stretch>
            <a:fillRect/>
          </a:stretch>
        </p:blipFill>
        <p:spPr>
          <a:xfrm>
            <a:off x="1661879" y="1288080"/>
            <a:ext cx="5820241" cy="3544386"/>
          </a:xfrm>
          <a:prstGeom prst="rect">
            <a:avLst/>
          </a:prstGeom>
        </p:spPr>
      </p:pic>
      <p:sp>
        <p:nvSpPr>
          <p:cNvPr id="5" name="Content Placeholder 2"/>
          <p:cNvSpPr txBox="1">
            <a:spLocks/>
          </p:cNvSpPr>
          <p:nvPr/>
        </p:nvSpPr>
        <p:spPr>
          <a:xfrm>
            <a:off x="628650" y="3971778"/>
            <a:ext cx="8085161" cy="1721375"/>
          </a:xfrm>
          <a:prstGeom prst="rect">
            <a:avLst/>
          </a:prstGeom>
          <a:solidFill>
            <a:schemeClr val="bg1"/>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t>Include provisional data added to filters on Activity, Enclosure and Note Retrieval Reports and </a:t>
            </a:r>
            <a:r>
              <a:rPr lang="en-US" sz="1800" b="1" i="1" dirty="0" smtClean="0"/>
              <a:t>New Report</a:t>
            </a:r>
            <a:r>
              <a:rPr lang="en-US" sz="1800" dirty="0" smtClean="0"/>
              <a:t> “Daily Report”</a:t>
            </a:r>
          </a:p>
          <a:p>
            <a:r>
              <a:rPr lang="en-US" sz="1800" dirty="0" smtClean="0"/>
              <a:t>Search by Animal, Taxonomy or Animal List (string)</a:t>
            </a:r>
          </a:p>
          <a:p>
            <a:r>
              <a:rPr lang="en-US" sz="1800" dirty="0" smtClean="0"/>
              <a:t>Search by Enclosure (include </a:t>
            </a:r>
            <a:r>
              <a:rPr lang="en-US" sz="1800" dirty="0" err="1" smtClean="0"/>
              <a:t>enc</a:t>
            </a:r>
            <a:r>
              <a:rPr lang="en-US" sz="1800" dirty="0" smtClean="0"/>
              <a:t> below) or Enclosure List</a:t>
            </a:r>
          </a:p>
          <a:p>
            <a:r>
              <a:rPr lang="en-US" sz="1800" dirty="0" smtClean="0"/>
              <a:t>Layout is ‘keeper centric’</a:t>
            </a:r>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endParaRPr lang="en-US" sz="2400" dirty="0" smtClean="0"/>
          </a:p>
        </p:txBody>
      </p:sp>
    </p:spTree>
    <p:extLst>
      <p:ext uri="{BB962C8B-B14F-4D97-AF65-F5344CB8AC3E}">
        <p14:creationId xmlns:p14="http://schemas.microsoft.com/office/powerpoint/2010/main" val="218110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en-US" sz="4000" dirty="0"/>
              <a:t>Provisional Data Entry</a:t>
            </a:r>
            <a:br>
              <a:rPr lang="en-US" sz="4000" dirty="0"/>
            </a:br>
            <a:r>
              <a:rPr lang="en-US" sz="2700" i="1" dirty="0"/>
              <a:t>…collaborative sponsorship</a:t>
            </a:r>
            <a:r>
              <a:rPr lang="en-US" i="1" dirty="0"/>
              <a:t/>
            </a:r>
            <a:br>
              <a:rPr lang="en-US" i="1" dirty="0"/>
            </a:br>
            <a:endParaRPr lang="en-GB" dirty="0"/>
          </a:p>
        </p:txBody>
      </p:sp>
      <p:sp>
        <p:nvSpPr>
          <p:cNvPr id="3" name="Tijdelijke aanduiding voor inhoud 2"/>
          <p:cNvSpPr>
            <a:spLocks noGrp="1"/>
          </p:cNvSpPr>
          <p:nvPr>
            <p:ph idx="1"/>
          </p:nvPr>
        </p:nvSpPr>
        <p:spPr>
          <a:xfrm>
            <a:off x="628650" y="1170533"/>
            <a:ext cx="2373857" cy="4351338"/>
          </a:xfrm>
        </p:spPr>
        <p:txBody>
          <a:bodyPr>
            <a:normAutofit fontScale="25000" lnSpcReduction="20000"/>
          </a:bodyPr>
          <a:lstStyle/>
          <a:p>
            <a:r>
              <a:rPr lang="en-US" sz="4000" dirty="0"/>
              <a:t>Abilene</a:t>
            </a:r>
          </a:p>
          <a:p>
            <a:r>
              <a:rPr lang="en-US" sz="4000" dirty="0"/>
              <a:t>Alexandria</a:t>
            </a:r>
          </a:p>
          <a:p>
            <a:r>
              <a:rPr lang="en-US" sz="5600" b="1" dirty="0" err="1"/>
              <a:t>Artis</a:t>
            </a:r>
            <a:r>
              <a:rPr lang="en-US" sz="4800" b="1" dirty="0"/>
              <a:t> </a:t>
            </a:r>
          </a:p>
          <a:p>
            <a:r>
              <a:rPr lang="en-US" sz="4000" dirty="0"/>
              <a:t>Audubon </a:t>
            </a:r>
          </a:p>
          <a:p>
            <a:r>
              <a:rPr lang="en-US" sz="4000" dirty="0"/>
              <a:t>Baton Rouge</a:t>
            </a:r>
          </a:p>
          <a:p>
            <a:r>
              <a:rPr lang="en-US" sz="4800" b="1" dirty="0"/>
              <a:t>Calgary</a:t>
            </a:r>
          </a:p>
          <a:p>
            <a:r>
              <a:rPr lang="en-US" sz="4000" dirty="0"/>
              <a:t>Cameron Park &amp; Botanical Gardens</a:t>
            </a:r>
          </a:p>
          <a:p>
            <a:r>
              <a:rPr lang="en-US" sz="4000" dirty="0"/>
              <a:t>Central Florida </a:t>
            </a:r>
          </a:p>
          <a:p>
            <a:r>
              <a:rPr lang="en-US" sz="4000" dirty="0"/>
              <a:t>Chattanooga </a:t>
            </a:r>
          </a:p>
          <a:p>
            <a:r>
              <a:rPr lang="en-US" sz="4000" b="1" dirty="0" err="1"/>
              <a:t>Chewhaw</a:t>
            </a:r>
            <a:r>
              <a:rPr lang="en-US" sz="4000" b="1" dirty="0"/>
              <a:t> Park </a:t>
            </a:r>
          </a:p>
          <a:p>
            <a:r>
              <a:rPr lang="en-US" sz="4000" dirty="0"/>
              <a:t>Dickerson Park</a:t>
            </a:r>
          </a:p>
          <a:p>
            <a:r>
              <a:rPr lang="en-US" sz="4000" dirty="0"/>
              <a:t>Ellen Trout </a:t>
            </a:r>
          </a:p>
          <a:p>
            <a:r>
              <a:rPr lang="en-US" sz="4000" dirty="0"/>
              <a:t>Fresno Chaffee</a:t>
            </a:r>
          </a:p>
          <a:p>
            <a:r>
              <a:rPr lang="en-US" sz="4000" dirty="0"/>
              <a:t>Little Rock</a:t>
            </a:r>
          </a:p>
          <a:p>
            <a:r>
              <a:rPr lang="en-US" sz="4800" b="1" dirty="0"/>
              <a:t>Living Desert</a:t>
            </a:r>
          </a:p>
          <a:p>
            <a:r>
              <a:rPr lang="en-US" sz="4000" dirty="0"/>
              <a:t>Louisville</a:t>
            </a:r>
          </a:p>
          <a:p>
            <a:r>
              <a:rPr lang="en-US" sz="4000" dirty="0"/>
              <a:t>Phoenix </a:t>
            </a:r>
          </a:p>
          <a:p>
            <a:r>
              <a:rPr lang="en-US" sz="4000" dirty="0"/>
              <a:t>Sedgwick Country </a:t>
            </a:r>
          </a:p>
          <a:p>
            <a:r>
              <a:rPr lang="en-US" sz="4000" dirty="0"/>
              <a:t>Seneca Park</a:t>
            </a:r>
          </a:p>
          <a:p>
            <a:r>
              <a:rPr lang="en-US" sz="5600" b="1" dirty="0"/>
              <a:t>Sunset </a:t>
            </a:r>
          </a:p>
          <a:p>
            <a:r>
              <a:rPr lang="en-US" sz="4000" dirty="0"/>
              <a:t>Tulsa </a:t>
            </a:r>
          </a:p>
          <a:p>
            <a:r>
              <a:rPr lang="en-US" sz="4800" b="1" dirty="0"/>
              <a:t>Virginia </a:t>
            </a:r>
          </a:p>
          <a:p>
            <a:endParaRPr lang="en-GB" dirty="0"/>
          </a:p>
        </p:txBody>
      </p:sp>
      <p:pic>
        <p:nvPicPr>
          <p:cNvPr id="4"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5470" y="1918723"/>
            <a:ext cx="5098139" cy="28549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89548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20973" y="3338512"/>
            <a:ext cx="7886700" cy="1325563"/>
          </a:xfrm>
        </p:spPr>
        <p:txBody>
          <a:bodyPr/>
          <a:lstStyle/>
          <a:p>
            <a:r>
              <a:rPr lang="en-US" dirty="0"/>
              <a:t>Questions?</a:t>
            </a:r>
            <a:r>
              <a:rPr lang="en-US" sz="6000" i="1" dirty="0"/>
              <a:t/>
            </a:r>
            <a:br>
              <a:rPr lang="en-US" sz="6000" i="1" dirty="0"/>
            </a:br>
            <a:endParaRPr lang="en-GB" dirty="0"/>
          </a:p>
        </p:txBody>
      </p:sp>
      <p:sp>
        <p:nvSpPr>
          <p:cNvPr id="3" name="Tijdelijke aanduiding voor inhoud 2"/>
          <p:cNvSpPr>
            <a:spLocks noGrp="1"/>
          </p:cNvSpPr>
          <p:nvPr>
            <p:ph idx="1"/>
          </p:nvPr>
        </p:nvSpPr>
        <p:spPr/>
        <p:txBody>
          <a:bodyPr/>
          <a:lstStyle/>
          <a:p>
            <a:endParaRPr lang="en-GB"/>
          </a:p>
        </p:txBody>
      </p:sp>
    </p:spTree>
    <p:extLst>
      <p:ext uri="{BB962C8B-B14F-4D97-AF65-F5344CB8AC3E}">
        <p14:creationId xmlns:p14="http://schemas.microsoft.com/office/powerpoint/2010/main" val="1965546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pPr algn="ctr"/>
            <a:r>
              <a:rPr lang="en-US" sz="4000" dirty="0"/>
              <a:t>Agile vs What?</a:t>
            </a:r>
            <a:r>
              <a:rPr lang="en-US" dirty="0"/>
              <a:t>	</a:t>
            </a:r>
            <a:endParaRPr lang="en-GB" dirty="0"/>
          </a:p>
        </p:txBody>
      </p:sp>
      <p:sp>
        <p:nvSpPr>
          <p:cNvPr id="3" name="Tijdelijke aanduiding voor inhoud 2"/>
          <p:cNvSpPr>
            <a:spLocks noGrp="1"/>
          </p:cNvSpPr>
          <p:nvPr>
            <p:ph idx="1"/>
          </p:nvPr>
        </p:nvSpPr>
        <p:spPr/>
        <p:txBody>
          <a:bodyPr/>
          <a:lstStyle/>
          <a:p>
            <a:endParaRPr lang="en-GB"/>
          </a:p>
        </p:txBody>
      </p:sp>
      <p:pic>
        <p:nvPicPr>
          <p:cNvPr id="4" name="Content Placeholder 4"/>
          <p:cNvPicPr>
            <a:picLocks noChangeAspect="1"/>
          </p:cNvPicPr>
          <p:nvPr/>
        </p:nvPicPr>
        <p:blipFill>
          <a:blip r:embed="rId2"/>
          <a:stretch>
            <a:fillRect/>
          </a:stretch>
        </p:blipFill>
        <p:spPr>
          <a:xfrm>
            <a:off x="381000" y="1101785"/>
            <a:ext cx="7977582" cy="4453587"/>
          </a:xfrm>
          <a:prstGeom prst="rect">
            <a:avLst/>
          </a:prstGeom>
        </p:spPr>
      </p:pic>
    </p:spTree>
    <p:extLst>
      <p:ext uri="{BB962C8B-B14F-4D97-AF65-F5344CB8AC3E}">
        <p14:creationId xmlns:p14="http://schemas.microsoft.com/office/powerpoint/2010/main" val="2753571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Agile: Vision and Tradeoffs</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2"/>
          <p:cNvSpPr txBox="1"/>
          <p:nvPr/>
        </p:nvSpPr>
        <p:spPr>
          <a:xfrm>
            <a:off x="3120961" y="1388825"/>
            <a:ext cx="2902077" cy="369332"/>
          </a:xfrm>
          <a:prstGeom prst="rect">
            <a:avLst/>
          </a:prstGeom>
          <a:noFill/>
        </p:spPr>
        <p:txBody>
          <a:bodyPr wrap="none" rtlCol="0">
            <a:spAutoFit/>
          </a:bodyPr>
          <a:lstStyle/>
          <a:p>
            <a:r>
              <a:rPr lang="en-US" dirty="0" smtClean="0"/>
              <a:t>Learning when to say ‘when’.</a:t>
            </a:r>
            <a:endParaRPr lang="en-US" dirty="0"/>
          </a:p>
        </p:txBody>
      </p:sp>
      <p:pic>
        <p:nvPicPr>
          <p:cNvPr id="5" name="Content Placeholder 4"/>
          <p:cNvPicPr>
            <a:picLocks noChangeAspect="1"/>
          </p:cNvPicPr>
          <p:nvPr/>
        </p:nvPicPr>
        <p:blipFill>
          <a:blip r:embed="rId2"/>
          <a:stretch>
            <a:fillRect/>
          </a:stretch>
        </p:blipFill>
        <p:spPr>
          <a:xfrm>
            <a:off x="489663" y="2133600"/>
            <a:ext cx="8229600" cy="3422210"/>
          </a:xfrm>
          <a:prstGeom prst="rect">
            <a:avLst/>
          </a:prstGeom>
        </p:spPr>
      </p:pic>
      <p:grpSp>
        <p:nvGrpSpPr>
          <p:cNvPr id="6" name="Group 6"/>
          <p:cNvGrpSpPr/>
          <p:nvPr/>
        </p:nvGrpSpPr>
        <p:grpSpPr>
          <a:xfrm>
            <a:off x="422988" y="2438400"/>
            <a:ext cx="2590800" cy="2210816"/>
            <a:chOff x="422988" y="2438400"/>
            <a:chExt cx="2590800" cy="2210816"/>
          </a:xfrm>
        </p:grpSpPr>
        <p:pic>
          <p:nvPicPr>
            <p:cNvPr id="7" name="Picture 2" descr="http://www.clker.com/cliparts/d/5/f/d/1312152981502006818speech-bubble-md-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88" y="2438400"/>
              <a:ext cx="2590800" cy="221081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5"/>
            <p:cNvSpPr txBox="1"/>
            <p:nvPr/>
          </p:nvSpPr>
          <p:spPr>
            <a:xfrm>
              <a:off x="1718388" y="3048000"/>
              <a:ext cx="1083951" cy="369332"/>
            </a:xfrm>
            <a:prstGeom prst="rect">
              <a:avLst/>
            </a:prstGeom>
            <a:noFill/>
          </p:spPr>
          <p:txBody>
            <a:bodyPr wrap="none" rtlCol="0">
              <a:spAutoFit/>
            </a:bodyPr>
            <a:lstStyle/>
            <a:p>
              <a:r>
                <a:rPr lang="en-US" dirty="0" smtClean="0"/>
                <a:t>……when.</a:t>
              </a:r>
              <a:endParaRPr lang="en-US" dirty="0"/>
            </a:p>
          </p:txBody>
        </p:sp>
      </p:grpSp>
    </p:spTree>
    <p:extLst>
      <p:ext uri="{BB962C8B-B14F-4D97-AF65-F5344CB8AC3E}">
        <p14:creationId xmlns:p14="http://schemas.microsoft.com/office/powerpoint/2010/main" val="130133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50029"/>
            <a:ext cx="7886700" cy="1325563"/>
          </a:xfrm>
        </p:spPr>
        <p:txBody>
          <a:bodyPr>
            <a:normAutofit/>
          </a:bodyPr>
          <a:lstStyle/>
          <a:p>
            <a:pPr algn="ctr"/>
            <a:r>
              <a:rPr lang="en-US" sz="4000" dirty="0"/>
              <a:t>Agile: Building to Outcome</a:t>
            </a:r>
            <a:endParaRPr lang="en-GB" sz="4000" dirty="0"/>
          </a:p>
        </p:txBody>
      </p:sp>
      <p:sp>
        <p:nvSpPr>
          <p:cNvPr id="3" name="Tijdelijke aanduiding voor inhoud 2"/>
          <p:cNvSpPr>
            <a:spLocks noGrp="1"/>
          </p:cNvSpPr>
          <p:nvPr>
            <p:ph idx="1"/>
          </p:nvPr>
        </p:nvSpPr>
        <p:spPr>
          <a:xfrm>
            <a:off x="628650" y="1349107"/>
            <a:ext cx="7886700" cy="4351338"/>
          </a:xfrm>
        </p:spPr>
        <p:txBody>
          <a:bodyPr/>
          <a:lstStyle/>
          <a:p>
            <a:r>
              <a:rPr lang="en-US" dirty="0"/>
              <a:t>Value Driven</a:t>
            </a:r>
          </a:p>
          <a:p>
            <a:r>
              <a:rPr lang="en-US" dirty="0"/>
              <a:t>Outcome vs</a:t>
            </a:r>
            <a:br>
              <a:rPr lang="en-US" dirty="0"/>
            </a:br>
            <a:r>
              <a:rPr lang="en-US" dirty="0"/>
              <a:t>Output</a:t>
            </a:r>
          </a:p>
        </p:txBody>
      </p:sp>
      <p:pic>
        <p:nvPicPr>
          <p:cNvPr id="4" name="Picture 4"/>
          <p:cNvPicPr>
            <a:picLocks noChangeAspect="1"/>
          </p:cNvPicPr>
          <p:nvPr/>
        </p:nvPicPr>
        <p:blipFill>
          <a:blip r:embed="rId2"/>
          <a:stretch>
            <a:fillRect/>
          </a:stretch>
        </p:blipFill>
        <p:spPr>
          <a:xfrm>
            <a:off x="389000" y="3151357"/>
            <a:ext cx="3562847" cy="2549088"/>
          </a:xfrm>
          <a:prstGeom prst="rect">
            <a:avLst/>
          </a:prstGeom>
        </p:spPr>
      </p:pic>
      <p:pic>
        <p:nvPicPr>
          <p:cNvPr id="5" name="Picture 5"/>
          <p:cNvPicPr>
            <a:picLocks noChangeAspect="1"/>
          </p:cNvPicPr>
          <p:nvPr/>
        </p:nvPicPr>
        <p:blipFill>
          <a:blip r:embed="rId3"/>
          <a:stretch>
            <a:fillRect/>
          </a:stretch>
        </p:blipFill>
        <p:spPr>
          <a:xfrm>
            <a:off x="3861695" y="4123412"/>
            <a:ext cx="5105400" cy="965586"/>
          </a:xfrm>
          <a:prstGeom prst="rect">
            <a:avLst/>
          </a:prstGeom>
        </p:spPr>
      </p:pic>
      <p:pic>
        <p:nvPicPr>
          <p:cNvPr id="6" name="Picture 2" descr="C:\Users\JCOURT~1\AppData\Local\Temp\SNAGHTML65b374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7099" y="1349107"/>
            <a:ext cx="4953000" cy="2197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86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98514"/>
            <a:ext cx="7886700" cy="1325563"/>
          </a:xfrm>
        </p:spPr>
        <p:txBody>
          <a:bodyPr/>
          <a:lstStyle/>
          <a:p>
            <a:pPr algn="ctr"/>
            <a:r>
              <a:rPr lang="en-US" sz="4000" dirty="0"/>
              <a:t>Agile: What Will You See</a:t>
            </a:r>
            <a:r>
              <a:rPr lang="en-US" dirty="0"/>
              <a:t>?</a:t>
            </a:r>
            <a:endParaRPr lang="en-GB" dirty="0"/>
          </a:p>
        </p:txBody>
      </p:sp>
      <p:sp>
        <p:nvSpPr>
          <p:cNvPr id="3" name="Tijdelijke aanduiding voor inhoud 2"/>
          <p:cNvSpPr>
            <a:spLocks noGrp="1"/>
          </p:cNvSpPr>
          <p:nvPr>
            <p:ph idx="1"/>
          </p:nvPr>
        </p:nvSpPr>
        <p:spPr/>
        <p:txBody>
          <a:bodyPr/>
          <a:lstStyle/>
          <a:p>
            <a:r>
              <a:rPr lang="en-US" dirty="0"/>
              <a:t>You can expect more releases with smaller deliveries of valuable features</a:t>
            </a:r>
          </a:p>
          <a:p>
            <a:r>
              <a:rPr lang="en-US" dirty="0"/>
              <a:t>You can participate!</a:t>
            </a:r>
          </a:p>
          <a:p>
            <a:pPr lvl="1"/>
            <a:r>
              <a:rPr lang="en-US" dirty="0"/>
              <a:t>User Funded Projects. These ‘special projects’ have brought on features like: AAM (St. Louis), Column Customization and multi-</a:t>
            </a:r>
            <a:r>
              <a:rPr lang="en-US" dirty="0" err="1"/>
              <a:t>factility</a:t>
            </a:r>
            <a:r>
              <a:rPr lang="en-US" dirty="0"/>
              <a:t> support (SDZG/WCS), Data Migration projects (multiple ORGs), Local Hosting (SDZG), KDR (22 Members)</a:t>
            </a:r>
          </a:p>
          <a:p>
            <a:pPr lvl="1"/>
            <a:r>
              <a:rPr lang="en-US" dirty="0"/>
              <a:t>User Group! Experts Wanted…</a:t>
            </a:r>
          </a:p>
        </p:txBody>
      </p:sp>
    </p:spTree>
    <p:extLst>
      <p:ext uri="{BB962C8B-B14F-4D97-AF65-F5344CB8AC3E}">
        <p14:creationId xmlns:p14="http://schemas.microsoft.com/office/powerpoint/2010/main" val="2173972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4712" y="4164393"/>
            <a:ext cx="7886700" cy="1325563"/>
          </a:xfrm>
        </p:spPr>
        <p:txBody>
          <a:bodyPr>
            <a:normAutofit/>
          </a:bodyPr>
          <a:lstStyle/>
          <a:p>
            <a:pPr algn="ctr"/>
            <a:r>
              <a:rPr lang="en-US" sz="4000" dirty="0"/>
              <a:t>What is the ZIMS User Group?</a:t>
            </a:r>
            <a:endParaRPr lang="en-GB" sz="4000" dirty="0"/>
          </a:p>
        </p:txBody>
      </p:sp>
      <p:sp>
        <p:nvSpPr>
          <p:cNvPr id="3" name="Tijdelijke aanduiding voor inhoud 2"/>
          <p:cNvSpPr>
            <a:spLocks noGrp="1"/>
          </p:cNvSpPr>
          <p:nvPr>
            <p:ph idx="1"/>
          </p:nvPr>
        </p:nvSpPr>
        <p:spPr/>
        <p:txBody>
          <a:bodyPr/>
          <a:lstStyle/>
          <a:p>
            <a:endParaRPr lang="en-GB" dirty="0"/>
          </a:p>
        </p:txBody>
      </p:sp>
      <p:pic>
        <p:nvPicPr>
          <p:cNvPr id="4" name="Picture 6"/>
          <p:cNvPicPr>
            <a:picLocks noChangeAspect="1"/>
          </p:cNvPicPr>
          <p:nvPr/>
        </p:nvPicPr>
        <p:blipFill>
          <a:blip r:embed="rId2"/>
          <a:stretch>
            <a:fillRect/>
          </a:stretch>
        </p:blipFill>
        <p:spPr>
          <a:xfrm>
            <a:off x="1285081" y="1155924"/>
            <a:ext cx="6573838" cy="2733675"/>
          </a:xfrm>
          <a:prstGeom prst="rect">
            <a:avLst/>
          </a:prstGeom>
          <a:ln>
            <a:solidFill>
              <a:schemeClr val="tx1"/>
            </a:solidFill>
          </a:ln>
        </p:spPr>
      </p:pic>
    </p:spTree>
    <p:extLst>
      <p:ext uri="{BB962C8B-B14F-4D97-AF65-F5344CB8AC3E}">
        <p14:creationId xmlns:p14="http://schemas.microsoft.com/office/powerpoint/2010/main" val="3970385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Where are Members From?</a:t>
            </a:r>
            <a:endParaRPr lang="en-GB" sz="4000" dirty="0"/>
          </a:p>
        </p:txBody>
      </p:sp>
      <p:sp>
        <p:nvSpPr>
          <p:cNvPr id="3" name="Tijdelijke aanduiding voor inhoud 2"/>
          <p:cNvSpPr>
            <a:spLocks noGrp="1"/>
          </p:cNvSpPr>
          <p:nvPr>
            <p:ph idx="1"/>
          </p:nvPr>
        </p:nvSpPr>
        <p:spPr>
          <a:xfrm>
            <a:off x="628650" y="1117287"/>
            <a:ext cx="7886700" cy="4351338"/>
          </a:xfrm>
        </p:spPr>
        <p:txBody>
          <a:bodyPr/>
          <a:lstStyle/>
          <a:p>
            <a:r>
              <a:rPr lang="en-US" dirty="0"/>
              <a:t>130 Institutions and 120 Individuals</a:t>
            </a:r>
          </a:p>
          <a:p>
            <a:endParaRPr lang="en-GB" dirty="0"/>
          </a:p>
        </p:txBody>
      </p:sp>
      <p:pic>
        <p:nvPicPr>
          <p:cNvPr id="4" name="Picture 5"/>
          <p:cNvPicPr>
            <a:picLocks noChangeAspect="1"/>
          </p:cNvPicPr>
          <p:nvPr/>
        </p:nvPicPr>
        <p:blipFill>
          <a:blip r:embed="rId2"/>
          <a:stretch>
            <a:fillRect/>
          </a:stretch>
        </p:blipFill>
        <p:spPr>
          <a:xfrm>
            <a:off x="788518" y="1603822"/>
            <a:ext cx="6862923" cy="4130764"/>
          </a:xfrm>
          <a:prstGeom prst="rect">
            <a:avLst/>
          </a:prstGeom>
          <a:ln>
            <a:solidFill>
              <a:schemeClr val="tx1"/>
            </a:solidFill>
          </a:ln>
        </p:spPr>
      </p:pic>
      <p:sp>
        <p:nvSpPr>
          <p:cNvPr id="5" name="TextBox 9"/>
          <p:cNvSpPr txBox="1"/>
          <p:nvPr/>
        </p:nvSpPr>
        <p:spPr>
          <a:xfrm>
            <a:off x="3751777" y="2635200"/>
            <a:ext cx="704039" cy="707886"/>
          </a:xfrm>
          <a:prstGeom prst="rect">
            <a:avLst/>
          </a:prstGeom>
          <a:noFill/>
        </p:spPr>
        <p:txBody>
          <a:bodyPr wrap="none" rtlCol="0">
            <a:spAutoFit/>
          </a:bodyPr>
          <a:lstStyle/>
          <a:p>
            <a:r>
              <a:rPr lang="en-US" sz="4000" b="1" dirty="0" smtClean="0"/>
              <a:t>14</a:t>
            </a:r>
            <a:endParaRPr lang="en-US" sz="4000" b="1" dirty="0"/>
          </a:p>
        </p:txBody>
      </p:sp>
      <p:sp>
        <p:nvSpPr>
          <p:cNvPr id="6" name="TextBox 11"/>
          <p:cNvSpPr txBox="1"/>
          <p:nvPr/>
        </p:nvSpPr>
        <p:spPr>
          <a:xfrm>
            <a:off x="4263664" y="2913459"/>
            <a:ext cx="704039" cy="707886"/>
          </a:xfrm>
          <a:prstGeom prst="rect">
            <a:avLst/>
          </a:prstGeom>
          <a:noFill/>
        </p:spPr>
        <p:txBody>
          <a:bodyPr wrap="none" rtlCol="0">
            <a:spAutoFit/>
          </a:bodyPr>
          <a:lstStyle/>
          <a:p>
            <a:r>
              <a:rPr lang="en-US" sz="4000" b="1" dirty="0" smtClean="0"/>
              <a:t>23</a:t>
            </a:r>
            <a:endParaRPr lang="en-US" sz="4000" b="1" dirty="0"/>
          </a:p>
        </p:txBody>
      </p:sp>
      <p:sp>
        <p:nvSpPr>
          <p:cNvPr id="7" name="TextBox 12"/>
          <p:cNvSpPr txBox="1"/>
          <p:nvPr/>
        </p:nvSpPr>
        <p:spPr>
          <a:xfrm>
            <a:off x="4905395" y="3043151"/>
            <a:ext cx="444352" cy="707886"/>
          </a:xfrm>
          <a:prstGeom prst="rect">
            <a:avLst/>
          </a:prstGeom>
          <a:noFill/>
        </p:spPr>
        <p:txBody>
          <a:bodyPr wrap="none" rtlCol="0">
            <a:spAutoFit/>
          </a:bodyPr>
          <a:lstStyle/>
          <a:p>
            <a:r>
              <a:rPr lang="en-US" sz="4000" b="1" dirty="0" smtClean="0"/>
              <a:t>2</a:t>
            </a:r>
            <a:endParaRPr lang="en-US" sz="4000" b="1" dirty="0"/>
          </a:p>
        </p:txBody>
      </p:sp>
      <p:sp>
        <p:nvSpPr>
          <p:cNvPr id="8" name="TextBox 6"/>
          <p:cNvSpPr txBox="1"/>
          <p:nvPr/>
        </p:nvSpPr>
        <p:spPr>
          <a:xfrm>
            <a:off x="4455816" y="3837099"/>
            <a:ext cx="444352" cy="707886"/>
          </a:xfrm>
          <a:prstGeom prst="rect">
            <a:avLst/>
          </a:prstGeom>
          <a:noFill/>
        </p:spPr>
        <p:txBody>
          <a:bodyPr wrap="none" rtlCol="0">
            <a:spAutoFit/>
          </a:bodyPr>
          <a:lstStyle/>
          <a:p>
            <a:r>
              <a:rPr lang="en-US" sz="4000" b="1" dirty="0" smtClean="0"/>
              <a:t>3</a:t>
            </a:r>
            <a:endParaRPr lang="en-US" sz="4000" b="1" dirty="0"/>
          </a:p>
        </p:txBody>
      </p:sp>
      <p:sp>
        <p:nvSpPr>
          <p:cNvPr id="10" name="Rectangle 7"/>
          <p:cNvSpPr/>
          <p:nvPr/>
        </p:nvSpPr>
        <p:spPr>
          <a:xfrm>
            <a:off x="5775757" y="3483156"/>
            <a:ext cx="431442" cy="707886"/>
          </a:xfrm>
          <a:prstGeom prst="rect">
            <a:avLst/>
          </a:prstGeom>
        </p:spPr>
        <p:txBody>
          <a:bodyPr wrap="square">
            <a:spAutoFit/>
          </a:bodyPr>
          <a:lstStyle/>
          <a:p>
            <a:r>
              <a:rPr lang="en-US" sz="4000" b="1" dirty="0"/>
              <a:t>3</a:t>
            </a:r>
          </a:p>
        </p:txBody>
      </p:sp>
      <p:sp>
        <p:nvSpPr>
          <p:cNvPr id="11" name="TextBox 8"/>
          <p:cNvSpPr txBox="1"/>
          <p:nvPr/>
        </p:nvSpPr>
        <p:spPr>
          <a:xfrm>
            <a:off x="6517080" y="4465991"/>
            <a:ext cx="704039" cy="707886"/>
          </a:xfrm>
          <a:prstGeom prst="rect">
            <a:avLst/>
          </a:prstGeom>
          <a:noFill/>
        </p:spPr>
        <p:txBody>
          <a:bodyPr wrap="none" rtlCol="0">
            <a:spAutoFit/>
          </a:bodyPr>
          <a:lstStyle/>
          <a:p>
            <a:r>
              <a:rPr lang="en-US" sz="4000" b="1" dirty="0" smtClean="0"/>
              <a:t>15</a:t>
            </a:r>
            <a:endParaRPr lang="en-US" sz="4000" b="1" dirty="0"/>
          </a:p>
        </p:txBody>
      </p:sp>
      <p:sp>
        <p:nvSpPr>
          <p:cNvPr id="12" name="TextBox 13"/>
          <p:cNvSpPr txBox="1"/>
          <p:nvPr/>
        </p:nvSpPr>
        <p:spPr>
          <a:xfrm>
            <a:off x="1961970" y="3043151"/>
            <a:ext cx="704039" cy="707886"/>
          </a:xfrm>
          <a:prstGeom prst="rect">
            <a:avLst/>
          </a:prstGeom>
          <a:noFill/>
        </p:spPr>
        <p:txBody>
          <a:bodyPr wrap="none" rtlCol="0">
            <a:spAutoFit/>
          </a:bodyPr>
          <a:lstStyle/>
          <a:p>
            <a:r>
              <a:rPr lang="en-US" sz="4000" b="1" dirty="0" smtClean="0"/>
              <a:t>66</a:t>
            </a:r>
            <a:endParaRPr lang="en-US" sz="4000" b="1" dirty="0"/>
          </a:p>
        </p:txBody>
      </p:sp>
      <p:sp>
        <p:nvSpPr>
          <p:cNvPr id="13" name="TextBox 10"/>
          <p:cNvSpPr txBox="1"/>
          <p:nvPr/>
        </p:nvSpPr>
        <p:spPr>
          <a:xfrm flipH="1">
            <a:off x="2838904" y="4191042"/>
            <a:ext cx="640081" cy="707886"/>
          </a:xfrm>
          <a:prstGeom prst="rect">
            <a:avLst/>
          </a:prstGeom>
          <a:noFill/>
        </p:spPr>
        <p:txBody>
          <a:bodyPr wrap="square" rtlCol="0">
            <a:spAutoFit/>
          </a:bodyPr>
          <a:lstStyle/>
          <a:p>
            <a:r>
              <a:rPr lang="en-US" sz="4000" b="1" dirty="0"/>
              <a:t>3</a:t>
            </a:r>
          </a:p>
        </p:txBody>
      </p:sp>
    </p:spTree>
    <p:extLst>
      <p:ext uri="{BB962C8B-B14F-4D97-AF65-F5344CB8AC3E}">
        <p14:creationId xmlns:p14="http://schemas.microsoft.com/office/powerpoint/2010/main" val="403003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Who is a Member?</a:t>
            </a:r>
            <a:endParaRPr lang="en-GB" sz="4000" dirty="0"/>
          </a:p>
        </p:txBody>
      </p:sp>
      <p:sp>
        <p:nvSpPr>
          <p:cNvPr id="3" name="Tijdelijke aanduiding voor inhoud 2"/>
          <p:cNvSpPr>
            <a:spLocks noGrp="1"/>
          </p:cNvSpPr>
          <p:nvPr>
            <p:ph idx="1"/>
          </p:nvPr>
        </p:nvSpPr>
        <p:spPr>
          <a:xfrm>
            <a:off x="628650" y="1104408"/>
            <a:ext cx="7886700" cy="4351338"/>
          </a:xfrm>
        </p:spPr>
        <p:txBody>
          <a:bodyPr/>
          <a:lstStyle/>
          <a:p>
            <a:r>
              <a:rPr lang="en-US" dirty="0"/>
              <a:t>8 Aquariums</a:t>
            </a:r>
          </a:p>
          <a:p>
            <a:r>
              <a:rPr lang="en-US" dirty="0"/>
              <a:t>1 Educational Facility</a:t>
            </a:r>
          </a:p>
          <a:p>
            <a:r>
              <a:rPr lang="en-US" dirty="0"/>
              <a:t>5 Parent Organization</a:t>
            </a:r>
          </a:p>
          <a:p>
            <a:r>
              <a:rPr lang="en-US" dirty="0"/>
              <a:t>3 Regional Association</a:t>
            </a:r>
          </a:p>
          <a:p>
            <a:r>
              <a:rPr lang="en-US" dirty="0"/>
              <a:t>112 Zoos</a:t>
            </a:r>
          </a:p>
          <a:p>
            <a:endParaRPr lang="en-GB"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385" y="3884546"/>
            <a:ext cx="3733800" cy="2489200"/>
          </a:xfrm>
          <a:prstGeom prst="rect">
            <a:avLst/>
          </a:prstGeom>
          <a:ln>
            <a:solidFill>
              <a:schemeClr val="tx1"/>
            </a:solidFill>
          </a:ln>
          <a:effectLst>
            <a:softEdge rad="1270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295400"/>
            <a:ext cx="3581400" cy="2686050"/>
          </a:xfrm>
          <a:prstGeom prst="rect">
            <a:avLst/>
          </a:prstGeom>
          <a:ln>
            <a:solidFill>
              <a:schemeClr val="tx1"/>
            </a:solidFill>
          </a:ln>
          <a:effectLst>
            <a:softEdge rad="127000"/>
          </a:effectLst>
        </p:spPr>
      </p:pic>
    </p:spTree>
    <p:extLst>
      <p:ext uri="{BB962C8B-B14F-4D97-AF65-F5344CB8AC3E}">
        <p14:creationId xmlns:p14="http://schemas.microsoft.com/office/powerpoint/2010/main" val="413484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00558959-21e2-49b6-8bc1-d46e8fb3ce16">EN</Language>
    <Module xmlns="00558959-21e2-49b6-8bc1-d46e8fb3ce16" xsi:nil="true"/>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Review xmlns="00558959-21e2-49b6-8bc1-d46e8fb3ce16">false</Review>
    <Content_x0020_Last_x0020_Updated_x0020_on_x003a_ xmlns="00558959-21e2-49b6-8bc1-d46e8fb3ce16" xsi:nil="true"/>
    <Permalink xmlns="00558959-21e2-49b6-8bc1-d46e8fb3ce16">
      <Url xsi:nil="true"/>
      <Description xsi:nil="true"/>
    </Permalink>
  </documentManagement>
</p:properties>
</file>

<file path=customXml/itemProps1.xml><?xml version="1.0" encoding="utf-8"?>
<ds:datastoreItem xmlns:ds="http://schemas.openxmlformats.org/officeDocument/2006/customXml" ds:itemID="{3DD4F4B5-100E-4F1B-832D-925CE0E3E49C}"/>
</file>

<file path=customXml/itemProps2.xml><?xml version="1.0" encoding="utf-8"?>
<ds:datastoreItem xmlns:ds="http://schemas.openxmlformats.org/officeDocument/2006/customXml" ds:itemID="{285B7DA3-4976-4C71-8465-B5A7B3B12FAA}"/>
</file>

<file path=customXml/itemProps3.xml><?xml version="1.0" encoding="utf-8"?>
<ds:datastoreItem xmlns:ds="http://schemas.openxmlformats.org/officeDocument/2006/customXml" ds:itemID="{D9C1CD7E-CA77-4ACA-8492-DC8EBC068620}"/>
</file>

<file path=docProps/app.xml><?xml version="1.0" encoding="utf-8"?>
<Properties xmlns="http://schemas.openxmlformats.org/officeDocument/2006/extended-properties" xmlns:vt="http://schemas.openxmlformats.org/officeDocument/2006/docPropsVTypes">
  <Template/>
  <TotalTime>358</TotalTime>
  <Words>1341</Words>
  <Application>Microsoft Office PowerPoint</Application>
  <PresentationFormat>Diavoorstelling (4:3)</PresentationFormat>
  <Paragraphs>277</Paragraphs>
  <Slides>29</Slides>
  <Notes>7</Notes>
  <HiddenSlides>0</HiddenSlides>
  <MMClips>0</MMClips>
  <ScaleCrop>false</ScaleCrop>
  <HeadingPairs>
    <vt:vector size="6" baseType="variant">
      <vt:variant>
        <vt:lpstr>Gebruikte lettertypen</vt:lpstr>
      </vt:variant>
      <vt:variant>
        <vt:i4>2</vt:i4>
      </vt:variant>
      <vt:variant>
        <vt:lpstr>Thema</vt:lpstr>
      </vt:variant>
      <vt:variant>
        <vt:i4>16</vt:i4>
      </vt:variant>
      <vt:variant>
        <vt:lpstr>Diatitels</vt:lpstr>
      </vt:variant>
      <vt:variant>
        <vt:i4>29</vt:i4>
      </vt:variant>
    </vt:vector>
  </HeadingPairs>
  <TitlesOfParts>
    <vt:vector size="47"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ZIMS Tips and Tricks December 2015</vt:lpstr>
      <vt:lpstr>ZIMS Software Process</vt:lpstr>
      <vt:lpstr>Agile vs What? </vt:lpstr>
      <vt:lpstr>Agile: Vision and Tradeoffs</vt:lpstr>
      <vt:lpstr>Agile: Building to Outcome</vt:lpstr>
      <vt:lpstr>Agile: What Will You See?</vt:lpstr>
      <vt:lpstr>What is the ZIMS User Group?</vt:lpstr>
      <vt:lpstr>Where are Members From?</vt:lpstr>
      <vt:lpstr>Who is a Member?</vt:lpstr>
      <vt:lpstr>What has the User Group Done?</vt:lpstr>
      <vt:lpstr>What’s Ahead?</vt:lpstr>
      <vt:lpstr>Interested in Joining?</vt:lpstr>
      <vt:lpstr>How Does the New Enhancement Process Work?</vt:lpstr>
      <vt:lpstr>Previous Process</vt:lpstr>
      <vt:lpstr>New Process</vt:lpstr>
      <vt:lpstr>The Submission Form</vt:lpstr>
      <vt:lpstr>Example Process– Data Migration</vt:lpstr>
      <vt:lpstr>The Process</vt:lpstr>
      <vt:lpstr>Problem Data – Examples</vt:lpstr>
      <vt:lpstr>Mapping Tables - Examples</vt:lpstr>
      <vt:lpstr>Example Project– Community Sponsored Daily Reporting Process</vt:lpstr>
      <vt:lpstr>Daily Reporting Process</vt:lpstr>
      <vt:lpstr>A KDR by Any Other Name 1,000 members = 1,000 examples</vt:lpstr>
      <vt:lpstr>Provisional Data Entry …setting it up </vt:lpstr>
      <vt:lpstr>Provisional Data Entry …adding data as provisional user </vt:lpstr>
      <vt:lpstr>Provisional Data Entry …managing provisional data </vt:lpstr>
      <vt:lpstr>Provisional Data Entry …Keeper Daily Report </vt:lpstr>
      <vt:lpstr>Provisional Data Entry …collaborative sponsorship </vt:lpstr>
      <vt:lpstr>Questions?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Lauren Florisson</cp:lastModifiedBy>
  <cp:revision>21</cp:revision>
  <dcterms:created xsi:type="dcterms:W3CDTF">2016-07-26T18:48:10Z</dcterms:created>
  <dcterms:modified xsi:type="dcterms:W3CDTF">2016-08-23T16:35:41Z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Sp360">
    <vt:lpwstr>true</vt:lpwstr>
  </property>
  <property fmtid="{D5CDD505-2E9C-101B-9397-08002B2CF9AE}" pid="4" name="Tracked">
    <vt:lpwstr>false</vt:lpwstr>
  </property>
  <property fmtid="{D5CDD505-2E9C-101B-9397-08002B2CF9AE}" pid="5" name="Metrics URL">
    <vt:lpwstr/>
  </property>
  <property fmtid="{D5CDD505-2E9C-101B-9397-08002B2CF9AE}" pid="6" name="Tracking URL">
    <vt:lpwstr/>
  </property>
  <property fmtid="{D5CDD505-2E9C-101B-9397-08002B2CF9AE}" pid="7" name="Updated on?">
    <vt:lpwstr>2018-07-03T04:50:12+00:00</vt:lpwstr>
  </property>
</Properties>
</file>