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Default Extension="png" ContentType="image/pn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customXml/itemProps2.xml" ContentType="application/vnd.openxmlformats-officedocument.customXmlPropertie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Default Extension="jpeg" ContentType="image/jpeg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customXml/itemProps1.xml" ContentType="application/vnd.openxmlformats-officedocument.customXmlProperties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Default Extension="rels" ContentType="application/vnd.openxmlformats-package.relationships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4" r:id="rId2"/>
    <p:sldMasterId id="2147483704" r:id="rId3"/>
    <p:sldMasterId id="2147483714" r:id="rId4"/>
    <p:sldMasterId id="2147483724" r:id="rId5"/>
    <p:sldMasterId id="2147483734" r:id="rId6"/>
    <p:sldMasterId id="2147483744" r:id="rId7"/>
    <p:sldMasterId id="2147483764" r:id="rId8"/>
    <p:sldMasterId id="2147483754" r:id="rId9"/>
    <p:sldMasterId id="2147483774" r:id="rId10"/>
    <p:sldMasterId id="2147483784" r:id="rId11"/>
    <p:sldMasterId id="2147483794" r:id="rId12"/>
    <p:sldMasterId id="2147483814" r:id="rId13"/>
    <p:sldMasterId id="2147483804" r:id="rId14"/>
    <p:sldMasterId id="2147483834" r:id="rId15"/>
    <p:sldMasterId id="2147483824" r:id="rId16"/>
  </p:sld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136"/>
    <a:srgbClr val="41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4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4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960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702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15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911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418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27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2492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140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686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03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9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7066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875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902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20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538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783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3960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001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68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002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43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36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694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106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317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43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470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535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86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953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615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2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637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320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92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726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671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710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17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7393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746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457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83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598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650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316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562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117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9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12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0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3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38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6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04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57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20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76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40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17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8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52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7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3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9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86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78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75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86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62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73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05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036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38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237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76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271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888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95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063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78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052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77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248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877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45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30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970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57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71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31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98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6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97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789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633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3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2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368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519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760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843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2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93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110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775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254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1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9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293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212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25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90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5411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047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10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108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964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409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3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541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028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8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484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666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668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145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224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927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694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5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756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22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72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948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25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642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075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741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711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496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FB76-7418-4AE9-B270-0509E432ACFA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2E6A-C85A-496C-95D0-8B82A264998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75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104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113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22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131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140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41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149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ADD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8" y="4884821"/>
            <a:ext cx="1482545" cy="189436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4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41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" y="5257799"/>
            <a:ext cx="1995186" cy="157316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8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ADD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4" y="4843692"/>
            <a:ext cx="1471945" cy="19539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6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41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" y="5130081"/>
            <a:ext cx="1568449" cy="170848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6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ADD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6" y="4692315"/>
            <a:ext cx="1330250" cy="214162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41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" y="5685988"/>
            <a:ext cx="2198327" cy="109022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6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ADD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96" y="5554245"/>
            <a:ext cx="2259529" cy="130700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39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ADD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149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41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1" r="4575"/>
          <a:stretch/>
        </p:blipFill>
        <p:spPr>
          <a:xfrm>
            <a:off x="48128" y="5486401"/>
            <a:ext cx="1973154" cy="124046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ADD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1" t="9069" r="8974" b="8111"/>
          <a:stretch/>
        </p:blipFill>
        <p:spPr>
          <a:xfrm>
            <a:off x="183160" y="5069192"/>
            <a:ext cx="1755332" cy="16210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1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41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/>
          <a:stretch/>
        </p:blipFill>
        <p:spPr>
          <a:xfrm>
            <a:off x="108358" y="4812632"/>
            <a:ext cx="1546375" cy="194911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060315" y="4250986"/>
            <a:ext cx="1410511" cy="2500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0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ADD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7741" r="19843"/>
          <a:stretch/>
        </p:blipFill>
        <p:spPr>
          <a:xfrm>
            <a:off x="89233" y="4941460"/>
            <a:ext cx="1992230" cy="176873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7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41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/>
          <a:stretch/>
        </p:blipFill>
        <p:spPr>
          <a:xfrm>
            <a:off x="97315" y="4728411"/>
            <a:ext cx="1425357" cy="202010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9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ADD1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 b="5102"/>
          <a:stretch/>
        </p:blipFill>
        <p:spPr>
          <a:xfrm>
            <a:off x="106645" y="5612725"/>
            <a:ext cx="2059039" cy="1120857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04282" y="223737"/>
            <a:ext cx="8725709" cy="6394294"/>
          </a:xfrm>
          <a:prstGeom prst="roundRect">
            <a:avLst/>
          </a:prstGeom>
          <a:noFill/>
          <a:ln w="19050">
            <a:solidFill>
              <a:srgbClr val="41C7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7"/>
          <a:stretch/>
        </p:blipFill>
        <p:spPr>
          <a:xfrm>
            <a:off x="78521" y="5534879"/>
            <a:ext cx="2219512" cy="115371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418306" y="5586984"/>
            <a:ext cx="3249039" cy="1210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40" y="5760720"/>
            <a:ext cx="2760056" cy="79063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5664" y="637336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783FB76-7418-4AE9-B270-0509E432ACFA}" type="datetimeFigureOut">
              <a:rPr lang="en-US" smtClean="0"/>
              <a:pPr/>
              <a:t>8/23/2016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8717" y="6214934"/>
            <a:ext cx="2958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03914" y="63687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A12E6A-C85A-496C-95D0-8B82A2649983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543564"/>
          </a:xfrm>
        </p:spPr>
        <p:txBody>
          <a:bodyPr>
            <a:normAutofit/>
          </a:bodyPr>
          <a:lstStyle/>
          <a:p>
            <a:r>
              <a:rPr lang="en-US" sz="5400" dirty="0"/>
              <a:t>TAXONOMY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4211" y="3022487"/>
            <a:ext cx="6858000" cy="2335123"/>
          </a:xfrm>
        </p:spPr>
        <p:txBody>
          <a:bodyPr>
            <a:normAutofit/>
          </a:bodyPr>
          <a:lstStyle/>
          <a:p>
            <a:r>
              <a:rPr lang="en-US" dirty="0"/>
              <a:t>No, wait, it’s really cool!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3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5314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So how does it work?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5314" y="3061997"/>
            <a:ext cx="3325164" cy="853181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…but then there are the “over </a:t>
            </a:r>
            <a:r>
              <a:rPr lang="en-US" sz="2000" dirty="0" err="1"/>
              <a:t>unders</a:t>
            </a:r>
            <a:r>
              <a:rPr lang="en-US" sz="2000" dirty="0"/>
              <a:t>”:</a:t>
            </a:r>
          </a:p>
          <a:p>
            <a:endParaRPr lang="en-GB" dirty="0"/>
          </a:p>
        </p:txBody>
      </p:sp>
      <p:sp>
        <p:nvSpPr>
          <p:cNvPr id="4" name="Tekstvak 3"/>
          <p:cNvSpPr txBox="1"/>
          <p:nvPr/>
        </p:nvSpPr>
        <p:spPr>
          <a:xfrm>
            <a:off x="4803819" y="1325563"/>
            <a:ext cx="37091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 kingdom - </a:t>
            </a:r>
            <a:r>
              <a:rPr lang="en-US" dirty="0" err="1"/>
              <a:t>Eukaryota</a:t>
            </a:r>
            <a:endParaRPr lang="en-US" dirty="0"/>
          </a:p>
          <a:p>
            <a:r>
              <a:rPr lang="en-US" dirty="0"/>
              <a:t>Kingdom - Animalia</a:t>
            </a:r>
          </a:p>
          <a:p>
            <a:r>
              <a:rPr lang="en-US" dirty="0" err="1"/>
              <a:t>Superphylum</a:t>
            </a:r>
            <a:r>
              <a:rPr lang="en-US" dirty="0"/>
              <a:t> - </a:t>
            </a:r>
            <a:r>
              <a:rPr lang="en-US" dirty="0" err="1"/>
              <a:t>Invertebrata</a:t>
            </a:r>
            <a:endParaRPr lang="en-US" dirty="0"/>
          </a:p>
          <a:p>
            <a:r>
              <a:rPr lang="en-US" dirty="0"/>
              <a:t>Phylum - Arthropoda</a:t>
            </a:r>
          </a:p>
          <a:p>
            <a:r>
              <a:rPr lang="en-US" dirty="0" err="1"/>
              <a:t>Subphyum</a:t>
            </a:r>
            <a:r>
              <a:rPr lang="en-US" dirty="0"/>
              <a:t> - </a:t>
            </a:r>
            <a:r>
              <a:rPr lang="en-US" dirty="0" err="1"/>
              <a:t>Uniramia</a:t>
            </a:r>
            <a:endParaRPr lang="en-US" dirty="0"/>
          </a:p>
          <a:p>
            <a:r>
              <a:rPr lang="en-US" dirty="0"/>
              <a:t>Class - </a:t>
            </a:r>
            <a:r>
              <a:rPr lang="en-US" dirty="0" err="1"/>
              <a:t>Insecta</a:t>
            </a:r>
            <a:endParaRPr lang="en-US" dirty="0"/>
          </a:p>
          <a:p>
            <a:r>
              <a:rPr lang="en-US" dirty="0"/>
              <a:t>Infraclass - </a:t>
            </a:r>
            <a:r>
              <a:rPr lang="en-US" dirty="0" err="1"/>
              <a:t>Neoptera</a:t>
            </a:r>
            <a:endParaRPr lang="en-US" dirty="0"/>
          </a:p>
          <a:p>
            <a:r>
              <a:rPr lang="en-US" dirty="0"/>
              <a:t>Superorder - </a:t>
            </a:r>
            <a:r>
              <a:rPr lang="en-US" dirty="0" err="1"/>
              <a:t>Holometabola</a:t>
            </a:r>
            <a:endParaRPr lang="en-US" dirty="0"/>
          </a:p>
          <a:p>
            <a:r>
              <a:rPr lang="en-US" dirty="0"/>
              <a:t>Order - Hymenoptera</a:t>
            </a:r>
          </a:p>
          <a:p>
            <a:r>
              <a:rPr lang="en-US" dirty="0"/>
              <a:t>Suborder - </a:t>
            </a:r>
            <a:r>
              <a:rPr lang="en-US" dirty="0" err="1"/>
              <a:t>Apocrita</a:t>
            </a:r>
            <a:endParaRPr lang="en-US" dirty="0"/>
          </a:p>
          <a:p>
            <a:r>
              <a:rPr lang="en-US" dirty="0"/>
              <a:t>Group - </a:t>
            </a:r>
            <a:r>
              <a:rPr lang="en-US" dirty="0" err="1"/>
              <a:t>Aculeata</a:t>
            </a:r>
            <a:endParaRPr lang="en-US" dirty="0"/>
          </a:p>
          <a:p>
            <a:r>
              <a:rPr lang="en-US" dirty="0"/>
              <a:t>Superfamily - </a:t>
            </a:r>
            <a:r>
              <a:rPr lang="en-US" dirty="0" err="1"/>
              <a:t>Apoidea</a:t>
            </a:r>
            <a:endParaRPr lang="en-US" dirty="0"/>
          </a:p>
          <a:p>
            <a:r>
              <a:rPr lang="en-US" dirty="0"/>
              <a:t>Family - </a:t>
            </a:r>
            <a:r>
              <a:rPr lang="en-US" dirty="0" err="1"/>
              <a:t>Apidae</a:t>
            </a:r>
            <a:endParaRPr lang="en-US" dirty="0"/>
          </a:p>
          <a:p>
            <a:r>
              <a:rPr lang="en-US" dirty="0"/>
              <a:t>Genus - </a:t>
            </a:r>
            <a:r>
              <a:rPr lang="en-US" dirty="0" err="1"/>
              <a:t>Apis</a:t>
            </a:r>
            <a:endParaRPr lang="en-US" dirty="0"/>
          </a:p>
          <a:p>
            <a:r>
              <a:rPr lang="en-US" dirty="0"/>
              <a:t>Species - </a:t>
            </a:r>
            <a:r>
              <a:rPr lang="en-US" dirty="0" err="1"/>
              <a:t>mellifera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0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983" y="-15002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So how does it work?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5772" y="3422605"/>
            <a:ext cx="396910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…and the “skippers”:</a:t>
            </a:r>
          </a:p>
          <a:p>
            <a:endParaRPr lang="en-GB" dirty="0"/>
          </a:p>
        </p:txBody>
      </p:sp>
      <p:sp>
        <p:nvSpPr>
          <p:cNvPr id="4" name="Tekstvak 3"/>
          <p:cNvSpPr txBox="1"/>
          <p:nvPr/>
        </p:nvSpPr>
        <p:spPr>
          <a:xfrm>
            <a:off x="5061397" y="2820473"/>
            <a:ext cx="3928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Kingdom - Viruses</a:t>
            </a:r>
          </a:p>
          <a:p>
            <a:r>
              <a:rPr lang="en-US" dirty="0"/>
              <a:t>Phylum - not classified</a:t>
            </a:r>
          </a:p>
          <a:p>
            <a:r>
              <a:rPr lang="en-US" dirty="0"/>
              <a:t>Class - not classified</a:t>
            </a:r>
          </a:p>
          <a:p>
            <a:r>
              <a:rPr lang="en-US" dirty="0"/>
              <a:t>Order - not classified</a:t>
            </a:r>
          </a:p>
          <a:p>
            <a:r>
              <a:rPr lang="en-US" dirty="0"/>
              <a:t>Family - </a:t>
            </a:r>
            <a:r>
              <a:rPr lang="en-US" dirty="0" err="1"/>
              <a:t>Totiviridae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Seems simple enough… why are you so whiny about it?</a:t>
            </a:r>
            <a:endParaRPr lang="en-GB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0043" y="2598357"/>
            <a:ext cx="3479711" cy="167742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Let’s look at the challenges of maintaining a single, global taxonomy list:</a:t>
            </a:r>
          </a:p>
          <a:p>
            <a:endParaRPr lang="en-GB" dirty="0"/>
          </a:p>
        </p:txBody>
      </p:sp>
      <p:pic>
        <p:nvPicPr>
          <p:cNvPr id="4" name="Picture 2" descr="http://www.babyanimalzoo.com/wp-content/uploads/2015/04/freak-out-baby-or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084" y="1690689"/>
            <a:ext cx="3081170" cy="413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4"/>
          <p:cNvSpPr/>
          <p:nvPr/>
        </p:nvSpPr>
        <p:spPr>
          <a:xfrm rot="10800000">
            <a:off x="6276188" y="2951257"/>
            <a:ext cx="2608323" cy="16112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/>
          <p:cNvSpPr txBox="1"/>
          <p:nvPr/>
        </p:nvSpPr>
        <p:spPr>
          <a:xfrm>
            <a:off x="6750240" y="3206647"/>
            <a:ext cx="2264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I look when a taxonomy issue gets assigned to me.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23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54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Seems simple enough… why are you so whiny about it?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44560" y="2662752"/>
            <a:ext cx="3093344" cy="205091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/>
              <a:t>Says who??</a:t>
            </a:r>
          </a:p>
          <a:p>
            <a:pPr marL="0" indent="0">
              <a:buNone/>
            </a:pPr>
            <a:r>
              <a:rPr lang="en-US" sz="2000" dirty="0"/>
              <a:t>IUCN</a:t>
            </a:r>
          </a:p>
          <a:p>
            <a:pPr marL="0" indent="0">
              <a:buNone/>
            </a:pPr>
            <a:r>
              <a:rPr lang="en-US" sz="2000" dirty="0"/>
              <a:t>Catalogue of Life</a:t>
            </a:r>
          </a:p>
          <a:p>
            <a:pPr marL="0" indent="0">
              <a:buNone/>
            </a:pPr>
            <a:r>
              <a:rPr lang="en-US" sz="2000" dirty="0"/>
              <a:t>CITES/CITES EU</a:t>
            </a:r>
          </a:p>
          <a:p>
            <a:pPr marL="0" indent="0">
              <a:buNone/>
            </a:pPr>
            <a:r>
              <a:rPr lang="en-US" sz="2000" dirty="0" smtClean="0"/>
              <a:t>tinyurl.com/Species360tax</a:t>
            </a:r>
            <a:endParaRPr lang="en-US" sz="2000" dirty="0"/>
          </a:p>
          <a:p>
            <a:endParaRPr lang="en-GB" dirty="0"/>
          </a:p>
        </p:txBody>
      </p:sp>
      <p:pic>
        <p:nvPicPr>
          <p:cNvPr id="4" name="Picture 2" descr="https://wordswewomenwrite.files.wordpress.com/2015/04/o-stack-of-books-fac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66" y="1859409"/>
            <a:ext cx="5486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49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Seems simple enough… why are you so whiny about it?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7052" y="1988166"/>
            <a:ext cx="8669896" cy="94333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People cannot spell.  Or maybe they just cannot type.  I love Google.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2931499"/>
            <a:ext cx="741045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2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Seems simple enough… why are you so whiny about it?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825625"/>
            <a:ext cx="30289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Sometimes, species have secret identities.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For example, this </a:t>
            </a:r>
            <a:r>
              <a:rPr lang="en-US" sz="2400" dirty="0" err="1"/>
              <a:t>Panthera</a:t>
            </a:r>
            <a:r>
              <a:rPr lang="en-US" sz="2400" dirty="0"/>
              <a:t> </a:t>
            </a:r>
            <a:r>
              <a:rPr lang="en-US" sz="2400" dirty="0" err="1"/>
              <a:t>leo</a:t>
            </a:r>
            <a:r>
              <a:rPr lang="en-US" sz="2400" dirty="0"/>
              <a:t> has the alias </a:t>
            </a:r>
            <a:r>
              <a:rPr lang="en-US" sz="2400" dirty="0" err="1"/>
              <a:t>Felis</a:t>
            </a:r>
            <a:r>
              <a:rPr lang="en-US" sz="2400" dirty="0"/>
              <a:t> </a:t>
            </a:r>
            <a:r>
              <a:rPr lang="en-US" sz="2400" dirty="0" err="1"/>
              <a:t>leo</a:t>
            </a:r>
            <a:r>
              <a:rPr lang="en-US" sz="2400" dirty="0"/>
              <a:t>…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755" y="1690689"/>
            <a:ext cx="4026960" cy="40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Seems simple enough… why are you so whiny about it?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2588" y="2894572"/>
            <a:ext cx="3106223" cy="18190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…</a:t>
            </a:r>
            <a:r>
              <a:rPr lang="en-US" sz="2400" dirty="0"/>
              <a:t>which made me wonder what other </a:t>
            </a:r>
            <a:r>
              <a:rPr lang="en-US" sz="2400" dirty="0" err="1"/>
              <a:t>Felis</a:t>
            </a:r>
            <a:r>
              <a:rPr lang="en-US" sz="2400" dirty="0"/>
              <a:t> species might be sneaking around?</a:t>
            </a:r>
          </a:p>
          <a:p>
            <a:endParaRPr lang="en-GB" dirty="0"/>
          </a:p>
        </p:txBody>
      </p:sp>
      <p:pic>
        <p:nvPicPr>
          <p:cNvPr id="4" name="Picture 2" descr="http://www.wallpapersdesign.net/wp-content/uploads/2013/02/Sneaky-C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29" y="1891708"/>
            <a:ext cx="5223510" cy="326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2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5906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Seems simple enough… why are you so whiny about it?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9557" y="2701389"/>
            <a:ext cx="3376680" cy="125242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And then there’s the issue of common names.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167" y="1743209"/>
            <a:ext cx="511552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977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Seems simple enough… why are you so whiny about it?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5315" y="2984724"/>
            <a:ext cx="3878956" cy="122666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Plus, we keep track of characteristics by taxon.</a:t>
            </a:r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588" y="1984427"/>
            <a:ext cx="5601836" cy="322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9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287650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So how does ZIMS do it?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3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7577" y="1235886"/>
            <a:ext cx="307805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There once was a man named Linnaeus,</a:t>
            </a:r>
          </a:p>
          <a:p>
            <a:pPr marL="0" indent="0">
              <a:buNone/>
            </a:pPr>
            <a:r>
              <a:rPr lang="en-US" sz="2400" dirty="0"/>
              <a:t>who wanted all nature named thus.</a:t>
            </a:r>
          </a:p>
          <a:p>
            <a:pPr marL="0" indent="0">
              <a:buNone/>
            </a:pPr>
            <a:r>
              <a:rPr lang="en-US" sz="2400" dirty="0"/>
              <a:t>But changes cause such a stink</a:t>
            </a:r>
          </a:p>
          <a:p>
            <a:pPr marL="0" indent="0">
              <a:buNone/>
            </a:pPr>
            <a:r>
              <a:rPr lang="en-US" sz="2400" dirty="0"/>
              <a:t>that it just makes me think</a:t>
            </a:r>
          </a:p>
          <a:p>
            <a:pPr marL="0" indent="0">
              <a:buNone/>
            </a:pPr>
            <a:r>
              <a:rPr lang="en-US" sz="2400" dirty="0"/>
              <a:t>taxonomy exists to dismay us.</a:t>
            </a:r>
          </a:p>
          <a:p>
            <a:endParaRPr lang="en-GB" dirty="0"/>
          </a:p>
        </p:txBody>
      </p:sp>
      <p:pic>
        <p:nvPicPr>
          <p:cNvPr id="4" name="Picture 4" descr="http://www.otago.ac.nz/library/exhibitions/linnaeus/cabinet7/7-general-system-vol-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36" y="1015224"/>
            <a:ext cx="534359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9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2740" y="-12427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Pending Taxonomy Change Tab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40" y="1201292"/>
            <a:ext cx="7876591" cy="15320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92032" y="2884869"/>
            <a:ext cx="8829405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There is a new tab in the Animals module titled Pending Taxonomic Changes.</a:t>
            </a:r>
          </a:p>
          <a:p>
            <a:r>
              <a:rPr lang="en-US" dirty="0"/>
              <a:t>This grid displays if </a:t>
            </a:r>
            <a:r>
              <a:rPr lang="en-US" dirty="0" smtClean="0"/>
              <a:t>Species360 </a:t>
            </a:r>
            <a:r>
              <a:rPr lang="en-US" dirty="0"/>
              <a:t>has changed the taxonomy (Scientific Name, Common Name </a:t>
            </a:r>
          </a:p>
          <a:p>
            <a:r>
              <a:rPr lang="en-US" dirty="0"/>
              <a:t>or both) for a species you currently or historically had in your collection. Users </a:t>
            </a:r>
          </a:p>
          <a:p>
            <a:r>
              <a:rPr lang="en-US" dirty="0"/>
              <a:t>wanted the ability to accept </a:t>
            </a:r>
            <a:r>
              <a:rPr lang="en-US" dirty="0" smtClean="0"/>
              <a:t>Species360 </a:t>
            </a:r>
            <a:r>
              <a:rPr lang="en-US" dirty="0"/>
              <a:t>taxonomic changes OR keep them as they are in</a:t>
            </a:r>
          </a:p>
          <a:p>
            <a:r>
              <a:rPr lang="en-US" dirty="0"/>
              <a:t>their records. This allows you to do that. Only if you have/had a record for the</a:t>
            </a:r>
          </a:p>
          <a:p>
            <a:r>
              <a:rPr lang="en-US" dirty="0"/>
              <a:t>species will it display in this grid. In the example above both the Scientific Name and the</a:t>
            </a:r>
          </a:p>
          <a:p>
            <a:r>
              <a:rPr lang="en-US" dirty="0"/>
              <a:t>Common Name for Chihuahuas and Parma wallaby have been changed by </a:t>
            </a:r>
            <a:r>
              <a:rPr lang="en-US" dirty="0" smtClean="0"/>
              <a:t>Species360. </a:t>
            </a:r>
            <a:r>
              <a:rPr lang="en-US" dirty="0"/>
              <a:t>You</a:t>
            </a:r>
          </a:p>
          <a:p>
            <a:r>
              <a:rPr lang="en-US" dirty="0"/>
              <a:t>can see that 13 records for Chihuahua and 5 records for Parma wallaby may be</a:t>
            </a:r>
          </a:p>
          <a:p>
            <a:r>
              <a:rPr lang="en-US" dirty="0"/>
              <a:t>affected by this change.</a:t>
            </a:r>
          </a:p>
        </p:txBody>
      </p:sp>
    </p:spTree>
    <p:extLst>
      <p:ext uri="{BB962C8B-B14F-4D97-AF65-F5344CB8AC3E}">
        <p14:creationId xmlns:p14="http://schemas.microsoft.com/office/powerpoint/2010/main" val="174096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88" y="-12427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Accept </a:t>
            </a:r>
            <a:r>
              <a:rPr lang="en-US" sz="4000" dirty="0" smtClean="0"/>
              <a:t>Species360 </a:t>
            </a:r>
            <a:r>
              <a:rPr lang="en-US" sz="4000" dirty="0"/>
              <a:t>Taxonomy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808" y="1020863"/>
            <a:ext cx="7866667" cy="1609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26187" y="2834984"/>
            <a:ext cx="817679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Checking the left side box will activate the Accept </a:t>
            </a:r>
            <a:r>
              <a:rPr lang="en-US" dirty="0" smtClean="0"/>
              <a:t>Species360 </a:t>
            </a:r>
            <a:r>
              <a:rPr lang="en-US" dirty="0"/>
              <a:t>Taxonomy button. I am </a:t>
            </a:r>
          </a:p>
          <a:p>
            <a:r>
              <a:rPr lang="en-US" dirty="0"/>
              <a:t>going to accept the change for Chihuahuas. All 13 records for that species will</a:t>
            </a:r>
          </a:p>
          <a:p>
            <a:r>
              <a:rPr lang="en-US" dirty="0"/>
              <a:t>be changed. You get a second chance to review it as well as change the date.</a:t>
            </a:r>
          </a:p>
          <a:p>
            <a:r>
              <a:rPr lang="en-US" dirty="0"/>
              <a:t>The date is simply for your information as the species will be changed historically.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08" y="4352699"/>
            <a:ext cx="4630846" cy="20288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671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88" y="-11139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Taxonomy Conflicts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55938" y="1076460"/>
            <a:ext cx="76200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When you select to accept any new taxonomy that </a:t>
            </a:r>
            <a:r>
              <a:rPr lang="en-US" dirty="0" smtClean="0"/>
              <a:t>Species360 </a:t>
            </a:r>
            <a:r>
              <a:rPr lang="en-US" dirty="0"/>
              <a:t>has changed you may see that there is a taxonomy conflict in the Basic Info. This should go away after 15 minutes when the Global taxonomy is re-calculated. For a few minutes you will see this conflict on any of your animals with that taxonomy.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335" y="2402023"/>
            <a:ext cx="4929496" cy="33268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33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Archive Taxonomy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67" y="1016101"/>
            <a:ext cx="8047619" cy="1619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5"/>
          <p:cNvSpPr txBox="1"/>
          <p:nvPr/>
        </p:nvSpPr>
        <p:spPr>
          <a:xfrm>
            <a:off x="745667" y="2774087"/>
            <a:ext cx="835183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Should you wish to NOT accept the </a:t>
            </a:r>
            <a:r>
              <a:rPr lang="en-US" dirty="0" smtClean="0"/>
              <a:t>Species360 </a:t>
            </a:r>
            <a:r>
              <a:rPr lang="en-US" dirty="0"/>
              <a:t>taxonomy you can Archive the record to</a:t>
            </a:r>
          </a:p>
          <a:p>
            <a:r>
              <a:rPr lang="en-US" dirty="0"/>
              <a:t>clear the grid.</a:t>
            </a:r>
          </a:p>
          <a:p>
            <a:endParaRPr lang="en-US" dirty="0"/>
          </a:p>
          <a:p>
            <a:r>
              <a:rPr lang="en-US" dirty="0"/>
              <a:t>Using the checkboxes to the right you can view any Archived records (you may want</a:t>
            </a:r>
          </a:p>
          <a:p>
            <a:r>
              <a:rPr lang="en-US" dirty="0"/>
              <a:t>to now accept the taxonomy) and any Accepted records. The note will indicate the</a:t>
            </a:r>
          </a:p>
          <a:p>
            <a:r>
              <a:rPr lang="en-US" dirty="0"/>
              <a:t>date the taxonomy was accepted and who accepted it.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667351"/>
            <a:ext cx="8082656" cy="10939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60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9861" y="-15002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Searching By Obsolete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7"/>
          <p:cNvSpPr txBox="1"/>
          <p:nvPr/>
        </p:nvSpPr>
        <p:spPr>
          <a:xfrm>
            <a:off x="850652" y="4177020"/>
            <a:ext cx="7939738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If you have chosen not to accept the new </a:t>
            </a:r>
            <a:r>
              <a:rPr lang="en-US" dirty="0" smtClean="0"/>
              <a:t>Species360 </a:t>
            </a:r>
            <a:r>
              <a:rPr lang="en-US" dirty="0"/>
              <a:t>taxonomy, the species will be</a:t>
            </a:r>
          </a:p>
          <a:p>
            <a:r>
              <a:rPr lang="en-US" dirty="0"/>
              <a:t>Obsolete and this affects your searches. To find records of those species you</a:t>
            </a:r>
          </a:p>
          <a:p>
            <a:r>
              <a:rPr lang="en-US" dirty="0"/>
              <a:t>will need to select Include Obsolete Records. The Obsolete species will</a:t>
            </a:r>
          </a:p>
          <a:p>
            <a:r>
              <a:rPr lang="en-US" dirty="0"/>
              <a:t>appear in red and you can select it to find your records. The highlighted yellow </a:t>
            </a:r>
          </a:p>
          <a:p>
            <a:r>
              <a:rPr lang="en-US" dirty="0"/>
              <a:t>indicates matches in your type ahead search.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89" y="1175534"/>
            <a:ext cx="2382456" cy="2771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043" y="1080545"/>
            <a:ext cx="2923809" cy="27714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14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Institution Preferences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699" y="1059391"/>
            <a:ext cx="5416601" cy="1767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166" y="3886304"/>
            <a:ext cx="5416601" cy="1693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32869" y="1325563"/>
            <a:ext cx="3305264" cy="36933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If you want to automatically</a:t>
            </a:r>
          </a:p>
          <a:p>
            <a:r>
              <a:rPr lang="en-US" dirty="0"/>
              <a:t>accept the </a:t>
            </a:r>
            <a:r>
              <a:rPr lang="en-US" dirty="0" smtClean="0"/>
              <a:t>Species360 </a:t>
            </a:r>
            <a:r>
              <a:rPr lang="en-US" dirty="0"/>
              <a:t>taxonomy </a:t>
            </a:r>
          </a:p>
          <a:p>
            <a:r>
              <a:rPr lang="en-US" dirty="0"/>
              <a:t>updates you can save time</a:t>
            </a:r>
          </a:p>
          <a:p>
            <a:r>
              <a:rPr lang="en-US" dirty="0"/>
              <a:t>by selecting Taxonomy in</a:t>
            </a:r>
          </a:p>
          <a:p>
            <a:r>
              <a:rPr lang="en-US" dirty="0"/>
              <a:t>Application Preferences in</a:t>
            </a:r>
          </a:p>
          <a:p>
            <a:r>
              <a:rPr lang="en-US" dirty="0"/>
              <a:t>Institution Preferences and</a:t>
            </a:r>
          </a:p>
          <a:p>
            <a:r>
              <a:rPr lang="en-US" dirty="0"/>
              <a:t>checking the Enable Auto-</a:t>
            </a:r>
          </a:p>
          <a:p>
            <a:r>
              <a:rPr lang="en-US" dirty="0"/>
              <a:t>Accept for </a:t>
            </a:r>
            <a:r>
              <a:rPr lang="en-US" dirty="0" smtClean="0"/>
              <a:t>Species360 </a:t>
            </a:r>
            <a:r>
              <a:rPr lang="en-US" dirty="0"/>
              <a:t>Taxonomic</a:t>
            </a:r>
          </a:p>
          <a:p>
            <a:r>
              <a:rPr lang="en-US" dirty="0"/>
              <a:t>Changes. This is not available</a:t>
            </a:r>
          </a:p>
          <a:p>
            <a:r>
              <a:rPr lang="en-US" dirty="0"/>
              <a:t>as a My Preference. If this is</a:t>
            </a:r>
          </a:p>
          <a:p>
            <a:r>
              <a:rPr lang="en-US" dirty="0"/>
              <a:t>checked then the Pending</a:t>
            </a:r>
          </a:p>
          <a:p>
            <a:r>
              <a:rPr lang="en-US" dirty="0"/>
              <a:t>Taxonomic Changes tab grid</a:t>
            </a:r>
          </a:p>
          <a:p>
            <a:r>
              <a:rPr lang="en-US" dirty="0"/>
              <a:t>should never be populated.</a:t>
            </a:r>
          </a:p>
        </p:txBody>
      </p:sp>
    </p:spTree>
    <p:extLst>
      <p:ext uri="{BB962C8B-B14F-4D97-AF65-F5344CB8AC3E}">
        <p14:creationId xmlns:p14="http://schemas.microsoft.com/office/powerpoint/2010/main" val="198482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891057" y="10754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Post Office Message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466" y="1129049"/>
            <a:ext cx="7367067" cy="3864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58659" y="4212850"/>
            <a:ext cx="708660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Whenever a taxonomy is changed you will also receive a Post Office message. This is helpful if you have selected the Preference to automatically accept the </a:t>
            </a:r>
            <a:r>
              <a:rPr lang="en-US" dirty="0" smtClean="0"/>
              <a:t>Species360 </a:t>
            </a:r>
            <a:r>
              <a:rPr lang="en-US" dirty="0"/>
              <a:t>taxonomy changes as they will not appear</a:t>
            </a:r>
          </a:p>
          <a:p>
            <a:r>
              <a:rPr lang="en-US" dirty="0"/>
              <a:t>in the Pending Taxonomy changes tab unless you select to Include</a:t>
            </a:r>
          </a:p>
          <a:p>
            <a:r>
              <a:rPr lang="en-US" dirty="0"/>
              <a:t>Accepted Records.</a:t>
            </a:r>
          </a:p>
        </p:txBody>
      </p:sp>
    </p:spTree>
    <p:extLst>
      <p:ext uri="{BB962C8B-B14F-4D97-AF65-F5344CB8AC3E}">
        <p14:creationId xmlns:p14="http://schemas.microsoft.com/office/powerpoint/2010/main" val="311985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9861" y="-13715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Display in Record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003" y="835271"/>
            <a:ext cx="6448048" cy="3610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68003" y="4445771"/>
            <a:ext cx="701756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We went back in and accepted the taxonomic change for Parma wallaby.</a:t>
            </a:r>
          </a:p>
          <a:p>
            <a:r>
              <a:rPr lang="en-US" dirty="0"/>
              <a:t>It will display in your Taxonomy grid with the Change Date being the date</a:t>
            </a:r>
          </a:p>
          <a:p>
            <a:r>
              <a:rPr lang="en-US" dirty="0"/>
              <a:t>you entered when you accepted the change. Nothing is displayed in the</a:t>
            </a:r>
          </a:p>
          <a:p>
            <a:r>
              <a:rPr lang="en-US" dirty="0"/>
              <a:t>Specimen Report regarding the change.</a:t>
            </a:r>
          </a:p>
        </p:txBody>
      </p:sp>
    </p:spTree>
    <p:extLst>
      <p:ext uri="{BB962C8B-B14F-4D97-AF65-F5344CB8AC3E}">
        <p14:creationId xmlns:p14="http://schemas.microsoft.com/office/powerpoint/2010/main" val="35651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8498" y="-12427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Obsolete in Taxonomy Module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9" y="1086297"/>
            <a:ext cx="2072968" cy="5090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6"/>
          <p:cNvSpPr txBox="1"/>
          <p:nvPr/>
        </p:nvSpPr>
        <p:spPr>
          <a:xfrm>
            <a:off x="2531433" y="1479046"/>
            <a:ext cx="2782044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Within the Taxonomy</a:t>
            </a:r>
          </a:p>
          <a:p>
            <a:r>
              <a:rPr lang="en-US" dirty="0"/>
              <a:t>module if you are searching</a:t>
            </a:r>
          </a:p>
          <a:p>
            <a:r>
              <a:rPr lang="en-US" dirty="0"/>
              <a:t>for obsolete taxonomy</a:t>
            </a:r>
          </a:p>
          <a:p>
            <a:r>
              <a:rPr lang="en-US" dirty="0"/>
              <a:t>remember to check the</a:t>
            </a:r>
          </a:p>
          <a:p>
            <a:r>
              <a:rPr lang="en-US" dirty="0"/>
              <a:t>Include Obsolete or Show</a:t>
            </a:r>
          </a:p>
          <a:p>
            <a:r>
              <a:rPr lang="en-US" dirty="0"/>
              <a:t>Only Obsolete Records</a:t>
            </a:r>
          </a:p>
          <a:p>
            <a:r>
              <a:rPr lang="en-US" dirty="0"/>
              <a:t>radio button. Otherwise</a:t>
            </a:r>
          </a:p>
          <a:p>
            <a:r>
              <a:rPr lang="en-US" dirty="0"/>
              <a:t>the taxonomy will not be</a:t>
            </a:r>
          </a:p>
          <a:p>
            <a:r>
              <a:rPr lang="en-US" dirty="0"/>
              <a:t>found.</a:t>
            </a:r>
          </a:p>
          <a:p>
            <a:endParaRPr lang="en-US" dirty="0"/>
          </a:p>
          <a:p>
            <a:r>
              <a:rPr lang="en-US" dirty="0"/>
              <a:t>However, if you use the </a:t>
            </a:r>
          </a:p>
          <a:p>
            <a:r>
              <a:rPr lang="en-US" dirty="0"/>
              <a:t>upper left hand search,</a:t>
            </a:r>
          </a:p>
          <a:p>
            <a:r>
              <a:rPr lang="en-US" dirty="0"/>
              <a:t>obsolete taxonomy is</a:t>
            </a:r>
          </a:p>
          <a:p>
            <a:r>
              <a:rPr lang="en-US" dirty="0"/>
              <a:t>found by default.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693" y="1748140"/>
            <a:ext cx="3133333" cy="32476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042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References in Taxonomy Module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699585" y="1286376"/>
            <a:ext cx="4600575" cy="1638300"/>
          </a:xfrm>
          <a:prstGeom prst="rect">
            <a:avLst/>
          </a:prstGeom>
        </p:spPr>
      </p:pic>
      <p:pic>
        <p:nvPicPr>
          <p:cNvPr id="5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377983" y="3369187"/>
            <a:ext cx="7463589" cy="163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Why does taxonomy exist??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35467" y="1542290"/>
            <a:ext cx="7886700" cy="435133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Hundred (or thousands!) of different languages</a:t>
            </a:r>
          </a:p>
          <a:p>
            <a:pPr marL="342900" indent="-342900">
              <a:buFontTx/>
              <a:buChar char="-"/>
            </a:pPr>
            <a:r>
              <a:rPr lang="en-US" dirty="0"/>
              <a:t>Differences even within a single language</a:t>
            </a:r>
          </a:p>
          <a:p>
            <a:pPr marL="342900" indent="-342900">
              <a:buFontTx/>
              <a:buChar char="-"/>
            </a:pPr>
            <a:r>
              <a:rPr lang="en-US" dirty="0"/>
              <a:t>A way to show relationships</a:t>
            </a:r>
          </a:p>
          <a:p>
            <a:endParaRPr lang="en-GB" dirty="0"/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859" y="4367414"/>
            <a:ext cx="40386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42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References in Taxonomy Module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51555" y="1091529"/>
            <a:ext cx="5640890" cy="445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final verse…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16537" y="1838504"/>
            <a:ext cx="5849424" cy="18706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Big fleas have smaller fleas</a:t>
            </a:r>
          </a:p>
          <a:p>
            <a:pPr marL="0" indent="0">
              <a:buNone/>
            </a:pPr>
            <a:r>
              <a:rPr lang="en-US" sz="2000" dirty="0"/>
              <a:t>Upon their backs to bite ‘</a:t>
            </a:r>
            <a:r>
              <a:rPr lang="en-US" sz="2000" dirty="0" err="1"/>
              <a:t>em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And smaller fleas have tiny fleas</a:t>
            </a:r>
          </a:p>
          <a:p>
            <a:pPr marL="0" indent="0">
              <a:buNone/>
            </a:pPr>
            <a:r>
              <a:rPr lang="en-US" sz="2000" dirty="0"/>
              <a:t>And so it goes, ad infinitum.</a:t>
            </a:r>
          </a:p>
          <a:p>
            <a:pPr marL="0" indent="0" algn="r">
              <a:buNone/>
            </a:pPr>
            <a:r>
              <a:rPr lang="en-US" sz="1400" dirty="0"/>
              <a:t>- Augustus De Morgan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45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Why does taxonomy exist??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19730" y="1690689"/>
            <a:ext cx="3595620" cy="435133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Red Panda</a:t>
            </a:r>
          </a:p>
          <a:p>
            <a:pPr marL="342900" indent="-342900">
              <a:buFontTx/>
              <a:buChar char="-"/>
            </a:pPr>
            <a:r>
              <a:rPr lang="en-US" dirty="0"/>
              <a:t>Hon-ho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Ailurus</a:t>
            </a:r>
            <a:r>
              <a:rPr lang="en-US" dirty="0"/>
              <a:t> </a:t>
            </a:r>
            <a:r>
              <a:rPr lang="en-US" dirty="0" err="1"/>
              <a:t>fulgens</a:t>
            </a:r>
            <a:endParaRPr lang="en-US" dirty="0"/>
          </a:p>
        </p:txBody>
      </p:sp>
      <p:pic>
        <p:nvPicPr>
          <p:cNvPr id="4" name="Picture 2" descr="https://c402277.ssl.cf1.rackcdn.com/photos/806/images/hero_small/SCR_47384.jpg?13455309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1" y="1690689"/>
            <a:ext cx="4533899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4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Why does taxonomy exist??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26727" y="1354375"/>
            <a:ext cx="24886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What is this animal? </a:t>
            </a:r>
          </a:p>
          <a:p>
            <a:pPr marL="0" indent="0">
              <a:buNone/>
            </a:pPr>
            <a:r>
              <a:rPr lang="en-GB" sz="2400" dirty="0" smtClean="0"/>
              <a:t>Puma</a:t>
            </a:r>
          </a:p>
          <a:p>
            <a:pPr marL="0" indent="0">
              <a:buNone/>
            </a:pPr>
            <a:r>
              <a:rPr lang="en-GB" sz="2400" dirty="0" smtClean="0"/>
              <a:t>Catamount</a:t>
            </a:r>
          </a:p>
          <a:p>
            <a:pPr marL="0" indent="0">
              <a:buNone/>
            </a:pPr>
            <a:r>
              <a:rPr lang="en-GB" sz="2400" dirty="0" smtClean="0"/>
              <a:t>Mountain lion</a:t>
            </a:r>
          </a:p>
          <a:p>
            <a:pPr marL="0" indent="0">
              <a:buNone/>
            </a:pPr>
            <a:r>
              <a:rPr lang="en-GB" sz="2400" dirty="0" smtClean="0"/>
              <a:t>Cougar</a:t>
            </a:r>
          </a:p>
          <a:p>
            <a:pPr marL="0" indent="0">
              <a:buNone/>
            </a:pPr>
            <a:r>
              <a:rPr lang="en-GB" sz="2400" dirty="0" smtClean="0"/>
              <a:t>Panther</a:t>
            </a:r>
          </a:p>
          <a:p>
            <a:pPr marL="0" indent="0">
              <a:buNone/>
            </a:pPr>
            <a:r>
              <a:rPr lang="en-GB" sz="2400" dirty="0" smtClean="0"/>
              <a:t>Puma </a:t>
            </a:r>
            <a:r>
              <a:rPr lang="en-GB" sz="2400" dirty="0" err="1" smtClean="0"/>
              <a:t>concolor</a:t>
            </a:r>
            <a:endParaRPr lang="en-GB" sz="2400" dirty="0" smtClean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2" y="1690689"/>
            <a:ext cx="5157788" cy="32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2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Why does taxonomy exist??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3868175"/>
            <a:ext cx="7886700" cy="202996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Animals		</a:t>
            </a:r>
            <a:r>
              <a:rPr lang="en-US" sz="2000" dirty="0" smtClean="0"/>
              <a:t>	Animals</a:t>
            </a:r>
            <a:r>
              <a:rPr lang="en-US" sz="2000" dirty="0"/>
              <a:t>			</a:t>
            </a:r>
            <a:r>
              <a:rPr lang="en-US" sz="2000" dirty="0" smtClean="0"/>
              <a:t>Animals</a:t>
            </a:r>
          </a:p>
          <a:p>
            <a:pPr marL="0" indent="0">
              <a:buNone/>
            </a:pPr>
            <a:r>
              <a:rPr lang="en-US" sz="2000" dirty="0" smtClean="0"/>
              <a:t>Things with spines	Things with spines</a:t>
            </a:r>
            <a:r>
              <a:rPr lang="en-US" sz="2000" dirty="0"/>
              <a:t>	</a:t>
            </a:r>
            <a:r>
              <a:rPr lang="en-US" sz="2000" dirty="0" smtClean="0"/>
              <a:t>Things with spines</a:t>
            </a:r>
          </a:p>
          <a:p>
            <a:pPr marL="0" indent="0">
              <a:buNone/>
            </a:pPr>
            <a:r>
              <a:rPr lang="en-US" sz="2000" dirty="0"/>
              <a:t>Mammals		</a:t>
            </a:r>
            <a:r>
              <a:rPr lang="en-US" sz="2000" dirty="0" smtClean="0"/>
              <a:t>Mammals</a:t>
            </a:r>
            <a:r>
              <a:rPr lang="en-US" sz="2000" dirty="0"/>
              <a:t>		</a:t>
            </a:r>
            <a:r>
              <a:rPr lang="en-US" sz="2000" dirty="0" smtClean="0"/>
              <a:t>Mammals</a:t>
            </a:r>
          </a:p>
          <a:p>
            <a:pPr marL="0" indent="0">
              <a:buNone/>
            </a:pPr>
            <a:r>
              <a:rPr lang="en-US" sz="2000" dirty="0"/>
              <a:t>Bats			</a:t>
            </a:r>
            <a:r>
              <a:rPr lang="en-US" sz="2000" dirty="0" smtClean="0"/>
              <a:t>Rodents</a:t>
            </a:r>
            <a:r>
              <a:rPr lang="en-US" sz="2000" dirty="0"/>
              <a:t>		</a:t>
            </a:r>
            <a:r>
              <a:rPr lang="en-US" sz="2000" dirty="0" smtClean="0"/>
              <a:t>Elephants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98" y="1128720"/>
            <a:ext cx="2533650" cy="2428875"/>
          </a:xfrm>
          <a:prstGeom prst="rect">
            <a:avLst/>
          </a:prstGeom>
        </p:spPr>
      </p:pic>
      <p:pic>
        <p:nvPicPr>
          <p:cNvPr id="6" name="Picture 4" descr="http://www.cepbrowser.org/images/Mus_muscul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82" y="1390657"/>
            <a:ext cx="24574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frican Bush Eleph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913" y="1250954"/>
            <a:ext cx="158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3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5467" y="-10276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So how does it work?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US" dirty="0"/>
              <a:t>Binomial nomenclature</a:t>
            </a:r>
          </a:p>
          <a:p>
            <a:pPr marL="342900" indent="-342900">
              <a:buFontTx/>
              <a:buChar char="-"/>
            </a:pPr>
            <a:r>
              <a:rPr lang="en-US" dirty="0"/>
              <a:t>Latinized names</a:t>
            </a:r>
          </a:p>
          <a:p>
            <a:pPr marL="342900" indent="-342900">
              <a:buFontTx/>
              <a:buChar char="-"/>
            </a:pPr>
            <a:r>
              <a:rPr lang="en-US" dirty="0"/>
              <a:t>Upside down “tree”</a:t>
            </a:r>
            <a:endParaRPr lang="en-US" dirty="0"/>
          </a:p>
        </p:txBody>
      </p:sp>
      <p:pic>
        <p:nvPicPr>
          <p:cNvPr id="4" name="Picture 2" descr="http://www.amnh.org/education/resources/rfl/web/extrememammalsguide/images/kinkajou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882338"/>
            <a:ext cx="3209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96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So how does it work?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5315" y="1767841"/>
            <a:ext cx="4677446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Bi (two) </a:t>
            </a:r>
            <a:r>
              <a:rPr lang="en-US" sz="2000" dirty="0" err="1"/>
              <a:t>nomial</a:t>
            </a:r>
            <a:r>
              <a:rPr lang="en-US" sz="2000" dirty="0"/>
              <a:t> (name) nomenclature (naming system)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For example, </a:t>
            </a:r>
          </a:p>
          <a:p>
            <a:pPr marL="0" indent="0">
              <a:buNone/>
            </a:pPr>
            <a:r>
              <a:rPr lang="en-US" sz="2000" dirty="0"/>
              <a:t>Homo sapiens (“wise human”) </a:t>
            </a:r>
          </a:p>
          <a:p>
            <a:pPr marL="0" indent="0">
              <a:buNone/>
            </a:pPr>
            <a:r>
              <a:rPr lang="en-US" sz="2000" dirty="0"/>
              <a:t>or </a:t>
            </a:r>
          </a:p>
          <a:p>
            <a:pPr marL="0" indent="0">
              <a:buNone/>
            </a:pPr>
            <a:r>
              <a:rPr lang="en-US" sz="2000" dirty="0"/>
              <a:t>Drosophila melanogaster (“black-bellied dew lover”)</a:t>
            </a:r>
          </a:p>
          <a:p>
            <a:endParaRPr lang="en-GB" dirty="0"/>
          </a:p>
        </p:txBody>
      </p:sp>
      <p:pic>
        <p:nvPicPr>
          <p:cNvPr id="4" name="Picture 2" descr="https://upload.wikimedia.org/wikipedia/commons/4/4c/Drosophila_melanogaster_-_side_(ak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07" y="2034741"/>
            <a:ext cx="3683000" cy="286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3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-15002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So how does it work?</a:t>
            </a:r>
            <a:endParaRPr lang="en-GB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28650" y="1040014"/>
            <a:ext cx="7886700" cy="109787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King Philip Came Over From Greece Singing</a:t>
            </a:r>
          </a:p>
          <a:p>
            <a:pPr marL="0" indent="0">
              <a:buNone/>
            </a:pPr>
            <a:r>
              <a:rPr lang="en-US" dirty="0"/>
              <a:t>(aka “King Philip Came Over For Great S__”)</a:t>
            </a:r>
          </a:p>
          <a:p>
            <a:endParaRPr lang="en-GB" dirty="0"/>
          </a:p>
        </p:txBody>
      </p:sp>
      <p:sp>
        <p:nvSpPr>
          <p:cNvPr id="4" name="Tekstvak 3"/>
          <p:cNvSpPr txBox="1"/>
          <p:nvPr/>
        </p:nvSpPr>
        <p:spPr>
          <a:xfrm>
            <a:off x="296214" y="2365576"/>
            <a:ext cx="20348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Kingdom</a:t>
            </a:r>
          </a:p>
          <a:p>
            <a:r>
              <a:rPr lang="en-US" sz="2800" dirty="0"/>
              <a:t>Phylum</a:t>
            </a:r>
          </a:p>
          <a:p>
            <a:r>
              <a:rPr lang="en-US" sz="2800" dirty="0"/>
              <a:t>Class</a:t>
            </a:r>
          </a:p>
          <a:p>
            <a:r>
              <a:rPr lang="en-US" sz="2800" dirty="0"/>
              <a:t>Order </a:t>
            </a:r>
          </a:p>
          <a:p>
            <a:r>
              <a:rPr lang="en-US" sz="2800" dirty="0"/>
              <a:t>Family</a:t>
            </a:r>
          </a:p>
          <a:p>
            <a:r>
              <a:rPr lang="en-US" sz="2800" dirty="0"/>
              <a:t>Genus</a:t>
            </a:r>
          </a:p>
          <a:p>
            <a:r>
              <a:rPr lang="en-US" sz="2800" dirty="0"/>
              <a:t>Species</a:t>
            </a:r>
            <a:endParaRPr lang="en-US" sz="2800" dirty="0"/>
          </a:p>
        </p:txBody>
      </p:sp>
      <p:sp>
        <p:nvSpPr>
          <p:cNvPr id="5" name="Tekstvak 4"/>
          <p:cNvSpPr txBox="1"/>
          <p:nvPr/>
        </p:nvSpPr>
        <p:spPr>
          <a:xfrm>
            <a:off x="1834031" y="2365577"/>
            <a:ext cx="215318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Animalia</a:t>
            </a:r>
          </a:p>
          <a:p>
            <a:r>
              <a:rPr lang="en-US" sz="2800" dirty="0"/>
              <a:t>Chordata</a:t>
            </a:r>
          </a:p>
          <a:p>
            <a:r>
              <a:rPr lang="en-US" sz="2800" dirty="0"/>
              <a:t>Mammalia</a:t>
            </a:r>
          </a:p>
          <a:p>
            <a:r>
              <a:rPr lang="en-US" sz="2800" dirty="0" err="1"/>
              <a:t>Primata</a:t>
            </a:r>
            <a:endParaRPr lang="en-US" sz="2800" dirty="0"/>
          </a:p>
          <a:p>
            <a:r>
              <a:rPr lang="en-US" sz="2800" dirty="0" err="1"/>
              <a:t>Hominidae</a:t>
            </a:r>
            <a:endParaRPr lang="en-US" sz="2800" dirty="0"/>
          </a:p>
          <a:p>
            <a:r>
              <a:rPr lang="en-US" sz="2800" dirty="0"/>
              <a:t>Homo</a:t>
            </a:r>
          </a:p>
          <a:p>
            <a:r>
              <a:rPr lang="en-US" sz="2800" dirty="0"/>
              <a:t>sapiens</a:t>
            </a:r>
          </a:p>
          <a:p>
            <a:endParaRPr lang="en-GB" dirty="0"/>
          </a:p>
        </p:txBody>
      </p:sp>
      <p:sp>
        <p:nvSpPr>
          <p:cNvPr id="6" name="Tekstvak 5"/>
          <p:cNvSpPr txBox="1"/>
          <p:nvPr/>
        </p:nvSpPr>
        <p:spPr>
          <a:xfrm>
            <a:off x="3470856" y="2387197"/>
            <a:ext cx="238259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Animalia</a:t>
            </a:r>
          </a:p>
          <a:p>
            <a:r>
              <a:rPr lang="en-US" sz="2800" dirty="0"/>
              <a:t>Chordata</a:t>
            </a:r>
          </a:p>
          <a:p>
            <a:r>
              <a:rPr lang="en-US" sz="2800" dirty="0"/>
              <a:t>Mammalia</a:t>
            </a:r>
          </a:p>
          <a:p>
            <a:r>
              <a:rPr lang="en-US" sz="2800" dirty="0" err="1"/>
              <a:t>Primata</a:t>
            </a:r>
            <a:endParaRPr lang="en-US" sz="2800" dirty="0"/>
          </a:p>
          <a:p>
            <a:r>
              <a:rPr lang="en-US" sz="2800" dirty="0" err="1"/>
              <a:t>Hominidae</a:t>
            </a:r>
            <a:endParaRPr lang="en-US" sz="2800" dirty="0"/>
          </a:p>
          <a:p>
            <a:r>
              <a:rPr lang="en-US" sz="2800" dirty="0"/>
              <a:t>Pan</a:t>
            </a:r>
          </a:p>
          <a:p>
            <a:r>
              <a:rPr lang="en-US" sz="2800" dirty="0"/>
              <a:t>troglodytes</a:t>
            </a:r>
          </a:p>
          <a:p>
            <a:endParaRPr lang="en-GB" dirty="0"/>
          </a:p>
        </p:txBody>
      </p:sp>
      <p:sp>
        <p:nvSpPr>
          <p:cNvPr id="7" name="Tekstvak 6"/>
          <p:cNvSpPr txBox="1"/>
          <p:nvPr/>
        </p:nvSpPr>
        <p:spPr>
          <a:xfrm>
            <a:off x="5281544" y="2365576"/>
            <a:ext cx="22924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Animalia</a:t>
            </a:r>
          </a:p>
          <a:p>
            <a:r>
              <a:rPr lang="en-US" sz="2800" dirty="0"/>
              <a:t>Chordata</a:t>
            </a:r>
          </a:p>
          <a:p>
            <a:r>
              <a:rPr lang="en-US" sz="2800" dirty="0"/>
              <a:t>Mammalia</a:t>
            </a:r>
          </a:p>
          <a:p>
            <a:r>
              <a:rPr lang="en-US" sz="2800" dirty="0" err="1"/>
              <a:t>Carnivora</a:t>
            </a:r>
            <a:endParaRPr lang="en-US" sz="2800" dirty="0"/>
          </a:p>
          <a:p>
            <a:r>
              <a:rPr lang="en-US" sz="2800" dirty="0" err="1"/>
              <a:t>Felidae</a:t>
            </a:r>
            <a:endParaRPr lang="en-US" sz="2800" dirty="0"/>
          </a:p>
          <a:p>
            <a:r>
              <a:rPr lang="en-US" sz="2800" dirty="0" err="1"/>
              <a:t>Panthera</a:t>
            </a:r>
            <a:endParaRPr lang="en-US" sz="2800" dirty="0"/>
          </a:p>
          <a:p>
            <a:r>
              <a:rPr lang="en-US" sz="2800" dirty="0" err="1"/>
              <a:t>tigris</a:t>
            </a:r>
            <a:endParaRPr lang="en-US" sz="2800" dirty="0"/>
          </a:p>
        </p:txBody>
      </p:sp>
      <p:sp>
        <p:nvSpPr>
          <p:cNvPr id="8" name="Tekstvak 7"/>
          <p:cNvSpPr txBox="1"/>
          <p:nvPr/>
        </p:nvSpPr>
        <p:spPr>
          <a:xfrm>
            <a:off x="6993228" y="2365577"/>
            <a:ext cx="235683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Animalia</a:t>
            </a:r>
          </a:p>
          <a:p>
            <a:r>
              <a:rPr lang="en-US" sz="2800" dirty="0"/>
              <a:t>Arthropoda</a:t>
            </a:r>
          </a:p>
          <a:p>
            <a:r>
              <a:rPr lang="en-US" sz="2800" dirty="0" err="1"/>
              <a:t>Insecta</a:t>
            </a:r>
            <a:endParaRPr lang="en-US" sz="2800" dirty="0"/>
          </a:p>
          <a:p>
            <a:r>
              <a:rPr lang="en-US" sz="2800" dirty="0" err="1" smtClean="0"/>
              <a:t>HymenopteraApidae</a:t>
            </a:r>
            <a:endParaRPr lang="en-US" sz="2800" dirty="0"/>
          </a:p>
          <a:p>
            <a:r>
              <a:rPr lang="en-US" sz="2800" dirty="0" err="1"/>
              <a:t>Apis</a:t>
            </a:r>
            <a:endParaRPr lang="en-US" sz="2800" dirty="0"/>
          </a:p>
          <a:p>
            <a:r>
              <a:rPr lang="en-US" sz="2800" dirty="0" err="1"/>
              <a:t>melifera</a:t>
            </a:r>
            <a:endParaRPr lang="en-US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58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(1) Blue - 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42576353-DC84-4281-AAC2-71870E42330C}"/>
    </a:ext>
  </a:extLst>
</a:theme>
</file>

<file path=ppt/theme/theme10.xml><?xml version="1.0" encoding="utf-8"?>
<a:theme xmlns:a="http://schemas.openxmlformats.org/drawingml/2006/main" name="(10) Green - Rabbi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94E4E1FF-8188-4F88-B4B6-4C296D69568A}"/>
    </a:ext>
  </a:extLst>
</a:theme>
</file>

<file path=ppt/theme/theme11.xml><?xml version="1.0" encoding="utf-8"?>
<a:theme xmlns:a="http://schemas.openxmlformats.org/drawingml/2006/main" name="(11) Blue - Blue Quaker Coup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94E4E1FF-8188-4F88-B4B6-4C296D69568A}"/>
    </a:ext>
  </a:extLst>
</a:theme>
</file>

<file path=ppt/theme/theme12.xml><?xml version="1.0" encoding="utf-8"?>
<a:theme xmlns:a="http://schemas.openxmlformats.org/drawingml/2006/main" name="(12) Green - Macaw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C3C3911B-AC60-4967-92DE-F85BA67014D3}"/>
    </a:ext>
  </a:extLst>
</a:theme>
</file>

<file path=ppt/theme/theme13.xml><?xml version="1.0" encoding="utf-8"?>
<a:theme xmlns:a="http://schemas.openxmlformats.org/drawingml/2006/main" name="(13) Blue - Koal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94E4E1FF-8188-4F88-B4B6-4C296D69568A}"/>
    </a:ext>
  </a:extLst>
</a:theme>
</file>

<file path=ppt/theme/theme14.xml><?xml version="1.0" encoding="utf-8"?>
<a:theme xmlns:a="http://schemas.openxmlformats.org/drawingml/2006/main" name="(14) Green - Owl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C3C3911B-AC60-4967-92DE-F85BA67014D3}"/>
    </a:ext>
  </a:extLst>
</a:theme>
</file>

<file path=ppt/theme/theme15.xml><?xml version="1.0" encoding="utf-8"?>
<a:theme xmlns:a="http://schemas.openxmlformats.org/drawingml/2006/main" name="(15) Blue - Veiled Chamele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94E4E1FF-8188-4F88-B4B6-4C296D69568A}"/>
    </a:ext>
  </a:extLst>
</a:theme>
</file>

<file path=ppt/theme/theme16.xml><?xml version="1.0" encoding="utf-8"?>
<a:theme xmlns:a="http://schemas.openxmlformats.org/drawingml/2006/main" name="(16) Green - Marmose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C3C3911B-AC60-4967-92DE-F85BA67014D3}"/>
    </a:ext>
  </a:extLst>
</a:theme>
</file>

<file path=ppt/theme/theme2.xml><?xml version="1.0" encoding="utf-8"?>
<a:theme xmlns:a="http://schemas.openxmlformats.org/drawingml/2006/main" name="(2) Blank - G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92FBA392-93F9-4672-979A-DDB0173D484F}"/>
    </a:ext>
  </a:extLst>
</a:theme>
</file>

<file path=ppt/theme/theme3.xml><?xml version="1.0" encoding="utf-8"?>
<a:theme xmlns:a="http://schemas.openxmlformats.org/drawingml/2006/main" name="(3) Blue - Ot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F58A149C-9E42-42D6-B2B5-449F2AB7BED4}"/>
    </a:ext>
  </a:extLst>
</a:theme>
</file>

<file path=ppt/theme/theme4.xml><?xml version="1.0" encoding="utf-8"?>
<a:theme xmlns:a="http://schemas.openxmlformats.org/drawingml/2006/main" name="(4) Green - Lionfish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5985855A-7AA0-49A7-9E03-300763934C77}"/>
    </a:ext>
  </a:extLst>
</a:theme>
</file>

<file path=ppt/theme/theme5.xml><?xml version="1.0" encoding="utf-8"?>
<a:theme xmlns:a="http://schemas.openxmlformats.org/drawingml/2006/main" name="(5) Blue - Kangaroo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AF27538D-FF1A-4A67-AF76-8439D1E41204}"/>
    </a:ext>
  </a:extLst>
</a:theme>
</file>

<file path=ppt/theme/theme6.xml><?xml version="1.0" encoding="utf-8"?>
<a:theme xmlns:a="http://schemas.openxmlformats.org/drawingml/2006/main" name="(6) Green - Fennec Fox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55ABDF0A-A37B-4D42-ADAC-579AE600B6F5}"/>
    </a:ext>
  </a:extLst>
</a:theme>
</file>

<file path=ppt/theme/theme7.xml><?xml version="1.0" encoding="utf-8"?>
<a:theme xmlns:a="http://schemas.openxmlformats.org/drawingml/2006/main" name="(7) Blue - Red-Crowned Cran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8CCD2B64-7F49-4174-B75F-2CA96AEEF3D7}"/>
    </a:ext>
  </a:extLst>
</a:theme>
</file>

<file path=ppt/theme/theme8.xml><?xml version="1.0" encoding="utf-8"?>
<a:theme xmlns:a="http://schemas.openxmlformats.org/drawingml/2006/main" name="(8) Green - Bug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C3C3911B-AC60-4967-92DE-F85BA67014D3}"/>
    </a:ext>
  </a:extLst>
</a:theme>
</file>

<file path=ppt/theme/theme9.xml><?xml version="1.0" encoding="utf-8"?>
<a:theme xmlns:a="http://schemas.openxmlformats.org/drawingml/2006/main" name="(9) Blue - Iguan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ecies360 (4-3)" id="{AFAC5EF2-5230-4F5F-A42B-94F0CCDB2DCC}" vid="{ACBE438E-A98C-4A42-B69A-80714B2D7CF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Language xmlns="00558959-21e2-49b6-8bc1-d46e8fb3ce16">EN</Language>
    <Module xmlns="00558959-21e2-49b6-8bc1-d46e8fb3ce16" xsi:nil="true"/>
    <PublishingExpirationDate xmlns="http://schemas.microsoft.com/sharepoint/v3" xsi:nil="true"/>
    <Community_x0020_Author_x0020__x007c__x0020_Editor xmlns="00558959-21e2-49b6-8bc1-d46e8fb3ce16">
      <UserInfo>
        <DisplayName/>
        <AccountId xsi:nil="true"/>
        <AccountType/>
      </UserInfo>
    </Community_x0020_Author_x0020__x007c__x0020_Editor>
    <PublishingStartDate xmlns="http://schemas.microsoft.com/sharepoint/v3" xsi:nil="true"/>
    <Best_x0020_Practices xmlns="00558959-21e2-49b6-8bc1-d46e8fb3ce16">false</Best_x0020_Practices>
    <Review xmlns="00558959-21e2-49b6-8bc1-d46e8fb3ce16">false</Review>
    <Content_x0020_Last_x0020_Updated_x0020_on_x003a_ xmlns="00558959-21e2-49b6-8bc1-d46e8fb3ce16" xsi:nil="true"/>
    <Permalink xmlns="00558959-21e2-49b6-8bc1-d46e8fb3ce16">
      <Url xsi:nil="true"/>
      <Description xsi:nil="true"/>
    </Permalink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A61D1EAB4F114BB81E10F743FBEB16" ma:contentTypeVersion="17" ma:contentTypeDescription="Create a new document." ma:contentTypeScope="" ma:versionID="8d5c9d6b9e771f046f32cc35cd3e00d3">
  <xsd:schema xmlns:xsd="http://www.w3.org/2001/XMLSchema" xmlns:p="http://schemas.microsoft.com/office/2006/metadata/properties" xmlns:ns1="http://schemas.microsoft.com/sharepoint/v3" xmlns:ns2="00558959-21e2-49b6-8bc1-d46e8fb3ce16" targetNamespace="http://schemas.microsoft.com/office/2006/metadata/properties" ma:root="true" ma:fieldsID="fb2fb0cbec74215f123117318a3452cf" ns1:_="" ns2:_="">
    <xsd:import namespace="http://schemas.microsoft.com/sharepoint/v3"/>
    <xsd:import namespace="00558959-21e2-49b6-8bc1-d46e8fb3ce16"/>
    <xsd:element name="properties">
      <xsd:complexType>
        <xsd:sequence>
          <xsd:element name="documentManagement">
            <xsd:complexType>
              <xsd:all>
                <xsd:element ref="ns2:Permalink" minOccurs="0"/>
                <xsd:element ref="ns2:Module" minOccurs="0"/>
                <xsd:element ref="ns2:Community_x0020_Author_x0020__x007c__x0020_Editor" minOccurs="0"/>
                <xsd:element ref="ns2:Best_x0020_Practices" minOccurs="0"/>
                <xsd:element ref="ns2:Language" minOccurs="0"/>
                <xsd:element ref="ns2:Review" minOccurs="0"/>
                <xsd:element ref="ns2:Content_x0020_Last_x0020_Updated_x0020_on_x003a_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11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dms="http://schemas.microsoft.com/office/2006/documentManagement/types" targetNamespace="00558959-21e2-49b6-8bc1-d46e8fb3ce16" elementFormDefault="qualified">
    <xsd:import namespace="http://schemas.microsoft.com/office/2006/documentManagement/types"/>
    <xsd:element name="Permalink" ma:index="2" nillable="true" ma:displayName="Permalink" ma:description="WalkMe link - to be used for tracking help access to help files." ma:format="Hyperlink" ma:internalName="Perma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odule" ma:index="3" nillable="true" ma:displayName="Module" ma:format="RadioButtons" ma:internalName="Module">
      <xsd:simpleType>
        <xsd:restriction base="dms:Choice">
          <xsd:enumeration value="Self Directed"/>
          <xsd:enumeration value="1000"/>
          <xsd:enumeration value="1001"/>
          <xsd:enumeration value="1002"/>
          <xsd:enumeration value="1003"/>
          <xsd:enumeration value="1004"/>
          <xsd:enumeration value="1005"/>
          <xsd:enumeration value="1006"/>
          <xsd:enumeration value="1007"/>
          <xsd:enumeration value="5000"/>
          <xsd:enumeration value="5001"/>
          <xsd:enumeration value="2000"/>
          <xsd:enumeration value="TNT"/>
          <xsd:enumeration value="3000"/>
          <xsd:enumeration value="Legacy"/>
          <xsd:enumeration value="SharingIsCaring"/>
          <xsd:enumeration value="4000"/>
          <xsd:enumeration value="Help"/>
          <xsd:enumeration value="3001"/>
          <xsd:enumeration value="index"/>
          <xsd:enumeration value="onboarding"/>
          <xsd:enumeration value="biobank"/>
        </xsd:restriction>
      </xsd:simpleType>
    </xsd:element>
    <xsd:element name="Community_x0020_Author_x0020__x007c__x0020_Editor" ma:index="4" nillable="true" ma:displayName="Community Author | Editor" ma:description="The member of the community how owns the document." ma:list="UserInfo" ma:internalName="Community_x0020_Author_x0020__x007c__x0020_Edito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Best_x0020_Practices" ma:index="5" nillable="true" ma:displayName="Best Practices" ma:default="0" ma:description="Is a best practices document" ma:internalName="Best_x0020_Practices">
      <xsd:simpleType>
        <xsd:restriction base="dms:Boolean"/>
      </xsd:simpleType>
    </xsd:element>
    <xsd:element name="Language" ma:index="6" nillable="true" ma:displayName="Language" ma:default="EN" ma:format="Dropdown" ma:internalName="Language">
      <xsd:simpleType>
        <xsd:restriction base="dms:Choice">
          <xsd:enumeration value="EN"/>
          <xsd:enumeration value="ES"/>
          <xsd:enumeration value="RU"/>
          <xsd:enumeration value="JP"/>
        </xsd:restriction>
      </xsd:simpleType>
    </xsd:element>
    <xsd:element name="Review" ma:index="7" nillable="true" ma:displayName="Review" ma:default="None needed" ma:description="Mark for review" ma:format="RadioButtons" ma:internalName="Review">
      <xsd:simpleType>
        <xsd:restriction base="dms:Choice">
          <xsd:enumeration value="None needed"/>
          <xsd:enumeration value="In Progress"/>
          <xsd:enumeration value="Done"/>
          <xsd:enumeration value="To Do"/>
        </xsd:restriction>
      </xsd:simpleType>
    </xsd:element>
    <xsd:element name="Content_x0020_Last_x0020_Updated_x0020_on_x003a_" ma:index="8" nillable="true" ma:displayName="Content Last Updated on:" ma:internalName="Content_x0020_Last_x0020_Updated_x0020_on_x003a_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 ma:readOnly="tru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DF9EB7B-23C2-4E4E-8A12-7853803C2A76}"/>
</file>

<file path=customXml/itemProps2.xml><?xml version="1.0" encoding="utf-8"?>
<ds:datastoreItem xmlns:ds="http://schemas.openxmlformats.org/officeDocument/2006/customXml" ds:itemID="{D1DCDC34-6BB1-4A30-AC79-61174EFE3686}"/>
</file>

<file path=customXml/itemProps3.xml><?xml version="1.0" encoding="utf-8"?>
<ds:datastoreItem xmlns:ds="http://schemas.openxmlformats.org/officeDocument/2006/customXml" ds:itemID="{EA7DE1AD-315F-4738-BD0F-84B474B60D4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Words>1146</Words>
  <Application>Microsoft Office PowerPoint</Application>
  <PresentationFormat>Diavoorstelling (4:3)</PresentationFormat>
  <Paragraphs>200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16</vt:i4>
      </vt:variant>
      <vt:variant>
        <vt:lpstr>Diatitels</vt:lpstr>
      </vt:variant>
      <vt:variant>
        <vt:i4>31</vt:i4>
      </vt:variant>
    </vt:vector>
  </HeadingPairs>
  <TitlesOfParts>
    <vt:vector size="49" baseType="lpstr">
      <vt:lpstr>Arial</vt:lpstr>
      <vt:lpstr>Calibri</vt:lpstr>
      <vt:lpstr>(1) Blue - Blank</vt:lpstr>
      <vt:lpstr>(2) Blank - Green</vt:lpstr>
      <vt:lpstr>(3) Blue - Otter</vt:lpstr>
      <vt:lpstr>(4) Green - Lionfish</vt:lpstr>
      <vt:lpstr>(5) Blue - Kangaroo</vt:lpstr>
      <vt:lpstr>(6) Green - Fennec Fox</vt:lpstr>
      <vt:lpstr>(7) Blue - Red-Crowned Crane</vt:lpstr>
      <vt:lpstr>(8) Green - Bug</vt:lpstr>
      <vt:lpstr>(9) Blue - Iguana</vt:lpstr>
      <vt:lpstr>(10) Green - Rabbit</vt:lpstr>
      <vt:lpstr>(11) Blue - Blue Quaker Couple</vt:lpstr>
      <vt:lpstr>(12) Green - Macaw</vt:lpstr>
      <vt:lpstr>(13) Blue - Koala</vt:lpstr>
      <vt:lpstr>(14) Green - Owl</vt:lpstr>
      <vt:lpstr>(15) Blue - Veiled Chameleon</vt:lpstr>
      <vt:lpstr>(16) Green - Marmoset</vt:lpstr>
      <vt:lpstr>TAXONOMY</vt:lpstr>
      <vt:lpstr>PowerPoint-presentatie</vt:lpstr>
      <vt:lpstr>Why does taxonomy exist??</vt:lpstr>
      <vt:lpstr>Why does taxonomy exist??</vt:lpstr>
      <vt:lpstr>Why does taxonomy exist??</vt:lpstr>
      <vt:lpstr>Why does taxonomy exist??</vt:lpstr>
      <vt:lpstr>So how does it work?</vt:lpstr>
      <vt:lpstr>So how does it work?</vt:lpstr>
      <vt:lpstr>So how does it work?</vt:lpstr>
      <vt:lpstr>So how does it work?</vt:lpstr>
      <vt:lpstr>So how does it work?</vt:lpstr>
      <vt:lpstr>Seems simple enough… why are you so whiny about it?</vt:lpstr>
      <vt:lpstr>Seems simple enough… why are you so whiny about it?</vt:lpstr>
      <vt:lpstr>Seems simple enough… why are you so whiny about it?</vt:lpstr>
      <vt:lpstr>Seems simple enough… why are you so whiny about it?</vt:lpstr>
      <vt:lpstr>Seems simple enough… why are you so whiny about it?</vt:lpstr>
      <vt:lpstr>Seems simple enough… why are you so whiny about it?</vt:lpstr>
      <vt:lpstr>Seems simple enough… why are you so whiny about it?</vt:lpstr>
      <vt:lpstr>So how does ZIMS do it?</vt:lpstr>
      <vt:lpstr>Pending Taxonomy Change Tab</vt:lpstr>
      <vt:lpstr>Accept Species360 Taxonomy</vt:lpstr>
      <vt:lpstr>Taxonomy Conflicts</vt:lpstr>
      <vt:lpstr>Archive Taxonomy</vt:lpstr>
      <vt:lpstr>Searching By Obsolete</vt:lpstr>
      <vt:lpstr>Institution Preferences</vt:lpstr>
      <vt:lpstr>Post Office Message</vt:lpstr>
      <vt:lpstr>Display in Record</vt:lpstr>
      <vt:lpstr>Obsolete in Taxonomy Module</vt:lpstr>
      <vt:lpstr>References in Taxonomy Module</vt:lpstr>
      <vt:lpstr>References in Taxonomy Module</vt:lpstr>
      <vt:lpstr>A final verse…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Wright</dc:creator>
  <cp:lastModifiedBy>Lauren Florisson</cp:lastModifiedBy>
  <cp:revision>19</cp:revision>
  <dcterms:created xsi:type="dcterms:W3CDTF">2016-07-26T18:48:10Z</dcterms:created>
  <dcterms:modified xsi:type="dcterms:W3CDTF">2016-08-23T15:04:11Z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0x010100B8A61D1EAB4F114BB81E10F743FBEB16</vt:lpwstr>
  </property>
  <property fmtid="{D5CDD505-2E9C-101B-9397-08002B2CF9AE}" pid="3" name="Sp360">
    <vt:lpwstr>true</vt:lpwstr>
  </property>
  <property fmtid="{D5CDD505-2E9C-101B-9397-08002B2CF9AE}" pid="4" name="Tracked">
    <vt:lpwstr>false</vt:lpwstr>
  </property>
  <property fmtid="{D5CDD505-2E9C-101B-9397-08002B2CF9AE}" pid="5" name="Metrics URL">
    <vt:lpwstr/>
  </property>
  <property fmtid="{D5CDD505-2E9C-101B-9397-08002B2CF9AE}" pid="6" name="Tracking URL">
    <vt:lpwstr/>
  </property>
  <property fmtid="{D5CDD505-2E9C-101B-9397-08002B2CF9AE}" pid="7" name="Updated on?">
    <vt:lpwstr>2018-07-03T20:54:26+00:00</vt:lpwstr>
  </property>
</Properties>
</file>