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Default Extension="gif" ContentType="image/gif"/>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68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customXml" Target="../customXml/item1.xml"/><Relationship Id="rId5" Type="http://schemas.openxmlformats.org/officeDocument/2006/relationships/slideMaster" Target="slideMasters/slideMaster5.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customXml" Target="../customXml/item2.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8/17/2016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isis.org/bug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isis.org/testreques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support@isi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558" y="2899648"/>
            <a:ext cx="7772400" cy="1543564"/>
          </a:xfrm>
        </p:spPr>
        <p:txBody>
          <a:bodyPr>
            <a:normAutofit fontScale="90000"/>
          </a:bodyPr>
          <a:lstStyle/>
          <a:p>
            <a:r>
              <a:rPr lang="en-US" sz="5400" dirty="0"/>
              <a:t>ZIMS Tips and Tricks</a:t>
            </a:r>
            <a:br>
              <a:rPr lang="en-US" sz="5400" dirty="0"/>
            </a:br>
            <a:r>
              <a:rPr lang="en-US" sz="5400" dirty="0"/>
              <a:t>March 2015</a:t>
            </a:r>
            <a:endParaRPr lang="en-US" sz="5400" dirty="0"/>
          </a:p>
        </p:txBody>
      </p:sp>
      <p:sp>
        <p:nvSpPr>
          <p:cNvPr id="3" name="Subtitle 2"/>
          <p:cNvSpPr>
            <a:spLocks noGrp="1"/>
          </p:cNvSpPr>
          <p:nvPr>
            <p:ph type="subTitle" idx="1"/>
          </p:nvPr>
        </p:nvSpPr>
        <p:spPr>
          <a:xfrm>
            <a:off x="1027090" y="4597065"/>
            <a:ext cx="6858000" cy="2335123"/>
          </a:xfrm>
        </p:spPr>
        <p:txBody>
          <a:bodyPr>
            <a:normAutofit/>
          </a:bodyPr>
          <a:lstStyle/>
          <a:p>
            <a:r>
              <a:rPr lang="en-US" dirty="0"/>
              <a:t>HELP! (Help Us Help You!)</a:t>
            </a:r>
          </a:p>
          <a:p>
            <a:r>
              <a:rPr lang="en-US" dirty="0"/>
              <a:t>and ZIMS Self HELP!</a:t>
            </a:r>
          </a:p>
          <a:p>
            <a:endParaRPr lang="en-US" dirty="0"/>
          </a:p>
        </p:txBody>
      </p:sp>
      <p:pic>
        <p:nvPicPr>
          <p:cNvPr id="4" name="Picture 4"/>
          <p:cNvPicPr>
            <a:picLocks noChangeAspect="1"/>
          </p:cNvPicPr>
          <p:nvPr/>
        </p:nvPicPr>
        <p:blipFill>
          <a:blip r:embed="rId2"/>
          <a:stretch>
            <a:fillRect/>
          </a:stretch>
        </p:blipFill>
        <p:spPr>
          <a:xfrm>
            <a:off x="1027090" y="0"/>
            <a:ext cx="6738381" cy="3199830"/>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Including an Email Chain</a:t>
            </a:r>
            <a:endParaRPr lang="en-GB" sz="4000" dirty="0"/>
          </a:p>
        </p:txBody>
      </p:sp>
      <p:sp>
        <p:nvSpPr>
          <p:cNvPr id="3" name="Tijdelijke aanduiding voor inhoud 2"/>
          <p:cNvSpPr>
            <a:spLocks noGrp="1"/>
          </p:cNvSpPr>
          <p:nvPr>
            <p:ph idx="1"/>
          </p:nvPr>
        </p:nvSpPr>
        <p:spPr>
          <a:xfrm>
            <a:off x="628650" y="1490775"/>
            <a:ext cx="7886700" cy="4351338"/>
          </a:xfrm>
        </p:spPr>
        <p:txBody>
          <a:bodyPr/>
          <a:lstStyle/>
          <a:p>
            <a:r>
              <a:rPr lang="en-US" dirty="0"/>
              <a:t>You can include an email chain as supportive documentation only, especially if several institutions are involved</a:t>
            </a:r>
          </a:p>
          <a:p>
            <a:r>
              <a:rPr lang="en-US" dirty="0"/>
              <a:t>You still need to provide exactly what the issue is in your description, including replication steps</a:t>
            </a:r>
          </a:p>
          <a:p>
            <a:r>
              <a:rPr lang="en-US" dirty="0"/>
              <a:t>It will slow down response time considerably if Support has to read through a dozen emails to get what the Bug is, plus they may misinterpret what you are actually asking for! </a:t>
            </a:r>
          </a:p>
        </p:txBody>
      </p:sp>
    </p:spTree>
    <p:extLst>
      <p:ext uri="{BB962C8B-B14F-4D97-AF65-F5344CB8AC3E}">
        <p14:creationId xmlns:p14="http://schemas.microsoft.com/office/powerpoint/2010/main" val="286934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Some More Helpful Hints</a:t>
            </a:r>
            <a:endParaRPr lang="en-GB" sz="4000" dirty="0"/>
          </a:p>
        </p:txBody>
      </p:sp>
      <p:sp>
        <p:nvSpPr>
          <p:cNvPr id="3" name="Tijdelijke aanduiding voor inhoud 2"/>
          <p:cNvSpPr>
            <a:spLocks noGrp="1"/>
          </p:cNvSpPr>
          <p:nvPr>
            <p:ph idx="1"/>
          </p:nvPr>
        </p:nvSpPr>
        <p:spPr>
          <a:xfrm>
            <a:off x="628650" y="1503653"/>
            <a:ext cx="7886700" cy="4351338"/>
          </a:xfrm>
        </p:spPr>
        <p:txBody>
          <a:bodyPr>
            <a:normAutofit fontScale="92500"/>
          </a:bodyPr>
          <a:lstStyle/>
          <a:p>
            <a:r>
              <a:rPr lang="en-US" sz="2600" dirty="0"/>
              <a:t>If Animal related Bug, type out the GAN</a:t>
            </a:r>
          </a:p>
          <a:p>
            <a:pPr lvl="1"/>
            <a:r>
              <a:rPr lang="en-US" sz="2200" dirty="0"/>
              <a:t>Allows for quick cut and paste option for support</a:t>
            </a:r>
          </a:p>
          <a:p>
            <a:r>
              <a:rPr lang="en-US" sz="2600" dirty="0"/>
              <a:t>If you have Parent/Child institution relationships reference which institution the problem is occurring in</a:t>
            </a:r>
          </a:p>
          <a:p>
            <a:r>
              <a:rPr lang="en-US" sz="2600" dirty="0"/>
              <a:t>If dates are part of your Bug write the month and year out, 03/07/99 could be anything from 7 March 1899 (yes we have ZIMS records going back that far!) to 3 July 1999</a:t>
            </a:r>
          </a:p>
          <a:p>
            <a:r>
              <a:rPr lang="en-US" sz="2600" dirty="0"/>
              <a:t>Support will let you know when Bug is fixed</a:t>
            </a:r>
          </a:p>
          <a:p>
            <a:r>
              <a:rPr lang="en-US" sz="2600" dirty="0"/>
              <a:t>Check application and let Support know your findings– they cannot Close the issue otherwise</a:t>
            </a:r>
          </a:p>
          <a:p>
            <a:endParaRPr lang="en-GB" dirty="0"/>
          </a:p>
        </p:txBody>
      </p:sp>
    </p:spTree>
    <p:extLst>
      <p:ext uri="{BB962C8B-B14F-4D97-AF65-F5344CB8AC3E}">
        <p14:creationId xmlns:p14="http://schemas.microsoft.com/office/powerpoint/2010/main" val="872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Life Cycle of a Bug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5343882" y="3171799"/>
            <a:ext cx="1990476" cy="1171429"/>
          </a:xfrm>
          <a:prstGeom prst="rect">
            <a:avLst/>
          </a:prstGeom>
        </p:spPr>
      </p:pic>
      <p:sp>
        <p:nvSpPr>
          <p:cNvPr id="5" name="TextBox 2"/>
          <p:cNvSpPr txBox="1"/>
          <p:nvPr/>
        </p:nvSpPr>
        <p:spPr>
          <a:xfrm>
            <a:off x="7334358" y="3134057"/>
            <a:ext cx="1689373"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Bug is identified</a:t>
            </a:r>
          </a:p>
          <a:p>
            <a:r>
              <a:rPr lang="en-US" dirty="0"/>
              <a:t>b</a:t>
            </a:r>
            <a:r>
              <a:rPr lang="en-US" dirty="0" smtClean="0"/>
              <a:t>y a User and</a:t>
            </a:r>
          </a:p>
          <a:p>
            <a:r>
              <a:rPr lang="en-US" dirty="0"/>
              <a:t>s</a:t>
            </a:r>
            <a:r>
              <a:rPr lang="en-US" dirty="0" smtClean="0"/>
              <a:t>ubmitted to </a:t>
            </a:r>
          </a:p>
          <a:p>
            <a:r>
              <a:rPr lang="en-US" dirty="0" smtClean="0"/>
              <a:t>Support</a:t>
            </a:r>
            <a:endParaRPr lang="en-US" dirty="0"/>
          </a:p>
        </p:txBody>
      </p:sp>
      <p:pic>
        <p:nvPicPr>
          <p:cNvPr id="6" name="Picture 7"/>
          <p:cNvPicPr>
            <a:picLocks noChangeAspect="1"/>
          </p:cNvPicPr>
          <p:nvPr/>
        </p:nvPicPr>
        <p:blipFill>
          <a:blip r:embed="rId3"/>
          <a:stretch>
            <a:fillRect/>
          </a:stretch>
        </p:blipFill>
        <p:spPr>
          <a:xfrm>
            <a:off x="3672433" y="3717393"/>
            <a:ext cx="1895238" cy="1742857"/>
          </a:xfrm>
          <a:prstGeom prst="rect">
            <a:avLst/>
          </a:prstGeom>
        </p:spPr>
      </p:pic>
      <p:sp>
        <p:nvSpPr>
          <p:cNvPr id="7" name="Bent Arrow 11"/>
          <p:cNvSpPr/>
          <p:nvPr/>
        </p:nvSpPr>
        <p:spPr>
          <a:xfrm rot="10800000">
            <a:off x="5722076" y="4285605"/>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4"/>
          <p:cNvSpPr txBox="1"/>
          <p:nvPr/>
        </p:nvSpPr>
        <p:spPr>
          <a:xfrm>
            <a:off x="3173813" y="5544179"/>
            <a:ext cx="2548262"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Support tests to replicate</a:t>
            </a:r>
          </a:p>
          <a:p>
            <a:r>
              <a:rPr lang="en-US" dirty="0"/>
              <a:t>a</a:t>
            </a:r>
            <a:r>
              <a:rPr lang="en-US" dirty="0" smtClean="0"/>
              <a:t>nd submits to the</a:t>
            </a:r>
          </a:p>
          <a:p>
            <a:r>
              <a:rPr lang="en-US" dirty="0" smtClean="0"/>
              <a:t>Development Team</a:t>
            </a:r>
            <a:endParaRPr lang="en-US" dirty="0"/>
          </a:p>
        </p:txBody>
      </p:sp>
      <p:pic>
        <p:nvPicPr>
          <p:cNvPr id="9" name="Picture 8"/>
          <p:cNvPicPr>
            <a:picLocks noChangeAspect="1"/>
          </p:cNvPicPr>
          <p:nvPr/>
        </p:nvPicPr>
        <p:blipFill>
          <a:blip r:embed="rId4"/>
          <a:stretch>
            <a:fillRect/>
          </a:stretch>
        </p:blipFill>
        <p:spPr>
          <a:xfrm>
            <a:off x="2133065" y="3076934"/>
            <a:ext cx="1761905" cy="1190476"/>
          </a:xfrm>
          <a:prstGeom prst="rect">
            <a:avLst/>
          </a:prstGeom>
        </p:spPr>
      </p:pic>
      <p:sp>
        <p:nvSpPr>
          <p:cNvPr id="10" name="Bent Arrow 12"/>
          <p:cNvSpPr/>
          <p:nvPr/>
        </p:nvSpPr>
        <p:spPr>
          <a:xfrm rot="16200000">
            <a:off x="2805324" y="4375115"/>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5"/>
          <p:cNvSpPr txBox="1"/>
          <p:nvPr/>
        </p:nvSpPr>
        <p:spPr>
          <a:xfrm>
            <a:off x="169814" y="3483793"/>
            <a:ext cx="1937390"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Development</a:t>
            </a:r>
          </a:p>
          <a:p>
            <a:r>
              <a:rPr lang="en-US" dirty="0" smtClean="0"/>
              <a:t>Team fixes the Bug</a:t>
            </a:r>
            <a:endParaRPr lang="en-US" dirty="0"/>
          </a:p>
        </p:txBody>
      </p:sp>
      <p:pic>
        <p:nvPicPr>
          <p:cNvPr id="12" name="Picture 9"/>
          <p:cNvPicPr>
            <a:picLocks noChangeAspect="1"/>
          </p:cNvPicPr>
          <p:nvPr/>
        </p:nvPicPr>
        <p:blipFill>
          <a:blip r:embed="rId5"/>
          <a:stretch>
            <a:fillRect/>
          </a:stretch>
        </p:blipFill>
        <p:spPr>
          <a:xfrm>
            <a:off x="3775422" y="2131125"/>
            <a:ext cx="1704762" cy="1238095"/>
          </a:xfrm>
          <a:prstGeom prst="rect">
            <a:avLst/>
          </a:prstGeom>
        </p:spPr>
      </p:pic>
      <p:sp>
        <p:nvSpPr>
          <p:cNvPr id="13" name="TextBox 15"/>
          <p:cNvSpPr txBox="1"/>
          <p:nvPr/>
        </p:nvSpPr>
        <p:spPr>
          <a:xfrm>
            <a:off x="2133065" y="1020945"/>
            <a:ext cx="4473008"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Support notifies the User the Bug is fixed. User tests and reports back to Support so the</a:t>
            </a:r>
          </a:p>
          <a:p>
            <a:r>
              <a:rPr lang="en-US" dirty="0"/>
              <a:t>i</a:t>
            </a:r>
            <a:r>
              <a:rPr lang="en-US" dirty="0" smtClean="0"/>
              <a:t>ssue can be Closed</a:t>
            </a:r>
            <a:endParaRPr lang="en-US" dirty="0"/>
          </a:p>
        </p:txBody>
      </p:sp>
      <p:sp>
        <p:nvSpPr>
          <p:cNvPr id="14" name="Bent Arrow 13"/>
          <p:cNvSpPr/>
          <p:nvPr/>
        </p:nvSpPr>
        <p:spPr>
          <a:xfrm>
            <a:off x="2859781" y="2023347"/>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17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dirty="0"/>
              <a:t>Viewing Submitted Bugs</a:t>
            </a:r>
            <a:endParaRPr lang="en-GB" sz="4000" dirty="0"/>
          </a:p>
        </p:txBody>
      </p:sp>
      <p:sp>
        <p:nvSpPr>
          <p:cNvPr id="3" name="Tijdelijke aanduiding voor inhoud 2"/>
          <p:cNvSpPr>
            <a:spLocks noGrp="1"/>
          </p:cNvSpPr>
          <p:nvPr>
            <p:ph idx="1"/>
          </p:nvPr>
        </p:nvSpPr>
        <p:spPr>
          <a:xfrm>
            <a:off x="628650" y="795316"/>
            <a:ext cx="7886700" cy="4351338"/>
          </a:xfrm>
        </p:spPr>
        <p:txBody>
          <a:bodyPr/>
          <a:lstStyle/>
          <a:p>
            <a:r>
              <a:rPr lang="en-US" sz="2400" dirty="0"/>
              <a:t>You can view submitted Bugs with a status of High or Highest</a:t>
            </a:r>
          </a:p>
          <a:p>
            <a:r>
              <a:rPr lang="en-US" sz="2400" u="sng" dirty="0">
                <a:hlinkClick r:id="rId2"/>
              </a:rPr>
              <a:t>http://</a:t>
            </a:r>
            <a:r>
              <a:rPr lang="en-US" sz="2400" u="sng" dirty="0" smtClean="0">
                <a:hlinkClick r:id="rId2"/>
              </a:rPr>
              <a:t>www.Species360.org/bugs</a:t>
            </a:r>
            <a:r>
              <a:rPr lang="en-US" sz="2400" u="sng" dirty="0">
                <a:hlinkClick r:id="rId2"/>
              </a:rPr>
              <a:t>/</a:t>
            </a:r>
            <a:endParaRPr lang="en-US" sz="2400" u="sng" dirty="0"/>
          </a:p>
          <a:p>
            <a:r>
              <a:rPr lang="en-US" sz="2400" dirty="0"/>
              <a:t>Use your ZIMS/portal login</a:t>
            </a:r>
          </a:p>
          <a:p>
            <a:endParaRPr lang="en-GB" dirty="0"/>
          </a:p>
        </p:txBody>
      </p:sp>
      <p:pic>
        <p:nvPicPr>
          <p:cNvPr id="4" name="Picture 4"/>
          <p:cNvPicPr>
            <a:picLocks noChangeAspect="1"/>
          </p:cNvPicPr>
          <p:nvPr/>
        </p:nvPicPr>
        <p:blipFill>
          <a:blip r:embed="rId3"/>
          <a:stretch>
            <a:fillRect/>
          </a:stretch>
        </p:blipFill>
        <p:spPr>
          <a:xfrm>
            <a:off x="381524" y="2421899"/>
            <a:ext cx="8380952" cy="3409524"/>
          </a:xfrm>
          <a:prstGeom prst="rect">
            <a:avLst/>
          </a:prstGeom>
        </p:spPr>
      </p:pic>
    </p:spTree>
    <p:extLst>
      <p:ext uri="{BB962C8B-B14F-4D97-AF65-F5344CB8AC3E}">
        <p14:creationId xmlns:p14="http://schemas.microsoft.com/office/powerpoint/2010/main" val="339564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7140" y="0"/>
            <a:ext cx="7886700" cy="1325563"/>
          </a:xfrm>
        </p:spPr>
        <p:txBody>
          <a:bodyPr>
            <a:normAutofit/>
          </a:bodyPr>
          <a:lstStyle/>
          <a:p>
            <a:pPr algn="ctr"/>
            <a:r>
              <a:rPr lang="en-US" sz="4000" dirty="0"/>
              <a:t>What is an Enhancement?</a:t>
            </a:r>
            <a:endParaRPr lang="en-GB" sz="4000" dirty="0"/>
          </a:p>
        </p:txBody>
      </p:sp>
      <p:sp>
        <p:nvSpPr>
          <p:cNvPr id="3" name="Tijdelijke aanduiding voor inhoud 2"/>
          <p:cNvSpPr>
            <a:spLocks noGrp="1"/>
          </p:cNvSpPr>
          <p:nvPr>
            <p:ph idx="1"/>
          </p:nvPr>
        </p:nvSpPr>
        <p:spPr>
          <a:xfrm>
            <a:off x="689824" y="1697685"/>
            <a:ext cx="7886700" cy="4351338"/>
          </a:xfrm>
        </p:spPr>
        <p:txBody>
          <a:bodyPr/>
          <a:lstStyle/>
          <a:p>
            <a:r>
              <a:rPr lang="en-US" dirty="0"/>
              <a:t>Something that would be nice to have, a great idea</a:t>
            </a:r>
          </a:p>
          <a:p>
            <a:r>
              <a:rPr lang="en-US" dirty="0"/>
              <a:t>There may be a “work around” to accomplish your goal but possibly may take you longer </a:t>
            </a:r>
          </a:p>
          <a:p>
            <a:r>
              <a:rPr lang="en-US" dirty="0"/>
              <a:t>EXAMPLE: </a:t>
            </a:r>
          </a:p>
          <a:p>
            <a:pPr lvl="1"/>
            <a:r>
              <a:rPr lang="en-US" dirty="0"/>
              <a:t>Having the cursor automatically land in the first data entry field on all screens</a:t>
            </a:r>
          </a:p>
          <a:p>
            <a:pPr lvl="1"/>
            <a:r>
              <a:rPr lang="en-US" dirty="0"/>
              <a:t>It is not broken, as you can place your cursor there, it just takes longer.</a:t>
            </a:r>
          </a:p>
          <a:p>
            <a:r>
              <a:rPr lang="en-US" dirty="0"/>
              <a:t>Enhancements go to User Group for voting</a:t>
            </a:r>
          </a:p>
          <a:p>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24" y="185603"/>
            <a:ext cx="1474631" cy="1512082"/>
          </a:xfrm>
          <a:prstGeom prst="rect">
            <a:avLst/>
          </a:prstGeom>
        </p:spPr>
      </p:pic>
    </p:spTree>
    <p:extLst>
      <p:ext uri="{BB962C8B-B14F-4D97-AF65-F5344CB8AC3E}">
        <p14:creationId xmlns:p14="http://schemas.microsoft.com/office/powerpoint/2010/main" val="24508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40181"/>
            <a:ext cx="7886700" cy="1325563"/>
          </a:xfrm>
        </p:spPr>
        <p:txBody>
          <a:bodyPr>
            <a:normAutofit/>
          </a:bodyPr>
          <a:lstStyle/>
          <a:p>
            <a:pPr algn="ctr"/>
            <a:r>
              <a:rPr lang="en-US" sz="3200" dirty="0"/>
              <a:t>How to Request an Enhancement</a:t>
            </a:r>
            <a:endParaRPr lang="en-GB" sz="3200" dirty="0"/>
          </a:p>
        </p:txBody>
      </p:sp>
      <p:sp>
        <p:nvSpPr>
          <p:cNvPr id="3" name="Tijdelijke aanduiding voor inhoud 2"/>
          <p:cNvSpPr>
            <a:spLocks noGrp="1"/>
          </p:cNvSpPr>
          <p:nvPr>
            <p:ph idx="1"/>
          </p:nvPr>
        </p:nvSpPr>
        <p:spPr>
          <a:xfrm>
            <a:off x="628650" y="859709"/>
            <a:ext cx="7886700" cy="4351338"/>
          </a:xfrm>
        </p:spPr>
        <p:txBody>
          <a:bodyPr>
            <a:normAutofit fontScale="25000" lnSpcReduction="20000"/>
          </a:bodyPr>
          <a:lstStyle/>
          <a:p>
            <a:r>
              <a:rPr lang="en-US" sz="6400" dirty="0"/>
              <a:t>Sometimes what you think is a Bug may actually be an Enhancement</a:t>
            </a:r>
          </a:p>
          <a:p>
            <a:pPr lvl="1"/>
            <a:r>
              <a:rPr lang="en-US" sz="6400" dirty="0"/>
              <a:t>Support will submit and let you know</a:t>
            </a:r>
          </a:p>
          <a:p>
            <a:r>
              <a:rPr lang="en-US" sz="6400" dirty="0"/>
              <a:t>If you just have a good idea send that to support also</a:t>
            </a:r>
          </a:p>
          <a:p>
            <a:r>
              <a:rPr lang="en-US" sz="6400" dirty="0"/>
              <a:t>Copying from listserv does not count!</a:t>
            </a:r>
          </a:p>
          <a:p>
            <a:pPr lvl="1"/>
            <a:r>
              <a:rPr lang="en-US" sz="6400" dirty="0"/>
              <a:t>Each must email support so they can track</a:t>
            </a:r>
          </a:p>
          <a:p>
            <a:pPr lvl="1"/>
            <a:r>
              <a:rPr lang="en-US" sz="6400" dirty="0"/>
              <a:t>The more institutions that request an enhancement the more likely it is to move forward</a:t>
            </a:r>
          </a:p>
          <a:p>
            <a:r>
              <a:rPr lang="en-US" sz="6400" dirty="0"/>
              <a:t>Identify if it is Husbandry or Medical main module</a:t>
            </a:r>
          </a:p>
          <a:p>
            <a:pPr lvl="1"/>
            <a:r>
              <a:rPr lang="en-US" sz="6400" dirty="0"/>
              <a:t>Adrienne Miller manages Husbandry module</a:t>
            </a:r>
          </a:p>
          <a:p>
            <a:pPr lvl="1"/>
            <a:r>
              <a:rPr lang="en-US" sz="6400" dirty="0"/>
              <a:t>Dr. Andrew </a:t>
            </a:r>
            <a:r>
              <a:rPr lang="en-US" sz="6400" dirty="0" err="1"/>
              <a:t>Teare</a:t>
            </a:r>
            <a:r>
              <a:rPr lang="en-US" sz="6400" dirty="0"/>
              <a:t> manages Medical module</a:t>
            </a:r>
          </a:p>
          <a:p>
            <a:r>
              <a:rPr lang="en-US" sz="6400" dirty="0"/>
              <a:t>Identify the Sub-Module affected</a:t>
            </a:r>
          </a:p>
          <a:p>
            <a:pPr lvl="1"/>
            <a:r>
              <a:rPr lang="en-US" sz="6400" dirty="0"/>
              <a:t>Animals</a:t>
            </a:r>
          </a:p>
          <a:p>
            <a:pPr lvl="1"/>
            <a:r>
              <a:rPr lang="en-US" sz="6400" dirty="0"/>
              <a:t>Enclosures</a:t>
            </a:r>
          </a:p>
          <a:p>
            <a:pPr lvl="1"/>
            <a:r>
              <a:rPr lang="en-US" sz="6400" dirty="0"/>
              <a:t>Institution</a:t>
            </a:r>
          </a:p>
          <a:p>
            <a:r>
              <a:rPr lang="en-US" sz="6400" dirty="0"/>
              <a:t>Provide details</a:t>
            </a:r>
          </a:p>
          <a:p>
            <a:pPr lvl="1"/>
            <a:r>
              <a:rPr lang="en-US" sz="6400" dirty="0"/>
              <a:t>State exactly how you would like something to work or appear</a:t>
            </a:r>
          </a:p>
          <a:p>
            <a:pPr lvl="1"/>
            <a:r>
              <a:rPr lang="en-US" sz="6400" dirty="0"/>
              <a:t>Do NOT say “I want this to work better”</a:t>
            </a:r>
          </a:p>
          <a:p>
            <a:r>
              <a:rPr lang="en-US" sz="6400" dirty="0"/>
              <a:t>Support will let you know if it moves forward</a:t>
            </a:r>
          </a:p>
          <a:p>
            <a:r>
              <a:rPr lang="en-US" sz="6400" dirty="0"/>
              <a:t>If Completed, check it and notify Support if all is well</a:t>
            </a:r>
          </a:p>
          <a:p>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50" y="2606899"/>
            <a:ext cx="1905000" cy="1905000"/>
          </a:xfrm>
          <a:prstGeom prst="rect">
            <a:avLst/>
          </a:prstGeom>
        </p:spPr>
      </p:pic>
    </p:spTree>
    <p:extLst>
      <p:ext uri="{BB962C8B-B14F-4D97-AF65-F5344CB8AC3E}">
        <p14:creationId xmlns:p14="http://schemas.microsoft.com/office/powerpoint/2010/main" val="35371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anim calcmode="lin" valueType="num">
                                      <p:cBhvr>
                                        <p:cTn id="5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1000"/>
                                        <p:tgtEl>
                                          <p:spTgt spid="3">
                                            <p:txEl>
                                              <p:pRg st="11" end="11"/>
                                            </p:txEl>
                                          </p:spTgt>
                                        </p:tgtEl>
                                      </p:cBhvr>
                                    </p:animEffect>
                                    <p:anim calcmode="lin" valueType="num">
                                      <p:cBhvr>
                                        <p:cTn id="5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1000"/>
                                        <p:tgtEl>
                                          <p:spTgt spid="3">
                                            <p:txEl>
                                              <p:pRg st="13" end="13"/>
                                            </p:txEl>
                                          </p:spTgt>
                                        </p:tgtEl>
                                      </p:cBhvr>
                                    </p:animEffect>
                                    <p:anim calcmode="lin" valueType="num">
                                      <p:cBhvr>
                                        <p:cTn id="7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Effect transition="in" filter="fade">
                                      <p:cBhvr>
                                        <p:cTn id="75" dur="1000"/>
                                        <p:tgtEl>
                                          <p:spTgt spid="3">
                                            <p:txEl>
                                              <p:pRg st="14" end="14"/>
                                            </p:txEl>
                                          </p:spTgt>
                                        </p:tgtEl>
                                      </p:cBhvr>
                                    </p:animEffect>
                                    <p:anim calcmode="lin" valueType="num">
                                      <p:cBhvr>
                                        <p:cTn id="7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15" end="15"/>
                                            </p:txEl>
                                          </p:spTgt>
                                        </p:tgtEl>
                                        <p:attrNameLst>
                                          <p:attrName>style.visibility</p:attrName>
                                        </p:attrNameLst>
                                      </p:cBhvr>
                                      <p:to>
                                        <p:strVal val="visible"/>
                                      </p:to>
                                    </p:set>
                                    <p:animEffect transition="in" filter="fade">
                                      <p:cBhvr>
                                        <p:cTn id="80" dur="1000"/>
                                        <p:tgtEl>
                                          <p:spTgt spid="3">
                                            <p:txEl>
                                              <p:pRg st="15" end="15"/>
                                            </p:txEl>
                                          </p:spTgt>
                                        </p:tgtEl>
                                      </p:cBhvr>
                                    </p:animEffect>
                                    <p:anim calcmode="lin" valueType="num">
                                      <p:cBhvr>
                                        <p:cTn id="8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1000"/>
                                        <p:tgtEl>
                                          <p:spTgt spid="3">
                                            <p:txEl>
                                              <p:pRg st="16" end="16"/>
                                            </p:txEl>
                                          </p:spTgt>
                                        </p:tgtEl>
                                      </p:cBhvr>
                                    </p:animEffect>
                                    <p:anim calcmode="lin" valueType="num">
                                      <p:cBhvr>
                                        <p:cTn id="8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3">
                                            <p:txEl>
                                              <p:pRg st="17" end="17"/>
                                            </p:txEl>
                                          </p:spTgt>
                                        </p:tgtEl>
                                        <p:attrNameLst>
                                          <p:attrName>style.visibility</p:attrName>
                                        </p:attrNameLst>
                                      </p:cBhvr>
                                      <p:to>
                                        <p:strVal val="visible"/>
                                      </p:to>
                                    </p:set>
                                    <p:animEffect transition="in" filter="fade">
                                      <p:cBhvr>
                                        <p:cTn id="94" dur="1000"/>
                                        <p:tgtEl>
                                          <p:spTgt spid="3">
                                            <p:txEl>
                                              <p:pRg st="17" end="17"/>
                                            </p:txEl>
                                          </p:spTgt>
                                        </p:tgtEl>
                                      </p:cBhvr>
                                    </p:animEffect>
                                    <p:anim calcmode="lin" valueType="num">
                                      <p:cBhvr>
                                        <p:cTn id="95"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8666"/>
            <a:ext cx="7886700" cy="1325563"/>
          </a:xfrm>
        </p:spPr>
        <p:txBody>
          <a:bodyPr>
            <a:normAutofit/>
          </a:bodyPr>
          <a:lstStyle/>
          <a:p>
            <a:pPr algn="ctr"/>
            <a:r>
              <a:rPr lang="en-US" sz="4000" dirty="0"/>
              <a:t>Life Cycle of an Enhancement</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5"/>
          <p:cNvPicPr>
            <a:picLocks noChangeAspect="1"/>
          </p:cNvPicPr>
          <p:nvPr/>
        </p:nvPicPr>
        <p:blipFill>
          <a:blip r:embed="rId2"/>
          <a:stretch>
            <a:fillRect/>
          </a:stretch>
        </p:blipFill>
        <p:spPr>
          <a:xfrm>
            <a:off x="4169667" y="3831836"/>
            <a:ext cx="1044455" cy="1271292"/>
          </a:xfrm>
          <a:prstGeom prst="rect">
            <a:avLst/>
          </a:prstGeom>
        </p:spPr>
      </p:pic>
      <p:sp>
        <p:nvSpPr>
          <p:cNvPr id="5" name="TextBox 13"/>
          <p:cNvSpPr txBox="1"/>
          <p:nvPr/>
        </p:nvSpPr>
        <p:spPr>
          <a:xfrm>
            <a:off x="4572000" y="4993714"/>
            <a:ext cx="3721981"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Support adds to the Enhancement list</a:t>
            </a:r>
          </a:p>
          <a:p>
            <a:r>
              <a:rPr lang="en-US" dirty="0"/>
              <a:t>f</a:t>
            </a:r>
            <a:r>
              <a:rPr lang="en-US" dirty="0" smtClean="0"/>
              <a:t>or Project Management Team review</a:t>
            </a:r>
            <a:endParaRPr lang="en-US" dirty="0"/>
          </a:p>
        </p:txBody>
      </p:sp>
      <p:sp>
        <p:nvSpPr>
          <p:cNvPr id="6" name="Left Arrow 15"/>
          <p:cNvSpPr/>
          <p:nvPr/>
        </p:nvSpPr>
        <p:spPr>
          <a:xfrm>
            <a:off x="2660919" y="4797637"/>
            <a:ext cx="1508748" cy="3959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6"/>
          <p:cNvSpPr txBox="1"/>
          <p:nvPr/>
        </p:nvSpPr>
        <p:spPr>
          <a:xfrm>
            <a:off x="253284" y="4673993"/>
            <a:ext cx="2332562"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Could be “Rejected” or</a:t>
            </a:r>
          </a:p>
          <a:p>
            <a:r>
              <a:rPr lang="en-US" dirty="0"/>
              <a:t>m</a:t>
            </a:r>
            <a:r>
              <a:rPr lang="en-US" dirty="0" smtClean="0"/>
              <a:t>arked as “Duplicate”</a:t>
            </a:r>
            <a:endParaRPr lang="en-US" dirty="0"/>
          </a:p>
        </p:txBody>
      </p:sp>
      <p:sp>
        <p:nvSpPr>
          <p:cNvPr id="8" name="Bent Arrow 11"/>
          <p:cNvSpPr/>
          <p:nvPr/>
        </p:nvSpPr>
        <p:spPr>
          <a:xfrm rot="16200000">
            <a:off x="3178273" y="3804404"/>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6"/>
          <p:cNvPicPr>
            <a:picLocks noChangeAspect="1"/>
          </p:cNvPicPr>
          <p:nvPr/>
        </p:nvPicPr>
        <p:blipFill>
          <a:blip r:embed="rId2"/>
          <a:stretch>
            <a:fillRect/>
          </a:stretch>
        </p:blipFill>
        <p:spPr>
          <a:xfrm>
            <a:off x="2760259" y="2525796"/>
            <a:ext cx="990106" cy="1192627"/>
          </a:xfrm>
          <a:prstGeom prst="rect">
            <a:avLst/>
          </a:prstGeom>
        </p:spPr>
      </p:pic>
      <p:sp>
        <p:nvSpPr>
          <p:cNvPr id="10" name="TextBox 14"/>
          <p:cNvSpPr txBox="1"/>
          <p:nvPr/>
        </p:nvSpPr>
        <p:spPr>
          <a:xfrm>
            <a:off x="291930" y="3440442"/>
            <a:ext cx="2663101"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Accepted status of Open</a:t>
            </a:r>
          </a:p>
          <a:p>
            <a:r>
              <a:rPr lang="en-US" dirty="0" smtClean="0"/>
              <a:t>on the Enhancement list</a:t>
            </a:r>
            <a:endParaRPr lang="en-US" dirty="0"/>
          </a:p>
        </p:txBody>
      </p:sp>
      <p:sp>
        <p:nvSpPr>
          <p:cNvPr id="11" name="Up Arrow 18"/>
          <p:cNvSpPr/>
          <p:nvPr/>
        </p:nvSpPr>
        <p:spPr>
          <a:xfrm>
            <a:off x="2770095" y="1505867"/>
            <a:ext cx="397769" cy="10879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9"/>
          <p:cNvSpPr txBox="1"/>
          <p:nvPr/>
        </p:nvSpPr>
        <p:spPr>
          <a:xfrm>
            <a:off x="877162" y="845997"/>
            <a:ext cx="2538131"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Remain on Enhancement</a:t>
            </a:r>
          </a:p>
          <a:p>
            <a:r>
              <a:rPr lang="en-US" dirty="0"/>
              <a:t>l</a:t>
            </a:r>
            <a:r>
              <a:rPr lang="en-US" dirty="0" smtClean="0"/>
              <a:t>ist until voted on by UG</a:t>
            </a:r>
            <a:endParaRPr lang="en-US" dirty="0"/>
          </a:p>
        </p:txBody>
      </p:sp>
      <p:sp>
        <p:nvSpPr>
          <p:cNvPr id="13" name="Bent Arrow 10"/>
          <p:cNvSpPr/>
          <p:nvPr/>
        </p:nvSpPr>
        <p:spPr>
          <a:xfrm>
            <a:off x="3504584" y="1723106"/>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7"/>
          <p:cNvSpPr txBox="1"/>
          <p:nvPr/>
        </p:nvSpPr>
        <p:spPr>
          <a:xfrm>
            <a:off x="3911492" y="823863"/>
            <a:ext cx="2031262"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Sent to User Group </a:t>
            </a:r>
          </a:p>
          <a:p>
            <a:r>
              <a:rPr lang="en-US" dirty="0"/>
              <a:t>f</a:t>
            </a:r>
            <a:r>
              <a:rPr lang="en-US" dirty="0" smtClean="0"/>
              <a:t>or voting</a:t>
            </a:r>
            <a:endParaRPr lang="en-US" dirty="0"/>
          </a:p>
        </p:txBody>
      </p:sp>
      <p:pic>
        <p:nvPicPr>
          <p:cNvPr id="15" name="Picture 3"/>
          <p:cNvPicPr>
            <a:picLocks noChangeAspect="1"/>
          </p:cNvPicPr>
          <p:nvPr/>
        </p:nvPicPr>
        <p:blipFill rotWithShape="1">
          <a:blip r:embed="rId2"/>
          <a:srcRect r="8"/>
          <a:stretch/>
        </p:blipFill>
        <p:spPr>
          <a:xfrm>
            <a:off x="4529975" y="1708964"/>
            <a:ext cx="929033" cy="1119063"/>
          </a:xfrm>
          <a:prstGeom prst="rect">
            <a:avLst/>
          </a:prstGeom>
        </p:spPr>
      </p:pic>
      <p:pic>
        <p:nvPicPr>
          <p:cNvPr id="16" name="Picture 4"/>
          <p:cNvPicPr>
            <a:picLocks noChangeAspect="1"/>
          </p:cNvPicPr>
          <p:nvPr/>
        </p:nvPicPr>
        <p:blipFill>
          <a:blip r:embed="rId2"/>
          <a:stretch>
            <a:fillRect/>
          </a:stretch>
        </p:blipFill>
        <p:spPr>
          <a:xfrm>
            <a:off x="5899036" y="2838066"/>
            <a:ext cx="965699" cy="1163228"/>
          </a:xfrm>
          <a:prstGeom prst="rect">
            <a:avLst/>
          </a:prstGeom>
        </p:spPr>
      </p:pic>
      <p:sp>
        <p:nvSpPr>
          <p:cNvPr id="17" name="Bent Arrow 9"/>
          <p:cNvSpPr/>
          <p:nvPr/>
        </p:nvSpPr>
        <p:spPr>
          <a:xfrm rot="10800000">
            <a:off x="5688504" y="4063164"/>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ight Arrow 20"/>
          <p:cNvSpPr/>
          <p:nvPr/>
        </p:nvSpPr>
        <p:spPr>
          <a:xfrm>
            <a:off x="5568526" y="1669057"/>
            <a:ext cx="1219200" cy="353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21"/>
          <p:cNvSpPr/>
          <p:nvPr/>
        </p:nvSpPr>
        <p:spPr>
          <a:xfrm>
            <a:off x="5529640" y="2360105"/>
            <a:ext cx="1219200" cy="40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23"/>
          <p:cNvSpPr txBox="1"/>
          <p:nvPr/>
        </p:nvSpPr>
        <p:spPr>
          <a:xfrm>
            <a:off x="6854700" y="1437546"/>
            <a:ext cx="2224968"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Back into list for </a:t>
            </a:r>
          </a:p>
          <a:p>
            <a:r>
              <a:rPr lang="en-US" dirty="0"/>
              <a:t>p</a:t>
            </a:r>
            <a:r>
              <a:rPr lang="en-US" dirty="0" smtClean="0"/>
              <a:t>ossible future voting</a:t>
            </a:r>
            <a:endParaRPr lang="en-US" dirty="0"/>
          </a:p>
        </p:txBody>
      </p:sp>
      <p:sp>
        <p:nvSpPr>
          <p:cNvPr id="21" name="TextBox 22"/>
          <p:cNvSpPr txBox="1"/>
          <p:nvPr/>
        </p:nvSpPr>
        <p:spPr>
          <a:xfrm>
            <a:off x="6854700" y="2288247"/>
            <a:ext cx="2172133"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Sent to Development</a:t>
            </a:r>
          </a:p>
          <a:p>
            <a:r>
              <a:rPr lang="en-US" dirty="0" smtClean="0"/>
              <a:t>Team for</a:t>
            </a:r>
          </a:p>
          <a:p>
            <a:r>
              <a:rPr lang="en-US" dirty="0" smtClean="0"/>
              <a:t>implementation</a:t>
            </a:r>
            <a:endParaRPr lang="en-US" dirty="0"/>
          </a:p>
        </p:txBody>
      </p:sp>
      <p:sp>
        <p:nvSpPr>
          <p:cNvPr id="22" name="TextBox 8"/>
          <p:cNvSpPr txBox="1"/>
          <p:nvPr/>
        </p:nvSpPr>
        <p:spPr>
          <a:xfrm>
            <a:off x="6883700" y="3715376"/>
            <a:ext cx="2083584"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Have a good idea?</a:t>
            </a:r>
          </a:p>
          <a:p>
            <a:r>
              <a:rPr lang="en-US" dirty="0" smtClean="0"/>
              <a:t>Submit it to Support</a:t>
            </a:r>
            <a:endParaRPr lang="en-US" dirty="0"/>
          </a:p>
        </p:txBody>
      </p:sp>
    </p:spTree>
    <p:extLst>
      <p:ext uri="{BB962C8B-B14F-4D97-AF65-F5344CB8AC3E}">
        <p14:creationId xmlns:p14="http://schemas.microsoft.com/office/powerpoint/2010/main" val="39858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down)">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down)">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What Happened?</a:t>
            </a:r>
            <a:endParaRPr lang="en-GB" sz="4000" dirty="0"/>
          </a:p>
        </p:txBody>
      </p:sp>
      <p:sp>
        <p:nvSpPr>
          <p:cNvPr id="3" name="Tijdelijke aanduiding voor inhoud 2"/>
          <p:cNvSpPr>
            <a:spLocks noGrp="1"/>
          </p:cNvSpPr>
          <p:nvPr>
            <p:ph idx="1"/>
          </p:nvPr>
        </p:nvSpPr>
        <p:spPr/>
        <p:txBody>
          <a:bodyPr>
            <a:normAutofit fontScale="92500" lnSpcReduction="20000"/>
          </a:bodyPr>
          <a:lstStyle/>
          <a:p>
            <a:r>
              <a:rPr lang="en-US" dirty="0"/>
              <a:t>Rejected</a:t>
            </a:r>
          </a:p>
          <a:p>
            <a:pPr lvl="1"/>
            <a:r>
              <a:rPr lang="en-US" dirty="0"/>
              <a:t>Breaks a Business Rule (what keeps everything logical)</a:t>
            </a:r>
          </a:p>
          <a:p>
            <a:pPr lvl="1"/>
            <a:r>
              <a:rPr lang="en-US" dirty="0"/>
              <a:t>May be impossible to do</a:t>
            </a:r>
          </a:p>
          <a:p>
            <a:pPr lvl="1"/>
            <a:r>
              <a:rPr lang="en-US" dirty="0"/>
              <a:t>Submitter can counter with additional information</a:t>
            </a:r>
          </a:p>
          <a:p>
            <a:r>
              <a:rPr lang="en-US" dirty="0"/>
              <a:t>Duplicate</a:t>
            </a:r>
          </a:p>
          <a:p>
            <a:pPr lvl="1"/>
            <a:r>
              <a:rPr lang="en-US" dirty="0"/>
              <a:t>Your institution has already submitted the same enhancement request</a:t>
            </a:r>
          </a:p>
          <a:p>
            <a:pPr lvl="1"/>
            <a:r>
              <a:rPr lang="en-US" dirty="0"/>
              <a:t>Only one per facility</a:t>
            </a:r>
          </a:p>
          <a:p>
            <a:endParaRPr lang="en-US" dirty="0"/>
          </a:p>
          <a:p>
            <a:endParaRPr lang="en-US" dirty="0"/>
          </a:p>
          <a:p>
            <a:r>
              <a:rPr lang="en-US" dirty="0"/>
              <a:t>Contradictions</a:t>
            </a:r>
          </a:p>
          <a:p>
            <a:pPr lvl="1"/>
            <a:r>
              <a:rPr lang="en-US" dirty="0"/>
              <a:t>Two facilities asking for enhancements that contradict each other</a:t>
            </a:r>
          </a:p>
          <a:p>
            <a:endParaRPr lang="en-GB" dirty="0"/>
          </a:p>
        </p:txBody>
      </p:sp>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730" y="3723068"/>
            <a:ext cx="2590800" cy="1728434"/>
          </a:xfrm>
          <a:prstGeom prst="rect">
            <a:avLst/>
          </a:prstGeom>
        </p:spPr>
      </p:pic>
    </p:spTree>
    <p:extLst>
      <p:ext uri="{BB962C8B-B14F-4D97-AF65-F5344CB8AC3E}">
        <p14:creationId xmlns:p14="http://schemas.microsoft.com/office/powerpoint/2010/main" val="390823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1000"/>
                                        <p:tgtEl>
                                          <p:spTgt spid="3">
                                            <p:txEl>
                                              <p:pRg st="9" end="9"/>
                                            </p:txEl>
                                          </p:spTgt>
                                        </p:tgtEl>
                                      </p:cBhvr>
                                    </p:animEffect>
                                    <p:anim calcmode="lin" valueType="num">
                                      <p:cBhvr>
                                        <p:cTn id="3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anim calcmode="lin" valueType="num">
                                      <p:cBhvr>
                                        <p:cTn id="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13611"/>
            <a:ext cx="7886700" cy="1325563"/>
          </a:xfrm>
        </p:spPr>
        <p:txBody>
          <a:bodyPr>
            <a:normAutofit/>
          </a:bodyPr>
          <a:lstStyle/>
          <a:p>
            <a:pPr algn="ctr"/>
            <a:r>
              <a:rPr lang="en-US" sz="4000" dirty="0"/>
              <a:t>Closing Bugs &amp; Enhancements</a:t>
            </a:r>
            <a:endParaRPr lang="en-GB" sz="4000" dirty="0"/>
          </a:p>
        </p:txBody>
      </p:sp>
      <p:sp>
        <p:nvSpPr>
          <p:cNvPr id="3" name="Tijdelijke aanduiding voor inhoud 2"/>
          <p:cNvSpPr>
            <a:spLocks noGrp="1"/>
          </p:cNvSpPr>
          <p:nvPr>
            <p:ph idx="1"/>
          </p:nvPr>
        </p:nvSpPr>
        <p:spPr/>
        <p:txBody>
          <a:bodyPr/>
          <a:lstStyle/>
          <a:p>
            <a:r>
              <a:rPr lang="en-US" dirty="0"/>
              <a:t>When Support lets you know a Bug is fixed or Enhancement added check it and let them know it is OK or not</a:t>
            </a:r>
          </a:p>
          <a:p>
            <a:r>
              <a:rPr lang="en-US" dirty="0"/>
              <a:t>If you are not sure if you are up-to-date with checking your Closed issues then Support can let you know what issues you need to check</a:t>
            </a:r>
          </a:p>
          <a:p>
            <a:r>
              <a:rPr lang="en-US" dirty="0"/>
              <a:t>Coming Attraction! Ability to monitor the status of your Issues yourself</a:t>
            </a:r>
          </a:p>
          <a:p>
            <a:endParaRPr lang="en-GB" dirty="0"/>
          </a:p>
        </p:txBody>
      </p:sp>
    </p:spTree>
    <p:extLst>
      <p:ext uri="{BB962C8B-B14F-4D97-AF65-F5344CB8AC3E}">
        <p14:creationId xmlns:p14="http://schemas.microsoft.com/office/powerpoint/2010/main" val="36591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36338"/>
            <a:ext cx="7886700" cy="1325563"/>
          </a:xfrm>
        </p:spPr>
        <p:txBody>
          <a:bodyPr>
            <a:normAutofit/>
          </a:bodyPr>
          <a:lstStyle/>
          <a:p>
            <a:pPr algn="ctr"/>
            <a:r>
              <a:rPr lang="en-US" sz="3600" dirty="0"/>
              <a:t>How to Submit a Data Standard Addition</a:t>
            </a:r>
            <a:endParaRPr lang="en-GB" sz="3600" dirty="0"/>
          </a:p>
        </p:txBody>
      </p:sp>
      <p:sp>
        <p:nvSpPr>
          <p:cNvPr id="3" name="Tijdelijke aanduiding voor inhoud 2"/>
          <p:cNvSpPr>
            <a:spLocks noGrp="1"/>
          </p:cNvSpPr>
          <p:nvPr>
            <p:ph idx="1"/>
          </p:nvPr>
        </p:nvSpPr>
        <p:spPr>
          <a:xfrm>
            <a:off x="628650" y="1465017"/>
            <a:ext cx="7886700" cy="4351338"/>
          </a:xfrm>
        </p:spPr>
        <p:txBody>
          <a:bodyPr>
            <a:normAutofit/>
          </a:bodyPr>
          <a:lstStyle/>
          <a:p>
            <a:r>
              <a:rPr lang="en-US" sz="2400" dirty="0"/>
              <a:t>Include the data entry screen title</a:t>
            </a:r>
          </a:p>
          <a:p>
            <a:r>
              <a:rPr lang="en-US" sz="2400" dirty="0"/>
              <a:t>Include the field title</a:t>
            </a:r>
          </a:p>
          <a:p>
            <a:r>
              <a:rPr lang="en-US" sz="2400" dirty="0"/>
              <a:t>Term desired</a:t>
            </a:r>
          </a:p>
          <a:p>
            <a:r>
              <a:rPr lang="en-US" sz="2400" dirty="0"/>
              <a:t>Always include a definition</a:t>
            </a:r>
          </a:p>
          <a:p>
            <a:pPr lvl="1"/>
            <a:r>
              <a:rPr lang="en-US" sz="2000" dirty="0"/>
              <a:t>Slow the process as we have to go back to you</a:t>
            </a:r>
          </a:p>
          <a:p>
            <a:pPr lvl="1"/>
            <a:r>
              <a:rPr lang="en-US" sz="2000" dirty="0"/>
              <a:t>Makes sure we are interpreting correctly</a:t>
            </a:r>
          </a:p>
          <a:p>
            <a:r>
              <a:rPr lang="en-US" sz="2400" dirty="0"/>
              <a:t>Idea of how often it would be used</a:t>
            </a:r>
          </a:p>
          <a:p>
            <a:r>
              <a:rPr lang="en-US" sz="2400" dirty="0"/>
              <a:t>Support will notify you if implemented</a:t>
            </a:r>
          </a:p>
          <a:p>
            <a:r>
              <a:rPr lang="en-US" sz="2400" dirty="0"/>
              <a:t>Please check and let Support know that all is well – they cannot Close the issue otherwise</a:t>
            </a:r>
          </a:p>
          <a:p>
            <a:endParaRPr lang="en-GB" dirty="0"/>
          </a:p>
        </p:txBody>
      </p:sp>
    </p:spTree>
    <p:extLst>
      <p:ext uri="{BB962C8B-B14F-4D97-AF65-F5344CB8AC3E}">
        <p14:creationId xmlns:p14="http://schemas.microsoft.com/office/powerpoint/2010/main" val="2022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smtClean="0"/>
              <a:t>Help Made Fast and Easy</a:t>
            </a:r>
            <a:endParaRPr lang="en-GB" sz="4000" dirty="0"/>
          </a:p>
        </p:txBody>
      </p:sp>
      <p:sp>
        <p:nvSpPr>
          <p:cNvPr id="3" name="Tijdelijke aanduiding voor inhoud 2"/>
          <p:cNvSpPr>
            <a:spLocks noGrp="1"/>
          </p:cNvSpPr>
          <p:nvPr>
            <p:ph idx="1"/>
          </p:nvPr>
        </p:nvSpPr>
        <p:spPr/>
        <p:txBody>
          <a:bodyPr/>
          <a:lstStyle/>
          <a:p>
            <a:r>
              <a:rPr lang="en-US" sz="2400" dirty="0"/>
              <a:t>Everyone will get help with their ZIMS questions, but some seem to get answers faster than others</a:t>
            </a:r>
          </a:p>
          <a:p>
            <a:r>
              <a:rPr lang="en-US" sz="2400" dirty="0"/>
              <a:t>This session will provide some hints to help avoid potential roadblocks and make getting ZIMS help swift and easy for you</a:t>
            </a:r>
          </a:p>
          <a:p>
            <a:endParaRPr lang="en-GB" dirty="0"/>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205" y="3677847"/>
            <a:ext cx="4483407" cy="2979234"/>
          </a:xfrm>
          <a:prstGeom prst="rect">
            <a:avLst/>
          </a:prstGeom>
          <a:effectLst>
            <a:softEdge rad="127000"/>
          </a:effectLst>
        </p:spPr>
      </p:pic>
    </p:spTree>
    <p:extLst>
      <p:ext uri="{BB962C8B-B14F-4D97-AF65-F5344CB8AC3E}">
        <p14:creationId xmlns:p14="http://schemas.microsoft.com/office/powerpoint/2010/main" val="98341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What is a Data Fix?</a:t>
            </a:r>
            <a:endParaRPr lang="en-GB" sz="4000" dirty="0"/>
          </a:p>
        </p:txBody>
      </p:sp>
      <p:sp>
        <p:nvSpPr>
          <p:cNvPr id="3" name="Tijdelijke aanduiding voor inhoud 2"/>
          <p:cNvSpPr>
            <a:spLocks noGrp="1"/>
          </p:cNvSpPr>
          <p:nvPr>
            <p:ph idx="1"/>
          </p:nvPr>
        </p:nvSpPr>
        <p:spPr/>
        <p:txBody>
          <a:bodyPr/>
          <a:lstStyle/>
          <a:p>
            <a:r>
              <a:rPr lang="en-US" dirty="0"/>
              <a:t>A Data Fix means that </a:t>
            </a:r>
            <a:r>
              <a:rPr lang="en-US" dirty="0" smtClean="0"/>
              <a:t>Species360 </a:t>
            </a:r>
            <a:r>
              <a:rPr lang="en-US" dirty="0"/>
              <a:t>is needed to make the corrections</a:t>
            </a:r>
          </a:p>
          <a:p>
            <a:r>
              <a:rPr lang="en-US" dirty="0"/>
              <a:t>Common Examples </a:t>
            </a:r>
          </a:p>
          <a:p>
            <a:pPr lvl="1"/>
            <a:r>
              <a:rPr lang="en-US" dirty="0"/>
              <a:t>Local ID edit</a:t>
            </a:r>
          </a:p>
          <a:p>
            <a:pPr lvl="1"/>
            <a:r>
              <a:rPr lang="en-US" dirty="0"/>
              <a:t>Splitting/Copying records</a:t>
            </a:r>
          </a:p>
          <a:p>
            <a:pPr lvl="2"/>
            <a:r>
              <a:rPr lang="en-US" dirty="0"/>
              <a:t>Info from one into another</a:t>
            </a:r>
          </a:p>
          <a:p>
            <a:pPr lvl="1"/>
            <a:r>
              <a:rPr lang="en-US" dirty="0"/>
              <a:t>Pending Transaction Loops</a:t>
            </a:r>
          </a:p>
          <a:p>
            <a:r>
              <a:rPr lang="en-US" dirty="0"/>
              <a:t>Inventory Reports not adding correctly</a:t>
            </a:r>
          </a:p>
          <a:p>
            <a:pPr lvl="1"/>
            <a:r>
              <a:rPr lang="en-US" dirty="0"/>
              <a:t>Duplicated transactions, multiple accessions</a:t>
            </a:r>
          </a:p>
          <a:p>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700" y="2222679"/>
            <a:ext cx="2562650" cy="2522504"/>
          </a:xfrm>
          <a:prstGeom prst="rect">
            <a:avLst/>
          </a:prstGeom>
        </p:spPr>
      </p:pic>
    </p:spTree>
    <p:extLst>
      <p:ext uri="{BB962C8B-B14F-4D97-AF65-F5344CB8AC3E}">
        <p14:creationId xmlns:p14="http://schemas.microsoft.com/office/powerpoint/2010/main" val="21814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How to Get Help for a Data Fix</a:t>
            </a:r>
            <a:endParaRPr lang="en-GB" sz="4000" dirty="0"/>
          </a:p>
        </p:txBody>
      </p:sp>
      <p:sp>
        <p:nvSpPr>
          <p:cNvPr id="3" name="Tijdelijke aanduiding voor inhoud 2"/>
          <p:cNvSpPr>
            <a:spLocks noGrp="1"/>
          </p:cNvSpPr>
          <p:nvPr>
            <p:ph idx="1"/>
          </p:nvPr>
        </p:nvSpPr>
        <p:spPr>
          <a:xfrm>
            <a:off x="628650" y="1690689"/>
            <a:ext cx="7886700" cy="4351338"/>
          </a:xfrm>
        </p:spPr>
        <p:txBody>
          <a:bodyPr>
            <a:normAutofit fontScale="92500" lnSpcReduction="10000"/>
          </a:bodyPr>
          <a:lstStyle/>
          <a:p>
            <a:r>
              <a:rPr lang="en-US" sz="2200" dirty="0"/>
              <a:t>Submit to Support</a:t>
            </a:r>
          </a:p>
          <a:p>
            <a:r>
              <a:rPr lang="en-US" sz="2200" dirty="0"/>
              <a:t>Include the GAN if appropriate</a:t>
            </a:r>
          </a:p>
          <a:p>
            <a:r>
              <a:rPr lang="en-US" sz="2200" dirty="0"/>
              <a:t>For Local ID edit identify the current Local ID and the corrected one desired</a:t>
            </a:r>
          </a:p>
          <a:p>
            <a:r>
              <a:rPr lang="en-US" sz="2200" dirty="0"/>
              <a:t>Communicate with other institution if appropriate</a:t>
            </a:r>
          </a:p>
          <a:p>
            <a:pPr lvl="1"/>
            <a:r>
              <a:rPr lang="en-US" sz="1900" dirty="0"/>
              <a:t>Can copy them in </a:t>
            </a:r>
            <a:r>
              <a:rPr lang="en-US" sz="1900" dirty="0" smtClean="0"/>
              <a:t>Species360 </a:t>
            </a:r>
            <a:r>
              <a:rPr lang="en-US" sz="1900" dirty="0"/>
              <a:t>email</a:t>
            </a:r>
          </a:p>
          <a:p>
            <a:r>
              <a:rPr lang="en-US" sz="2200" dirty="0"/>
              <a:t>For splitting/copying information export a Specimen Report and highlight information you want copied</a:t>
            </a:r>
          </a:p>
          <a:p>
            <a:r>
              <a:rPr lang="en-US" sz="2200" dirty="0"/>
              <a:t>For Pending loops include the GAN and which transaction is the problem</a:t>
            </a:r>
          </a:p>
          <a:p>
            <a:r>
              <a:rPr lang="en-US" sz="2200" dirty="0"/>
              <a:t>For Inventory miscounts include the taxonomy, the report parameters, any changing/evolving numbers and the count you are expecting</a:t>
            </a:r>
          </a:p>
          <a:p>
            <a:endParaRPr lang="en-GB" dirty="0"/>
          </a:p>
        </p:txBody>
      </p:sp>
    </p:spTree>
    <p:extLst>
      <p:ext uri="{BB962C8B-B14F-4D97-AF65-F5344CB8AC3E}">
        <p14:creationId xmlns:p14="http://schemas.microsoft.com/office/powerpoint/2010/main" val="195038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62907"/>
            <a:ext cx="7886700" cy="1325563"/>
          </a:xfrm>
        </p:spPr>
        <p:txBody>
          <a:bodyPr>
            <a:normAutofit/>
          </a:bodyPr>
          <a:lstStyle/>
          <a:p>
            <a:pPr algn="ctr"/>
            <a:r>
              <a:rPr lang="en-US" sz="4000" dirty="0"/>
              <a:t>How to Request a Merge</a:t>
            </a:r>
            <a:endParaRPr lang="en-GB" sz="4000" dirty="0"/>
          </a:p>
        </p:txBody>
      </p:sp>
      <p:sp>
        <p:nvSpPr>
          <p:cNvPr id="3" name="Tijdelijke aanduiding voor inhoud 2"/>
          <p:cNvSpPr>
            <a:spLocks noGrp="1"/>
          </p:cNvSpPr>
          <p:nvPr>
            <p:ph idx="1"/>
          </p:nvPr>
        </p:nvSpPr>
        <p:spPr>
          <a:xfrm>
            <a:off x="628650" y="988498"/>
            <a:ext cx="7886700" cy="4351338"/>
          </a:xfrm>
        </p:spPr>
        <p:txBody>
          <a:bodyPr>
            <a:normAutofit fontScale="40000" lnSpcReduction="20000"/>
          </a:bodyPr>
          <a:lstStyle/>
          <a:p>
            <a:r>
              <a:rPr lang="en-US" dirty="0"/>
              <a:t>Two animals in the database and should be only one</a:t>
            </a:r>
          </a:p>
          <a:p>
            <a:r>
              <a:rPr lang="en-US" dirty="0"/>
              <a:t>Confirmation required from all institutions</a:t>
            </a:r>
          </a:p>
          <a:p>
            <a:r>
              <a:rPr lang="en-US" dirty="0"/>
              <a:t>Two approaches</a:t>
            </a:r>
          </a:p>
          <a:p>
            <a:pPr lvl="1"/>
            <a:r>
              <a:rPr lang="en-US" dirty="0"/>
              <a:t>Communicate with other institution then submit</a:t>
            </a:r>
          </a:p>
          <a:p>
            <a:pPr lvl="1"/>
            <a:r>
              <a:rPr lang="en-US" dirty="0"/>
              <a:t>Communicate with other institution and </a:t>
            </a:r>
            <a:r>
              <a:rPr lang="en-US" dirty="0" smtClean="0"/>
              <a:t>Species360 </a:t>
            </a:r>
            <a:r>
              <a:rPr lang="en-US" dirty="0"/>
              <a:t>simultaneously</a:t>
            </a:r>
          </a:p>
          <a:p>
            <a:r>
              <a:rPr lang="en-US" dirty="0"/>
              <a:t>Include BOTH GANs !!!</a:t>
            </a:r>
          </a:p>
          <a:p>
            <a:r>
              <a:rPr lang="en-US" dirty="0"/>
              <a:t>Usually the original GAN, or that of the first holder, is kept.</a:t>
            </a:r>
          </a:p>
          <a:p>
            <a:r>
              <a:rPr lang="en-US" dirty="0"/>
              <a:t>The other disappears but is redirected to the retained record.</a:t>
            </a:r>
          </a:p>
          <a:p>
            <a:r>
              <a:rPr lang="en-US" dirty="0"/>
              <a:t>“Disappearing” record GAN becomes an Old Accession Number identifier</a:t>
            </a:r>
          </a:p>
          <a:p>
            <a:r>
              <a:rPr lang="en-US" dirty="0"/>
              <a:t>No confirmation needed if the following match:</a:t>
            </a:r>
          </a:p>
          <a:p>
            <a:pPr lvl="1"/>
            <a:r>
              <a:rPr lang="en-US" dirty="0"/>
              <a:t>Taxonomy</a:t>
            </a:r>
          </a:p>
          <a:p>
            <a:pPr lvl="1"/>
            <a:r>
              <a:rPr lang="en-US" dirty="0"/>
              <a:t>Date of Birth</a:t>
            </a:r>
          </a:p>
          <a:p>
            <a:pPr lvl="1"/>
            <a:r>
              <a:rPr lang="en-US" dirty="0"/>
              <a:t>Gender</a:t>
            </a:r>
          </a:p>
          <a:p>
            <a:pPr lvl="1"/>
            <a:r>
              <a:rPr lang="en-US" dirty="0"/>
              <a:t>Birth Location</a:t>
            </a:r>
          </a:p>
          <a:p>
            <a:pPr lvl="1"/>
            <a:r>
              <a:rPr lang="en-US" dirty="0"/>
              <a:t>And one of these:</a:t>
            </a:r>
          </a:p>
          <a:p>
            <a:pPr lvl="2"/>
            <a:r>
              <a:rPr lang="en-US" dirty="0"/>
              <a:t>House Name</a:t>
            </a:r>
          </a:p>
          <a:p>
            <a:pPr lvl="2"/>
            <a:r>
              <a:rPr lang="en-US" dirty="0"/>
              <a:t>Studbook number</a:t>
            </a:r>
          </a:p>
          <a:p>
            <a:pPr lvl="2"/>
            <a:r>
              <a:rPr lang="en-US" dirty="0"/>
              <a:t>Transponder</a:t>
            </a:r>
          </a:p>
          <a:p>
            <a:r>
              <a:rPr lang="en-US" dirty="0"/>
              <a:t>Let Support know all is well after the merge</a:t>
            </a:r>
          </a:p>
          <a:p>
            <a:pPr lvl="1"/>
            <a:r>
              <a:rPr lang="en-US" dirty="0"/>
              <a:t>Merge is correct</a:t>
            </a:r>
          </a:p>
          <a:p>
            <a:pPr lvl="1"/>
            <a:r>
              <a:rPr lang="en-US" dirty="0"/>
              <a:t>All info is there</a:t>
            </a:r>
            <a:endParaRPr lang="en-US" dirty="0"/>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1033" y="784498"/>
            <a:ext cx="2230176" cy="2230176"/>
          </a:xfrm>
          <a:prstGeom prst="rect">
            <a:avLst/>
          </a:prstGeom>
          <a:effectLst>
            <a:softEdge rad="127000"/>
          </a:effectLst>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117" y="3962079"/>
            <a:ext cx="2744092" cy="1830288"/>
          </a:xfrm>
          <a:prstGeom prst="rect">
            <a:avLst/>
          </a:prstGeom>
          <a:effectLst>
            <a:softEdge rad="127000"/>
          </a:effectLst>
        </p:spPr>
      </p:pic>
      <p:sp>
        <p:nvSpPr>
          <p:cNvPr id="6" name="Down Arrow 6"/>
          <p:cNvSpPr/>
          <p:nvPr/>
        </p:nvSpPr>
        <p:spPr>
          <a:xfrm>
            <a:off x="7175679" y="3098587"/>
            <a:ext cx="76200" cy="761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6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1000"/>
                                        <p:tgtEl>
                                          <p:spTgt spid="3">
                                            <p:txEl>
                                              <p:pRg st="11" end="11"/>
                                            </p:txEl>
                                          </p:spTgt>
                                        </p:tgtEl>
                                      </p:cBhvr>
                                    </p:animEffect>
                                    <p:anim calcmode="lin" valueType="num">
                                      <p:cBhvr>
                                        <p:cTn id="7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Effect transition="in" filter="fade">
                                      <p:cBhvr>
                                        <p:cTn id="74" dur="1000"/>
                                        <p:tgtEl>
                                          <p:spTgt spid="3">
                                            <p:txEl>
                                              <p:pRg st="12" end="12"/>
                                            </p:txEl>
                                          </p:spTgt>
                                        </p:tgtEl>
                                      </p:cBhvr>
                                    </p:animEffect>
                                    <p:anim calcmode="lin" valueType="num">
                                      <p:cBhvr>
                                        <p:cTn id="7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Effect transition="in" filter="fade">
                                      <p:cBhvr>
                                        <p:cTn id="79" dur="1000"/>
                                        <p:tgtEl>
                                          <p:spTgt spid="3">
                                            <p:txEl>
                                              <p:pRg st="13" end="13"/>
                                            </p:txEl>
                                          </p:spTgt>
                                        </p:tgtEl>
                                      </p:cBhvr>
                                    </p:animEffect>
                                    <p:anim calcmode="lin" valueType="num">
                                      <p:cBhvr>
                                        <p:cTn id="8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
                                            <p:txEl>
                                              <p:pRg st="14" end="14"/>
                                            </p:txEl>
                                          </p:spTgt>
                                        </p:tgtEl>
                                        <p:attrNameLst>
                                          <p:attrName>style.visibility</p:attrName>
                                        </p:attrNameLst>
                                      </p:cBhvr>
                                      <p:to>
                                        <p:strVal val="visible"/>
                                      </p:to>
                                    </p:set>
                                    <p:animEffect transition="in" filter="fade">
                                      <p:cBhvr>
                                        <p:cTn id="84" dur="1000"/>
                                        <p:tgtEl>
                                          <p:spTgt spid="3">
                                            <p:txEl>
                                              <p:pRg st="14" end="14"/>
                                            </p:txEl>
                                          </p:spTgt>
                                        </p:tgtEl>
                                      </p:cBhvr>
                                    </p:animEffect>
                                    <p:anim calcmode="lin" valueType="num">
                                      <p:cBhvr>
                                        <p:cTn id="8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
                                            <p:txEl>
                                              <p:pRg st="15" end="15"/>
                                            </p:txEl>
                                          </p:spTgt>
                                        </p:tgtEl>
                                        <p:attrNameLst>
                                          <p:attrName>style.visibility</p:attrName>
                                        </p:attrNameLst>
                                      </p:cBhvr>
                                      <p:to>
                                        <p:strVal val="visible"/>
                                      </p:to>
                                    </p:set>
                                    <p:animEffect transition="in" filter="fade">
                                      <p:cBhvr>
                                        <p:cTn id="89" dur="1000"/>
                                        <p:tgtEl>
                                          <p:spTgt spid="3">
                                            <p:txEl>
                                              <p:pRg st="15" end="15"/>
                                            </p:txEl>
                                          </p:spTgt>
                                        </p:tgtEl>
                                      </p:cBhvr>
                                    </p:animEffect>
                                    <p:anim calcmode="lin" valueType="num">
                                      <p:cBhvr>
                                        <p:cTn id="9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3">
                                            <p:txEl>
                                              <p:pRg st="16" end="16"/>
                                            </p:txEl>
                                          </p:spTgt>
                                        </p:tgtEl>
                                        <p:attrNameLst>
                                          <p:attrName>style.visibility</p:attrName>
                                        </p:attrNameLst>
                                      </p:cBhvr>
                                      <p:to>
                                        <p:strVal val="visible"/>
                                      </p:to>
                                    </p:set>
                                    <p:animEffect transition="in" filter="fade">
                                      <p:cBhvr>
                                        <p:cTn id="94" dur="1000"/>
                                        <p:tgtEl>
                                          <p:spTgt spid="3">
                                            <p:txEl>
                                              <p:pRg st="16" end="16"/>
                                            </p:txEl>
                                          </p:spTgt>
                                        </p:tgtEl>
                                      </p:cBhvr>
                                    </p:animEffect>
                                    <p:anim calcmode="lin" valueType="num">
                                      <p:cBhvr>
                                        <p:cTn id="95"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
                                            <p:txEl>
                                              <p:pRg st="18" end="18"/>
                                            </p:txEl>
                                          </p:spTgt>
                                        </p:tgtEl>
                                        <p:attrNameLst>
                                          <p:attrName>style.visibility</p:attrName>
                                        </p:attrNameLst>
                                      </p:cBhvr>
                                      <p:to>
                                        <p:strVal val="visible"/>
                                      </p:to>
                                    </p:set>
                                    <p:animEffect transition="in" filter="fade">
                                      <p:cBhvr>
                                        <p:cTn id="101" dur="1000"/>
                                        <p:tgtEl>
                                          <p:spTgt spid="3">
                                            <p:txEl>
                                              <p:pRg st="18" end="18"/>
                                            </p:txEl>
                                          </p:spTgt>
                                        </p:tgtEl>
                                      </p:cBhvr>
                                    </p:animEffect>
                                    <p:anim calcmode="lin" valueType="num">
                                      <p:cBhvr>
                                        <p:cTn id="102"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03"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
                                            <p:txEl>
                                              <p:pRg st="19" end="19"/>
                                            </p:txEl>
                                          </p:spTgt>
                                        </p:tgtEl>
                                        <p:attrNameLst>
                                          <p:attrName>style.visibility</p:attrName>
                                        </p:attrNameLst>
                                      </p:cBhvr>
                                      <p:to>
                                        <p:strVal val="visible"/>
                                      </p:to>
                                    </p:set>
                                    <p:animEffect transition="in" filter="fade">
                                      <p:cBhvr>
                                        <p:cTn id="106" dur="1000"/>
                                        <p:tgtEl>
                                          <p:spTgt spid="3">
                                            <p:txEl>
                                              <p:pRg st="19" end="19"/>
                                            </p:txEl>
                                          </p:spTgt>
                                        </p:tgtEl>
                                      </p:cBhvr>
                                    </p:animEffect>
                                    <p:anim calcmode="lin" valueType="num">
                                      <p:cBhvr>
                                        <p:cTn id="107"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8"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
                                            <p:txEl>
                                              <p:pRg st="20" end="20"/>
                                            </p:txEl>
                                          </p:spTgt>
                                        </p:tgtEl>
                                        <p:attrNameLst>
                                          <p:attrName>style.visibility</p:attrName>
                                        </p:attrNameLst>
                                      </p:cBhvr>
                                      <p:to>
                                        <p:strVal val="visible"/>
                                      </p:to>
                                    </p:set>
                                    <p:animEffect transition="in" filter="fade">
                                      <p:cBhvr>
                                        <p:cTn id="111" dur="1000"/>
                                        <p:tgtEl>
                                          <p:spTgt spid="3">
                                            <p:txEl>
                                              <p:pRg st="20" end="20"/>
                                            </p:txEl>
                                          </p:spTgt>
                                        </p:tgtEl>
                                      </p:cBhvr>
                                    </p:animEffect>
                                    <p:anim calcmode="lin" valueType="num">
                                      <p:cBhvr>
                                        <p:cTn id="112"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13"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smtClean="0"/>
              <a:t>Requesting Tests</a:t>
            </a:r>
            <a:endParaRPr lang="en-GB" sz="4000" dirty="0"/>
          </a:p>
        </p:txBody>
      </p:sp>
      <p:sp>
        <p:nvSpPr>
          <p:cNvPr id="3" name="Tijdelijke aanduiding voor inhoud 2"/>
          <p:cNvSpPr>
            <a:spLocks noGrp="1"/>
          </p:cNvSpPr>
          <p:nvPr>
            <p:ph idx="1"/>
          </p:nvPr>
        </p:nvSpPr>
        <p:spPr>
          <a:xfrm>
            <a:off x="628650" y="949862"/>
            <a:ext cx="7886700" cy="4351338"/>
          </a:xfrm>
        </p:spPr>
        <p:txBody>
          <a:bodyPr/>
          <a:lstStyle/>
          <a:p>
            <a:r>
              <a:rPr lang="en-US" sz="2000" dirty="0"/>
              <a:t>If you want to request a new test in the Medical module please do so in the desired format found at this link: </a:t>
            </a:r>
            <a:r>
              <a:rPr lang="en-US" sz="2000" u="sng" dirty="0">
                <a:hlinkClick r:id="rId2"/>
              </a:rPr>
              <a:t>http://</a:t>
            </a:r>
            <a:r>
              <a:rPr lang="en-US" sz="2000" u="sng" dirty="0" smtClean="0">
                <a:hlinkClick r:id="rId2"/>
              </a:rPr>
              <a:t>www.Species360.org/testrequest</a:t>
            </a:r>
            <a:r>
              <a:rPr lang="en-US" sz="2000" u="sng" dirty="0">
                <a:hlinkClick r:id="rId2"/>
              </a:rPr>
              <a:t>/</a:t>
            </a:r>
            <a:r>
              <a:rPr lang="en-US" sz="2000" dirty="0"/>
              <a:t> </a:t>
            </a:r>
          </a:p>
          <a:p>
            <a:r>
              <a:rPr lang="en-US" sz="2000" dirty="0"/>
              <a:t>To make it really easy use the hyperlinks at the bottom for downloadable worksheets</a:t>
            </a:r>
          </a:p>
          <a:p>
            <a:endParaRPr lang="en-GB" dirty="0"/>
          </a:p>
        </p:txBody>
      </p:sp>
      <p:pic>
        <p:nvPicPr>
          <p:cNvPr id="4" name="Picture 7"/>
          <p:cNvPicPr>
            <a:picLocks noChangeAspect="1"/>
          </p:cNvPicPr>
          <p:nvPr/>
        </p:nvPicPr>
        <p:blipFill>
          <a:blip r:embed="rId3"/>
          <a:stretch>
            <a:fillRect/>
          </a:stretch>
        </p:blipFill>
        <p:spPr>
          <a:xfrm>
            <a:off x="628650" y="2533615"/>
            <a:ext cx="5117072" cy="3774570"/>
          </a:xfrm>
          <a:prstGeom prst="rect">
            <a:avLst/>
          </a:prstGeom>
          <a:ln>
            <a:solidFill>
              <a:schemeClr val="tx1"/>
            </a:solidFill>
          </a:ln>
        </p:spPr>
      </p:pic>
    </p:spTree>
    <p:extLst>
      <p:ext uri="{BB962C8B-B14F-4D97-AF65-F5344CB8AC3E}">
        <p14:creationId xmlns:p14="http://schemas.microsoft.com/office/powerpoint/2010/main" val="180381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245" y="-210024"/>
            <a:ext cx="7886700" cy="1325563"/>
          </a:xfrm>
        </p:spPr>
        <p:txBody>
          <a:bodyPr>
            <a:normAutofit/>
          </a:bodyPr>
          <a:lstStyle/>
          <a:p>
            <a:pPr algn="ctr"/>
            <a:r>
              <a:rPr lang="en-US" sz="4000" dirty="0"/>
              <a:t>Complete &amp; Submit to </a:t>
            </a:r>
            <a:r>
              <a:rPr lang="en-US" sz="4000" dirty="0" smtClean="0"/>
              <a:t>Species360</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2015544" y="716294"/>
            <a:ext cx="4743095" cy="5061424"/>
          </a:xfrm>
          <a:prstGeom prst="rect">
            <a:avLst/>
          </a:prstGeom>
          <a:ln>
            <a:solidFill>
              <a:schemeClr val="tx1"/>
            </a:solidFill>
          </a:ln>
        </p:spPr>
      </p:pic>
    </p:spTree>
    <p:extLst>
      <p:ext uri="{BB962C8B-B14F-4D97-AF65-F5344CB8AC3E}">
        <p14:creationId xmlns:p14="http://schemas.microsoft.com/office/powerpoint/2010/main" val="3084396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06851"/>
          </a:xfrm>
        </p:spPr>
        <p:txBody>
          <a:bodyPr>
            <a:normAutofit fontScale="90000"/>
          </a:bodyPr>
          <a:lstStyle/>
          <a:p>
            <a:pPr algn="ctr"/>
            <a:r>
              <a:rPr lang="en-US" sz="3600" dirty="0"/>
              <a:t>Working with someone Other Than Your Regular Support Rep?</a:t>
            </a:r>
            <a:endParaRPr lang="en-GB" sz="3600" dirty="0"/>
          </a:p>
        </p:txBody>
      </p:sp>
      <p:sp>
        <p:nvSpPr>
          <p:cNvPr id="3" name="Tijdelijke aanduiding voor inhoud 2"/>
          <p:cNvSpPr>
            <a:spLocks noGrp="1"/>
          </p:cNvSpPr>
          <p:nvPr>
            <p:ph idx="1"/>
          </p:nvPr>
        </p:nvSpPr>
        <p:spPr/>
        <p:txBody>
          <a:bodyPr/>
          <a:lstStyle/>
          <a:p>
            <a:r>
              <a:rPr lang="en-US" dirty="0"/>
              <a:t>If working with someone that ISN’T your regular Support person on an issue that came in while they were out, DO  put ATTN: “Name of not your Support person” in the subject line</a:t>
            </a:r>
          </a:p>
          <a:p>
            <a:r>
              <a:rPr lang="en-US" dirty="0"/>
              <a:t>Include the issue in the subject line </a:t>
            </a:r>
          </a:p>
          <a:p>
            <a:r>
              <a:rPr lang="en-US" dirty="0"/>
              <a:t>Be especially specific. Do not say "been playing with that thing from last week and this is happening now“. Your Support person may not know what you are talking about as someone else helped you out</a:t>
            </a:r>
          </a:p>
          <a:p>
            <a:endParaRPr lang="en-GB" dirty="0"/>
          </a:p>
        </p:txBody>
      </p:sp>
    </p:spTree>
    <p:extLst>
      <p:ext uri="{BB962C8B-B14F-4D97-AF65-F5344CB8AC3E}">
        <p14:creationId xmlns:p14="http://schemas.microsoft.com/office/powerpoint/2010/main" val="112539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87852"/>
            <a:ext cx="7886700" cy="1325563"/>
          </a:xfrm>
        </p:spPr>
        <p:txBody>
          <a:bodyPr>
            <a:normAutofit/>
          </a:bodyPr>
          <a:lstStyle/>
          <a:p>
            <a:pPr algn="ctr"/>
            <a:r>
              <a:rPr lang="en-US" sz="4000" dirty="0"/>
              <a:t>General Hints</a:t>
            </a:r>
            <a:endParaRPr lang="en-GB" sz="4000" dirty="0"/>
          </a:p>
        </p:txBody>
      </p:sp>
      <p:sp>
        <p:nvSpPr>
          <p:cNvPr id="3" name="Tijdelijke aanduiding voor inhoud 2"/>
          <p:cNvSpPr>
            <a:spLocks noGrp="1"/>
          </p:cNvSpPr>
          <p:nvPr>
            <p:ph idx="1"/>
          </p:nvPr>
        </p:nvSpPr>
        <p:spPr/>
        <p:txBody>
          <a:bodyPr>
            <a:normAutofit fontScale="92500" lnSpcReduction="10000"/>
          </a:bodyPr>
          <a:lstStyle/>
          <a:p>
            <a:r>
              <a:rPr lang="en-US" sz="2200" dirty="0"/>
              <a:t>Always include the GAN if Animal related</a:t>
            </a:r>
          </a:p>
          <a:p>
            <a:r>
              <a:rPr lang="en-US" sz="2200" dirty="0"/>
              <a:t>Do not send directly to your support person’s personal email</a:t>
            </a:r>
          </a:p>
          <a:p>
            <a:r>
              <a:rPr lang="en-US" sz="2200" dirty="0"/>
              <a:t>Once submitted no need to re-submit</a:t>
            </a:r>
          </a:p>
          <a:p>
            <a:pPr lvl="1"/>
            <a:r>
              <a:rPr lang="en-US" sz="2200" dirty="0"/>
              <a:t>Reply to original issue if you have questions, do not submit a new issue</a:t>
            </a:r>
          </a:p>
          <a:p>
            <a:r>
              <a:rPr lang="en-US" sz="2200" dirty="0"/>
              <a:t>Don’t say I want it to work better, provide details on how you actually want it to work.</a:t>
            </a:r>
          </a:p>
          <a:p>
            <a:r>
              <a:rPr lang="en-US" sz="2200" dirty="0"/>
              <a:t>Subject line should be helpful</a:t>
            </a:r>
          </a:p>
          <a:p>
            <a:r>
              <a:rPr lang="en-US" sz="2200" dirty="0"/>
              <a:t>Clear your cache on a daily basis</a:t>
            </a:r>
          </a:p>
          <a:p>
            <a:pPr lvl="1"/>
            <a:r>
              <a:rPr lang="en-US" sz="2200" dirty="0"/>
              <a:t>Minimal prior to Bug Submission</a:t>
            </a:r>
          </a:p>
          <a:p>
            <a:pPr lvl="1"/>
            <a:r>
              <a:rPr lang="en-US" sz="2200" dirty="0"/>
              <a:t>http</a:t>
            </a:r>
            <a:r>
              <a:rPr lang="en-US" sz="2200" dirty="0" smtClean="0"/>
              <a:t>://Species360.org/cache</a:t>
            </a:r>
            <a:endParaRPr lang="en-US" sz="2200" dirty="0"/>
          </a:p>
          <a:p>
            <a:r>
              <a:rPr lang="en-US" sz="2200" dirty="0"/>
              <a:t>If it is a UI (User Interface) problem know what Browser and version you are using</a:t>
            </a:r>
          </a:p>
          <a:p>
            <a:endParaRPr lang="en-GB" dirty="0"/>
          </a:p>
        </p:txBody>
      </p:sp>
    </p:spTree>
    <p:extLst>
      <p:ext uri="{BB962C8B-B14F-4D97-AF65-F5344CB8AC3E}">
        <p14:creationId xmlns:p14="http://schemas.microsoft.com/office/powerpoint/2010/main" val="4526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Any Questions?</a:t>
            </a:r>
            <a:endParaRPr lang="en-GB" dirty="0"/>
          </a:p>
        </p:txBody>
      </p:sp>
      <p:sp>
        <p:nvSpPr>
          <p:cNvPr id="3" name="Tijdelijke aanduiding voor inhoud 2"/>
          <p:cNvSpPr>
            <a:spLocks noGrp="1"/>
          </p:cNvSpPr>
          <p:nvPr>
            <p:ph idx="1"/>
          </p:nvPr>
        </p:nvSpPr>
        <p:spPr>
          <a:xfrm>
            <a:off x="793750" y="846831"/>
            <a:ext cx="7886700" cy="4351338"/>
          </a:xfrm>
        </p:spPr>
        <p:txBody>
          <a:bodyPr/>
          <a:lstStyle/>
          <a:p>
            <a:pPr marL="0" indent="0" algn="ctr">
              <a:buNone/>
            </a:pPr>
            <a:r>
              <a:rPr lang="en-US" dirty="0"/>
              <a:t>On how to help us help you?</a:t>
            </a:r>
          </a:p>
          <a:p>
            <a:pPr marL="0" indent="0" algn="ctr">
              <a:buNone/>
            </a:pPr>
            <a:r>
              <a:rPr lang="en-US" dirty="0"/>
              <a:t>(before we go into Self HELP!)</a:t>
            </a:r>
          </a:p>
          <a:p>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50" y="1929081"/>
            <a:ext cx="7556500" cy="3810000"/>
          </a:xfrm>
          <a:prstGeom prst="rect">
            <a:avLst/>
          </a:prstGeom>
          <a:ln>
            <a:noFill/>
          </a:ln>
        </p:spPr>
      </p:pic>
    </p:spTree>
    <p:extLst>
      <p:ext uri="{BB962C8B-B14F-4D97-AF65-F5344CB8AC3E}">
        <p14:creationId xmlns:p14="http://schemas.microsoft.com/office/powerpoint/2010/main" val="197245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1513" y="3299875"/>
            <a:ext cx="7886700" cy="1325563"/>
          </a:xfrm>
        </p:spPr>
        <p:txBody>
          <a:bodyPr/>
          <a:lstStyle/>
          <a:p>
            <a:pPr algn="ctr"/>
            <a:r>
              <a:rPr lang="en-US" dirty="0"/>
              <a:t>ZIMS Self HELP!</a:t>
            </a:r>
            <a:endParaRPr lang="en-GB" dirty="0"/>
          </a:p>
        </p:txBody>
      </p:sp>
      <p:sp>
        <p:nvSpPr>
          <p:cNvPr id="3" name="Tijdelijke aanduiding voor inhoud 2"/>
          <p:cNvSpPr>
            <a:spLocks noGrp="1"/>
          </p:cNvSpPr>
          <p:nvPr>
            <p:ph idx="1"/>
          </p:nvPr>
        </p:nvSpPr>
        <p:spPr>
          <a:xfrm>
            <a:off x="615771" y="4401400"/>
            <a:ext cx="7886700" cy="4351338"/>
          </a:xfrm>
        </p:spPr>
        <p:txBody>
          <a:bodyPr/>
          <a:lstStyle/>
          <a:p>
            <a:pPr marL="0" indent="0">
              <a:buNone/>
            </a:pPr>
            <a:r>
              <a:rPr lang="en-US" dirty="0"/>
              <a:t>How to Help Yourself!</a:t>
            </a:r>
          </a:p>
          <a:p>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744469"/>
            <a:ext cx="3657600" cy="4892040"/>
          </a:xfrm>
          <a:prstGeom prst="rect">
            <a:avLst/>
          </a:prstGeom>
        </p:spPr>
      </p:pic>
    </p:spTree>
    <p:extLst>
      <p:ext uri="{BB962C8B-B14F-4D97-AF65-F5344CB8AC3E}">
        <p14:creationId xmlns:p14="http://schemas.microsoft.com/office/powerpoint/2010/main" val="2072652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Autofit/>
          </a:bodyPr>
          <a:lstStyle/>
          <a:p>
            <a:pPr algn="ctr"/>
            <a:r>
              <a:rPr lang="en-US" sz="4000" dirty="0"/>
              <a:t>HELP! Within ZIMS – From Start</a:t>
            </a:r>
            <a:endParaRPr lang="en-GB" sz="4000" dirty="0"/>
          </a:p>
        </p:txBody>
      </p:sp>
      <p:sp>
        <p:nvSpPr>
          <p:cNvPr id="3" name="Tijdelijke aanduiding voor inhoud 2"/>
          <p:cNvSpPr>
            <a:spLocks noGrp="1"/>
          </p:cNvSpPr>
          <p:nvPr>
            <p:ph idx="1"/>
          </p:nvPr>
        </p:nvSpPr>
        <p:spPr>
          <a:xfrm>
            <a:off x="628650" y="1091529"/>
            <a:ext cx="7886700" cy="4351338"/>
          </a:xfrm>
        </p:spPr>
        <p:txBody>
          <a:bodyPr/>
          <a:lstStyle/>
          <a:p>
            <a:r>
              <a:rPr lang="en-US" sz="2400" dirty="0"/>
              <a:t>There are HELP! Documents right within the ZIMS application.</a:t>
            </a:r>
          </a:p>
          <a:p>
            <a:r>
              <a:rPr lang="en-US" sz="2400" dirty="0"/>
              <a:t>You can find them from the Start menu where a list of the topics is displayed</a:t>
            </a:r>
          </a:p>
          <a:p>
            <a:endParaRPr lang="en-GB" dirty="0"/>
          </a:p>
        </p:txBody>
      </p:sp>
      <p:pic>
        <p:nvPicPr>
          <p:cNvPr id="4" name="Picture 8"/>
          <p:cNvPicPr>
            <a:picLocks noChangeAspect="1"/>
          </p:cNvPicPr>
          <p:nvPr/>
        </p:nvPicPr>
        <p:blipFill>
          <a:blip r:embed="rId2"/>
          <a:stretch>
            <a:fillRect/>
          </a:stretch>
        </p:blipFill>
        <p:spPr>
          <a:xfrm>
            <a:off x="738765" y="2775398"/>
            <a:ext cx="4961905" cy="3580952"/>
          </a:xfrm>
          <a:prstGeom prst="rect">
            <a:avLst/>
          </a:prstGeom>
          <a:ln>
            <a:solidFill>
              <a:schemeClr val="tx1"/>
            </a:solidFill>
          </a:ln>
        </p:spPr>
      </p:pic>
    </p:spTree>
    <p:extLst>
      <p:ext uri="{BB962C8B-B14F-4D97-AF65-F5344CB8AC3E}">
        <p14:creationId xmlns:p14="http://schemas.microsoft.com/office/powerpoint/2010/main" val="1069405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What is a Bug?</a:t>
            </a:r>
            <a:endParaRPr lang="en-GB" sz="4000" dirty="0"/>
          </a:p>
        </p:txBody>
      </p:sp>
      <p:sp>
        <p:nvSpPr>
          <p:cNvPr id="3" name="Tijdelijke aanduiding voor inhoud 2"/>
          <p:cNvSpPr>
            <a:spLocks noGrp="1"/>
          </p:cNvSpPr>
          <p:nvPr>
            <p:ph idx="1"/>
          </p:nvPr>
        </p:nvSpPr>
        <p:spPr>
          <a:xfrm>
            <a:off x="628650" y="2174697"/>
            <a:ext cx="7886700" cy="4351338"/>
          </a:xfrm>
        </p:spPr>
        <p:txBody>
          <a:bodyPr/>
          <a:lstStyle/>
          <a:p>
            <a:r>
              <a:rPr lang="en-US" dirty="0"/>
              <a:t>Something that is broken or does not work</a:t>
            </a:r>
          </a:p>
          <a:p>
            <a:r>
              <a:rPr lang="en-US" dirty="0"/>
              <a:t>You cannot perform part of your data entry or reporting tasks in ZIMS</a:t>
            </a:r>
          </a:p>
          <a:p>
            <a:r>
              <a:rPr lang="en-US" dirty="0"/>
              <a:t>EXAMPLE: </a:t>
            </a:r>
          </a:p>
          <a:p>
            <a:pPr lvl="1"/>
            <a:r>
              <a:rPr lang="en-US" dirty="0"/>
              <a:t>A global Animal Search is displaying an incorrect institution in the Current Owner column</a:t>
            </a:r>
          </a:p>
          <a:p>
            <a:r>
              <a:rPr lang="en-US" dirty="0"/>
              <a:t>Bugs are fixed as soon as possible</a:t>
            </a:r>
          </a:p>
        </p:txBody>
      </p:sp>
      <p:pic>
        <p:nvPicPr>
          <p:cNvPr id="4" name="Picture 5"/>
          <p:cNvPicPr>
            <a:picLocks noChangeAspect="1"/>
          </p:cNvPicPr>
          <p:nvPr/>
        </p:nvPicPr>
        <p:blipFill>
          <a:blip r:embed="rId2"/>
          <a:stretch>
            <a:fillRect/>
          </a:stretch>
        </p:blipFill>
        <p:spPr>
          <a:xfrm>
            <a:off x="6545159" y="274638"/>
            <a:ext cx="2165453" cy="18095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05" y="0"/>
            <a:ext cx="1981200" cy="1981200"/>
          </a:xfrm>
          <a:prstGeom prst="rect">
            <a:avLst/>
          </a:prstGeom>
          <a:effectLst>
            <a:softEdge rad="127000"/>
          </a:effectLst>
        </p:spPr>
      </p:pic>
    </p:spTree>
    <p:extLst>
      <p:ext uri="{BB962C8B-B14F-4D97-AF65-F5344CB8AC3E}">
        <p14:creationId xmlns:p14="http://schemas.microsoft.com/office/powerpoint/2010/main" val="19430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131" y="-124271"/>
            <a:ext cx="7886700" cy="1325563"/>
          </a:xfrm>
        </p:spPr>
        <p:txBody>
          <a:bodyPr>
            <a:normAutofit/>
          </a:bodyPr>
          <a:lstStyle/>
          <a:p>
            <a:pPr algn="ctr"/>
            <a:r>
              <a:rPr lang="en-US" sz="4000" dirty="0"/>
              <a:t>Finding the HELP! topic</a:t>
            </a:r>
            <a:endParaRPr lang="en-GB" sz="4000" dirty="0"/>
          </a:p>
        </p:txBody>
      </p:sp>
      <p:sp>
        <p:nvSpPr>
          <p:cNvPr id="3" name="Tijdelijke aanduiding voor inhoud 2"/>
          <p:cNvSpPr>
            <a:spLocks noGrp="1"/>
          </p:cNvSpPr>
          <p:nvPr>
            <p:ph idx="1"/>
          </p:nvPr>
        </p:nvSpPr>
        <p:spPr/>
        <p:txBody>
          <a:bodyPr/>
          <a:lstStyle/>
          <a:p>
            <a:r>
              <a:rPr lang="en-US" sz="2400" dirty="0"/>
              <a:t>When you select the</a:t>
            </a:r>
          </a:p>
          <a:p>
            <a:pPr marL="0" indent="0">
              <a:buNone/>
            </a:pPr>
            <a:r>
              <a:rPr lang="en-US" sz="2400" dirty="0"/>
              <a:t>    topics from the list</a:t>
            </a:r>
          </a:p>
          <a:p>
            <a:pPr marL="0" indent="0">
              <a:buNone/>
            </a:pPr>
            <a:r>
              <a:rPr lang="en-US" sz="2400" dirty="0"/>
              <a:t>    the various documents</a:t>
            </a:r>
          </a:p>
          <a:p>
            <a:pPr marL="0" indent="0">
              <a:buNone/>
            </a:pPr>
            <a:r>
              <a:rPr lang="en-US" dirty="0"/>
              <a:t>   are sorted under</a:t>
            </a:r>
          </a:p>
          <a:p>
            <a:pPr marL="0" indent="0">
              <a:buNone/>
            </a:pPr>
            <a:r>
              <a:rPr lang="en-US" dirty="0"/>
              <a:t>   groupings to help you</a:t>
            </a:r>
          </a:p>
          <a:p>
            <a:pPr marL="0" indent="0">
              <a:buNone/>
            </a:pPr>
            <a:r>
              <a:rPr lang="en-US" dirty="0"/>
              <a:t>   find what you are </a:t>
            </a:r>
          </a:p>
          <a:p>
            <a:pPr marL="0" indent="0">
              <a:buNone/>
            </a:pPr>
            <a:r>
              <a:rPr lang="en-US" dirty="0"/>
              <a:t>   looking for</a:t>
            </a:r>
          </a:p>
          <a:p>
            <a:endParaRPr lang="en-GB" dirty="0"/>
          </a:p>
        </p:txBody>
      </p:sp>
      <p:pic>
        <p:nvPicPr>
          <p:cNvPr id="4" name="Picture 4"/>
          <p:cNvPicPr>
            <a:picLocks noChangeAspect="1"/>
          </p:cNvPicPr>
          <p:nvPr/>
        </p:nvPicPr>
        <p:blipFill>
          <a:blip r:embed="rId2"/>
          <a:stretch>
            <a:fillRect/>
          </a:stretch>
        </p:blipFill>
        <p:spPr>
          <a:xfrm>
            <a:off x="5115059" y="853225"/>
            <a:ext cx="3609608" cy="4891087"/>
          </a:xfrm>
          <a:prstGeom prst="rect">
            <a:avLst/>
          </a:prstGeom>
          <a:ln>
            <a:solidFill>
              <a:schemeClr val="tx1"/>
            </a:solidFill>
          </a:ln>
        </p:spPr>
      </p:pic>
    </p:spTree>
    <p:extLst>
      <p:ext uri="{BB962C8B-B14F-4D97-AF65-F5344CB8AC3E}">
        <p14:creationId xmlns:p14="http://schemas.microsoft.com/office/powerpoint/2010/main" val="868484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8345" y="-162908"/>
            <a:ext cx="7886700" cy="1325563"/>
          </a:xfrm>
        </p:spPr>
        <p:txBody>
          <a:bodyPr>
            <a:normAutofit/>
          </a:bodyPr>
          <a:lstStyle/>
          <a:p>
            <a:pPr algn="ctr"/>
            <a:r>
              <a:rPr lang="en-US" sz="4000" dirty="0"/>
              <a:t>Using the HELP! documents</a:t>
            </a:r>
            <a:endParaRPr lang="en-GB" sz="4000" dirty="0"/>
          </a:p>
        </p:txBody>
      </p:sp>
      <p:sp>
        <p:nvSpPr>
          <p:cNvPr id="3" name="Tijdelijke aanduiding voor inhoud 2"/>
          <p:cNvSpPr>
            <a:spLocks noGrp="1"/>
          </p:cNvSpPr>
          <p:nvPr>
            <p:ph idx="1"/>
          </p:nvPr>
        </p:nvSpPr>
        <p:spPr/>
        <p:txBody>
          <a:bodyPr/>
          <a:lstStyle/>
          <a:p>
            <a:r>
              <a:rPr lang="en-US" sz="2400" dirty="0"/>
              <a:t>Here we have opened</a:t>
            </a:r>
          </a:p>
          <a:p>
            <a:pPr marL="0" indent="0">
              <a:buNone/>
            </a:pPr>
            <a:r>
              <a:rPr lang="en-US" sz="2400" dirty="0"/>
              <a:t>     How to Hatch a Group</a:t>
            </a:r>
          </a:p>
          <a:p>
            <a:pPr marL="0" indent="0">
              <a:buNone/>
            </a:pPr>
            <a:r>
              <a:rPr lang="en-US" sz="2400" dirty="0"/>
              <a:t>     of Eggs or Egg Mass.</a:t>
            </a:r>
          </a:p>
          <a:p>
            <a:pPr marL="0" indent="0">
              <a:buNone/>
            </a:pPr>
            <a:r>
              <a:rPr lang="en-US" sz="2400" dirty="0"/>
              <a:t>     Text and screen shots </a:t>
            </a:r>
          </a:p>
          <a:p>
            <a:pPr marL="0" indent="0">
              <a:buNone/>
            </a:pPr>
            <a:r>
              <a:rPr lang="en-US" sz="2400" dirty="0"/>
              <a:t>     will guide you through </a:t>
            </a:r>
          </a:p>
          <a:p>
            <a:pPr marL="0" indent="0">
              <a:buNone/>
            </a:pPr>
            <a:r>
              <a:rPr lang="en-US" sz="2400" dirty="0"/>
              <a:t>     your actions</a:t>
            </a:r>
          </a:p>
          <a:p>
            <a:endParaRPr lang="en-GB" dirty="0"/>
          </a:p>
        </p:txBody>
      </p:sp>
      <p:pic>
        <p:nvPicPr>
          <p:cNvPr id="4" name="Picture 4"/>
          <p:cNvPicPr>
            <a:picLocks noChangeAspect="1"/>
          </p:cNvPicPr>
          <p:nvPr/>
        </p:nvPicPr>
        <p:blipFill>
          <a:blip r:embed="rId2"/>
          <a:stretch>
            <a:fillRect/>
          </a:stretch>
        </p:blipFill>
        <p:spPr>
          <a:xfrm>
            <a:off x="4391695" y="840347"/>
            <a:ext cx="4513449" cy="4917044"/>
          </a:xfrm>
          <a:prstGeom prst="rect">
            <a:avLst/>
          </a:prstGeom>
          <a:ln>
            <a:solidFill>
              <a:schemeClr val="tx1"/>
            </a:solidFill>
          </a:ln>
        </p:spPr>
      </p:pic>
    </p:spTree>
    <p:extLst>
      <p:ext uri="{BB962C8B-B14F-4D97-AF65-F5344CB8AC3E}">
        <p14:creationId xmlns:p14="http://schemas.microsoft.com/office/powerpoint/2010/main" val="3943778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dirty="0"/>
              <a:t>HELP! Within Topics</a:t>
            </a:r>
            <a:endParaRPr lang="en-GB" sz="4000" dirty="0"/>
          </a:p>
        </p:txBody>
      </p:sp>
      <p:sp>
        <p:nvSpPr>
          <p:cNvPr id="3" name="Tijdelijke aanduiding voor inhoud 2"/>
          <p:cNvSpPr>
            <a:spLocks noGrp="1"/>
          </p:cNvSpPr>
          <p:nvPr>
            <p:ph idx="1"/>
          </p:nvPr>
        </p:nvSpPr>
        <p:spPr>
          <a:xfrm>
            <a:off x="628650" y="846831"/>
            <a:ext cx="7886700" cy="4351338"/>
          </a:xfrm>
        </p:spPr>
        <p:txBody>
          <a:bodyPr>
            <a:normAutofit/>
          </a:bodyPr>
          <a:lstStyle/>
          <a:p>
            <a:r>
              <a:rPr lang="en-US" sz="2400" dirty="0"/>
              <a:t>You can also find HELP! Documents right within many of the ZIMS screens</a:t>
            </a:r>
          </a:p>
          <a:p>
            <a:r>
              <a:rPr lang="en-US" sz="2400" dirty="0"/>
              <a:t>On the left we are in an Animal Accession screen</a:t>
            </a:r>
          </a:p>
          <a:p>
            <a:r>
              <a:rPr lang="en-US" sz="2400" dirty="0"/>
              <a:t>Selecting the “?” will take you directly into the HELP! Document for Animals – Accessioning – no need to look for it</a:t>
            </a:r>
            <a:endParaRPr lang="en-GB" sz="2400" dirty="0"/>
          </a:p>
        </p:txBody>
      </p:sp>
      <p:pic>
        <p:nvPicPr>
          <p:cNvPr id="4" name="Picture 4"/>
          <p:cNvPicPr>
            <a:picLocks noChangeAspect="1"/>
          </p:cNvPicPr>
          <p:nvPr/>
        </p:nvPicPr>
        <p:blipFill>
          <a:blip r:embed="rId2"/>
          <a:stretch>
            <a:fillRect/>
          </a:stretch>
        </p:blipFill>
        <p:spPr>
          <a:xfrm>
            <a:off x="330558" y="3347048"/>
            <a:ext cx="3885714" cy="2457143"/>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572000" y="3150400"/>
            <a:ext cx="3758664" cy="2350780"/>
          </a:xfrm>
          <a:prstGeom prst="rect">
            <a:avLst/>
          </a:prstGeom>
          <a:ln>
            <a:solidFill>
              <a:schemeClr val="tx1"/>
            </a:solidFill>
          </a:ln>
        </p:spPr>
      </p:pic>
      <p:cxnSp>
        <p:nvCxnSpPr>
          <p:cNvPr id="6" name="Straight Arrow Connector 7"/>
          <p:cNvCxnSpPr/>
          <p:nvPr/>
        </p:nvCxnSpPr>
        <p:spPr>
          <a:xfrm>
            <a:off x="3074396" y="3675751"/>
            <a:ext cx="1524000" cy="32781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HELP! On the </a:t>
            </a:r>
            <a:r>
              <a:rPr lang="en-US" sz="4000" dirty="0" smtClean="0"/>
              <a:t>Species360 </a:t>
            </a:r>
            <a:r>
              <a:rPr lang="en-US" sz="4000" dirty="0"/>
              <a:t>Web Sites</a:t>
            </a:r>
            <a:endParaRPr lang="en-GB" sz="4000" dirty="0"/>
          </a:p>
        </p:txBody>
      </p:sp>
      <p:sp>
        <p:nvSpPr>
          <p:cNvPr id="3" name="Tijdelijke aanduiding voor inhoud 2"/>
          <p:cNvSpPr>
            <a:spLocks noGrp="1"/>
          </p:cNvSpPr>
          <p:nvPr>
            <p:ph idx="1"/>
          </p:nvPr>
        </p:nvSpPr>
        <p:spPr/>
        <p:txBody>
          <a:bodyPr>
            <a:normAutofit fontScale="92500" lnSpcReduction="10000"/>
          </a:bodyPr>
          <a:lstStyle/>
          <a:p>
            <a:r>
              <a:rPr lang="en-US" sz="2200" dirty="0"/>
              <a:t>The ZIMS Help Docs are available there too</a:t>
            </a:r>
          </a:p>
          <a:p>
            <a:r>
              <a:rPr lang="en-US" sz="2200" dirty="0"/>
              <a:t>The ZIMS Library contains:</a:t>
            </a:r>
          </a:p>
          <a:p>
            <a:pPr lvl="1"/>
            <a:r>
              <a:rPr lang="en-US" sz="1900" dirty="0"/>
              <a:t>Publications submitted by your colleagues</a:t>
            </a:r>
          </a:p>
          <a:p>
            <a:pPr lvl="1"/>
            <a:r>
              <a:rPr lang="en-US" sz="1900" dirty="0"/>
              <a:t>Sharing is Caring handouts in pdf</a:t>
            </a:r>
          </a:p>
          <a:p>
            <a:pPr lvl="1"/>
            <a:r>
              <a:rPr lang="en-US" sz="1900" dirty="0"/>
              <a:t>Best Practices documents</a:t>
            </a:r>
          </a:p>
          <a:p>
            <a:pPr lvl="1"/>
            <a:r>
              <a:rPr lang="en-US" sz="1900" dirty="0"/>
              <a:t>Self-training PowerPoints</a:t>
            </a:r>
          </a:p>
          <a:p>
            <a:pPr lvl="2"/>
            <a:r>
              <a:rPr lang="en-US" sz="1700" dirty="0"/>
              <a:t>Animal Husbandry</a:t>
            </a:r>
          </a:p>
          <a:p>
            <a:pPr lvl="2"/>
            <a:r>
              <a:rPr lang="en-US" sz="1700" dirty="0"/>
              <a:t>Medical</a:t>
            </a:r>
          </a:p>
          <a:p>
            <a:pPr lvl="1"/>
            <a:r>
              <a:rPr lang="en-US" sz="1900" dirty="0"/>
              <a:t>Previous Tips and Tips PowerPoints</a:t>
            </a:r>
          </a:p>
          <a:p>
            <a:pPr lvl="1"/>
            <a:r>
              <a:rPr lang="en-US" sz="1900" dirty="0"/>
              <a:t>Medical Worksheets</a:t>
            </a:r>
          </a:p>
          <a:p>
            <a:r>
              <a:rPr lang="en-US" sz="2200" dirty="0"/>
              <a:t>The ZIMS Video site</a:t>
            </a:r>
          </a:p>
          <a:p>
            <a:pPr lvl="1"/>
            <a:r>
              <a:rPr lang="en-US" sz="1900" dirty="0"/>
              <a:t>Previous Tips and Tricks</a:t>
            </a:r>
          </a:p>
          <a:p>
            <a:pPr lvl="1"/>
            <a:r>
              <a:rPr lang="en-US" sz="1900" dirty="0"/>
              <a:t>Recorded Training PowerPoints </a:t>
            </a:r>
          </a:p>
          <a:p>
            <a:pPr lvl="1"/>
            <a:r>
              <a:rPr lang="en-US" sz="1900" dirty="0"/>
              <a:t>ZIMS in Spanish</a:t>
            </a:r>
          </a:p>
          <a:p>
            <a:endParaRPr lang="en-GB" dirty="0"/>
          </a:p>
        </p:txBody>
      </p:sp>
    </p:spTree>
    <p:extLst>
      <p:ext uri="{BB962C8B-B14F-4D97-AF65-F5344CB8AC3E}">
        <p14:creationId xmlns:p14="http://schemas.microsoft.com/office/powerpoint/2010/main" val="369069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1000"/>
                                        <p:tgtEl>
                                          <p:spTgt spid="3">
                                            <p:txEl>
                                              <p:pRg st="11" end="11"/>
                                            </p:txEl>
                                          </p:spTgt>
                                        </p:tgtEl>
                                      </p:cBhvr>
                                    </p:animEffect>
                                    <p:anim calcmode="lin" valueType="num">
                                      <p:cBhvr>
                                        <p:cTn id="7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Effect transition="in" filter="fade">
                                      <p:cBhvr>
                                        <p:cTn id="78" dur="1000"/>
                                        <p:tgtEl>
                                          <p:spTgt spid="3">
                                            <p:txEl>
                                              <p:pRg st="12" end="12"/>
                                            </p:txEl>
                                          </p:spTgt>
                                        </p:tgtEl>
                                      </p:cBhvr>
                                    </p:animEffect>
                                    <p:anim calcmode="lin" valueType="num">
                                      <p:cBhvr>
                                        <p:cTn id="7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1000"/>
                                        <p:tgtEl>
                                          <p:spTgt spid="3">
                                            <p:txEl>
                                              <p:pRg st="13" end="13"/>
                                            </p:txEl>
                                          </p:spTgt>
                                        </p:tgtEl>
                                      </p:cBhvr>
                                    </p:animEffect>
                                    <p:anim calcmode="lin" valueType="num">
                                      <p:cBhvr>
                                        <p:cTn id="8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740" y="0"/>
            <a:ext cx="7886700" cy="1325563"/>
          </a:xfrm>
        </p:spPr>
        <p:txBody>
          <a:bodyPr>
            <a:normAutofit/>
          </a:bodyPr>
          <a:lstStyle/>
          <a:p>
            <a:pPr algn="ctr"/>
            <a:r>
              <a:rPr lang="en-US" sz="4000" dirty="0" smtClean="0"/>
              <a:t>Training.Species360.org/help</a:t>
            </a:r>
            <a:r>
              <a:rPr lang="en-US" sz="4000" dirty="0"/>
              <a: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12740" y="1057226"/>
            <a:ext cx="5447813" cy="4475752"/>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801874" y="2635231"/>
            <a:ext cx="3352800" cy="2897747"/>
          </a:xfrm>
          <a:prstGeom prst="rect">
            <a:avLst/>
          </a:prstGeom>
          <a:ln>
            <a:solidFill>
              <a:schemeClr val="tx1"/>
            </a:solidFill>
          </a:ln>
        </p:spPr>
      </p:pic>
      <p:cxnSp>
        <p:nvCxnSpPr>
          <p:cNvPr id="6" name="Straight Arrow Connector 6"/>
          <p:cNvCxnSpPr/>
          <p:nvPr/>
        </p:nvCxnSpPr>
        <p:spPr>
          <a:xfrm flipV="1">
            <a:off x="1467319" y="4538729"/>
            <a:ext cx="3276600" cy="76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254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smtClean="0"/>
              <a:t>Training.Species360.org/library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1540735" y="823963"/>
            <a:ext cx="5529768" cy="4902239"/>
          </a:xfrm>
          <a:prstGeom prst="rect">
            <a:avLst/>
          </a:prstGeom>
          <a:ln>
            <a:solidFill>
              <a:schemeClr val="tx1"/>
            </a:solidFill>
          </a:ln>
        </p:spPr>
      </p:pic>
    </p:spTree>
    <p:extLst>
      <p:ext uri="{BB962C8B-B14F-4D97-AF65-F5344CB8AC3E}">
        <p14:creationId xmlns:p14="http://schemas.microsoft.com/office/powerpoint/2010/main" val="2396590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dirty="0" smtClean="0"/>
              <a:t>Video.Species360.org</a:t>
            </a:r>
            <a:endParaRPr lang="en-GB" sz="4000" dirty="0"/>
          </a:p>
        </p:txBody>
      </p:sp>
      <p:pic>
        <p:nvPicPr>
          <p:cNvPr id="4" name="Picture 4"/>
          <p:cNvPicPr>
            <a:picLocks noGrp="1" noChangeAspect="1"/>
          </p:cNvPicPr>
          <p:nvPr>
            <p:ph idx="1"/>
          </p:nvPr>
        </p:nvPicPr>
        <p:blipFill>
          <a:blip r:embed="rId2"/>
          <a:stretch>
            <a:fillRect/>
          </a:stretch>
        </p:blipFill>
        <p:spPr>
          <a:xfrm>
            <a:off x="354608" y="1175534"/>
            <a:ext cx="4339301" cy="4351338"/>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993852" y="1757503"/>
            <a:ext cx="4042914" cy="3650971"/>
          </a:xfrm>
          <a:prstGeom prst="rect">
            <a:avLst/>
          </a:prstGeom>
          <a:ln>
            <a:solidFill>
              <a:schemeClr val="tx1"/>
            </a:solidFill>
          </a:ln>
        </p:spPr>
      </p:pic>
      <p:cxnSp>
        <p:nvCxnSpPr>
          <p:cNvPr id="6" name="Straight Arrow Connector 7"/>
          <p:cNvCxnSpPr/>
          <p:nvPr/>
        </p:nvCxnSpPr>
        <p:spPr>
          <a:xfrm>
            <a:off x="3490175" y="1886291"/>
            <a:ext cx="1503677" cy="7925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80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533329"/>
            <a:ext cx="7886700" cy="1325563"/>
          </a:xfrm>
        </p:spPr>
        <p:txBody>
          <a:bodyPr>
            <a:normAutofit/>
          </a:bodyPr>
          <a:lstStyle/>
          <a:p>
            <a:pPr algn="ctr"/>
            <a:r>
              <a:rPr lang="en-US" sz="4000" dirty="0"/>
              <a:t>Any Questions?</a:t>
            </a:r>
            <a:endParaRPr lang="en-GB" sz="4000" dirty="0"/>
          </a:p>
        </p:txBody>
      </p:sp>
      <p:sp>
        <p:nvSpPr>
          <p:cNvPr id="3" name="Tijdelijke aanduiding voor inhoud 2"/>
          <p:cNvSpPr>
            <a:spLocks noGrp="1"/>
          </p:cNvSpPr>
          <p:nvPr>
            <p:ph idx="1"/>
          </p:nvPr>
        </p:nvSpPr>
        <p:spPr>
          <a:xfrm>
            <a:off x="783197" y="4579300"/>
            <a:ext cx="7886700" cy="4351338"/>
          </a:xfrm>
        </p:spPr>
        <p:txBody>
          <a:bodyPr/>
          <a:lstStyle/>
          <a:p>
            <a:pPr marL="0" indent="0" algn="ctr">
              <a:buNone/>
            </a:pPr>
            <a:r>
              <a:rPr lang="en-US" dirty="0"/>
              <a:t>On How To Help Us Help You</a:t>
            </a:r>
          </a:p>
          <a:p>
            <a:pPr marL="0" indent="0" algn="ctr">
              <a:buNone/>
            </a:pPr>
            <a:r>
              <a:rPr lang="en-US" dirty="0"/>
              <a:t>or ZIMS Self Help</a:t>
            </a:r>
          </a:p>
          <a:p>
            <a:endParaRPr lang="en-GB" dirty="0"/>
          </a:p>
        </p:txBody>
      </p:sp>
      <p:pic>
        <p:nvPicPr>
          <p:cNvPr id="4" name="Picture 4"/>
          <p:cNvPicPr>
            <a:picLocks noChangeAspect="1"/>
          </p:cNvPicPr>
          <p:nvPr/>
        </p:nvPicPr>
        <p:blipFill>
          <a:blip r:embed="rId2"/>
          <a:stretch>
            <a:fillRect/>
          </a:stretch>
        </p:blipFill>
        <p:spPr>
          <a:xfrm>
            <a:off x="1038781" y="457200"/>
            <a:ext cx="6738381" cy="3199830"/>
          </a:xfrm>
          <a:prstGeom prst="rect">
            <a:avLst/>
          </a:prstGeom>
          <a:effectLst>
            <a:softEdge rad="127000"/>
          </a:effectLst>
        </p:spPr>
      </p:pic>
    </p:spTree>
    <p:extLst>
      <p:ext uri="{BB962C8B-B14F-4D97-AF65-F5344CB8AC3E}">
        <p14:creationId xmlns:p14="http://schemas.microsoft.com/office/powerpoint/2010/main" val="1922910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Who Do I Send a Bug To?</a:t>
            </a:r>
            <a:endParaRPr lang="en-GB" sz="4000" dirty="0"/>
          </a:p>
        </p:txBody>
      </p:sp>
      <p:sp>
        <p:nvSpPr>
          <p:cNvPr id="3" name="Tijdelijke aanduiding voor inhoud 2"/>
          <p:cNvSpPr>
            <a:spLocks noGrp="1"/>
          </p:cNvSpPr>
          <p:nvPr>
            <p:ph idx="1"/>
          </p:nvPr>
        </p:nvSpPr>
        <p:spPr/>
        <p:txBody>
          <a:bodyPr>
            <a:normAutofit lnSpcReduction="10000"/>
          </a:bodyPr>
          <a:lstStyle/>
          <a:p>
            <a:r>
              <a:rPr lang="en-US" dirty="0"/>
              <a:t>Send an email to </a:t>
            </a:r>
            <a:r>
              <a:rPr lang="en-US" dirty="0" smtClean="0">
                <a:hlinkClick r:id="rId2"/>
              </a:rPr>
              <a:t>support@Species360.org </a:t>
            </a:r>
            <a:endParaRPr lang="en-US" dirty="0"/>
          </a:p>
          <a:p>
            <a:r>
              <a:rPr lang="en-US" dirty="0"/>
              <a:t>Do NOT send directly to your Support person’s email</a:t>
            </a:r>
          </a:p>
          <a:p>
            <a:pPr lvl="1"/>
            <a:r>
              <a:rPr lang="en-US" dirty="0"/>
              <a:t>May delay a response due to high volume</a:t>
            </a:r>
          </a:p>
          <a:p>
            <a:r>
              <a:rPr lang="en-US" dirty="0"/>
              <a:t>Sending to Support assists with tracking and passing on to the development team</a:t>
            </a:r>
          </a:p>
          <a:p>
            <a:r>
              <a:rPr lang="en-US" dirty="0"/>
              <a:t>Institutions are also auto-assigned to their Support person so they will receive it</a:t>
            </a:r>
          </a:p>
          <a:p>
            <a:r>
              <a:rPr lang="en-US" dirty="0"/>
              <a:t>If your Support person is out others check and take issues for them</a:t>
            </a:r>
          </a:p>
          <a:p>
            <a:endParaRPr lang="en-GB" dirty="0"/>
          </a:p>
        </p:txBody>
      </p:sp>
    </p:spTree>
    <p:extLst>
      <p:ext uri="{BB962C8B-B14F-4D97-AF65-F5344CB8AC3E}">
        <p14:creationId xmlns:p14="http://schemas.microsoft.com/office/powerpoint/2010/main" val="84720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Sending to </a:t>
            </a:r>
            <a:r>
              <a:rPr lang="en-US" sz="4000" dirty="0" err="1" smtClean="0"/>
              <a:t>Listservs</a:t>
            </a:r>
            <a:endParaRPr lang="en-GB" sz="4000" dirty="0"/>
          </a:p>
        </p:txBody>
      </p:sp>
      <p:sp>
        <p:nvSpPr>
          <p:cNvPr id="3" name="Tijdelijke aanduiding voor inhoud 2"/>
          <p:cNvSpPr>
            <a:spLocks noGrp="1"/>
          </p:cNvSpPr>
          <p:nvPr>
            <p:ph idx="1"/>
          </p:nvPr>
        </p:nvSpPr>
        <p:spPr/>
        <p:txBody>
          <a:bodyPr>
            <a:normAutofit/>
          </a:bodyPr>
          <a:lstStyle/>
          <a:p>
            <a:r>
              <a:rPr lang="en-US" dirty="0"/>
              <a:t>What if I just send to one of the records </a:t>
            </a:r>
            <a:r>
              <a:rPr lang="en-US" dirty="0" err="1"/>
              <a:t>listservs</a:t>
            </a:r>
            <a:r>
              <a:rPr lang="en-US" dirty="0"/>
              <a:t>?</a:t>
            </a:r>
          </a:p>
          <a:p>
            <a:pPr lvl="1"/>
            <a:r>
              <a:rPr lang="en-US" dirty="0"/>
              <a:t>Does help you to know if others are experiencing the same issue </a:t>
            </a:r>
          </a:p>
          <a:p>
            <a:pPr lvl="1"/>
            <a:r>
              <a:rPr lang="en-US" dirty="0"/>
              <a:t>However, this will not get the Bug fixed!!</a:t>
            </a:r>
          </a:p>
          <a:p>
            <a:pPr lvl="1"/>
            <a:r>
              <a:rPr lang="en-US" dirty="0" smtClean="0"/>
              <a:t>Species360 </a:t>
            </a:r>
            <a:r>
              <a:rPr lang="en-US" dirty="0"/>
              <a:t>staff are on </a:t>
            </a:r>
            <a:r>
              <a:rPr lang="en-US" dirty="0" err="1"/>
              <a:t>listservs</a:t>
            </a:r>
            <a:r>
              <a:rPr lang="en-US" dirty="0"/>
              <a:t> but not always monitoring them</a:t>
            </a:r>
          </a:p>
          <a:p>
            <a:pPr lvl="1"/>
            <a:r>
              <a:rPr lang="en-US" dirty="0"/>
              <a:t>The quickest/only way to get assistance is to submit to your Support person</a:t>
            </a:r>
          </a:p>
          <a:p>
            <a:pPr lvl="2"/>
            <a:r>
              <a:rPr lang="en-US" dirty="0"/>
              <a:t>They will create a ticket and </a:t>
            </a:r>
            <a:r>
              <a:rPr lang="en-US" dirty="0" smtClean="0"/>
              <a:t>track</a:t>
            </a:r>
            <a:endParaRPr lang="en-US" dirty="0"/>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6322" y="590281"/>
            <a:ext cx="1699419" cy="1699419"/>
          </a:xfrm>
          <a:prstGeom prst="rect">
            <a:avLst/>
          </a:prstGeom>
        </p:spPr>
      </p:pic>
    </p:spTree>
    <p:extLst>
      <p:ext uri="{BB962C8B-B14F-4D97-AF65-F5344CB8AC3E}">
        <p14:creationId xmlns:p14="http://schemas.microsoft.com/office/powerpoint/2010/main" val="292358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What do I Put in the Subject Line?</a:t>
            </a:r>
            <a:endParaRPr lang="en-GB" sz="4000" dirty="0"/>
          </a:p>
        </p:txBody>
      </p:sp>
      <p:sp>
        <p:nvSpPr>
          <p:cNvPr id="3" name="Tijdelijke aanduiding voor inhoud 2"/>
          <p:cNvSpPr>
            <a:spLocks noGrp="1"/>
          </p:cNvSpPr>
          <p:nvPr>
            <p:ph idx="1"/>
          </p:nvPr>
        </p:nvSpPr>
        <p:spPr>
          <a:xfrm>
            <a:off x="628650" y="1516532"/>
            <a:ext cx="7886700" cy="4351338"/>
          </a:xfrm>
        </p:spPr>
        <p:txBody>
          <a:bodyPr/>
          <a:lstStyle/>
          <a:p>
            <a:r>
              <a:rPr lang="en-US" dirty="0"/>
              <a:t>Which main module is the Bug in?</a:t>
            </a:r>
          </a:p>
          <a:p>
            <a:pPr lvl="1"/>
            <a:r>
              <a:rPr lang="en-US" dirty="0"/>
              <a:t>Animal Husbandry</a:t>
            </a:r>
          </a:p>
          <a:p>
            <a:pPr lvl="1"/>
            <a:r>
              <a:rPr lang="en-US" dirty="0"/>
              <a:t>ZIMS for Medical</a:t>
            </a:r>
          </a:p>
          <a:p>
            <a:r>
              <a:rPr lang="en-US" dirty="0"/>
              <a:t>The sub-module it is found in (Animal, Enclosure, Treatments, Institution, Reports, etc.)</a:t>
            </a:r>
          </a:p>
          <a:p>
            <a:r>
              <a:rPr lang="en-US" dirty="0"/>
              <a:t>The title of the screen the Bug is found in</a:t>
            </a:r>
          </a:p>
          <a:p>
            <a:r>
              <a:rPr lang="en-US" dirty="0"/>
              <a:t>This helps Support to quickly identify related Bugs that have been previously submitted so they can be associated together</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6673" y="1349845"/>
            <a:ext cx="1989667" cy="1492250"/>
          </a:xfrm>
          <a:prstGeom prst="rect">
            <a:avLst/>
          </a:prstGeom>
        </p:spPr>
      </p:pic>
    </p:spTree>
    <p:extLst>
      <p:ext uri="{BB962C8B-B14F-4D97-AF65-F5344CB8AC3E}">
        <p14:creationId xmlns:p14="http://schemas.microsoft.com/office/powerpoint/2010/main" val="163970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Examples of Subject Lines</a:t>
            </a:r>
            <a:endParaRPr lang="en-GB" sz="4000" dirty="0"/>
          </a:p>
        </p:txBody>
      </p:sp>
      <p:sp>
        <p:nvSpPr>
          <p:cNvPr id="3" name="Tijdelijke aanduiding voor inhoud 2"/>
          <p:cNvSpPr>
            <a:spLocks noGrp="1"/>
          </p:cNvSpPr>
          <p:nvPr>
            <p:ph idx="1"/>
          </p:nvPr>
        </p:nvSpPr>
        <p:spPr/>
        <p:txBody>
          <a:bodyPr/>
          <a:lstStyle/>
          <a:p>
            <a:r>
              <a:rPr lang="en-US" dirty="0">
                <a:solidFill>
                  <a:srgbClr val="FF0000"/>
                </a:solidFill>
              </a:rPr>
              <a:t>THE BAD: </a:t>
            </a:r>
            <a:r>
              <a:rPr lang="en-US" dirty="0"/>
              <a:t>Add New Enclosure is busted</a:t>
            </a:r>
          </a:p>
          <a:p>
            <a:r>
              <a:rPr lang="en-US" dirty="0">
                <a:solidFill>
                  <a:srgbClr val="00B050"/>
                </a:solidFill>
              </a:rPr>
              <a:t>THE GOOD: </a:t>
            </a:r>
            <a:r>
              <a:rPr lang="en-US" dirty="0"/>
              <a:t>Husbandry, Enclosure module, Add New will not Save</a:t>
            </a:r>
          </a:p>
          <a:p>
            <a:endParaRPr lang="en-US" dirty="0"/>
          </a:p>
          <a:p>
            <a:r>
              <a:rPr lang="en-US" dirty="0">
                <a:solidFill>
                  <a:srgbClr val="FF0000"/>
                </a:solidFill>
              </a:rPr>
              <a:t>THE BAD: </a:t>
            </a:r>
            <a:r>
              <a:rPr lang="en-US" dirty="0"/>
              <a:t>Can’t add a Prescription</a:t>
            </a:r>
          </a:p>
          <a:p>
            <a:r>
              <a:rPr lang="en-US" dirty="0">
                <a:solidFill>
                  <a:srgbClr val="00B050"/>
                </a:solidFill>
              </a:rPr>
              <a:t>THE GOOD: </a:t>
            </a:r>
            <a:r>
              <a:rPr lang="en-US" dirty="0"/>
              <a:t>Medical, Add Quick Prescription, Batch Prescription checkbox not working</a:t>
            </a:r>
            <a:endParaRPr lang="en-US" dirty="0">
              <a:solidFill>
                <a:srgbClr val="00B050"/>
              </a:solidFill>
            </a:endParaRPr>
          </a:p>
          <a:p>
            <a:endParaRPr lang="en-GB" dirty="0"/>
          </a:p>
        </p:txBody>
      </p:sp>
    </p:spTree>
    <p:extLst>
      <p:ext uri="{BB962C8B-B14F-4D97-AF65-F5344CB8AC3E}">
        <p14:creationId xmlns:p14="http://schemas.microsoft.com/office/powerpoint/2010/main" val="290066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9" y="0"/>
            <a:ext cx="8380969" cy="1001095"/>
          </a:xfrm>
        </p:spPr>
        <p:txBody>
          <a:bodyPr>
            <a:normAutofit fontScale="90000"/>
          </a:bodyPr>
          <a:lstStyle/>
          <a:p>
            <a:pPr algn="ctr"/>
            <a:r>
              <a:rPr lang="en-US" sz="4000" dirty="0"/>
              <a:t>Record the Steps to Recreate the Bug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428444" y="850969"/>
            <a:ext cx="8239038" cy="4947228"/>
          </a:xfrm>
          <a:prstGeom prst="rect">
            <a:avLst/>
          </a:prstGeom>
          <a:ln>
            <a:solidFill>
              <a:schemeClr val="tx1"/>
            </a:solidFill>
          </a:ln>
        </p:spPr>
      </p:pic>
    </p:spTree>
    <p:extLst>
      <p:ext uri="{BB962C8B-B14F-4D97-AF65-F5344CB8AC3E}">
        <p14:creationId xmlns:p14="http://schemas.microsoft.com/office/powerpoint/2010/main" val="3220571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Be Careful with Screen Shots</a:t>
            </a:r>
            <a:endParaRPr lang="en-GB" sz="4000" dirty="0"/>
          </a:p>
        </p:txBody>
      </p:sp>
      <p:sp>
        <p:nvSpPr>
          <p:cNvPr id="3" name="Tijdelijke aanduiding voor inhoud 2"/>
          <p:cNvSpPr>
            <a:spLocks noGrp="1"/>
          </p:cNvSpPr>
          <p:nvPr>
            <p:ph idx="1"/>
          </p:nvPr>
        </p:nvSpPr>
        <p:spPr/>
        <p:txBody>
          <a:bodyPr/>
          <a:lstStyle/>
          <a:p>
            <a:r>
              <a:rPr lang="en-US" dirty="0"/>
              <a:t>Sometimes arrow/box/circle formatting is not correct when received</a:t>
            </a:r>
          </a:p>
          <a:p>
            <a:pPr lvl="1"/>
            <a:r>
              <a:rPr lang="en-US" dirty="0"/>
              <a:t>MS Paint is free and may be an option</a:t>
            </a:r>
          </a:p>
          <a:p>
            <a:pPr lvl="1"/>
            <a:r>
              <a:rPr lang="en-US" dirty="0"/>
              <a:t>Snag It can be trialed and purchased</a:t>
            </a:r>
          </a:p>
          <a:p>
            <a:r>
              <a:rPr lang="en-US" dirty="0"/>
              <a:t>Image in signature can interfere with interpreting screen shots</a:t>
            </a:r>
          </a:p>
          <a:p>
            <a:r>
              <a:rPr lang="en-US" dirty="0"/>
              <a:t>Often they are too small to read</a:t>
            </a:r>
          </a:p>
          <a:p>
            <a:r>
              <a:rPr lang="en-US" dirty="0"/>
              <a:t>If referencing a screen shot include name of the file and what to look at</a:t>
            </a:r>
          </a:p>
          <a:p>
            <a:endParaRPr lang="en-GB" dirty="0"/>
          </a:p>
        </p:txBody>
      </p:sp>
    </p:spTree>
    <p:extLst>
      <p:ext uri="{BB962C8B-B14F-4D97-AF65-F5344CB8AC3E}">
        <p14:creationId xmlns:p14="http://schemas.microsoft.com/office/powerpoint/2010/main" val="307018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BFDFC5B-C7AA-40CD-9AD7-849D7F155947}"/>
</file>

<file path=customXml/itemProps2.xml><?xml version="1.0" encoding="utf-8"?>
<ds:datastoreItem xmlns:ds="http://schemas.openxmlformats.org/officeDocument/2006/customXml" ds:itemID="{EDE77C19-995E-4259-B306-CE88C5F6E6CD}"/>
</file>

<file path=customXml/itemProps3.xml><?xml version="1.0" encoding="utf-8"?>
<ds:datastoreItem xmlns:ds="http://schemas.openxmlformats.org/officeDocument/2006/customXml" ds:itemID="{08602BA4-38E1-4F8B-A48A-88FB9322F0A9}"/>
</file>

<file path=docProps/app.xml><?xml version="1.0" encoding="utf-8"?>
<Properties xmlns="http://schemas.openxmlformats.org/officeDocument/2006/extended-properties" xmlns:vt="http://schemas.openxmlformats.org/officeDocument/2006/docPropsVTypes">
  <Template/>
  <TotalTime>372</TotalTime>
  <Words>1894</Words>
  <Application>Microsoft Office PowerPoint</Application>
  <PresentationFormat>Diavoorstelling (4:3)</PresentationFormat>
  <Paragraphs>251</Paragraphs>
  <Slides>37</Slides>
  <Notes>0</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37</vt:i4>
      </vt:variant>
    </vt:vector>
  </HeadingPairs>
  <TitlesOfParts>
    <vt:vector size="55"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Tips and Tricks March 2015</vt:lpstr>
      <vt:lpstr>Help Made Fast and Easy</vt:lpstr>
      <vt:lpstr>What is a Bug?</vt:lpstr>
      <vt:lpstr>Who Do I Send a Bug To?</vt:lpstr>
      <vt:lpstr>Sending to Listservs</vt:lpstr>
      <vt:lpstr>What do I Put in the Subject Line?</vt:lpstr>
      <vt:lpstr>Examples of Subject Lines</vt:lpstr>
      <vt:lpstr>Record the Steps to Recreate the Bug</vt:lpstr>
      <vt:lpstr>Be Careful with Screen Shots</vt:lpstr>
      <vt:lpstr>Including an Email Chain</vt:lpstr>
      <vt:lpstr>Some More Helpful Hints</vt:lpstr>
      <vt:lpstr>Life Cycle of a Bug</vt:lpstr>
      <vt:lpstr>Viewing Submitted Bugs</vt:lpstr>
      <vt:lpstr>What is an Enhancement?</vt:lpstr>
      <vt:lpstr>How to Request an Enhancement</vt:lpstr>
      <vt:lpstr>Life Cycle of an Enhancement</vt:lpstr>
      <vt:lpstr>What Happened?</vt:lpstr>
      <vt:lpstr>Closing Bugs &amp; Enhancements</vt:lpstr>
      <vt:lpstr>How to Submit a Data Standard Addition</vt:lpstr>
      <vt:lpstr>What is a Data Fix?</vt:lpstr>
      <vt:lpstr>How to Get Help for a Data Fix</vt:lpstr>
      <vt:lpstr>How to Request a Merge</vt:lpstr>
      <vt:lpstr>Requesting Tests</vt:lpstr>
      <vt:lpstr>Complete &amp; Submit to Species360</vt:lpstr>
      <vt:lpstr>Working with someone Other Than Your Regular Support Rep?</vt:lpstr>
      <vt:lpstr>General Hints</vt:lpstr>
      <vt:lpstr>Any Questions?</vt:lpstr>
      <vt:lpstr>ZIMS Self HELP!</vt:lpstr>
      <vt:lpstr>HELP! Within ZIMS – From Start</vt:lpstr>
      <vt:lpstr>Finding the HELP! topic</vt:lpstr>
      <vt:lpstr>Using the HELP! documents</vt:lpstr>
      <vt:lpstr>HELP! Within Topics</vt:lpstr>
      <vt:lpstr>HELP! On the Species360 Web Sites</vt:lpstr>
      <vt:lpstr>Training.Species360.org/help/</vt:lpstr>
      <vt:lpstr>Training.Species360.org/library</vt:lpstr>
      <vt:lpstr>Video.Species360.org</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20</cp:revision>
  <dcterms:created xsi:type="dcterms:W3CDTF">2016-07-26T18:48:10Z</dcterms:created>
  <dcterms:modified xsi:type="dcterms:W3CDTF">2016-08-17T16:47:03Z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2018-07-03T13:58:04+00:00</vt:lpwstr>
  </property>
</Properties>
</file>