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comments/comment1.xml" ContentType="application/vnd.openxmlformats-officedocument.presentationml.comment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Florisson" initials="LF" lastIdx="2" clrIdx="0">
    <p:extLst>
      <p:ext uri="{19B8F6BF-5375-455C-9EA6-DF929625EA0E}">
        <p15:presenceInfo xmlns:p15="http://schemas.microsoft.com/office/powerpoint/2012/main" userId="9361779b199176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customXml" Target="../customXml/item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8-17T15:00:59.888" idx="1">
    <p:pos x="2091" y="1543"/>
    <p:text>comment left in the previous version of presentation by Josh:</p:text>
    <p:extLst>
      <p:ext uri="{C676402C-5697-4E1C-873F-D02D1690AC5C}">
        <p15:threadingInfo xmlns:p15="http://schemas.microsoft.com/office/powerpoint/2012/main" timeZoneBias="-60"/>
      </p:ext>
    </p:extLst>
  </p:cm>
  <p:cm authorId="1" dt="2016-08-17T15:01:21.542" idx="2">
    <p:pos x="2091" y="1639"/>
    <p:text>Do we want to note that the search screen (pop out look up) has a 'incomplete accessions' filter option?</p:text>
    <p:extLst>
      <p:ext uri="{C676402C-5697-4E1C-873F-D02D1690AC5C}">
        <p15:threadingInfo xmlns:p15="http://schemas.microsoft.com/office/powerpoint/2012/main" timeZoneBias="-60">
          <p15:parentCm authorId="1" idx="1"/>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amiller@isis.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43564"/>
          </a:xfrm>
        </p:spPr>
        <p:txBody>
          <a:bodyPr>
            <a:normAutofit fontScale="90000"/>
          </a:bodyPr>
          <a:lstStyle/>
          <a:p>
            <a:r>
              <a:rPr lang="en-US" sz="5400" dirty="0"/>
              <a:t>Tips and Tricks</a:t>
            </a:r>
            <a:br>
              <a:rPr lang="en-US" sz="5400" dirty="0"/>
            </a:br>
            <a:r>
              <a:rPr lang="en-US" sz="5400" dirty="0"/>
              <a:t>January 2015</a:t>
            </a:r>
            <a:endParaRPr lang="en-US" sz="5400" dirty="0"/>
          </a:p>
        </p:txBody>
      </p:sp>
      <p:sp>
        <p:nvSpPr>
          <p:cNvPr id="3" name="Subtitle 2"/>
          <p:cNvSpPr>
            <a:spLocks noGrp="1"/>
          </p:cNvSpPr>
          <p:nvPr>
            <p:ph type="subTitle" idx="1"/>
          </p:nvPr>
        </p:nvSpPr>
        <p:spPr>
          <a:xfrm>
            <a:off x="1014211" y="2803547"/>
            <a:ext cx="6858000" cy="2335123"/>
          </a:xfrm>
        </p:spPr>
        <p:txBody>
          <a:bodyPr>
            <a:normAutofit/>
          </a:bodyPr>
          <a:lstStyle/>
          <a:p>
            <a:r>
              <a:rPr lang="en-US" dirty="0"/>
              <a:t>Incomplete Accessions</a:t>
            </a:r>
          </a:p>
          <a:p>
            <a:r>
              <a:rPr lang="en-US" dirty="0"/>
              <a:t>And</a:t>
            </a:r>
          </a:p>
          <a:p>
            <a:r>
              <a:rPr lang="en-US" dirty="0"/>
              <a:t>ZIMS User Group Overview</a:t>
            </a:r>
          </a:p>
          <a:p>
            <a:endParaRPr lang="en-US" dirty="0"/>
          </a:p>
        </p:txBody>
      </p:sp>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Associating an Incomplete Accession with a Complete Accession</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76896" y="1213833"/>
            <a:ext cx="6105019" cy="4517714"/>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995482" y="3617261"/>
            <a:ext cx="6200000" cy="2114286"/>
          </a:xfrm>
          <a:prstGeom prst="rect">
            <a:avLst/>
          </a:prstGeom>
          <a:ln>
            <a:solidFill>
              <a:schemeClr val="tx1"/>
            </a:solidFill>
          </a:ln>
        </p:spPr>
      </p:pic>
      <p:sp>
        <p:nvSpPr>
          <p:cNvPr id="6" name="TextBox 3"/>
          <p:cNvSpPr txBox="1"/>
          <p:nvPr/>
        </p:nvSpPr>
        <p:spPr>
          <a:xfrm>
            <a:off x="4777085" y="1325563"/>
            <a:ext cx="3943324" cy="2585323"/>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When a Complete Accession is recorded</a:t>
            </a:r>
          </a:p>
          <a:p>
            <a:r>
              <a:rPr lang="en-US" dirty="0"/>
              <a:t>t</a:t>
            </a:r>
            <a:r>
              <a:rPr lang="en-US" dirty="0" smtClean="0"/>
              <a:t>he ZIMS application will look into the </a:t>
            </a:r>
          </a:p>
          <a:p>
            <a:r>
              <a:rPr lang="en-US" dirty="0" smtClean="0"/>
              <a:t>Incomplete Accessions created. If the </a:t>
            </a:r>
          </a:p>
          <a:p>
            <a:r>
              <a:rPr lang="en-US" dirty="0" smtClean="0"/>
              <a:t>application finds any possible matches </a:t>
            </a:r>
          </a:p>
          <a:p>
            <a:r>
              <a:rPr lang="en-US" dirty="0" smtClean="0"/>
              <a:t>in Incomplete Accessions you will be </a:t>
            </a:r>
          </a:p>
          <a:p>
            <a:r>
              <a:rPr lang="en-US" dirty="0" smtClean="0"/>
              <a:t>asked if you wish to associate any of </a:t>
            </a:r>
          </a:p>
          <a:p>
            <a:r>
              <a:rPr lang="en-US" dirty="0" smtClean="0"/>
              <a:t>these records with your accession.</a:t>
            </a:r>
          </a:p>
          <a:p>
            <a:r>
              <a:rPr lang="en-US" dirty="0" smtClean="0"/>
              <a:t>Check the appropriate record and select</a:t>
            </a:r>
          </a:p>
          <a:p>
            <a:r>
              <a:rPr lang="en-US" dirty="0" smtClean="0"/>
              <a:t>“Associate With Incomplete Accession”.</a:t>
            </a:r>
            <a:endParaRPr lang="en-GB" dirty="0"/>
          </a:p>
        </p:txBody>
      </p:sp>
    </p:spTree>
    <p:extLst>
      <p:ext uri="{BB962C8B-B14F-4D97-AF65-F5344CB8AC3E}">
        <p14:creationId xmlns:p14="http://schemas.microsoft.com/office/powerpoint/2010/main" val="2444529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0"/>
            <a:ext cx="7886700" cy="1325563"/>
          </a:xfrm>
        </p:spPr>
        <p:txBody>
          <a:bodyPr>
            <a:normAutofit/>
          </a:bodyPr>
          <a:lstStyle/>
          <a:p>
            <a:pPr algn="ctr"/>
            <a:r>
              <a:rPr lang="en-US" sz="4000" dirty="0"/>
              <a:t>If the Information is Different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1854558" y="848966"/>
            <a:ext cx="4995505" cy="1953317"/>
          </a:xfrm>
          <a:prstGeom prst="rect">
            <a:avLst/>
          </a:prstGeom>
          <a:ln>
            <a:solidFill>
              <a:schemeClr val="tx1"/>
            </a:solidFill>
          </a:ln>
        </p:spPr>
      </p:pic>
      <p:sp>
        <p:nvSpPr>
          <p:cNvPr id="5" name="TextBox 4"/>
          <p:cNvSpPr txBox="1"/>
          <p:nvPr/>
        </p:nvSpPr>
        <p:spPr>
          <a:xfrm>
            <a:off x="304800" y="2911236"/>
            <a:ext cx="8534400" cy="1754326"/>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If the information for the Complete </a:t>
            </a:r>
            <a:r>
              <a:rPr lang="en-US" dirty="0"/>
              <a:t>A</a:t>
            </a:r>
            <a:r>
              <a:rPr lang="en-US" dirty="0" smtClean="0"/>
              <a:t>ccession does not match the information recorded for the Incomplete Accession you will be asked which information you wish to keep. In this example the birth date was different. We chose to keep the Accessioned </a:t>
            </a:r>
            <a:r>
              <a:rPr lang="en-US" dirty="0"/>
              <a:t>A</a:t>
            </a:r>
            <a:r>
              <a:rPr lang="en-US" dirty="0" smtClean="0"/>
              <a:t>nimal’s</a:t>
            </a:r>
          </a:p>
          <a:p>
            <a:r>
              <a:rPr lang="en-US" dirty="0"/>
              <a:t>i</a:t>
            </a:r>
            <a:r>
              <a:rPr lang="en-US" dirty="0" smtClean="0"/>
              <a:t>nformation. Any data recorded in the Incomplete Accession record will be migrated into the permanent record. The animal will receive a permanent GAN. The GAN of the Incomplete Accession becomes an Old Accession Number in the Identifiers grid. </a:t>
            </a:r>
            <a:endParaRPr lang="en-GB" dirty="0"/>
          </a:p>
        </p:txBody>
      </p:sp>
      <p:pic>
        <p:nvPicPr>
          <p:cNvPr id="6" name="Picture 7"/>
          <p:cNvPicPr>
            <a:picLocks noChangeAspect="1"/>
          </p:cNvPicPr>
          <p:nvPr/>
        </p:nvPicPr>
        <p:blipFill>
          <a:blip r:embed="rId3"/>
          <a:stretch>
            <a:fillRect/>
          </a:stretch>
        </p:blipFill>
        <p:spPr>
          <a:xfrm>
            <a:off x="304800" y="4859357"/>
            <a:ext cx="5380952" cy="1123810"/>
          </a:xfrm>
          <a:prstGeom prst="rect">
            <a:avLst/>
          </a:prstGeom>
          <a:ln>
            <a:solidFill>
              <a:schemeClr val="tx1"/>
            </a:solidFill>
          </a:ln>
        </p:spPr>
      </p:pic>
    </p:spTree>
    <p:extLst>
      <p:ext uri="{BB962C8B-B14F-4D97-AF65-F5344CB8AC3E}">
        <p14:creationId xmlns:p14="http://schemas.microsoft.com/office/powerpoint/2010/main" val="1247793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1"/>
            <a:ext cx="7886700" cy="1325563"/>
          </a:xfrm>
        </p:spPr>
        <p:txBody>
          <a:bodyPr>
            <a:normAutofit/>
          </a:bodyPr>
          <a:lstStyle/>
          <a:p>
            <a:pPr algn="ctr"/>
            <a:r>
              <a:rPr lang="en-US" sz="4000" dirty="0"/>
              <a:t>Complete Selected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806138"/>
            <a:ext cx="7376484" cy="1401762"/>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4634094" y="2400591"/>
            <a:ext cx="3881256" cy="2160078"/>
          </a:xfrm>
          <a:prstGeom prst="rect">
            <a:avLst/>
          </a:prstGeom>
          <a:ln>
            <a:solidFill>
              <a:schemeClr val="tx1"/>
            </a:solidFill>
          </a:ln>
        </p:spPr>
      </p:pic>
      <p:sp>
        <p:nvSpPr>
          <p:cNvPr id="6" name="TextBox 4"/>
          <p:cNvSpPr txBox="1"/>
          <p:nvPr/>
        </p:nvSpPr>
        <p:spPr>
          <a:xfrm>
            <a:off x="354492" y="2429683"/>
            <a:ext cx="3962400" cy="2862322"/>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If you don’t associate the Full </a:t>
            </a:r>
            <a:r>
              <a:rPr lang="en-US" dirty="0"/>
              <a:t>A</a:t>
            </a:r>
            <a:r>
              <a:rPr lang="en-US" dirty="0" smtClean="0"/>
              <a:t>ccession with the Incomplete Accession, the Incomplete Accession will remain in the grid. You can select it and choose to “Complete Selected”. You will be asked what animal the Incomplete Accession should be associated with. This method does require that the Complete </a:t>
            </a:r>
            <a:r>
              <a:rPr lang="en-US" dirty="0"/>
              <a:t>A</a:t>
            </a:r>
            <a:r>
              <a:rPr lang="en-US" dirty="0" smtClean="0"/>
              <a:t>ccession be recorded prior to Completing Selected. </a:t>
            </a:r>
            <a:endParaRPr lang="en-GB" dirty="0"/>
          </a:p>
        </p:txBody>
      </p:sp>
    </p:spTree>
    <p:extLst>
      <p:ext uri="{BB962C8B-B14F-4D97-AF65-F5344CB8AC3E}">
        <p14:creationId xmlns:p14="http://schemas.microsoft.com/office/powerpoint/2010/main" val="2860323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Entity Selection</a:t>
            </a:r>
            <a:endParaRPr lang="en-GB" sz="4000" dirty="0"/>
          </a:p>
        </p:txBody>
      </p:sp>
      <p:sp>
        <p:nvSpPr>
          <p:cNvPr id="3" name="Tijdelijke aanduiding voor inhoud 2"/>
          <p:cNvSpPr>
            <a:spLocks noGrp="1"/>
          </p:cNvSpPr>
          <p:nvPr>
            <p:ph idx="1"/>
          </p:nvPr>
        </p:nvSpPr>
        <p:spPr/>
        <p:txBody>
          <a:bodyPr>
            <a:normAutofit fontScale="85000" lnSpcReduction="20000"/>
          </a:bodyPr>
          <a:lstStyle/>
          <a:p>
            <a:r>
              <a:rPr lang="en-US" dirty="0"/>
              <a:t>Because there is no Entity (Individual, Group, Egg, etc.) selected during the Incomplete Accession, the Entity must be selected during the Complete Accessioning process.</a:t>
            </a:r>
          </a:p>
          <a:p>
            <a:r>
              <a:rPr lang="en-US" dirty="0"/>
              <a:t>There may be times when several animals were received and the person doing the Incomplete Accession created only one record but the Registrar believes these animals should be separate individual records.</a:t>
            </a:r>
          </a:p>
          <a:p>
            <a:r>
              <a:rPr lang="en-US" dirty="0"/>
              <a:t>In reverse there may be times when several animals were received and the person doing the Incomplete Accession created multiple records but the Registrar believes these animals should be managed as a single group record.</a:t>
            </a:r>
          </a:p>
          <a:p>
            <a:r>
              <a:rPr lang="en-US" dirty="0"/>
              <a:t>These scenarios can be handled!</a:t>
            </a:r>
          </a:p>
          <a:p>
            <a:endParaRPr lang="en-GB" dirty="0"/>
          </a:p>
        </p:txBody>
      </p:sp>
    </p:spTree>
    <p:extLst>
      <p:ext uri="{BB962C8B-B14F-4D97-AF65-F5344CB8AC3E}">
        <p14:creationId xmlns:p14="http://schemas.microsoft.com/office/powerpoint/2010/main" val="222339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935640"/>
          </a:xfrm>
        </p:spPr>
        <p:txBody>
          <a:bodyPr>
            <a:normAutofit fontScale="90000"/>
          </a:bodyPr>
          <a:lstStyle/>
          <a:p>
            <a:pPr algn="ctr"/>
            <a:r>
              <a:rPr lang="en-US" sz="4000" dirty="0"/>
              <a:t>One IA into Multiple Individual Records </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628650" y="1462826"/>
            <a:ext cx="8103565"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For the first scenario four toads were received over the weekend that required some</a:t>
            </a:r>
          </a:p>
          <a:p>
            <a:r>
              <a:rPr lang="en-US" dirty="0"/>
              <a:t>m</a:t>
            </a:r>
            <a:r>
              <a:rPr lang="en-US" dirty="0" smtClean="0"/>
              <a:t>edical care. The Veterinarian created a single Incomplete Accession. He used the</a:t>
            </a:r>
          </a:p>
          <a:p>
            <a:r>
              <a:rPr lang="en-US" dirty="0" smtClean="0"/>
              <a:t>Other Information box to note that there were four animals received.</a:t>
            </a:r>
            <a:endParaRPr lang="en-GB" dirty="0"/>
          </a:p>
        </p:txBody>
      </p:sp>
      <p:pic>
        <p:nvPicPr>
          <p:cNvPr id="5" name="Picture 6"/>
          <p:cNvPicPr>
            <a:picLocks noChangeAspect="1"/>
          </p:cNvPicPr>
          <p:nvPr/>
        </p:nvPicPr>
        <p:blipFill>
          <a:blip r:embed="rId2"/>
          <a:stretch>
            <a:fillRect/>
          </a:stretch>
        </p:blipFill>
        <p:spPr>
          <a:xfrm>
            <a:off x="1698179" y="2473095"/>
            <a:ext cx="3971429" cy="4066667"/>
          </a:xfrm>
          <a:prstGeom prst="rect">
            <a:avLst/>
          </a:prstGeom>
          <a:ln>
            <a:solidFill>
              <a:schemeClr val="tx1"/>
            </a:solidFill>
          </a:ln>
        </p:spPr>
      </p:pic>
    </p:spTree>
    <p:extLst>
      <p:ext uri="{BB962C8B-B14F-4D97-AF65-F5344CB8AC3E}">
        <p14:creationId xmlns:p14="http://schemas.microsoft.com/office/powerpoint/2010/main" val="4055811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4000" dirty="0"/>
              <a:t>Creating the Complete Accession</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329011" y="948462"/>
            <a:ext cx="8485977"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the Registrar records the first individual accession the application finds the</a:t>
            </a:r>
          </a:p>
          <a:p>
            <a:r>
              <a:rPr lang="en-US" dirty="0" smtClean="0"/>
              <a:t>Incomplete Accession record. The Registrar should NOT choose to Associate With</a:t>
            </a:r>
          </a:p>
          <a:p>
            <a:r>
              <a:rPr lang="en-US" dirty="0" smtClean="0"/>
              <a:t>Incomplete Accession as the medical records would be associated only with this one </a:t>
            </a:r>
          </a:p>
          <a:p>
            <a:r>
              <a:rPr lang="en-US" dirty="0"/>
              <a:t>r</a:t>
            </a:r>
            <a:r>
              <a:rPr lang="en-US" dirty="0" smtClean="0"/>
              <a:t>ecord. They should instead select View Animal Details or Close. They should then</a:t>
            </a:r>
          </a:p>
          <a:p>
            <a:r>
              <a:rPr lang="en-US" dirty="0" smtClean="0"/>
              <a:t>complete the remaining three accessions. If they recorded a Batch Accession for the four</a:t>
            </a:r>
          </a:p>
          <a:p>
            <a:r>
              <a:rPr lang="en-US" dirty="0"/>
              <a:t>t</a:t>
            </a:r>
            <a:r>
              <a:rPr lang="en-US" dirty="0" smtClean="0"/>
              <a:t>oads the application will NOT look into Incomplete Accessions.</a:t>
            </a:r>
            <a:endParaRPr lang="en-GB" dirty="0"/>
          </a:p>
        </p:txBody>
      </p:sp>
      <p:pic>
        <p:nvPicPr>
          <p:cNvPr id="5" name="Picture 3"/>
          <p:cNvPicPr>
            <a:picLocks noChangeAspect="1"/>
          </p:cNvPicPr>
          <p:nvPr/>
        </p:nvPicPr>
        <p:blipFill>
          <a:blip r:embed="rId2"/>
          <a:stretch>
            <a:fillRect/>
          </a:stretch>
        </p:blipFill>
        <p:spPr>
          <a:xfrm>
            <a:off x="1307205" y="3051219"/>
            <a:ext cx="6180952" cy="2085714"/>
          </a:xfrm>
          <a:prstGeom prst="rect">
            <a:avLst/>
          </a:prstGeom>
          <a:ln>
            <a:solidFill>
              <a:schemeClr val="tx1"/>
            </a:solidFill>
          </a:ln>
        </p:spPr>
      </p:pic>
    </p:spTree>
    <p:extLst>
      <p:ext uri="{BB962C8B-B14F-4D97-AF65-F5344CB8AC3E}">
        <p14:creationId xmlns:p14="http://schemas.microsoft.com/office/powerpoint/2010/main" val="161994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Associating the Single IA Record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939084" y="1158958"/>
            <a:ext cx="7009524" cy="1333333"/>
          </a:xfrm>
          <a:prstGeom prst="rect">
            <a:avLst/>
          </a:prstGeom>
          <a:ln>
            <a:solidFill>
              <a:schemeClr val="tx1"/>
            </a:solidFill>
          </a:ln>
        </p:spPr>
      </p:pic>
      <p:sp>
        <p:nvSpPr>
          <p:cNvPr id="5" name="TextBox 4"/>
          <p:cNvSpPr txBox="1"/>
          <p:nvPr/>
        </p:nvSpPr>
        <p:spPr>
          <a:xfrm>
            <a:off x="308096" y="2992353"/>
            <a:ext cx="3425704"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To associate the single Incomplete</a:t>
            </a:r>
          </a:p>
          <a:p>
            <a:r>
              <a:rPr lang="en-US" dirty="0" smtClean="0"/>
              <a:t>Accession with the four individual </a:t>
            </a:r>
          </a:p>
          <a:p>
            <a:r>
              <a:rPr lang="en-US" dirty="0" smtClean="0"/>
              <a:t>Full Accessions you would</a:t>
            </a:r>
          </a:p>
          <a:p>
            <a:r>
              <a:rPr lang="en-US" dirty="0"/>
              <a:t>g</a:t>
            </a:r>
            <a:r>
              <a:rPr lang="en-US" dirty="0" smtClean="0"/>
              <a:t>o to the Incomplete Accessions tab</a:t>
            </a:r>
            <a:r>
              <a:rPr lang="en-GB" dirty="0" smtClean="0"/>
              <a:t>, check</a:t>
            </a:r>
            <a:r>
              <a:rPr lang="en-US" dirty="0" smtClean="0"/>
              <a:t> the record and select Complete Selected.</a:t>
            </a:r>
          </a:p>
          <a:p>
            <a:endParaRPr lang="en-US" dirty="0"/>
          </a:p>
          <a:p>
            <a:r>
              <a:rPr lang="en-US" dirty="0" smtClean="0"/>
              <a:t>You would then enter the four</a:t>
            </a:r>
          </a:p>
          <a:p>
            <a:r>
              <a:rPr lang="en-US" dirty="0"/>
              <a:t>i</a:t>
            </a:r>
            <a:r>
              <a:rPr lang="en-US" dirty="0" smtClean="0"/>
              <a:t>ndividual Full Accessions.</a:t>
            </a:r>
          </a:p>
        </p:txBody>
      </p:sp>
      <p:pic>
        <p:nvPicPr>
          <p:cNvPr id="6" name="Picture 3"/>
          <p:cNvPicPr>
            <a:picLocks noChangeAspect="1"/>
          </p:cNvPicPr>
          <p:nvPr/>
        </p:nvPicPr>
        <p:blipFill>
          <a:blip r:embed="rId3"/>
          <a:stretch>
            <a:fillRect/>
          </a:stretch>
        </p:blipFill>
        <p:spPr>
          <a:xfrm>
            <a:off x="4210588" y="2613813"/>
            <a:ext cx="4304762" cy="3085714"/>
          </a:xfrm>
          <a:prstGeom prst="rect">
            <a:avLst/>
          </a:prstGeom>
          <a:ln>
            <a:solidFill>
              <a:schemeClr val="tx1"/>
            </a:solidFill>
          </a:ln>
        </p:spPr>
      </p:pic>
    </p:spTree>
    <p:extLst>
      <p:ext uri="{BB962C8B-B14F-4D97-AF65-F5344CB8AC3E}">
        <p14:creationId xmlns:p14="http://schemas.microsoft.com/office/powerpoint/2010/main" val="39476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62908"/>
            <a:ext cx="7886700" cy="1325563"/>
          </a:xfrm>
        </p:spPr>
        <p:txBody>
          <a:bodyPr>
            <a:normAutofit/>
          </a:bodyPr>
          <a:lstStyle/>
          <a:p>
            <a:pPr algn="ctr"/>
            <a:r>
              <a:rPr lang="en-US" sz="4000" dirty="0"/>
              <a:t>Information that Does Not Match</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3"/>
          <p:cNvSpPr txBox="1"/>
          <p:nvPr/>
        </p:nvSpPr>
        <p:spPr>
          <a:xfrm>
            <a:off x="628650" y="4545169"/>
            <a:ext cx="7660430"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the information does not match you will be given notification of such. In this</a:t>
            </a:r>
          </a:p>
          <a:p>
            <a:r>
              <a:rPr lang="en-US" dirty="0"/>
              <a:t>s</a:t>
            </a:r>
            <a:r>
              <a:rPr lang="en-US" dirty="0" smtClean="0"/>
              <a:t>ituation where the single IA is associated with multiple complete accessions, </a:t>
            </a:r>
          </a:p>
          <a:p>
            <a:r>
              <a:rPr lang="en-US" dirty="0" smtClean="0"/>
              <a:t>you do not have the option to select to keep the information recorded on the</a:t>
            </a:r>
          </a:p>
          <a:p>
            <a:r>
              <a:rPr lang="en-US" dirty="0" smtClean="0"/>
              <a:t>Incomplete Accession, it is simply for your information .</a:t>
            </a:r>
            <a:endParaRPr lang="en-GB" dirty="0"/>
          </a:p>
        </p:txBody>
      </p:sp>
      <p:pic>
        <p:nvPicPr>
          <p:cNvPr id="5" name="Picture 2"/>
          <p:cNvPicPr>
            <a:picLocks noChangeAspect="1"/>
          </p:cNvPicPr>
          <p:nvPr/>
        </p:nvPicPr>
        <p:blipFill>
          <a:blip r:embed="rId2"/>
          <a:stretch>
            <a:fillRect/>
          </a:stretch>
        </p:blipFill>
        <p:spPr>
          <a:xfrm>
            <a:off x="1825125" y="680014"/>
            <a:ext cx="5267479" cy="3865155"/>
          </a:xfrm>
          <a:prstGeom prst="rect">
            <a:avLst/>
          </a:prstGeom>
          <a:ln>
            <a:solidFill>
              <a:schemeClr val="tx1"/>
            </a:solidFill>
          </a:ln>
        </p:spPr>
      </p:pic>
    </p:spTree>
    <p:extLst>
      <p:ext uri="{BB962C8B-B14F-4D97-AF65-F5344CB8AC3E}">
        <p14:creationId xmlns:p14="http://schemas.microsoft.com/office/powerpoint/2010/main" val="4226279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Autofit/>
          </a:bodyPr>
          <a:lstStyle/>
          <a:p>
            <a:pPr algn="ctr"/>
            <a:r>
              <a:rPr lang="en-US" sz="3200" dirty="0"/>
              <a:t>The Flow for Single Incomplete Accession into Multiple Complete Accessions</a:t>
            </a:r>
            <a:endParaRPr lang="en-GB" sz="3200" dirty="0"/>
          </a:p>
        </p:txBody>
      </p:sp>
      <p:sp>
        <p:nvSpPr>
          <p:cNvPr id="3" name="Tijdelijke aanduiding voor inhoud 2"/>
          <p:cNvSpPr>
            <a:spLocks noGrp="1"/>
          </p:cNvSpPr>
          <p:nvPr>
            <p:ph idx="1"/>
          </p:nvPr>
        </p:nvSpPr>
        <p:spPr/>
        <p:txBody>
          <a:bodyPr/>
          <a:lstStyle/>
          <a:p>
            <a:endParaRPr lang="en-GB"/>
          </a:p>
        </p:txBody>
      </p:sp>
      <p:pic>
        <p:nvPicPr>
          <p:cNvPr id="4"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60" y="1085770"/>
            <a:ext cx="1557007" cy="959169"/>
          </a:xfrm>
          <a:prstGeom prst="rect">
            <a:avLst/>
          </a:prstGeom>
        </p:spPr>
      </p:pic>
      <p:sp>
        <p:nvSpPr>
          <p:cNvPr id="5" name="TextBox 8"/>
          <p:cNvSpPr txBox="1"/>
          <p:nvPr/>
        </p:nvSpPr>
        <p:spPr>
          <a:xfrm>
            <a:off x="2988256" y="1216501"/>
            <a:ext cx="3592202"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Single Incomplete Accession created</a:t>
            </a:r>
            <a:endParaRPr lang="en-US" dirty="0"/>
          </a:p>
        </p:txBody>
      </p:sp>
      <p:sp>
        <p:nvSpPr>
          <p:cNvPr id="6" name="Right Arrow 9"/>
          <p:cNvSpPr/>
          <p:nvPr/>
        </p:nvSpPr>
        <p:spPr>
          <a:xfrm>
            <a:off x="2105261" y="1352273"/>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10"/>
          <p:cNvSpPr txBox="1"/>
          <p:nvPr/>
        </p:nvSpPr>
        <p:spPr>
          <a:xfrm>
            <a:off x="274860" y="2284731"/>
            <a:ext cx="6870727"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Record the first Full Accession </a:t>
            </a:r>
          </a:p>
          <a:p>
            <a:r>
              <a:rPr lang="en-US" dirty="0" smtClean="0"/>
              <a:t>After Save do NOT choose to Associate with the Incomplete Accession</a:t>
            </a:r>
            <a:endParaRPr lang="en-US" dirty="0"/>
          </a:p>
        </p:txBody>
      </p:sp>
      <p:pic>
        <p:nvPicPr>
          <p:cNvPr id="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9500" y="2044939"/>
            <a:ext cx="1714500" cy="1143000"/>
          </a:xfrm>
          <a:prstGeom prst="rect">
            <a:avLst/>
          </a:prstGeom>
        </p:spPr>
      </p:pic>
      <p:sp>
        <p:nvSpPr>
          <p:cNvPr id="9" name="Right Arrow 11"/>
          <p:cNvSpPr/>
          <p:nvPr/>
        </p:nvSpPr>
        <p:spPr>
          <a:xfrm>
            <a:off x="7145587" y="2705697"/>
            <a:ext cx="369444" cy="114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16"/>
          <p:cNvSpPr txBox="1"/>
          <p:nvPr/>
        </p:nvSpPr>
        <p:spPr>
          <a:xfrm>
            <a:off x="766293" y="5216426"/>
            <a:ext cx="4876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Go to the Incomplete Accession tab</a:t>
            </a:r>
          </a:p>
          <a:p>
            <a:r>
              <a:rPr lang="en-US" dirty="0" smtClean="0"/>
              <a:t>Check the appropriate Incomplete Accession</a:t>
            </a:r>
          </a:p>
          <a:p>
            <a:r>
              <a:rPr lang="en-US" dirty="0" smtClean="0"/>
              <a:t>Select the Full Accession</a:t>
            </a:r>
          </a:p>
          <a:p>
            <a:r>
              <a:rPr lang="en-US" dirty="0" smtClean="0"/>
              <a:t>Associate it with the four Full Accessions</a:t>
            </a:r>
            <a:endParaRPr lang="en-US" dirty="0"/>
          </a:p>
        </p:txBody>
      </p:sp>
      <p:sp>
        <p:nvSpPr>
          <p:cNvPr id="11" name="TextBox 12"/>
          <p:cNvSpPr txBox="1"/>
          <p:nvPr/>
        </p:nvSpPr>
        <p:spPr>
          <a:xfrm>
            <a:off x="2105261" y="3615572"/>
            <a:ext cx="6870727"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Record the remaining three Complete Accessions.</a:t>
            </a:r>
          </a:p>
          <a:p>
            <a:r>
              <a:rPr lang="en-US" dirty="0" smtClean="0"/>
              <a:t>After Save do NOT choose to Associate with the Incomplete Accession</a:t>
            </a:r>
            <a:endParaRPr lang="en-US" dirty="0"/>
          </a:p>
        </p:txBody>
      </p:sp>
      <p:pic>
        <p:nvPicPr>
          <p:cNvPr id="12"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611" y="2977695"/>
            <a:ext cx="1143000" cy="762000"/>
          </a:xfrm>
          <a:prstGeom prst="rect">
            <a:avLst/>
          </a:prstGeom>
        </p:spPr>
      </p:pic>
      <p:pic>
        <p:nvPicPr>
          <p:cNvPr id="13"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611" y="3701637"/>
            <a:ext cx="1129928" cy="753285"/>
          </a:xfrm>
          <a:prstGeom prst="rect">
            <a:avLst/>
          </a:prstGeom>
        </p:spPr>
      </p:pic>
      <p:pic>
        <p:nvPicPr>
          <p:cNvPr id="14"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611" y="4405463"/>
            <a:ext cx="1191743" cy="794495"/>
          </a:xfrm>
          <a:prstGeom prst="rect">
            <a:avLst/>
          </a:prstGeom>
        </p:spPr>
      </p:pic>
      <p:sp>
        <p:nvSpPr>
          <p:cNvPr id="15" name="Right Arrow 15"/>
          <p:cNvSpPr/>
          <p:nvPr/>
        </p:nvSpPr>
        <p:spPr>
          <a:xfrm rot="1814464">
            <a:off x="1407251" y="3525058"/>
            <a:ext cx="572176" cy="68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4"/>
          <p:cNvSpPr/>
          <p:nvPr/>
        </p:nvSpPr>
        <p:spPr>
          <a:xfrm>
            <a:off x="1339823" y="4036515"/>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3"/>
          <p:cNvSpPr/>
          <p:nvPr/>
        </p:nvSpPr>
        <p:spPr>
          <a:xfrm rot="19637305">
            <a:off x="1384130" y="4648596"/>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5802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9064"/>
            <a:ext cx="7886700" cy="1325563"/>
          </a:xfrm>
        </p:spPr>
        <p:txBody>
          <a:bodyPr>
            <a:normAutofit/>
          </a:bodyPr>
          <a:lstStyle/>
          <a:p>
            <a:pPr algn="ctr"/>
            <a:r>
              <a:rPr lang="en-US" sz="4000" dirty="0"/>
              <a:t>Multiple IAs into One Permanent Accession</a:t>
            </a:r>
            <a:endParaRPr lang="en-GB" sz="4000" dirty="0"/>
          </a:p>
        </p:txBody>
      </p:sp>
      <p:sp>
        <p:nvSpPr>
          <p:cNvPr id="3" name="Tijdelijke aanduiding voor inhoud 2"/>
          <p:cNvSpPr>
            <a:spLocks noGrp="1"/>
          </p:cNvSpPr>
          <p:nvPr>
            <p:ph idx="1"/>
          </p:nvPr>
        </p:nvSpPr>
        <p:spPr/>
        <p:txBody>
          <a:bodyPr/>
          <a:lstStyle/>
          <a:p>
            <a:endParaRPr lang="en-GB" dirty="0"/>
          </a:p>
        </p:txBody>
      </p:sp>
      <p:sp>
        <p:nvSpPr>
          <p:cNvPr id="4" name="TextBox 2"/>
          <p:cNvSpPr txBox="1"/>
          <p:nvPr/>
        </p:nvSpPr>
        <p:spPr>
          <a:xfrm>
            <a:off x="368830" y="1576846"/>
            <a:ext cx="8406340"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For the </a:t>
            </a:r>
            <a:r>
              <a:rPr lang="en-US" dirty="0" smtClean="0"/>
              <a:t>second </a:t>
            </a:r>
            <a:r>
              <a:rPr lang="en-US" dirty="0"/>
              <a:t>scenario four toads were received over the weekend that required some</a:t>
            </a:r>
          </a:p>
          <a:p>
            <a:r>
              <a:rPr lang="en-US" dirty="0"/>
              <a:t>medical care. The Veterinarian created </a:t>
            </a:r>
            <a:r>
              <a:rPr lang="en-US" dirty="0" smtClean="0"/>
              <a:t>four </a:t>
            </a:r>
            <a:r>
              <a:rPr lang="en-US" dirty="0"/>
              <a:t>Incomplete </a:t>
            </a:r>
            <a:r>
              <a:rPr lang="en-US" dirty="0" smtClean="0"/>
              <a:t>Accessions. </a:t>
            </a:r>
            <a:r>
              <a:rPr lang="en-US" dirty="0"/>
              <a:t>He used the</a:t>
            </a:r>
          </a:p>
          <a:p>
            <a:r>
              <a:rPr lang="en-US" dirty="0"/>
              <a:t>Other Information box to note that </a:t>
            </a:r>
            <a:r>
              <a:rPr lang="en-US" dirty="0" smtClean="0"/>
              <a:t>each record was one of </a:t>
            </a:r>
            <a:r>
              <a:rPr lang="en-US" dirty="0"/>
              <a:t>four animals received</a:t>
            </a:r>
            <a:r>
              <a:rPr lang="en-US" dirty="0" smtClean="0"/>
              <a:t>. </a:t>
            </a:r>
          </a:p>
          <a:p>
            <a:r>
              <a:rPr lang="en-US" dirty="0" smtClean="0"/>
              <a:t>There is currently no Batch Accession option for Incomplete Accessions.</a:t>
            </a:r>
            <a:endParaRPr lang="en-GB" dirty="0"/>
          </a:p>
        </p:txBody>
      </p:sp>
      <p:pic>
        <p:nvPicPr>
          <p:cNvPr id="5" name="Picture 3"/>
          <p:cNvPicPr>
            <a:picLocks noChangeAspect="1"/>
          </p:cNvPicPr>
          <p:nvPr/>
        </p:nvPicPr>
        <p:blipFill>
          <a:blip r:embed="rId2"/>
          <a:stretch>
            <a:fillRect/>
          </a:stretch>
        </p:blipFill>
        <p:spPr>
          <a:xfrm>
            <a:off x="429636" y="3271234"/>
            <a:ext cx="8085714" cy="1847619"/>
          </a:xfrm>
          <a:prstGeom prst="rect">
            <a:avLst/>
          </a:prstGeom>
          <a:ln>
            <a:solidFill>
              <a:schemeClr val="tx1"/>
            </a:solidFill>
          </a:ln>
        </p:spPr>
      </p:pic>
    </p:spTree>
    <p:extLst>
      <p:ext uri="{BB962C8B-B14F-4D97-AF65-F5344CB8AC3E}">
        <p14:creationId xmlns:p14="http://schemas.microsoft.com/office/powerpoint/2010/main" val="3770678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009070"/>
            <a:ext cx="7886700" cy="1325563"/>
          </a:xfrm>
        </p:spPr>
        <p:txBody>
          <a:bodyPr>
            <a:normAutofit/>
          </a:bodyPr>
          <a:lstStyle/>
          <a:p>
            <a:pPr algn="ctr"/>
            <a:r>
              <a:rPr lang="en-US" sz="4000" dirty="0"/>
              <a:t>Incomplete Accessions</a:t>
            </a:r>
            <a:endParaRPr lang="en-GB" sz="4000" dirty="0"/>
          </a:p>
        </p:txBody>
      </p:sp>
      <p:sp>
        <p:nvSpPr>
          <p:cNvPr id="3" name="Tijdelijke aanduiding voor inhoud 2"/>
          <p:cNvSpPr>
            <a:spLocks noGrp="1"/>
          </p:cNvSpPr>
          <p:nvPr>
            <p:ph idx="1"/>
          </p:nvPr>
        </p:nvSpPr>
        <p:spPr>
          <a:xfrm>
            <a:off x="628650" y="2506662"/>
            <a:ext cx="7886700" cy="4351338"/>
          </a:xfrm>
        </p:spPr>
        <p:txBody>
          <a:bodyPr/>
          <a:lstStyle/>
          <a:p>
            <a:pPr marL="0" indent="0" algn="ctr">
              <a:buNone/>
            </a:pPr>
            <a:r>
              <a:rPr lang="en-US" sz="3200" dirty="0"/>
              <a:t>What They are, Where Did They Come From, and What to Do With Them!</a:t>
            </a:r>
          </a:p>
          <a:p>
            <a:endParaRPr lang="en-GB" dirty="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360" y="3827172"/>
            <a:ext cx="2721279" cy="1676400"/>
          </a:xfrm>
          <a:prstGeom prst="rect">
            <a:avLst/>
          </a:prstGeom>
        </p:spPr>
      </p:pic>
    </p:spTree>
    <p:extLst>
      <p:ext uri="{BB962C8B-B14F-4D97-AF65-F5344CB8AC3E}">
        <p14:creationId xmlns:p14="http://schemas.microsoft.com/office/powerpoint/2010/main" val="1411674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2"/>
            <a:ext cx="7886700" cy="1325563"/>
          </a:xfrm>
        </p:spPr>
        <p:txBody>
          <a:bodyPr>
            <a:normAutofit/>
          </a:bodyPr>
          <a:lstStyle/>
          <a:p>
            <a:pPr algn="ctr"/>
            <a:r>
              <a:rPr lang="en-US" sz="4000" dirty="0"/>
              <a:t>Associating the Multiple IAs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318752" y="913294"/>
            <a:ext cx="8506496"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Registrar has determined that the four toads should actually be managed as a group</a:t>
            </a:r>
          </a:p>
          <a:p>
            <a:r>
              <a:rPr lang="en-US" dirty="0"/>
              <a:t>r</a:t>
            </a:r>
            <a:r>
              <a:rPr lang="en-US" dirty="0" smtClean="0"/>
              <a:t>ecord as they are not individually identifiable at this time. The Registrar records a single </a:t>
            </a:r>
          </a:p>
          <a:p>
            <a:r>
              <a:rPr lang="en-US" dirty="0" smtClean="0"/>
              <a:t>Full Accession. The application finds the four possible Incomplete Accessions. All are </a:t>
            </a:r>
          </a:p>
          <a:p>
            <a:r>
              <a:rPr lang="en-US" dirty="0" smtClean="0"/>
              <a:t>selected to be associated.</a:t>
            </a:r>
            <a:endParaRPr lang="en-GB" dirty="0"/>
          </a:p>
        </p:txBody>
      </p:sp>
      <p:pic>
        <p:nvPicPr>
          <p:cNvPr id="5" name="Picture 3"/>
          <p:cNvPicPr>
            <a:picLocks noChangeAspect="1"/>
          </p:cNvPicPr>
          <p:nvPr/>
        </p:nvPicPr>
        <p:blipFill>
          <a:blip r:embed="rId2"/>
          <a:stretch>
            <a:fillRect/>
          </a:stretch>
        </p:blipFill>
        <p:spPr>
          <a:xfrm>
            <a:off x="1639910" y="2113623"/>
            <a:ext cx="4979831" cy="3669349"/>
          </a:xfrm>
          <a:prstGeom prst="rect">
            <a:avLst/>
          </a:prstGeom>
          <a:ln>
            <a:solidFill>
              <a:schemeClr val="tx1"/>
            </a:solidFill>
          </a:ln>
        </p:spPr>
      </p:pic>
    </p:spTree>
    <p:extLst>
      <p:ext uri="{BB962C8B-B14F-4D97-AF65-F5344CB8AC3E}">
        <p14:creationId xmlns:p14="http://schemas.microsoft.com/office/powerpoint/2010/main" val="280425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8498" y="184823"/>
            <a:ext cx="7886700" cy="897004"/>
          </a:xfrm>
        </p:spPr>
        <p:txBody>
          <a:bodyPr>
            <a:normAutofit/>
          </a:bodyPr>
          <a:lstStyle/>
          <a:p>
            <a:pPr algn="ctr"/>
            <a:r>
              <a:rPr lang="en-US" sz="4000" dirty="0"/>
              <a:t>Information is Copied</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357288" y="992061"/>
            <a:ext cx="8429423"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you select to associate the records you will receive a message that all information</a:t>
            </a:r>
          </a:p>
          <a:p>
            <a:r>
              <a:rPr lang="en-US" dirty="0"/>
              <a:t>w</a:t>
            </a:r>
            <a:r>
              <a:rPr lang="en-US" dirty="0" smtClean="0"/>
              <a:t>ill be copied into the single permanent accession record. All four of the Incomplete </a:t>
            </a:r>
          </a:p>
          <a:p>
            <a:r>
              <a:rPr lang="en-US" dirty="0" smtClean="0"/>
              <a:t>Accession’s temporary GANs will become Old Accession Numbers.</a:t>
            </a:r>
            <a:endParaRPr lang="en-GB" dirty="0"/>
          </a:p>
        </p:txBody>
      </p:sp>
      <p:pic>
        <p:nvPicPr>
          <p:cNvPr id="5" name="Picture 2"/>
          <p:cNvPicPr>
            <a:picLocks noChangeAspect="1"/>
          </p:cNvPicPr>
          <p:nvPr/>
        </p:nvPicPr>
        <p:blipFill>
          <a:blip r:embed="rId2"/>
          <a:stretch>
            <a:fillRect/>
          </a:stretch>
        </p:blipFill>
        <p:spPr>
          <a:xfrm>
            <a:off x="937051" y="2072717"/>
            <a:ext cx="7089594" cy="1352476"/>
          </a:xfrm>
          <a:prstGeom prst="rect">
            <a:avLst/>
          </a:prstGeom>
          <a:ln>
            <a:solidFill>
              <a:schemeClr val="tx1"/>
            </a:solidFill>
          </a:ln>
        </p:spPr>
      </p:pic>
      <p:pic>
        <p:nvPicPr>
          <p:cNvPr id="6" name="Picture 3"/>
          <p:cNvPicPr>
            <a:picLocks noChangeAspect="1"/>
          </p:cNvPicPr>
          <p:nvPr/>
        </p:nvPicPr>
        <p:blipFill>
          <a:blip r:embed="rId3"/>
          <a:stretch>
            <a:fillRect/>
          </a:stretch>
        </p:blipFill>
        <p:spPr>
          <a:xfrm>
            <a:off x="1073239" y="3738563"/>
            <a:ext cx="4423318" cy="2438400"/>
          </a:xfrm>
          <a:prstGeom prst="rect">
            <a:avLst/>
          </a:prstGeom>
          <a:ln>
            <a:solidFill>
              <a:schemeClr val="tx1"/>
            </a:solidFill>
          </a:ln>
        </p:spPr>
      </p:pic>
    </p:spTree>
    <p:extLst>
      <p:ext uri="{BB962C8B-B14F-4D97-AF65-F5344CB8AC3E}">
        <p14:creationId xmlns:p14="http://schemas.microsoft.com/office/powerpoint/2010/main" val="2106410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68215"/>
          </a:xfrm>
        </p:spPr>
        <p:txBody>
          <a:bodyPr>
            <a:noAutofit/>
          </a:bodyPr>
          <a:lstStyle/>
          <a:p>
            <a:pPr algn="ctr"/>
            <a:r>
              <a:rPr lang="en-US" sz="2800" dirty="0"/>
              <a:t>The Flow for Multiple Incomplete Accessions into Single Complete Accession</a:t>
            </a:r>
            <a:endParaRPr lang="en-GB" sz="2800" dirty="0"/>
          </a:p>
        </p:txBody>
      </p:sp>
      <p:sp>
        <p:nvSpPr>
          <p:cNvPr id="3" name="Tijdelijke aanduiding voor inhoud 2"/>
          <p:cNvSpPr>
            <a:spLocks noGrp="1"/>
          </p:cNvSpPr>
          <p:nvPr>
            <p:ph idx="1"/>
          </p:nvPr>
        </p:nvSpPr>
        <p:spPr/>
        <p:txBody>
          <a:bodyPr/>
          <a:lstStyle/>
          <a:p>
            <a:endParaRPr lang="en-GB"/>
          </a:p>
        </p:txBody>
      </p:sp>
      <p:sp>
        <p:nvSpPr>
          <p:cNvPr id="4" name="TextBox 15"/>
          <p:cNvSpPr txBox="1"/>
          <p:nvPr/>
        </p:nvSpPr>
        <p:spPr>
          <a:xfrm>
            <a:off x="361950" y="5064062"/>
            <a:ext cx="8153400" cy="646331"/>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After Save, four Incomplete Accessions are identified</a:t>
            </a:r>
          </a:p>
          <a:p>
            <a:r>
              <a:rPr lang="en-US" dirty="0" smtClean="0"/>
              <a:t>Select all four Incomplete Accessions to associate with the single Full Accession</a:t>
            </a:r>
            <a:endParaRPr lang="en-US" dirty="0"/>
          </a:p>
        </p:txBody>
      </p:sp>
      <p:sp>
        <p:nvSpPr>
          <p:cNvPr id="5" name="TextBox 8"/>
          <p:cNvSpPr txBox="1"/>
          <p:nvPr/>
        </p:nvSpPr>
        <p:spPr>
          <a:xfrm>
            <a:off x="3550276" y="2001341"/>
            <a:ext cx="3906647"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Four Incomplete Accessions are created</a:t>
            </a:r>
            <a:endParaRPr lang="en-US" dirty="0"/>
          </a:p>
        </p:txBody>
      </p:sp>
      <p:pic>
        <p:nvPicPr>
          <p:cNvPr id="6"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75" y="695563"/>
            <a:ext cx="1586354" cy="977248"/>
          </a:xfrm>
          <a:prstGeom prst="rect">
            <a:avLst/>
          </a:prstGeom>
        </p:spPr>
      </p:pic>
      <p:pic>
        <p:nvPicPr>
          <p:cNvPr id="7"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715654"/>
            <a:ext cx="1347457" cy="830079"/>
          </a:xfrm>
          <a:prstGeom prst="rect">
            <a:avLst/>
          </a:prstGeom>
        </p:spPr>
      </p:pic>
      <p:pic>
        <p:nvPicPr>
          <p:cNvPr id="8"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4" y="2485674"/>
            <a:ext cx="1557007" cy="959169"/>
          </a:xfrm>
          <a:prstGeom prst="rect">
            <a:avLst/>
          </a:prstGeom>
        </p:spPr>
      </p:pic>
      <p:pic>
        <p:nvPicPr>
          <p:cNvPr id="9"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124" y="3394073"/>
            <a:ext cx="1049601" cy="646590"/>
          </a:xfrm>
          <a:prstGeom prst="rect">
            <a:avLst/>
          </a:prstGeom>
        </p:spPr>
      </p:pic>
      <p:sp>
        <p:nvSpPr>
          <p:cNvPr id="10" name="Right Arrow 9"/>
          <p:cNvSpPr/>
          <p:nvPr/>
        </p:nvSpPr>
        <p:spPr>
          <a:xfrm rot="2219628" flipV="1">
            <a:off x="2032139" y="1440919"/>
            <a:ext cx="138942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flipV="1">
            <a:off x="2242807" y="2009330"/>
            <a:ext cx="105266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21114843" flipV="1">
            <a:off x="2175191" y="2449855"/>
            <a:ext cx="1132945" cy="99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9987596" flipV="1">
            <a:off x="2075514" y="3114652"/>
            <a:ext cx="1022672" cy="51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6931" y="3709248"/>
            <a:ext cx="1624285" cy="1082857"/>
          </a:xfrm>
          <a:prstGeom prst="rect">
            <a:avLst/>
          </a:prstGeom>
        </p:spPr>
      </p:pic>
      <p:sp>
        <p:nvSpPr>
          <p:cNvPr id="15" name="TextBox 14"/>
          <p:cNvSpPr txBox="1"/>
          <p:nvPr/>
        </p:nvSpPr>
        <p:spPr>
          <a:xfrm>
            <a:off x="4438650" y="4162190"/>
            <a:ext cx="3312061"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Single Full Accession is recorded</a:t>
            </a:r>
            <a:endParaRPr lang="en-US" dirty="0"/>
          </a:p>
        </p:txBody>
      </p:sp>
      <p:sp>
        <p:nvSpPr>
          <p:cNvPr id="16" name="Right Arrow 13"/>
          <p:cNvSpPr/>
          <p:nvPr/>
        </p:nvSpPr>
        <p:spPr>
          <a:xfrm>
            <a:off x="3603935" y="4371778"/>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2829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5307" y="-269394"/>
            <a:ext cx="7886700" cy="1325563"/>
          </a:xfrm>
        </p:spPr>
        <p:txBody>
          <a:bodyPr>
            <a:normAutofit/>
          </a:bodyPr>
          <a:lstStyle/>
          <a:p>
            <a:pPr algn="ctr"/>
            <a:r>
              <a:rPr lang="en-US" sz="4000" dirty="0"/>
              <a:t>Rolling Back</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3"/>
          <p:cNvSpPr txBox="1"/>
          <p:nvPr/>
        </p:nvSpPr>
        <p:spPr>
          <a:xfrm>
            <a:off x="352323" y="3712428"/>
            <a:ext cx="8086302"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Transaction Monitoring will display 3 transactions –Added Incomplete Accession, </a:t>
            </a:r>
          </a:p>
          <a:p>
            <a:r>
              <a:rPr lang="en-US" dirty="0" smtClean="0"/>
              <a:t>Added Accession (the Full Accession), and Completed Incomplete Accession</a:t>
            </a:r>
          </a:p>
          <a:p>
            <a:r>
              <a:rPr lang="en-US" dirty="0" smtClean="0"/>
              <a:t>(associating the two transactions). If you choose to Roll Back (Undo Selected) the</a:t>
            </a:r>
          </a:p>
          <a:p>
            <a:r>
              <a:rPr lang="en-US" dirty="0" smtClean="0"/>
              <a:t>Completed Incomplete Accession if you made an error in associating the two, the </a:t>
            </a:r>
          </a:p>
          <a:p>
            <a:r>
              <a:rPr lang="en-US" dirty="0" smtClean="0"/>
              <a:t>Incomplete Accession will reappear in the Incomplete Accession grid, any information entered into it will remain with it. In the Full </a:t>
            </a:r>
            <a:r>
              <a:rPr lang="en-US" dirty="0"/>
              <a:t>A</a:t>
            </a:r>
            <a:r>
              <a:rPr lang="en-US" dirty="0" smtClean="0"/>
              <a:t>ccession any information entered into the Incomplete Accession will be removed.</a:t>
            </a:r>
            <a:endParaRPr lang="en-GB" dirty="0"/>
          </a:p>
        </p:txBody>
      </p:sp>
      <p:pic>
        <p:nvPicPr>
          <p:cNvPr id="5" name="Picture 2"/>
          <p:cNvPicPr>
            <a:picLocks noChangeAspect="1"/>
          </p:cNvPicPr>
          <p:nvPr/>
        </p:nvPicPr>
        <p:blipFill>
          <a:blip r:embed="rId2"/>
          <a:stretch>
            <a:fillRect/>
          </a:stretch>
        </p:blipFill>
        <p:spPr>
          <a:xfrm>
            <a:off x="605307" y="653224"/>
            <a:ext cx="7533648" cy="3059204"/>
          </a:xfrm>
          <a:prstGeom prst="rect">
            <a:avLst/>
          </a:prstGeom>
          <a:ln>
            <a:solidFill>
              <a:schemeClr val="tx1"/>
            </a:solidFill>
          </a:ln>
        </p:spPr>
      </p:pic>
    </p:spTree>
    <p:extLst>
      <p:ext uri="{BB962C8B-B14F-4D97-AF65-F5344CB8AC3E}">
        <p14:creationId xmlns:p14="http://schemas.microsoft.com/office/powerpoint/2010/main" val="3656054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en-US" sz="3600" dirty="0"/>
              <a:t>Any Questions on Creating and Associating New Incomplete Accessions?</a:t>
            </a:r>
            <a:endParaRPr lang="en-GB" sz="3600" dirty="0"/>
          </a:p>
        </p:txBody>
      </p:sp>
      <p:sp>
        <p:nvSpPr>
          <p:cNvPr id="3" name="Tijdelijke aanduiding voor inhoud 2"/>
          <p:cNvSpPr>
            <a:spLocks noGrp="1"/>
          </p:cNvSpPr>
          <p:nvPr>
            <p:ph idx="1"/>
          </p:nvPr>
        </p:nvSpPr>
        <p:spPr/>
        <p:txBody>
          <a:bodyPr/>
          <a:lstStyle/>
          <a:p>
            <a:endParaRPr lang="en-GB"/>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690689"/>
            <a:ext cx="6248400" cy="4180114"/>
          </a:xfrm>
          <a:prstGeom prst="rect">
            <a:avLst/>
          </a:prstGeom>
          <a:effectLst>
            <a:softEdge rad="127000"/>
          </a:effectLst>
        </p:spPr>
      </p:pic>
    </p:spTree>
    <p:extLst>
      <p:ext uri="{BB962C8B-B14F-4D97-AF65-F5344CB8AC3E}">
        <p14:creationId xmlns:p14="http://schemas.microsoft.com/office/powerpoint/2010/main" val="1751802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871246"/>
          </a:xfrm>
        </p:spPr>
        <p:txBody>
          <a:bodyPr>
            <a:normAutofit/>
          </a:bodyPr>
          <a:lstStyle/>
          <a:p>
            <a:pPr algn="ctr"/>
            <a:r>
              <a:rPr lang="en-US" sz="4000" dirty="0"/>
              <a:t>Migrated Incomplete Accessions</a:t>
            </a:r>
            <a:endParaRPr lang="en-GB" sz="4000" dirty="0"/>
          </a:p>
        </p:txBody>
      </p:sp>
      <p:sp>
        <p:nvSpPr>
          <p:cNvPr id="3" name="Tijdelijke aanduiding voor inhoud 2"/>
          <p:cNvSpPr>
            <a:spLocks noGrp="1"/>
          </p:cNvSpPr>
          <p:nvPr>
            <p:ph idx="1"/>
          </p:nvPr>
        </p:nvSpPr>
        <p:spPr/>
        <p:txBody>
          <a:bodyPr>
            <a:normAutofit fontScale="92500"/>
          </a:bodyPr>
          <a:lstStyle/>
          <a:p>
            <a:r>
              <a:rPr lang="en-US" dirty="0"/>
              <a:t>Most of these came over from “non-accessioned” animals in </a:t>
            </a:r>
            <a:r>
              <a:rPr lang="en-US" dirty="0" err="1"/>
              <a:t>MedARKS</a:t>
            </a:r>
            <a:endParaRPr lang="en-US" dirty="0"/>
          </a:p>
          <a:p>
            <a:pPr lvl="1"/>
            <a:r>
              <a:rPr lang="en-US" dirty="0"/>
              <a:t>Some of these may be records for animals that have been fully accessioned into your collection but were never associated</a:t>
            </a:r>
          </a:p>
          <a:p>
            <a:pPr lvl="1"/>
            <a:r>
              <a:rPr lang="en-US" dirty="0"/>
              <a:t>Some may be records sourced to another institution that were never meant to be associated with your institution</a:t>
            </a:r>
          </a:p>
          <a:p>
            <a:pPr lvl="1"/>
            <a:r>
              <a:rPr lang="en-US" dirty="0"/>
              <a:t>Some may be for animals that you recorded medical data on but never intended to fully accession</a:t>
            </a:r>
          </a:p>
          <a:p>
            <a:r>
              <a:rPr lang="en-US" dirty="0"/>
              <a:t>Some are records that were unable to be “linked” to existing animals in ZIMS</a:t>
            </a:r>
          </a:p>
          <a:p>
            <a:endParaRPr lang="en-GB" dirty="0"/>
          </a:p>
        </p:txBody>
      </p:sp>
    </p:spTree>
    <p:extLst>
      <p:ext uri="{BB962C8B-B14F-4D97-AF65-F5344CB8AC3E}">
        <p14:creationId xmlns:p14="http://schemas.microsoft.com/office/powerpoint/2010/main" val="41626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4669"/>
            <a:ext cx="7886700" cy="1325563"/>
          </a:xfrm>
        </p:spPr>
        <p:txBody>
          <a:bodyPr>
            <a:normAutofit/>
          </a:bodyPr>
          <a:lstStyle/>
          <a:p>
            <a:pPr algn="ctr"/>
            <a:r>
              <a:rPr lang="en-US" sz="4000" dirty="0"/>
              <a:t>Identifying Migrated Incomplete Accessions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470079" y="3685504"/>
            <a:ext cx="7839197"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It is easy to tell what Incomplete Accessions migrated from MedARKS and which</a:t>
            </a:r>
          </a:p>
          <a:p>
            <a:r>
              <a:rPr lang="en-US" dirty="0"/>
              <a:t>o</a:t>
            </a:r>
            <a:r>
              <a:rPr lang="en-US" dirty="0" smtClean="0"/>
              <a:t>nes were entered specifically as Incomplete Accessions. In the grid above only </a:t>
            </a:r>
          </a:p>
          <a:p>
            <a:r>
              <a:rPr lang="en-US" dirty="0"/>
              <a:t>t</a:t>
            </a:r>
            <a:r>
              <a:rPr lang="en-US" dirty="0" smtClean="0"/>
              <a:t>he top entry (red box) was entered as an Incomplete Accession. All of the others</a:t>
            </a:r>
          </a:p>
          <a:p>
            <a:r>
              <a:rPr lang="en-US" dirty="0" smtClean="0"/>
              <a:t>(yellow highlight) have migrated from MedARKS as non-accessioned animals. The </a:t>
            </a:r>
          </a:p>
          <a:p>
            <a:r>
              <a:rPr lang="en-US" dirty="0" smtClean="0"/>
              <a:t>Record Created Date </a:t>
            </a:r>
            <a:r>
              <a:rPr lang="en-US" dirty="0"/>
              <a:t>f</a:t>
            </a:r>
            <a:r>
              <a:rPr lang="en-US" dirty="0" smtClean="0"/>
              <a:t>or the new Incomplete Accession will be the date that you </a:t>
            </a:r>
          </a:p>
          <a:p>
            <a:r>
              <a:rPr lang="en-US" dirty="0" smtClean="0"/>
              <a:t>recorded it. The Record Created Date for the From MedARKS records will be the</a:t>
            </a:r>
          </a:p>
          <a:p>
            <a:r>
              <a:rPr lang="en-US" dirty="0" smtClean="0"/>
              <a:t>date that you migrated MedARKS into ZIMS.</a:t>
            </a:r>
            <a:endParaRPr lang="en-US" dirty="0"/>
          </a:p>
        </p:txBody>
      </p:sp>
      <p:pic>
        <p:nvPicPr>
          <p:cNvPr id="5" name="Picture 3"/>
          <p:cNvPicPr>
            <a:picLocks noChangeAspect="1"/>
          </p:cNvPicPr>
          <p:nvPr/>
        </p:nvPicPr>
        <p:blipFill>
          <a:blip r:embed="rId2"/>
          <a:stretch>
            <a:fillRect/>
          </a:stretch>
        </p:blipFill>
        <p:spPr>
          <a:xfrm>
            <a:off x="150371" y="1260138"/>
            <a:ext cx="8843257" cy="2425366"/>
          </a:xfrm>
          <a:prstGeom prst="rect">
            <a:avLst/>
          </a:prstGeom>
          <a:ln>
            <a:solidFill>
              <a:schemeClr val="tx1"/>
            </a:solidFill>
          </a:ln>
        </p:spPr>
      </p:pic>
    </p:spTree>
    <p:extLst>
      <p:ext uri="{BB962C8B-B14F-4D97-AF65-F5344CB8AC3E}">
        <p14:creationId xmlns:p14="http://schemas.microsoft.com/office/powerpoint/2010/main" val="2384525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06851"/>
          </a:xfrm>
        </p:spPr>
        <p:txBody>
          <a:bodyPr>
            <a:normAutofit fontScale="90000"/>
          </a:bodyPr>
          <a:lstStyle/>
          <a:p>
            <a:pPr algn="ctr"/>
            <a:r>
              <a:rPr lang="en-US" sz="4000" dirty="0"/>
              <a:t>Incomplete Accession – GAN Suffix</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48190" y="1422165"/>
            <a:ext cx="7247619" cy="1428571"/>
          </a:xfrm>
          <a:prstGeom prst="rect">
            <a:avLst/>
          </a:prstGeom>
          <a:ln>
            <a:solidFill>
              <a:schemeClr val="tx1"/>
            </a:solidFill>
          </a:ln>
        </p:spPr>
      </p:pic>
      <p:sp>
        <p:nvSpPr>
          <p:cNvPr id="5" name="TextBox 4"/>
          <p:cNvSpPr txBox="1"/>
          <p:nvPr/>
        </p:nvSpPr>
        <p:spPr>
          <a:xfrm>
            <a:off x="681575" y="3254196"/>
            <a:ext cx="7780848"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Another easy way to tell if the Incomplete Accession was added by the</a:t>
            </a:r>
          </a:p>
          <a:p>
            <a:r>
              <a:rPr lang="en-US" dirty="0" smtClean="0"/>
              <a:t>User or migrated is that ZIMS creates a temporary GAN ending in “IA” </a:t>
            </a:r>
          </a:p>
          <a:p>
            <a:r>
              <a:rPr lang="en-US" dirty="0" smtClean="0"/>
              <a:t>(</a:t>
            </a:r>
            <a:r>
              <a:rPr lang="en-US" b="1" dirty="0" smtClean="0">
                <a:solidFill>
                  <a:srgbClr val="FF0000"/>
                </a:solidFill>
              </a:rPr>
              <a:t>I</a:t>
            </a:r>
            <a:r>
              <a:rPr lang="en-US" dirty="0" smtClean="0"/>
              <a:t>ncomplete </a:t>
            </a:r>
            <a:r>
              <a:rPr lang="en-US" b="1" dirty="0" smtClean="0">
                <a:solidFill>
                  <a:srgbClr val="FF0000"/>
                </a:solidFill>
              </a:rPr>
              <a:t>A</a:t>
            </a:r>
            <a:r>
              <a:rPr lang="en-US" dirty="0" smtClean="0"/>
              <a:t>ccession) for those entered via the User Interface (green</a:t>
            </a:r>
          </a:p>
          <a:p>
            <a:r>
              <a:rPr lang="en-US" dirty="0" smtClean="0"/>
              <a:t>Box) while migrated Incomplete Accessions have GANS ending in “IC (</a:t>
            </a:r>
            <a:r>
              <a:rPr lang="en-US" b="1" dirty="0" err="1" smtClean="0">
                <a:solidFill>
                  <a:srgbClr val="FF0000"/>
                </a:solidFill>
              </a:rPr>
              <a:t>I</a:t>
            </a:r>
            <a:r>
              <a:rPr lang="en-US" dirty="0" err="1" smtClean="0"/>
              <a:t>n</a:t>
            </a:r>
            <a:r>
              <a:rPr lang="en-US" b="1" dirty="0" err="1" smtClean="0">
                <a:solidFill>
                  <a:srgbClr val="FF0000"/>
                </a:solidFill>
              </a:rPr>
              <a:t>C</a:t>
            </a:r>
            <a:r>
              <a:rPr lang="en-US" dirty="0" err="1" smtClean="0"/>
              <a:t>omplete</a:t>
            </a:r>
            <a:endParaRPr lang="en-US" dirty="0" smtClean="0"/>
          </a:p>
          <a:p>
            <a:r>
              <a:rPr lang="en-US" dirty="0" smtClean="0"/>
              <a:t>Accession) (red box).</a:t>
            </a:r>
            <a:endParaRPr lang="en-US" dirty="0"/>
          </a:p>
        </p:txBody>
      </p:sp>
    </p:spTree>
    <p:extLst>
      <p:ext uri="{BB962C8B-B14F-4D97-AF65-F5344CB8AC3E}">
        <p14:creationId xmlns:p14="http://schemas.microsoft.com/office/powerpoint/2010/main" val="96388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4670"/>
            <a:ext cx="7886700" cy="832609"/>
          </a:xfrm>
        </p:spPr>
        <p:txBody>
          <a:bodyPr>
            <a:normAutofit/>
          </a:bodyPr>
          <a:lstStyle/>
          <a:p>
            <a:pPr algn="ctr"/>
            <a:r>
              <a:rPr lang="en-US" sz="4000" dirty="0"/>
              <a:t>Remove Selected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28650" y="772732"/>
            <a:ext cx="7867095" cy="2456357"/>
          </a:xfrm>
          <a:prstGeom prst="rect">
            <a:avLst/>
          </a:prstGeom>
          <a:ln>
            <a:solidFill>
              <a:schemeClr val="tx1"/>
            </a:solidFill>
          </a:ln>
        </p:spPr>
      </p:pic>
      <p:sp>
        <p:nvSpPr>
          <p:cNvPr id="5" name="TextBox 5"/>
          <p:cNvSpPr txBox="1"/>
          <p:nvPr/>
        </p:nvSpPr>
        <p:spPr>
          <a:xfrm>
            <a:off x="110490" y="3388771"/>
            <a:ext cx="8923020"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Not all Incomplete Accessions should be associated with a Full Accession. If you do not want </a:t>
            </a:r>
          </a:p>
          <a:p>
            <a:r>
              <a:rPr lang="en-US" dirty="0" smtClean="0"/>
              <a:t>to associate you have the option to Remove it. Removing the record will delete all associated </a:t>
            </a:r>
          </a:p>
          <a:p>
            <a:r>
              <a:rPr lang="en-US" dirty="0" smtClean="0"/>
              <a:t>records although you can Roll it back in Transaction Monitoring up to three months from the </a:t>
            </a:r>
          </a:p>
          <a:p>
            <a:r>
              <a:rPr lang="en-US" dirty="0" smtClean="0"/>
              <a:t>time of Removing. You will receive a message if it has any associated records and you should </a:t>
            </a:r>
          </a:p>
          <a:p>
            <a:r>
              <a:rPr lang="en-US" dirty="0"/>
              <a:t>c</a:t>
            </a:r>
            <a:r>
              <a:rPr lang="en-US" dirty="0" smtClean="0"/>
              <a:t>losely review the record first to make sure that you indeed do want to Remove it.</a:t>
            </a:r>
            <a:endParaRPr lang="en-US" dirty="0"/>
          </a:p>
        </p:txBody>
      </p:sp>
      <p:pic>
        <p:nvPicPr>
          <p:cNvPr id="6" name="Picture 4"/>
          <p:cNvPicPr>
            <a:picLocks noChangeAspect="1"/>
          </p:cNvPicPr>
          <p:nvPr/>
        </p:nvPicPr>
        <p:blipFill>
          <a:blip r:embed="rId3"/>
          <a:stretch>
            <a:fillRect/>
          </a:stretch>
        </p:blipFill>
        <p:spPr>
          <a:xfrm>
            <a:off x="110490" y="5025781"/>
            <a:ext cx="5576552" cy="1350210"/>
          </a:xfrm>
          <a:prstGeom prst="rect">
            <a:avLst/>
          </a:prstGeom>
          <a:ln>
            <a:solidFill>
              <a:schemeClr val="tx1"/>
            </a:solidFill>
          </a:ln>
        </p:spPr>
      </p:pic>
    </p:spTree>
    <p:extLst>
      <p:ext uri="{BB962C8B-B14F-4D97-AF65-F5344CB8AC3E}">
        <p14:creationId xmlns:p14="http://schemas.microsoft.com/office/powerpoint/2010/main" val="119968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New Attraction!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91921" y="924059"/>
            <a:ext cx="7161905" cy="2561905"/>
          </a:xfrm>
          <a:prstGeom prst="rect">
            <a:avLst/>
          </a:prstGeom>
          <a:ln>
            <a:solidFill>
              <a:schemeClr val="tx1"/>
            </a:solidFill>
          </a:ln>
        </p:spPr>
      </p:pic>
      <p:sp>
        <p:nvSpPr>
          <p:cNvPr id="5" name="TextBox 5"/>
          <p:cNvSpPr txBox="1"/>
          <p:nvPr/>
        </p:nvSpPr>
        <p:spPr>
          <a:xfrm>
            <a:off x="5029200" y="2819400"/>
            <a:ext cx="3923703"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ability to Archive Incomplete</a:t>
            </a:r>
          </a:p>
          <a:p>
            <a:r>
              <a:rPr lang="en-US" dirty="0" smtClean="0"/>
              <a:t>Accessions was just added to ZIMS. </a:t>
            </a:r>
          </a:p>
          <a:p>
            <a:r>
              <a:rPr lang="en-US" dirty="0" smtClean="0"/>
              <a:t>This will allow you to get them off of </a:t>
            </a:r>
          </a:p>
          <a:p>
            <a:r>
              <a:rPr lang="en-US" dirty="0"/>
              <a:t>y</a:t>
            </a:r>
            <a:r>
              <a:rPr lang="en-US" dirty="0" smtClean="0"/>
              <a:t>our main page until you can determine</a:t>
            </a:r>
          </a:p>
          <a:p>
            <a:r>
              <a:rPr lang="en-US" dirty="0"/>
              <a:t>h</a:t>
            </a:r>
            <a:r>
              <a:rPr lang="en-US" dirty="0" smtClean="0"/>
              <a:t>ow to deal with them. You can</a:t>
            </a:r>
          </a:p>
          <a:p>
            <a:r>
              <a:rPr lang="en-US" dirty="0" smtClean="0"/>
              <a:t>select to “Include Archived” to once</a:t>
            </a:r>
          </a:p>
          <a:p>
            <a:r>
              <a:rPr lang="en-US" dirty="0"/>
              <a:t>a</a:t>
            </a:r>
            <a:r>
              <a:rPr lang="en-US" dirty="0" smtClean="0"/>
              <a:t>gain display these records. They can </a:t>
            </a:r>
          </a:p>
          <a:p>
            <a:r>
              <a:rPr lang="en-US" dirty="0" smtClean="0"/>
              <a:t>also be made Active again so they </a:t>
            </a:r>
          </a:p>
          <a:p>
            <a:r>
              <a:rPr lang="en-US" dirty="0" smtClean="0"/>
              <a:t>can be addressed properly.</a:t>
            </a:r>
            <a:endParaRPr lang="en-US" dirty="0"/>
          </a:p>
        </p:txBody>
      </p:sp>
      <p:pic>
        <p:nvPicPr>
          <p:cNvPr id="6" name="Picture 4"/>
          <p:cNvPicPr>
            <a:picLocks noChangeAspect="1"/>
          </p:cNvPicPr>
          <p:nvPr/>
        </p:nvPicPr>
        <p:blipFill>
          <a:blip r:embed="rId3"/>
          <a:stretch>
            <a:fillRect/>
          </a:stretch>
        </p:blipFill>
        <p:spPr>
          <a:xfrm>
            <a:off x="291921" y="3727557"/>
            <a:ext cx="4600000" cy="1828571"/>
          </a:xfrm>
          <a:prstGeom prst="rect">
            <a:avLst/>
          </a:prstGeom>
          <a:ln>
            <a:solidFill>
              <a:schemeClr val="tx1"/>
            </a:solidFill>
          </a:ln>
        </p:spPr>
      </p:pic>
    </p:spTree>
    <p:extLst>
      <p:ext uri="{BB962C8B-B14F-4D97-AF65-F5344CB8AC3E}">
        <p14:creationId xmlns:p14="http://schemas.microsoft.com/office/powerpoint/2010/main" val="2329174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Incomplete Accessions</a:t>
            </a:r>
            <a:endParaRPr lang="en-GB" sz="4000" dirty="0"/>
          </a:p>
        </p:txBody>
      </p:sp>
      <p:sp>
        <p:nvSpPr>
          <p:cNvPr id="3" name="Tijdelijke aanduiding voor inhoud 2"/>
          <p:cNvSpPr>
            <a:spLocks noGrp="1"/>
          </p:cNvSpPr>
          <p:nvPr>
            <p:ph idx="1"/>
          </p:nvPr>
        </p:nvSpPr>
        <p:spPr>
          <a:xfrm>
            <a:off x="628650" y="1439258"/>
            <a:ext cx="7886700" cy="4351338"/>
          </a:xfrm>
        </p:spPr>
        <p:txBody>
          <a:bodyPr>
            <a:normAutofit fontScale="55000" lnSpcReduction="20000"/>
          </a:bodyPr>
          <a:lstStyle/>
          <a:p>
            <a:r>
              <a:rPr lang="en-US" sz="3200" dirty="0"/>
              <a:t>Original intent was to allow Veterinary Staff to create a record that they could record medical data into (</a:t>
            </a:r>
            <a:r>
              <a:rPr lang="en-US" sz="3200" dirty="0" err="1"/>
              <a:t>MedARKS</a:t>
            </a:r>
            <a:r>
              <a:rPr lang="en-US" sz="3200" dirty="0"/>
              <a:t> non-accessioned animal) while waiting for the Registrar to actually accession the animal.</a:t>
            </a:r>
          </a:p>
          <a:p>
            <a:r>
              <a:rPr lang="en-US" sz="3200" dirty="0"/>
              <a:t>Curators may also want to use the feature should they wish to record information on an animal that has not yet been accessioned.</a:t>
            </a:r>
          </a:p>
          <a:p>
            <a:r>
              <a:rPr lang="en-US" sz="3200" dirty="0"/>
              <a:t>Incomplete Accessions can also be used to avoid Receiver Initiated transactions if the Sender has not yet recorded a disposition. This is especially helpful for groups when it is not clear if you are receiving an entire group or a group split from another group at the Sending institution.</a:t>
            </a:r>
          </a:p>
          <a:p>
            <a:r>
              <a:rPr lang="en-US" sz="3200" dirty="0"/>
              <a:t>All information recorded on an Incomplete Accession will be migrated into the permanent accession record once it is associated.</a:t>
            </a:r>
          </a:p>
          <a:p>
            <a:r>
              <a:rPr lang="en-US" sz="3200" dirty="0"/>
              <a:t>Some Incomplete Accessions are migrated from </a:t>
            </a:r>
            <a:r>
              <a:rPr lang="en-US" sz="3200" dirty="0" err="1"/>
              <a:t>MedARKS</a:t>
            </a:r>
            <a:r>
              <a:rPr lang="en-US" sz="3200" dirty="0"/>
              <a:t>.</a:t>
            </a:r>
          </a:p>
          <a:p>
            <a:r>
              <a:rPr lang="en-US" sz="3200" dirty="0"/>
              <a:t>Access to creating Incomplete Accessions is found under My Institution&gt;Institution Roles&gt;Animal module. </a:t>
            </a:r>
            <a:br>
              <a:rPr lang="en-US" sz="3200" dirty="0"/>
            </a:br>
            <a:r>
              <a:rPr lang="en-US" sz="3200" b="1" dirty="0"/>
              <a:t>It is not a Medical module functionality by default!</a:t>
            </a:r>
            <a:endParaRPr lang="en-GB" sz="3200" b="1" dirty="0"/>
          </a:p>
          <a:p>
            <a:endParaRPr lang="en-GB" dirty="0"/>
          </a:p>
        </p:txBody>
      </p:sp>
    </p:spTree>
    <p:extLst>
      <p:ext uri="{BB962C8B-B14F-4D97-AF65-F5344CB8AC3E}">
        <p14:creationId xmlns:p14="http://schemas.microsoft.com/office/powerpoint/2010/main" val="412430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9064"/>
            <a:ext cx="7886700" cy="1325563"/>
          </a:xfrm>
        </p:spPr>
        <p:txBody>
          <a:bodyPr>
            <a:normAutofit/>
          </a:bodyPr>
          <a:lstStyle/>
          <a:p>
            <a:pPr algn="ctr"/>
            <a:r>
              <a:rPr lang="en-US" sz="4000" dirty="0"/>
              <a:t>Scenario 1 - Associating with a Full Accession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1759985" y="1360919"/>
            <a:ext cx="5624030" cy="1833170"/>
          </a:xfrm>
          <a:prstGeom prst="rect">
            <a:avLst/>
          </a:prstGeom>
          <a:ln>
            <a:solidFill>
              <a:schemeClr val="tx1"/>
            </a:solidFill>
          </a:ln>
        </p:spPr>
      </p:pic>
      <p:sp>
        <p:nvSpPr>
          <p:cNvPr id="5" name="TextBox 4"/>
          <p:cNvSpPr txBox="1"/>
          <p:nvPr/>
        </p:nvSpPr>
        <p:spPr>
          <a:xfrm>
            <a:off x="381000" y="3304304"/>
            <a:ext cx="8638906"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For any Incomplete Accessions that should have been associated with a Full Accession but never was, you will need to use the Complete Selected option from the Incomplete Accessions grid. You will then be able to select the Full Accession with which you wish to associate the Incomplete Accession, just as you can for newly created Incomplete Accessions. If you find an animal record that should have medical data but does not, that</a:t>
            </a:r>
          </a:p>
          <a:p>
            <a:r>
              <a:rPr lang="en-US" dirty="0"/>
              <a:t>i</a:t>
            </a:r>
            <a:r>
              <a:rPr lang="en-US" dirty="0" smtClean="0"/>
              <a:t>nformation has probably come over as an Incomplete Accession.</a:t>
            </a:r>
          </a:p>
        </p:txBody>
      </p:sp>
      <p:pic>
        <p:nvPicPr>
          <p:cNvPr id="6" name="Picture 7"/>
          <p:cNvPicPr>
            <a:picLocks noChangeAspect="1"/>
          </p:cNvPicPr>
          <p:nvPr/>
        </p:nvPicPr>
        <p:blipFill rotWithShape="1">
          <a:blip r:embed="rId3"/>
          <a:srcRect t="1" b="14375"/>
          <a:stretch/>
        </p:blipFill>
        <p:spPr>
          <a:xfrm>
            <a:off x="1449611" y="5058630"/>
            <a:ext cx="3122389" cy="1638682"/>
          </a:xfrm>
          <a:prstGeom prst="rect">
            <a:avLst/>
          </a:prstGeom>
          <a:ln>
            <a:solidFill>
              <a:schemeClr val="tx1"/>
            </a:solidFill>
          </a:ln>
        </p:spPr>
      </p:pic>
    </p:spTree>
    <p:extLst>
      <p:ext uri="{BB962C8B-B14F-4D97-AF65-F5344CB8AC3E}">
        <p14:creationId xmlns:p14="http://schemas.microsoft.com/office/powerpoint/2010/main" val="2654062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84125"/>
          </a:xfrm>
        </p:spPr>
        <p:txBody>
          <a:bodyPr>
            <a:normAutofit fontScale="90000"/>
          </a:bodyPr>
          <a:lstStyle/>
          <a:p>
            <a:pPr algn="ctr"/>
            <a:r>
              <a:rPr lang="en-US" sz="4000" dirty="0"/>
              <a:t>Scenario 2 – Never at your Facility</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3352800" y="1583674"/>
            <a:ext cx="5334000" cy="3785652"/>
          </a:xfrm>
          <a:prstGeom prst="rect">
            <a:avLst/>
          </a:prstGeom>
          <a:solidFill>
            <a:schemeClr val="accent1">
              <a:lumMod val="20000"/>
              <a:lumOff val="80000"/>
            </a:schemeClr>
          </a:solidFill>
          <a:ln>
            <a:solidFill>
              <a:schemeClr val="tx1"/>
            </a:solidFill>
          </a:ln>
        </p:spPr>
        <p:txBody>
          <a:bodyPr wrap="square" rtlCol="0">
            <a:spAutoFit/>
          </a:bodyPr>
          <a:lstStyle/>
          <a:p>
            <a:r>
              <a:rPr lang="en-US" sz="2000" dirty="0"/>
              <a:t>Some “non-accessioned animals” were </a:t>
            </a:r>
            <a:endParaRPr lang="en-US" sz="2000" dirty="0" smtClean="0"/>
          </a:p>
          <a:p>
            <a:r>
              <a:rPr lang="en-US" sz="2000" dirty="0" smtClean="0"/>
              <a:t>created </a:t>
            </a:r>
            <a:r>
              <a:rPr lang="en-US" sz="2000" dirty="0"/>
              <a:t>when you imported medical </a:t>
            </a:r>
            <a:r>
              <a:rPr lang="en-US" sz="2000" dirty="0" smtClean="0"/>
              <a:t>records </a:t>
            </a:r>
            <a:r>
              <a:rPr lang="en-US" sz="2000" dirty="0"/>
              <a:t>from another institution into </a:t>
            </a:r>
            <a:r>
              <a:rPr lang="en-US" sz="2000" dirty="0" err="1" smtClean="0"/>
              <a:t>MedARKS</a:t>
            </a:r>
            <a:r>
              <a:rPr lang="en-US" sz="2000" dirty="0" smtClean="0"/>
              <a:t> from a </a:t>
            </a:r>
            <a:r>
              <a:rPr lang="en-US" sz="2000" dirty="0" err="1" smtClean="0"/>
              <a:t>MedARKS</a:t>
            </a:r>
            <a:r>
              <a:rPr lang="en-US" sz="2000" dirty="0" smtClean="0"/>
              <a:t> data export file sent to you. For example, you received one toad. It had a group prescription record that was linked not only to it but to three other toads that </a:t>
            </a:r>
            <a:r>
              <a:rPr lang="en-US" sz="2000" dirty="0"/>
              <a:t>s</a:t>
            </a:r>
            <a:r>
              <a:rPr lang="en-US" sz="2000" dirty="0" smtClean="0"/>
              <a:t>tayed at the Sender’s institution. If the imported record was only linked to your animal it would appear that it received four times the dose than was actually administered and it would be misleading when you look at the record.</a:t>
            </a:r>
            <a:endParaRPr lang="en-US" sz="2000" dirty="0"/>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26176"/>
            <a:ext cx="3124200" cy="2343150"/>
          </a:xfrm>
          <a:prstGeom prst="rect">
            <a:avLst/>
          </a:prstGeom>
          <a:effectLst>
            <a:softEdge rad="127000"/>
          </a:effectLst>
        </p:spPr>
      </p:pic>
    </p:spTree>
    <p:extLst>
      <p:ext uri="{BB962C8B-B14F-4D97-AF65-F5344CB8AC3E}">
        <p14:creationId xmlns:p14="http://schemas.microsoft.com/office/powerpoint/2010/main" val="3018920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7099" y="-291696"/>
            <a:ext cx="7886700" cy="1325563"/>
          </a:xfrm>
        </p:spPr>
        <p:txBody>
          <a:bodyPr>
            <a:normAutofit/>
          </a:bodyPr>
          <a:lstStyle/>
          <a:p>
            <a:pPr algn="ctr"/>
            <a:r>
              <a:rPr lang="en-US" sz="4000" dirty="0"/>
              <a:t>Scenario 2 continued…..</a:t>
            </a:r>
            <a:endParaRPr lang="en-GB" sz="4000" dirty="0"/>
          </a:p>
        </p:txBody>
      </p:sp>
      <p:sp>
        <p:nvSpPr>
          <p:cNvPr id="4" name="TextBox 16"/>
          <p:cNvSpPr txBox="1"/>
          <p:nvPr/>
        </p:nvSpPr>
        <p:spPr>
          <a:xfrm>
            <a:off x="4396483" y="716887"/>
            <a:ext cx="4145045"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compensate, MedARKS created</a:t>
            </a:r>
          </a:p>
          <a:p>
            <a:r>
              <a:rPr lang="en-US" dirty="0" smtClean="0"/>
              <a:t>three non-accessioned records that were</a:t>
            </a:r>
          </a:p>
          <a:p>
            <a:r>
              <a:rPr lang="en-US" dirty="0"/>
              <a:t>s</a:t>
            </a:r>
            <a:r>
              <a:rPr lang="en-US" dirty="0" smtClean="0"/>
              <a:t>ourced to the Sending institution</a:t>
            </a:r>
          </a:p>
          <a:p>
            <a:r>
              <a:rPr lang="en-US" dirty="0"/>
              <a:t>s</a:t>
            </a:r>
            <a:r>
              <a:rPr lang="en-US" dirty="0" smtClean="0"/>
              <a:t>o the prescription record remains</a:t>
            </a:r>
          </a:p>
          <a:p>
            <a:r>
              <a:rPr lang="en-US" dirty="0"/>
              <a:t>a</a:t>
            </a:r>
            <a:r>
              <a:rPr lang="en-US" dirty="0" smtClean="0"/>
              <a:t>ttached to four animals and does not</a:t>
            </a:r>
          </a:p>
          <a:p>
            <a:r>
              <a:rPr lang="en-US" dirty="0"/>
              <a:t>m</a:t>
            </a:r>
            <a:r>
              <a:rPr lang="en-US" dirty="0" smtClean="0"/>
              <a:t>islead the new institution. These </a:t>
            </a:r>
          </a:p>
          <a:p>
            <a:r>
              <a:rPr lang="en-US" dirty="0"/>
              <a:t>n</a:t>
            </a:r>
            <a:r>
              <a:rPr lang="en-US" dirty="0" smtClean="0"/>
              <a:t>on-accessioned animals came over</a:t>
            </a:r>
          </a:p>
          <a:p>
            <a:r>
              <a:rPr lang="en-US" dirty="0"/>
              <a:t>t</a:t>
            </a:r>
            <a:r>
              <a:rPr lang="en-US" dirty="0" smtClean="0"/>
              <a:t>o ZIMS as Incomplete Accessions. </a:t>
            </a:r>
            <a:endParaRPr lang="en-US" dirty="0"/>
          </a:p>
          <a:p>
            <a:r>
              <a:rPr lang="en-US" dirty="0" smtClean="0"/>
              <a:t>You should not create Full Accessions</a:t>
            </a:r>
          </a:p>
          <a:p>
            <a:r>
              <a:rPr lang="en-US" dirty="0"/>
              <a:t>a</a:t>
            </a:r>
            <a:r>
              <a:rPr lang="en-US" dirty="0" smtClean="0"/>
              <a:t>nd associate them with the three toads</a:t>
            </a:r>
          </a:p>
          <a:p>
            <a:r>
              <a:rPr lang="en-US" dirty="0"/>
              <a:t>t</a:t>
            </a:r>
            <a:r>
              <a:rPr lang="en-US" dirty="0" smtClean="0"/>
              <a:t>hat remained at the Sending facility.</a:t>
            </a:r>
            <a:endParaRPr lang="en-US" dirty="0"/>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7650" y="3899392"/>
            <a:ext cx="2216149" cy="1662112"/>
          </a:xfrm>
          <a:prstGeom prst="rect">
            <a:avLst/>
          </a:prstGeom>
          <a:effectLst>
            <a:softEdge rad="127000"/>
          </a:effectLst>
        </p:spPr>
      </p:pic>
      <p:sp>
        <p:nvSpPr>
          <p:cNvPr id="6" name="Oval 12"/>
          <p:cNvSpPr/>
          <p:nvPr/>
        </p:nvSpPr>
        <p:spPr>
          <a:xfrm>
            <a:off x="6339725" y="3813024"/>
            <a:ext cx="2031998" cy="1936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14"/>
          <p:cNvCxnSpPr/>
          <p:nvPr/>
        </p:nvCxnSpPr>
        <p:spPr>
          <a:xfrm flipV="1">
            <a:off x="6637304" y="4045703"/>
            <a:ext cx="1436840" cy="13694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575" y="3889866"/>
            <a:ext cx="2228850" cy="1671638"/>
          </a:xfrm>
          <a:prstGeom prst="rect">
            <a:avLst/>
          </a:prstGeom>
          <a:effectLst>
            <a:softEdge rad="127000"/>
          </a:effectLst>
        </p:spPr>
      </p:pic>
      <p:pic>
        <p:nvPicPr>
          <p:cNvPr id="9" name="Picture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2308" y="3945970"/>
            <a:ext cx="2231967" cy="1670858"/>
          </a:xfrm>
          <a:prstGeom prst="rect">
            <a:avLst/>
          </a:prstGeom>
          <a:effectLst>
            <a:softEdge rad="127000"/>
          </a:effectLst>
        </p:spPr>
      </p:pic>
      <p:sp>
        <p:nvSpPr>
          <p:cNvPr id="10" name="Oval 11"/>
          <p:cNvSpPr/>
          <p:nvPr/>
        </p:nvSpPr>
        <p:spPr>
          <a:xfrm>
            <a:off x="3553631" y="3899392"/>
            <a:ext cx="2031998" cy="1936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1"/>
          <p:cNvSpPr/>
          <p:nvPr/>
        </p:nvSpPr>
        <p:spPr>
          <a:xfrm>
            <a:off x="672292" y="3889866"/>
            <a:ext cx="2031998" cy="1936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9"/>
          <p:cNvCxnSpPr/>
          <p:nvPr/>
        </p:nvCxnSpPr>
        <p:spPr>
          <a:xfrm flipV="1">
            <a:off x="944242" y="4132683"/>
            <a:ext cx="1436840" cy="13694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9"/>
          <p:cNvCxnSpPr/>
          <p:nvPr/>
        </p:nvCxnSpPr>
        <p:spPr>
          <a:xfrm flipV="1">
            <a:off x="3857815" y="4184199"/>
            <a:ext cx="1436840" cy="13694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615" y="1033867"/>
            <a:ext cx="3124200" cy="2343150"/>
          </a:xfrm>
          <a:prstGeom prst="rect">
            <a:avLst/>
          </a:prstGeom>
          <a:effectLst>
            <a:softEdge rad="127000"/>
          </a:effectLst>
        </p:spPr>
      </p:pic>
      <p:sp>
        <p:nvSpPr>
          <p:cNvPr id="15" name="Oval 13"/>
          <p:cNvSpPr/>
          <p:nvPr/>
        </p:nvSpPr>
        <p:spPr>
          <a:xfrm>
            <a:off x="936866" y="940602"/>
            <a:ext cx="2667001" cy="2529681"/>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977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Scenario 3 –</a:t>
            </a:r>
            <a:br>
              <a:rPr lang="en-US" sz="3600" dirty="0"/>
            </a:br>
            <a:r>
              <a:rPr lang="en-US" sz="3600" dirty="0"/>
              <a:t>At Your Facility But Not Accessioned</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270355" y="1261896"/>
            <a:ext cx="8513050" cy="1325562"/>
          </a:xfrm>
          <a:prstGeom prst="rect">
            <a:avLst/>
          </a:prstGeom>
          <a:ln>
            <a:solidFill>
              <a:schemeClr val="tx1"/>
            </a:solidFill>
          </a:ln>
        </p:spPr>
      </p:pic>
      <p:sp>
        <p:nvSpPr>
          <p:cNvPr id="5" name="TextBox 3"/>
          <p:cNvSpPr txBox="1"/>
          <p:nvPr/>
        </p:nvSpPr>
        <p:spPr>
          <a:xfrm>
            <a:off x="4938284" y="2323911"/>
            <a:ext cx="3711093" cy="3354765"/>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Another example of when you may not want to associate an Incomplete Accession with a Full Accession is if the animal was there but you never intend to actually accession the animal. One example may be native animals found on grounds that are treated by the Vet staff. The example shown here is a staff pet that was examined. When you open the medical records you can see a diagnosis and a treatment prescribed.</a:t>
            </a:r>
          </a:p>
          <a:p>
            <a:r>
              <a:rPr lang="en-US" sz="1600" dirty="0" smtClean="0"/>
              <a:t>Remember that not all medical modules are functional at this time.</a:t>
            </a:r>
            <a:endParaRPr lang="en-US" sz="1600" dirty="0"/>
          </a:p>
        </p:txBody>
      </p:sp>
      <p:pic>
        <p:nvPicPr>
          <p:cNvPr id="6" name="Picture 2" descr="C:\Users\amiller\AppData\Local\Temp\SNAGHTML8a682b23.PNG"/>
          <p:cNvPicPr>
            <a:picLocks noChangeAspect="1" noChangeArrowheads="1"/>
          </p:cNvPicPr>
          <p:nvPr/>
        </p:nvPicPr>
        <p:blipFill rotWithShape="1">
          <a:blip r:embed="rId3">
            <a:extLst>
              <a:ext uri="{28A0092B-C50C-407E-A947-70E740481C1C}">
                <a14:useLocalDpi xmlns:a14="http://schemas.microsoft.com/office/drawing/2010/main" val="0"/>
              </a:ext>
            </a:extLst>
          </a:blip>
          <a:srcRect r="15834"/>
          <a:stretch/>
        </p:blipFill>
        <p:spPr bwMode="auto">
          <a:xfrm>
            <a:off x="440022" y="2887373"/>
            <a:ext cx="4230207" cy="29896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079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0427"/>
            <a:ext cx="7886700" cy="1325563"/>
          </a:xfrm>
        </p:spPr>
        <p:txBody>
          <a:bodyPr>
            <a:normAutofit/>
          </a:bodyPr>
          <a:lstStyle/>
          <a:p>
            <a:pPr algn="ctr"/>
            <a:r>
              <a:rPr lang="en-US" sz="4000" dirty="0"/>
              <a:t>Scenario 4 –</a:t>
            </a:r>
            <a:br>
              <a:rPr lang="en-US" sz="4000" dirty="0"/>
            </a:br>
            <a:r>
              <a:rPr lang="en-US" sz="4000" dirty="0"/>
              <a:t>Deactivated in </a:t>
            </a:r>
            <a:r>
              <a:rPr lang="en-US" sz="4000" dirty="0" err="1"/>
              <a:t>MedARKS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28650" y="1303986"/>
            <a:ext cx="7685714" cy="2533333"/>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3233412" y="1938270"/>
            <a:ext cx="2476190" cy="1600000"/>
          </a:xfrm>
          <a:prstGeom prst="rect">
            <a:avLst/>
          </a:prstGeom>
          <a:solidFill>
            <a:schemeClr val="accent1">
              <a:lumMod val="20000"/>
              <a:lumOff val="80000"/>
            </a:schemeClr>
          </a:solidFill>
          <a:ln w="57150">
            <a:solidFill>
              <a:schemeClr val="tx1"/>
            </a:solidFill>
          </a:ln>
        </p:spPr>
      </p:pic>
      <p:cxnSp>
        <p:nvCxnSpPr>
          <p:cNvPr id="6" name="Straight Arrow Connector 7"/>
          <p:cNvCxnSpPr/>
          <p:nvPr/>
        </p:nvCxnSpPr>
        <p:spPr>
          <a:xfrm>
            <a:off x="2201190" y="2157404"/>
            <a:ext cx="914400" cy="5808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4"/>
          <p:cNvSpPr txBox="1"/>
          <p:nvPr/>
        </p:nvSpPr>
        <p:spPr>
          <a:xfrm>
            <a:off x="414705" y="3917905"/>
            <a:ext cx="8082378" cy="1815882"/>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In MedARKS you could mark a non-accessioned record as “deactivated”. This was not</a:t>
            </a:r>
          </a:p>
          <a:p>
            <a:r>
              <a:rPr lang="en-US" sz="1600" dirty="0"/>
              <a:t>a</a:t>
            </a:r>
            <a:r>
              <a:rPr lang="en-US" sz="1600" dirty="0" smtClean="0"/>
              <a:t>n actual disposition of the animal in the record but simply marking the record itself</a:t>
            </a:r>
          </a:p>
          <a:p>
            <a:r>
              <a:rPr lang="en-US" sz="1600" dirty="0"/>
              <a:t>a</a:t>
            </a:r>
            <a:r>
              <a:rPr lang="en-US" sz="1600" dirty="0" smtClean="0"/>
              <a:t>s no longer active or as a record sourced from the Sending institution. All non-accessioned records, including those marked as deactivated migrated into ZIMS as Incomplete Accessions. It is easy to tell if a MedARKS record was marked as deactivated by hovering over the Note icon. These deactivated records may or may not be ones that you want to associate with a Full Accession.</a:t>
            </a:r>
            <a:endParaRPr lang="en-US" sz="1600" dirty="0"/>
          </a:p>
        </p:txBody>
      </p:sp>
    </p:spTree>
    <p:extLst>
      <p:ext uri="{BB962C8B-B14F-4D97-AF65-F5344CB8AC3E}">
        <p14:creationId xmlns:p14="http://schemas.microsoft.com/office/powerpoint/2010/main" val="3840814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Scenario 5 – Unable to Link Records</a:t>
            </a:r>
            <a:endParaRPr lang="en-GB" sz="4000" dirty="0"/>
          </a:p>
        </p:txBody>
      </p:sp>
      <p:sp>
        <p:nvSpPr>
          <p:cNvPr id="3" name="Tijdelijke aanduiding voor inhoud 2"/>
          <p:cNvSpPr>
            <a:spLocks noGrp="1"/>
          </p:cNvSpPr>
          <p:nvPr>
            <p:ph idx="1"/>
          </p:nvPr>
        </p:nvSpPr>
        <p:spPr/>
        <p:txBody>
          <a:bodyPr/>
          <a:lstStyle/>
          <a:p>
            <a:r>
              <a:rPr lang="en-US" dirty="0"/>
              <a:t>These Incomplete Accessions were created when we could not reliably identify the proper animal in ZIMS to attach the migrated data to</a:t>
            </a:r>
          </a:p>
          <a:p>
            <a:pPr lvl="1"/>
            <a:r>
              <a:rPr lang="en-US" dirty="0"/>
              <a:t>Too many matching animals in ZIMS for the specified animal in </a:t>
            </a:r>
            <a:r>
              <a:rPr lang="en-US" dirty="0" err="1"/>
              <a:t>MedARKS</a:t>
            </a:r>
            <a:endParaRPr lang="en-US" dirty="0"/>
          </a:p>
          <a:p>
            <a:pPr lvl="1"/>
            <a:r>
              <a:rPr lang="en-US" dirty="0"/>
              <a:t>No matching animals in ZIMS for the specified animal</a:t>
            </a:r>
          </a:p>
          <a:p>
            <a:pPr lvl="1"/>
            <a:r>
              <a:rPr lang="en-US" dirty="0"/>
              <a:t>Duplicated Local IDs resulted in too many matching animals in ZIMS</a:t>
            </a:r>
          </a:p>
          <a:p>
            <a:pPr lvl="1"/>
            <a:r>
              <a:rPr lang="en-US" dirty="0"/>
              <a:t>Support can provide you with a list for your institution</a:t>
            </a:r>
          </a:p>
          <a:p>
            <a:endParaRPr lang="en-GB" dirty="0"/>
          </a:p>
        </p:txBody>
      </p:sp>
    </p:spTree>
    <p:extLst>
      <p:ext uri="{BB962C8B-B14F-4D97-AF65-F5344CB8AC3E}">
        <p14:creationId xmlns:p14="http://schemas.microsoft.com/office/powerpoint/2010/main" val="264445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smtClean="0"/>
              <a:t>How Do You Decide if it Should be Associated?</a:t>
            </a:r>
            <a:endParaRPr lang="en-GB" sz="4000" dirty="0"/>
          </a:p>
        </p:txBody>
      </p:sp>
      <p:sp>
        <p:nvSpPr>
          <p:cNvPr id="3" name="Tijdelijke aanduiding voor inhoud 2"/>
          <p:cNvSpPr>
            <a:spLocks noGrp="1"/>
          </p:cNvSpPr>
          <p:nvPr>
            <p:ph idx="1"/>
          </p:nvPr>
        </p:nvSpPr>
        <p:spPr/>
        <p:txBody>
          <a:bodyPr>
            <a:normAutofit fontScale="47500" lnSpcReduction="20000"/>
          </a:bodyPr>
          <a:lstStyle/>
          <a:p>
            <a:r>
              <a:rPr lang="en-US" sz="4400" dirty="0"/>
              <a:t>To decide if an Incomplete Accession needs to be associated with a Full Accession you need to determine four things:</a:t>
            </a:r>
          </a:p>
          <a:p>
            <a:endParaRPr lang="en-US" sz="3400" dirty="0"/>
          </a:p>
          <a:p>
            <a:r>
              <a:rPr lang="en-US" sz="4400" dirty="0"/>
              <a:t>Was it a record sourced from the Sending institution? </a:t>
            </a:r>
          </a:p>
          <a:p>
            <a:pPr lvl="1"/>
            <a:r>
              <a:rPr lang="en-US" dirty="0"/>
              <a:t>Would not accession, suggest to Remove or Archive </a:t>
            </a:r>
          </a:p>
          <a:p>
            <a:endParaRPr lang="en-US" sz="3400" dirty="0"/>
          </a:p>
          <a:p>
            <a:r>
              <a:rPr lang="en-US" sz="4400" dirty="0"/>
              <a:t>Was it an animal that you choose to never accession? </a:t>
            </a:r>
          </a:p>
          <a:p>
            <a:pPr lvl="1"/>
            <a:r>
              <a:rPr lang="en-US" dirty="0"/>
              <a:t>Would not accession unless you changed your mind, suggest to Archive</a:t>
            </a:r>
          </a:p>
          <a:p>
            <a:endParaRPr lang="en-US" sz="3400" dirty="0"/>
          </a:p>
          <a:p>
            <a:r>
              <a:rPr lang="en-US" sz="4400" dirty="0"/>
              <a:t>Was the record marked as deactivated in </a:t>
            </a:r>
            <a:r>
              <a:rPr lang="en-US" sz="4400" dirty="0" err="1"/>
              <a:t>MedARKS</a:t>
            </a:r>
            <a:r>
              <a:rPr lang="en-US" sz="4400" dirty="0"/>
              <a:t>? </a:t>
            </a:r>
          </a:p>
          <a:p>
            <a:pPr lvl="1"/>
            <a:r>
              <a:rPr lang="en-US" dirty="0"/>
              <a:t>Possibly accession, review record first, most probable Remove or Archive</a:t>
            </a:r>
          </a:p>
          <a:p>
            <a:pPr marL="0" indent="0">
              <a:buNone/>
            </a:pPr>
            <a:endParaRPr lang="en-US" sz="3400" dirty="0"/>
          </a:p>
          <a:p>
            <a:r>
              <a:rPr lang="en-US" sz="4400" dirty="0"/>
              <a:t>Unable to link during migration</a:t>
            </a:r>
          </a:p>
          <a:p>
            <a:pPr lvl="1"/>
            <a:r>
              <a:rPr lang="en-US" sz="3000" dirty="0"/>
              <a:t>Try to find appropriate record and associate it</a:t>
            </a:r>
          </a:p>
          <a:p>
            <a:endParaRPr lang="en-GB" dirty="0"/>
          </a:p>
        </p:txBody>
      </p:sp>
    </p:spTree>
    <p:extLst>
      <p:ext uri="{BB962C8B-B14F-4D97-AF65-F5344CB8AC3E}">
        <p14:creationId xmlns:p14="http://schemas.microsoft.com/office/powerpoint/2010/main" val="136302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0"/>
            <a:ext cx="7886700" cy="1325563"/>
          </a:xfrm>
        </p:spPr>
        <p:txBody>
          <a:bodyPr>
            <a:normAutofit/>
          </a:bodyPr>
          <a:lstStyle/>
          <a:p>
            <a:pPr algn="ctr"/>
            <a:r>
              <a:rPr lang="en-US" sz="4000" dirty="0"/>
              <a:t>Sourced From Sender</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516831" y="3670397"/>
            <a:ext cx="7609109" cy="2062103"/>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Here we have selected an Incomplete Accession of a ring-tailed lemur from </a:t>
            </a:r>
            <a:r>
              <a:rPr lang="en-US" sz="1600" dirty="0"/>
              <a:t>o</a:t>
            </a:r>
            <a:r>
              <a:rPr lang="en-US" sz="1600" dirty="0" smtClean="0"/>
              <a:t>ur grid. The first thing you would check is if you entered any information into this record such as Measurements, Notes or Medical information. In this record we have not. There is an identifier in the grid that is associated with the Philadelphia Zoo that was reported by you (the Greenville Zoo). However, When you hover over the Note icon you see that information is “MedARKS non-accessioned other ID data. This information was created by the MedARKS migration process.” Therefore you did not enter the information, it was created during migration and is probably sourced from the Sender.</a:t>
            </a:r>
            <a:endParaRPr lang="en-US" sz="1600" dirty="0"/>
          </a:p>
        </p:txBody>
      </p:sp>
      <p:pic>
        <p:nvPicPr>
          <p:cNvPr id="5" name="Picture 6"/>
          <p:cNvPicPr>
            <a:picLocks noChangeAspect="1"/>
          </p:cNvPicPr>
          <p:nvPr/>
        </p:nvPicPr>
        <p:blipFill>
          <a:blip r:embed="rId2"/>
          <a:stretch>
            <a:fillRect/>
          </a:stretch>
        </p:blipFill>
        <p:spPr>
          <a:xfrm>
            <a:off x="1009066" y="730598"/>
            <a:ext cx="6624640" cy="2190054"/>
          </a:xfrm>
          <a:prstGeom prst="rect">
            <a:avLst/>
          </a:prstGeom>
          <a:ln>
            <a:solidFill>
              <a:schemeClr val="tx1"/>
            </a:solidFill>
          </a:ln>
        </p:spPr>
      </p:pic>
      <p:pic>
        <p:nvPicPr>
          <p:cNvPr id="6" name="Picture 3"/>
          <p:cNvPicPr>
            <a:picLocks noChangeAspect="1"/>
          </p:cNvPicPr>
          <p:nvPr/>
        </p:nvPicPr>
        <p:blipFill>
          <a:blip r:embed="rId3"/>
          <a:stretch>
            <a:fillRect/>
          </a:stretch>
        </p:blipFill>
        <p:spPr>
          <a:xfrm>
            <a:off x="291961" y="2963062"/>
            <a:ext cx="8330444" cy="525743"/>
          </a:xfrm>
          <a:prstGeom prst="rect">
            <a:avLst/>
          </a:prstGeom>
          <a:ln>
            <a:solidFill>
              <a:schemeClr val="tx1"/>
            </a:solidFill>
          </a:ln>
        </p:spPr>
      </p:pic>
      <p:cxnSp>
        <p:nvCxnSpPr>
          <p:cNvPr id="7" name="Straight Arrow Connector 7"/>
          <p:cNvCxnSpPr/>
          <p:nvPr/>
        </p:nvCxnSpPr>
        <p:spPr>
          <a:xfrm flipH="1">
            <a:off x="6895563" y="2258497"/>
            <a:ext cx="457200" cy="5964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492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257612"/>
          </a:xfrm>
        </p:spPr>
        <p:txBody>
          <a:bodyPr>
            <a:normAutofit/>
          </a:bodyPr>
          <a:lstStyle/>
          <a:p>
            <a:pPr algn="ctr"/>
            <a:r>
              <a:rPr lang="en-US" sz="4000" dirty="0"/>
              <a:t>Sourced From Sender continued</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628650" y="4001294"/>
            <a:ext cx="7848600"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To double check run a Global Search for the animal using the identifier in the grid as the Local ID and the mnemonic associated with it as the Institution. Check the Physical Holder and Ownership Transaction History to see if it was ever recorded as being sent to the Greenville Zoo. It has not. Your assumption can be that this Incomplete Accession was sourced </a:t>
            </a:r>
            <a:r>
              <a:rPr lang="en-US" dirty="0"/>
              <a:t>f</a:t>
            </a:r>
            <a:r>
              <a:rPr lang="en-US" dirty="0" smtClean="0"/>
              <a:t>rom the Sender and you can choose to Remove or Archive it.</a:t>
            </a:r>
            <a:endParaRPr lang="en-US" dirty="0"/>
          </a:p>
        </p:txBody>
      </p:sp>
      <p:pic>
        <p:nvPicPr>
          <p:cNvPr id="5" name="Picture 5"/>
          <p:cNvPicPr>
            <a:picLocks noChangeAspect="1"/>
          </p:cNvPicPr>
          <p:nvPr/>
        </p:nvPicPr>
        <p:blipFill>
          <a:blip r:embed="rId2"/>
          <a:stretch>
            <a:fillRect/>
          </a:stretch>
        </p:blipFill>
        <p:spPr>
          <a:xfrm>
            <a:off x="4886458" y="824951"/>
            <a:ext cx="3278747" cy="3047553"/>
          </a:xfrm>
          <a:prstGeom prst="rect">
            <a:avLst/>
          </a:prstGeom>
          <a:ln>
            <a:solidFill>
              <a:schemeClr val="tx1"/>
            </a:solidFill>
          </a:ln>
        </p:spPr>
      </p:pic>
      <p:pic>
        <p:nvPicPr>
          <p:cNvPr id="6" name="Picture 3"/>
          <p:cNvPicPr>
            <a:picLocks noChangeAspect="1"/>
          </p:cNvPicPr>
          <p:nvPr/>
        </p:nvPicPr>
        <p:blipFill>
          <a:blip r:embed="rId3"/>
          <a:stretch>
            <a:fillRect/>
          </a:stretch>
        </p:blipFill>
        <p:spPr>
          <a:xfrm>
            <a:off x="1105437" y="1022050"/>
            <a:ext cx="2266667" cy="2695238"/>
          </a:xfrm>
          <a:prstGeom prst="rect">
            <a:avLst/>
          </a:prstGeom>
          <a:ln>
            <a:solidFill>
              <a:schemeClr val="tx1"/>
            </a:solidFill>
          </a:ln>
        </p:spPr>
      </p:pic>
    </p:spTree>
    <p:extLst>
      <p:ext uri="{BB962C8B-B14F-4D97-AF65-F5344CB8AC3E}">
        <p14:creationId xmlns:p14="http://schemas.microsoft.com/office/powerpoint/2010/main" val="4055729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Chose to Not Accession</a:t>
            </a:r>
            <a:endParaRPr lang="en-GB" sz="4000" dirty="0"/>
          </a:p>
        </p:txBody>
      </p:sp>
      <p:sp>
        <p:nvSpPr>
          <p:cNvPr id="3" name="Tijdelijke aanduiding voor inhoud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68032" y="927793"/>
            <a:ext cx="2552381" cy="1361905"/>
          </a:xfrm>
          <a:prstGeom prst="rect">
            <a:avLst/>
          </a:prstGeom>
          <a:ln>
            <a:solidFill>
              <a:schemeClr val="tx1"/>
            </a:solidFill>
          </a:ln>
        </p:spPr>
      </p:pic>
      <p:pic>
        <p:nvPicPr>
          <p:cNvPr id="4" name="Picture 2" descr="C:\Users\amiller\AppData\Local\Temp\SNAGHTML8ea006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558" y="1325563"/>
            <a:ext cx="6169025" cy="42850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4267159" y="1121424"/>
            <a:ext cx="3961662"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As the staff pet example showed earlier,</a:t>
            </a:r>
          </a:p>
          <a:p>
            <a:r>
              <a:rPr lang="en-US" dirty="0"/>
              <a:t>s</a:t>
            </a:r>
            <a:r>
              <a:rPr lang="en-US" dirty="0" smtClean="0"/>
              <a:t>ometimes your institution created non-</a:t>
            </a:r>
          </a:p>
          <a:p>
            <a:r>
              <a:rPr lang="en-US" dirty="0" smtClean="0"/>
              <a:t>accessioned animal records that you</a:t>
            </a:r>
          </a:p>
          <a:p>
            <a:r>
              <a:rPr lang="en-US" dirty="0"/>
              <a:t>n</a:t>
            </a:r>
            <a:r>
              <a:rPr lang="en-US" dirty="0" smtClean="0"/>
              <a:t>ever intended to fully accession</a:t>
            </a:r>
          </a:p>
          <a:p>
            <a:r>
              <a:rPr lang="en-US" dirty="0"/>
              <a:t>a</a:t>
            </a:r>
            <a:r>
              <a:rPr lang="en-US" dirty="0" smtClean="0"/>
              <a:t>t a later date. For these records it is</a:t>
            </a:r>
          </a:p>
          <a:p>
            <a:r>
              <a:rPr lang="en-US" dirty="0"/>
              <a:t>r</a:t>
            </a:r>
            <a:r>
              <a:rPr lang="en-US" dirty="0" smtClean="0"/>
              <a:t>ecommended that you use the Archive </a:t>
            </a:r>
          </a:p>
          <a:p>
            <a:r>
              <a:rPr lang="en-US" dirty="0" smtClean="0"/>
              <a:t>functionality and not to Remove the </a:t>
            </a:r>
          </a:p>
          <a:p>
            <a:r>
              <a:rPr lang="en-US" dirty="0" smtClean="0"/>
              <a:t>record. This will retain any medical data</a:t>
            </a:r>
          </a:p>
          <a:p>
            <a:r>
              <a:rPr lang="en-US" dirty="0"/>
              <a:t>r</a:t>
            </a:r>
            <a:r>
              <a:rPr lang="en-US" dirty="0" smtClean="0"/>
              <a:t>ecorded in that record.</a:t>
            </a:r>
            <a:endParaRPr lang="en-US" dirty="0"/>
          </a:p>
        </p:txBody>
      </p:sp>
    </p:spTree>
    <p:extLst>
      <p:ext uri="{BB962C8B-B14F-4D97-AF65-F5344CB8AC3E}">
        <p14:creationId xmlns:p14="http://schemas.microsoft.com/office/powerpoint/2010/main" val="2362930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8513"/>
            <a:ext cx="7886700" cy="1325563"/>
          </a:xfrm>
        </p:spPr>
        <p:txBody>
          <a:bodyPr>
            <a:normAutofit/>
          </a:bodyPr>
          <a:lstStyle/>
          <a:p>
            <a:pPr algn="ctr"/>
            <a:r>
              <a:rPr lang="en-US" sz="4000" dirty="0"/>
              <a:t>Incomplete Accessions Tab</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04575" y="1036740"/>
            <a:ext cx="5238229" cy="3821037"/>
          </a:xfrm>
          <a:prstGeom prst="rect">
            <a:avLst/>
          </a:prstGeom>
          <a:ln>
            <a:solidFill>
              <a:schemeClr val="tx1"/>
            </a:solidFill>
          </a:ln>
        </p:spPr>
      </p:pic>
      <p:sp>
        <p:nvSpPr>
          <p:cNvPr id="5" name="TextBox 4"/>
          <p:cNvSpPr txBox="1"/>
          <p:nvPr/>
        </p:nvSpPr>
        <p:spPr>
          <a:xfrm>
            <a:off x="5431889" y="1377597"/>
            <a:ext cx="3407536"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Incomplete Accessions are located</a:t>
            </a:r>
          </a:p>
          <a:p>
            <a:r>
              <a:rPr lang="en-US" dirty="0"/>
              <a:t>i</a:t>
            </a:r>
            <a:r>
              <a:rPr lang="en-US" dirty="0" smtClean="0"/>
              <a:t>n the tab to the right of</a:t>
            </a:r>
          </a:p>
          <a:p>
            <a:r>
              <a:rPr lang="en-US" dirty="0"/>
              <a:t>t</a:t>
            </a:r>
            <a:r>
              <a:rPr lang="en-US" dirty="0" smtClean="0"/>
              <a:t>he Pending Transactions tab</a:t>
            </a:r>
          </a:p>
          <a:p>
            <a:r>
              <a:rPr lang="en-US" dirty="0"/>
              <a:t>i</a:t>
            </a:r>
            <a:r>
              <a:rPr lang="en-US" dirty="0" smtClean="0"/>
              <a:t>n the Animals module.</a:t>
            </a:r>
          </a:p>
          <a:p>
            <a:endParaRPr lang="en-US" dirty="0" smtClean="0"/>
          </a:p>
          <a:p>
            <a:r>
              <a:rPr lang="en-US" dirty="0" smtClean="0"/>
              <a:t>If you do not have the role</a:t>
            </a:r>
          </a:p>
          <a:p>
            <a:r>
              <a:rPr lang="en-US" dirty="0"/>
              <a:t>a</a:t>
            </a:r>
            <a:r>
              <a:rPr lang="en-US" dirty="0" smtClean="0"/>
              <a:t>ccess to Add Incomplete</a:t>
            </a:r>
          </a:p>
          <a:p>
            <a:r>
              <a:rPr lang="en-US" dirty="0" smtClean="0"/>
              <a:t>Accessions you will not even</a:t>
            </a:r>
          </a:p>
          <a:p>
            <a:r>
              <a:rPr lang="en-US" dirty="0"/>
              <a:t>b</a:t>
            </a:r>
            <a:r>
              <a:rPr lang="en-US" dirty="0" smtClean="0"/>
              <a:t>e able to View or Search for</a:t>
            </a:r>
          </a:p>
          <a:p>
            <a:r>
              <a:rPr lang="en-US" dirty="0" smtClean="0"/>
              <a:t>them. We will be adding a</a:t>
            </a:r>
          </a:p>
          <a:p>
            <a:r>
              <a:rPr lang="en-US" dirty="0" smtClean="0"/>
              <a:t>Search/View option.</a:t>
            </a:r>
            <a:endParaRPr lang="en-US" dirty="0"/>
          </a:p>
        </p:txBody>
      </p:sp>
      <p:pic>
        <p:nvPicPr>
          <p:cNvPr id="6" name="Picture 5"/>
          <p:cNvPicPr>
            <a:picLocks noChangeAspect="1"/>
          </p:cNvPicPr>
          <p:nvPr/>
        </p:nvPicPr>
        <p:blipFill>
          <a:blip r:embed="rId3"/>
          <a:stretch>
            <a:fillRect/>
          </a:stretch>
        </p:blipFill>
        <p:spPr>
          <a:xfrm>
            <a:off x="671565" y="3950183"/>
            <a:ext cx="4708570" cy="2226489"/>
          </a:xfrm>
          <a:prstGeom prst="rect">
            <a:avLst/>
          </a:prstGeom>
          <a:ln>
            <a:solidFill>
              <a:schemeClr val="tx1"/>
            </a:solidFill>
          </a:ln>
        </p:spPr>
      </p:pic>
    </p:spTree>
    <p:extLst>
      <p:ext uri="{BB962C8B-B14F-4D97-AF65-F5344CB8AC3E}">
        <p14:creationId xmlns:p14="http://schemas.microsoft.com/office/powerpoint/2010/main" val="218078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Deactivated in </a:t>
            </a:r>
            <a:r>
              <a:rPr lang="en-US" sz="4000" dirty="0" err="1"/>
              <a:t>MedARKS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628650" y="2219459"/>
            <a:ext cx="3554114" cy="2183573"/>
          </a:xfrm>
          <a:prstGeom prst="rect">
            <a:avLst/>
          </a:prstGeom>
          <a:ln>
            <a:solidFill>
              <a:schemeClr val="tx1"/>
            </a:solidFill>
          </a:ln>
        </p:spPr>
      </p:pic>
      <p:sp>
        <p:nvSpPr>
          <p:cNvPr id="5" name="TextBox 3"/>
          <p:cNvSpPr txBox="1"/>
          <p:nvPr/>
        </p:nvSpPr>
        <p:spPr>
          <a:xfrm>
            <a:off x="4363180" y="2094708"/>
            <a:ext cx="4413772"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Often non-accessioned animals that</a:t>
            </a:r>
          </a:p>
          <a:p>
            <a:r>
              <a:rPr lang="en-US" dirty="0" smtClean="0"/>
              <a:t>were sourced from the Sending</a:t>
            </a:r>
          </a:p>
          <a:p>
            <a:r>
              <a:rPr lang="en-US" dirty="0"/>
              <a:t>i</a:t>
            </a:r>
            <a:r>
              <a:rPr lang="en-US" dirty="0" smtClean="0"/>
              <a:t>nstitution have already been marked </a:t>
            </a:r>
          </a:p>
          <a:p>
            <a:r>
              <a:rPr lang="en-US" dirty="0" smtClean="0"/>
              <a:t>as deactivated. However, non-accessioned</a:t>
            </a:r>
          </a:p>
          <a:p>
            <a:r>
              <a:rPr lang="en-US" dirty="0" smtClean="0"/>
              <a:t>records your institution created may also</a:t>
            </a:r>
          </a:p>
          <a:p>
            <a:r>
              <a:rPr lang="en-US" dirty="0" smtClean="0"/>
              <a:t>be marked as deactivated. You will need</a:t>
            </a:r>
          </a:p>
          <a:p>
            <a:r>
              <a:rPr lang="en-US" dirty="0"/>
              <a:t>t</a:t>
            </a:r>
            <a:r>
              <a:rPr lang="en-US" dirty="0" smtClean="0"/>
              <a:t>o make a decision whether to Remove these</a:t>
            </a:r>
          </a:p>
          <a:p>
            <a:r>
              <a:rPr lang="en-US" dirty="0" smtClean="0"/>
              <a:t>or mark them as Archived.</a:t>
            </a:r>
            <a:endParaRPr lang="en-US" dirty="0"/>
          </a:p>
        </p:txBody>
      </p:sp>
    </p:spTree>
    <p:extLst>
      <p:ext uri="{BB962C8B-B14F-4D97-AF65-F5344CB8AC3E}">
        <p14:creationId xmlns:p14="http://schemas.microsoft.com/office/powerpoint/2010/main" val="4230166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Unable to be Linked</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576189" y="3893527"/>
            <a:ext cx="7939161"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For the situations when migrated data could not be linked, those Incomplete </a:t>
            </a:r>
          </a:p>
          <a:p>
            <a:r>
              <a:rPr lang="en-US" dirty="0" smtClean="0"/>
              <a:t>Accessions would have an Undetermined Identifier of Local ID using the </a:t>
            </a:r>
            <a:r>
              <a:rPr lang="en-US" dirty="0" err="1" smtClean="0"/>
              <a:t>MedARKS</a:t>
            </a:r>
            <a:r>
              <a:rPr lang="en-US" dirty="0" smtClean="0"/>
              <a:t> </a:t>
            </a:r>
          </a:p>
          <a:p>
            <a:r>
              <a:rPr lang="en-US" dirty="0" smtClean="0"/>
              <a:t>Local ID and a comment that it was created by the </a:t>
            </a:r>
            <a:r>
              <a:rPr lang="en-US" dirty="0" err="1" smtClean="0"/>
              <a:t>MedARKS</a:t>
            </a:r>
            <a:r>
              <a:rPr lang="en-US" dirty="0" smtClean="0"/>
              <a:t> migration process. </a:t>
            </a:r>
          </a:p>
          <a:p>
            <a:r>
              <a:rPr lang="en-US" dirty="0" smtClean="0"/>
              <a:t>This Undetermined Type of Local ID is not associated with another institution as in </a:t>
            </a:r>
          </a:p>
          <a:p>
            <a:r>
              <a:rPr lang="en-US" dirty="0" smtClean="0"/>
              <a:t>the Incomplete Accession sourced from another institution. Remember you can</a:t>
            </a:r>
          </a:p>
          <a:p>
            <a:r>
              <a:rPr lang="en-US" dirty="0"/>
              <a:t>c</a:t>
            </a:r>
            <a:r>
              <a:rPr lang="en-US" dirty="0" smtClean="0"/>
              <a:t>ontact your Support person for a list of these at your institution.</a:t>
            </a:r>
            <a:endParaRPr lang="en-US" dirty="0"/>
          </a:p>
        </p:txBody>
      </p:sp>
      <p:pic>
        <p:nvPicPr>
          <p:cNvPr id="5" name="Picture 3"/>
          <p:cNvPicPr>
            <a:picLocks noChangeAspect="1"/>
          </p:cNvPicPr>
          <p:nvPr/>
        </p:nvPicPr>
        <p:blipFill>
          <a:blip r:embed="rId2"/>
          <a:stretch>
            <a:fillRect/>
          </a:stretch>
        </p:blipFill>
        <p:spPr>
          <a:xfrm>
            <a:off x="1545769" y="1478703"/>
            <a:ext cx="6000000" cy="1885714"/>
          </a:xfrm>
          <a:prstGeom prst="rect">
            <a:avLst/>
          </a:prstGeom>
          <a:ln>
            <a:solidFill>
              <a:schemeClr val="tx1"/>
            </a:solidFill>
          </a:ln>
        </p:spPr>
      </p:pic>
    </p:spTree>
    <p:extLst>
      <p:ext uri="{BB962C8B-B14F-4D97-AF65-F5344CB8AC3E}">
        <p14:creationId xmlns:p14="http://schemas.microsoft.com/office/powerpoint/2010/main" val="16958319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Any Questions on Migrated</a:t>
            </a:r>
            <a:br>
              <a:rPr lang="en-US" sz="4000" dirty="0"/>
            </a:br>
            <a:r>
              <a:rPr lang="en-US" sz="4000" dirty="0"/>
              <a:t>Incomplete Accessions?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192829"/>
            <a:ext cx="7010400" cy="4670679"/>
          </a:xfrm>
          <a:prstGeom prst="rect">
            <a:avLst/>
          </a:prstGeom>
          <a:ln>
            <a:solidFill>
              <a:schemeClr val="tx1"/>
            </a:solidFill>
          </a:ln>
          <a:effectLst>
            <a:softEdge rad="127000"/>
          </a:effectLst>
        </p:spPr>
      </p:pic>
    </p:spTree>
    <p:extLst>
      <p:ext uri="{BB962C8B-B14F-4D97-AF65-F5344CB8AC3E}">
        <p14:creationId xmlns:p14="http://schemas.microsoft.com/office/powerpoint/2010/main" val="3543787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ZIMS User Group</a:t>
            </a:r>
            <a:endParaRPr lang="en-GB" sz="4000" dirty="0"/>
          </a:p>
        </p:txBody>
      </p:sp>
      <p:sp>
        <p:nvSpPr>
          <p:cNvPr id="3" name="Tijdelijke aanduiding voor inhoud 2"/>
          <p:cNvSpPr>
            <a:spLocks noGrp="1"/>
          </p:cNvSpPr>
          <p:nvPr>
            <p:ph idx="1"/>
          </p:nvPr>
        </p:nvSpPr>
        <p:spPr>
          <a:xfrm>
            <a:off x="628650" y="1477896"/>
            <a:ext cx="7886700" cy="4351338"/>
          </a:xfrm>
        </p:spPr>
        <p:txBody>
          <a:bodyPr>
            <a:normAutofit fontScale="85000" lnSpcReduction="20000"/>
          </a:bodyPr>
          <a:lstStyle/>
          <a:p>
            <a:r>
              <a:rPr lang="en-US" sz="2000" dirty="0"/>
              <a:t>Each ZIMS using institutions has the option to have one person represent them in the ZIMS User Group</a:t>
            </a:r>
          </a:p>
          <a:p>
            <a:pPr lvl="1"/>
            <a:r>
              <a:rPr lang="en-US" sz="1600" dirty="0"/>
              <a:t>This person is totally up to the institution, </a:t>
            </a:r>
            <a:r>
              <a:rPr lang="en-US" sz="1600" dirty="0" smtClean="0"/>
              <a:t>Species360 </a:t>
            </a:r>
            <a:r>
              <a:rPr lang="en-US" sz="1600" dirty="0"/>
              <a:t>does not decide and will notify an institution if more than one person has registered so they can make the decision.</a:t>
            </a:r>
          </a:p>
          <a:p>
            <a:pPr lvl="1"/>
            <a:r>
              <a:rPr lang="en-US" sz="1600" dirty="0"/>
              <a:t>This person should be knowledgeable in the ZIMS Husbandry and Inventory module. A Medical User Group will come later.</a:t>
            </a:r>
          </a:p>
          <a:p>
            <a:r>
              <a:rPr lang="en-US" sz="2000" dirty="0"/>
              <a:t>The User Group will do three things:</a:t>
            </a:r>
          </a:p>
          <a:p>
            <a:pPr lvl="1"/>
            <a:r>
              <a:rPr lang="en-US" sz="1600" dirty="0"/>
              <a:t>Help to prioritize the over 1,500 enhancement suggested by our Users</a:t>
            </a:r>
          </a:p>
          <a:p>
            <a:pPr lvl="1"/>
            <a:r>
              <a:rPr lang="en-US" sz="1600" dirty="0"/>
              <a:t>Help with regression testing of new updates</a:t>
            </a:r>
          </a:p>
          <a:p>
            <a:pPr lvl="1"/>
            <a:r>
              <a:rPr lang="en-US" sz="1600" dirty="0"/>
              <a:t>Help guide changes/additions to the ZIMS data standards</a:t>
            </a:r>
          </a:p>
          <a:p>
            <a:r>
              <a:rPr lang="en-US" sz="2000" dirty="0"/>
              <a:t>The cut off for registering is 15 January 2015. Another call for volunteers will be in about 6 months</a:t>
            </a:r>
          </a:p>
          <a:p>
            <a:r>
              <a:rPr lang="en-US" sz="2000" dirty="0"/>
              <a:t>The enhancements, testing and data standard will be staggered so the group members are dealing with only one topic at a time.</a:t>
            </a:r>
          </a:p>
          <a:p>
            <a:r>
              <a:rPr lang="en-US" sz="2000" dirty="0"/>
              <a:t>Hope to get the group active with enhancement prioritization as soon as possible in 2015</a:t>
            </a:r>
          </a:p>
          <a:p>
            <a:r>
              <a:rPr lang="en-US" sz="2000" dirty="0"/>
              <a:t>If your institution did not receive the User Group announcement or you have any questions please contact me at </a:t>
            </a:r>
            <a:r>
              <a:rPr lang="en-US" sz="2000" dirty="0" smtClean="0">
                <a:hlinkClick r:id="rId2"/>
              </a:rPr>
              <a:t>amiller@Species360.org</a:t>
            </a:r>
            <a:r>
              <a:rPr lang="en-US" sz="2000" dirty="0"/>
              <a:t>. </a:t>
            </a:r>
            <a:endParaRPr lang="en-US" sz="2000" dirty="0"/>
          </a:p>
        </p:txBody>
      </p:sp>
    </p:spTree>
    <p:extLst>
      <p:ext uri="{BB962C8B-B14F-4D97-AF65-F5344CB8AC3E}">
        <p14:creationId xmlns:p14="http://schemas.microsoft.com/office/powerpoint/2010/main" val="215988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en-US" sz="3600" dirty="0"/>
              <a:t>Any Questions on the ZIMS </a:t>
            </a:r>
            <a:br>
              <a:rPr lang="en-US" sz="3600" dirty="0"/>
            </a:br>
            <a:r>
              <a:rPr lang="en-US" sz="3600" dirty="0"/>
              <a:t>User Group (aka The Guardians of the ZIMS Galaxy)?</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433255" y="1690689"/>
            <a:ext cx="7886498" cy="4199467"/>
          </a:xfrm>
          <a:prstGeom prst="rect">
            <a:avLst/>
          </a:prstGeom>
        </p:spPr>
      </p:pic>
    </p:spTree>
    <p:extLst>
      <p:ext uri="{BB962C8B-B14F-4D97-AF65-F5344CB8AC3E}">
        <p14:creationId xmlns:p14="http://schemas.microsoft.com/office/powerpoint/2010/main" val="17527889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Thank You!</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91" y="1275970"/>
            <a:ext cx="6781800" cy="4521200"/>
          </a:xfrm>
          <a:prstGeom prst="rect">
            <a:avLst/>
          </a:prstGeom>
          <a:ln>
            <a:solidFill>
              <a:schemeClr val="tx1"/>
            </a:solidFill>
          </a:ln>
          <a:effectLst>
            <a:softEdge rad="127000"/>
          </a:effectLst>
        </p:spPr>
      </p:pic>
    </p:spTree>
    <p:extLst>
      <p:ext uri="{BB962C8B-B14F-4D97-AF65-F5344CB8AC3E}">
        <p14:creationId xmlns:p14="http://schemas.microsoft.com/office/powerpoint/2010/main" val="1639292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987156"/>
          </a:xfrm>
        </p:spPr>
        <p:txBody>
          <a:bodyPr>
            <a:normAutofit fontScale="90000"/>
          </a:bodyPr>
          <a:lstStyle/>
          <a:p>
            <a:pPr algn="ctr"/>
            <a:r>
              <a:rPr lang="en-US" sz="4000" dirty="0"/>
              <a:t>Searching for Incomplete Accessions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19619" y="831700"/>
            <a:ext cx="6704762" cy="2285714"/>
          </a:xfrm>
          <a:prstGeom prst="rect">
            <a:avLst/>
          </a:prstGeom>
          <a:ln>
            <a:solidFill>
              <a:schemeClr val="tx1"/>
            </a:solidFill>
          </a:ln>
        </p:spPr>
      </p:pic>
      <p:sp>
        <p:nvSpPr>
          <p:cNvPr id="5" name="TextBox 6"/>
          <p:cNvSpPr txBox="1"/>
          <p:nvPr/>
        </p:nvSpPr>
        <p:spPr>
          <a:xfrm>
            <a:off x="228600" y="4252962"/>
            <a:ext cx="8086643"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You can search for specific Incomplete Accessions using the column sorting in the Incomplete Accessions grid. Also, in both Animal Simple Search (left) and Animal Advanced Search (right), if Local and All Animals is selected, by default the Include Incomplete Accessions checkbox is checked. If you do not wish to include them in your search results you can simply uncheck that box and they will not be displayed.</a:t>
            </a:r>
            <a:endParaRPr lang="en-US" dirty="0"/>
          </a:p>
        </p:txBody>
      </p:sp>
      <p:pic>
        <p:nvPicPr>
          <p:cNvPr id="6" name="Picture 4"/>
          <p:cNvPicPr>
            <a:picLocks noChangeAspect="1"/>
          </p:cNvPicPr>
          <p:nvPr/>
        </p:nvPicPr>
        <p:blipFill>
          <a:blip r:embed="rId3"/>
          <a:stretch>
            <a:fillRect/>
          </a:stretch>
        </p:blipFill>
        <p:spPr>
          <a:xfrm>
            <a:off x="1219619" y="2088842"/>
            <a:ext cx="2152381" cy="2057143"/>
          </a:xfrm>
          <a:prstGeom prst="rect">
            <a:avLst/>
          </a:prstGeom>
          <a:ln>
            <a:solidFill>
              <a:schemeClr val="tx1"/>
            </a:solidFill>
          </a:ln>
        </p:spPr>
      </p:pic>
      <p:pic>
        <p:nvPicPr>
          <p:cNvPr id="7" name="Picture 5"/>
          <p:cNvPicPr>
            <a:picLocks noChangeAspect="1"/>
          </p:cNvPicPr>
          <p:nvPr/>
        </p:nvPicPr>
        <p:blipFill>
          <a:blip r:embed="rId4"/>
          <a:stretch>
            <a:fillRect/>
          </a:stretch>
        </p:blipFill>
        <p:spPr>
          <a:xfrm>
            <a:off x="5838536" y="2122704"/>
            <a:ext cx="2381329" cy="2019191"/>
          </a:xfrm>
          <a:prstGeom prst="rect">
            <a:avLst/>
          </a:prstGeom>
          <a:ln>
            <a:solidFill>
              <a:schemeClr val="tx1"/>
            </a:solidFill>
          </a:ln>
        </p:spPr>
      </p:pic>
    </p:spTree>
    <p:extLst>
      <p:ext uri="{BB962C8B-B14F-4D97-AF65-F5344CB8AC3E}">
        <p14:creationId xmlns:p14="http://schemas.microsoft.com/office/powerpoint/2010/main" val="2047627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Will Start at the Beginning</a:t>
            </a:r>
            <a:endParaRPr lang="en-GB" sz="4000" dirty="0"/>
          </a:p>
        </p:txBody>
      </p:sp>
      <p:sp>
        <p:nvSpPr>
          <p:cNvPr id="3" name="Tijdelijke aanduiding voor inhoud 2"/>
          <p:cNvSpPr>
            <a:spLocks noGrp="1"/>
          </p:cNvSpPr>
          <p:nvPr>
            <p:ph idx="1"/>
          </p:nvPr>
        </p:nvSpPr>
        <p:spPr/>
        <p:txBody>
          <a:bodyPr/>
          <a:lstStyle/>
          <a:p>
            <a:r>
              <a:rPr lang="en-US" dirty="0"/>
              <a:t>First will cover creating a new Incomplete Accession that will be associated with a Full Accession in a timely manner.</a:t>
            </a:r>
          </a:p>
          <a:p>
            <a:r>
              <a:rPr lang="en-US" dirty="0"/>
              <a:t>Second will cover migrated Incomplete Accessions that should have been associated with a Full Accession but were not.</a:t>
            </a:r>
          </a:p>
          <a:p>
            <a:r>
              <a:rPr lang="en-US" dirty="0"/>
              <a:t>Third will cover those migrated Incomplete Accessions that cannot be associated with a Full Accession.</a:t>
            </a:r>
          </a:p>
          <a:p>
            <a:endParaRPr lang="en-GB" dirty="0"/>
          </a:p>
        </p:txBody>
      </p:sp>
    </p:spTree>
    <p:extLst>
      <p:ext uri="{BB962C8B-B14F-4D97-AF65-F5344CB8AC3E}">
        <p14:creationId xmlns:p14="http://schemas.microsoft.com/office/powerpoint/2010/main" val="22836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Starting an Incomplete Accession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1"/>
          <p:cNvPicPr>
            <a:picLocks noChangeAspect="1"/>
          </p:cNvPicPr>
          <p:nvPr/>
        </p:nvPicPr>
        <p:blipFill>
          <a:blip r:embed="rId2"/>
          <a:stretch>
            <a:fillRect/>
          </a:stretch>
        </p:blipFill>
        <p:spPr>
          <a:xfrm>
            <a:off x="628650" y="1694246"/>
            <a:ext cx="3752381" cy="3857143"/>
          </a:xfrm>
          <a:prstGeom prst="rect">
            <a:avLst/>
          </a:prstGeom>
          <a:ln>
            <a:solidFill>
              <a:schemeClr val="tx1"/>
            </a:solidFill>
          </a:ln>
        </p:spPr>
      </p:pic>
      <p:sp>
        <p:nvSpPr>
          <p:cNvPr id="5" name="TextBox 2"/>
          <p:cNvSpPr txBox="1"/>
          <p:nvPr/>
        </p:nvSpPr>
        <p:spPr>
          <a:xfrm>
            <a:off x="5042079" y="2246968"/>
            <a:ext cx="2568902" cy="1754326"/>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Creating Incomplete Accessions is found under the Start menu and Accession. You will not select the entity type.</a:t>
            </a:r>
            <a:endParaRPr lang="en-GB" dirty="0"/>
          </a:p>
        </p:txBody>
      </p:sp>
    </p:spTree>
    <p:extLst>
      <p:ext uri="{BB962C8B-B14F-4D97-AF65-F5344CB8AC3E}">
        <p14:creationId xmlns:p14="http://schemas.microsoft.com/office/powerpoint/2010/main" val="1159241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Creating an Incomplete Accession</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2"/>
          <p:cNvPicPr>
            <a:picLocks noChangeAspect="1"/>
          </p:cNvPicPr>
          <p:nvPr/>
        </p:nvPicPr>
        <p:blipFill>
          <a:blip r:embed="rId2"/>
          <a:stretch>
            <a:fillRect/>
          </a:stretch>
        </p:blipFill>
        <p:spPr>
          <a:xfrm>
            <a:off x="628650" y="1095667"/>
            <a:ext cx="4009524" cy="4695238"/>
          </a:xfrm>
          <a:prstGeom prst="rect">
            <a:avLst/>
          </a:prstGeom>
          <a:ln>
            <a:solidFill>
              <a:schemeClr val="tx1"/>
            </a:solidFill>
          </a:ln>
        </p:spPr>
      </p:pic>
      <p:sp>
        <p:nvSpPr>
          <p:cNvPr id="5" name="TextBox 3"/>
          <p:cNvSpPr txBox="1"/>
          <p:nvPr/>
        </p:nvSpPr>
        <p:spPr>
          <a:xfrm>
            <a:off x="4572000" y="1415971"/>
            <a:ext cx="4035977" cy="2585323"/>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Minimal information is required for</a:t>
            </a:r>
          </a:p>
          <a:p>
            <a:r>
              <a:rPr lang="en-US" dirty="0"/>
              <a:t>a</a:t>
            </a:r>
            <a:r>
              <a:rPr lang="en-US" dirty="0" smtClean="0"/>
              <a:t>n Incomplete Accession. The taxonomy, </a:t>
            </a:r>
          </a:p>
          <a:p>
            <a:r>
              <a:rPr lang="en-US" dirty="0"/>
              <a:t>s</a:t>
            </a:r>
            <a:r>
              <a:rPr lang="en-US" dirty="0" smtClean="0"/>
              <a:t>ex, birth date and appropriate notes</a:t>
            </a:r>
          </a:p>
          <a:p>
            <a:r>
              <a:rPr lang="en-US" dirty="0"/>
              <a:t>a</a:t>
            </a:r>
            <a:r>
              <a:rPr lang="en-US" dirty="0" smtClean="0"/>
              <a:t>re the only information gathered.</a:t>
            </a:r>
          </a:p>
          <a:p>
            <a:r>
              <a:rPr lang="en-US" dirty="0" smtClean="0"/>
              <a:t>All of this can be edited when the</a:t>
            </a:r>
          </a:p>
          <a:p>
            <a:r>
              <a:rPr lang="en-US" dirty="0"/>
              <a:t>C</a:t>
            </a:r>
            <a:r>
              <a:rPr lang="en-US" dirty="0" smtClean="0"/>
              <a:t>omplete </a:t>
            </a:r>
            <a:r>
              <a:rPr lang="en-US" dirty="0"/>
              <a:t>A</a:t>
            </a:r>
            <a:r>
              <a:rPr lang="en-US" dirty="0" smtClean="0"/>
              <a:t>ccession is created.</a:t>
            </a:r>
          </a:p>
          <a:p>
            <a:endParaRPr lang="en-US" dirty="0"/>
          </a:p>
          <a:p>
            <a:r>
              <a:rPr lang="en-US" dirty="0" smtClean="0"/>
              <a:t>An Incomplete Accession receives a</a:t>
            </a:r>
          </a:p>
          <a:p>
            <a:r>
              <a:rPr lang="en-US" dirty="0"/>
              <a:t>t</a:t>
            </a:r>
            <a:r>
              <a:rPr lang="en-US" dirty="0" smtClean="0"/>
              <a:t>emporary GAN. </a:t>
            </a:r>
            <a:endParaRPr lang="en-GB" dirty="0"/>
          </a:p>
        </p:txBody>
      </p:sp>
      <p:pic>
        <p:nvPicPr>
          <p:cNvPr id="6" name="Picture 6"/>
          <p:cNvPicPr>
            <a:picLocks noChangeAspect="1"/>
          </p:cNvPicPr>
          <p:nvPr/>
        </p:nvPicPr>
        <p:blipFill>
          <a:blip r:embed="rId3"/>
          <a:stretch>
            <a:fillRect/>
          </a:stretch>
        </p:blipFill>
        <p:spPr>
          <a:xfrm>
            <a:off x="3760631" y="4356053"/>
            <a:ext cx="4624143" cy="1080092"/>
          </a:xfrm>
          <a:prstGeom prst="rect">
            <a:avLst/>
          </a:prstGeom>
          <a:ln>
            <a:solidFill>
              <a:schemeClr val="tx1"/>
            </a:solidFill>
          </a:ln>
        </p:spPr>
      </p:pic>
    </p:spTree>
    <p:extLst>
      <p:ext uri="{BB962C8B-B14F-4D97-AF65-F5344CB8AC3E}">
        <p14:creationId xmlns:p14="http://schemas.microsoft.com/office/powerpoint/2010/main" val="337987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21970"/>
            <a:ext cx="7886700" cy="1793720"/>
          </a:xfrm>
        </p:spPr>
        <p:txBody>
          <a:bodyPr>
            <a:normAutofit/>
          </a:bodyPr>
          <a:lstStyle/>
          <a:p>
            <a:pPr algn="ctr"/>
            <a:r>
              <a:rPr lang="en-US" sz="4000" dirty="0"/>
              <a:t>Recording Data in an IA</a:t>
            </a:r>
            <a:endParaRPr lang="en-GB" sz="4000" dirty="0"/>
          </a:p>
        </p:txBody>
      </p:sp>
      <p:pic>
        <p:nvPicPr>
          <p:cNvPr id="4" name="Picture 6"/>
          <p:cNvPicPr>
            <a:picLocks noGrp="1" noChangeAspect="1"/>
          </p:cNvPicPr>
          <p:nvPr>
            <p:ph idx="1"/>
          </p:nvPr>
        </p:nvPicPr>
        <p:blipFill>
          <a:blip r:embed="rId2"/>
          <a:stretch>
            <a:fillRect/>
          </a:stretch>
        </p:blipFill>
        <p:spPr>
          <a:xfrm>
            <a:off x="862144" y="928893"/>
            <a:ext cx="5333333" cy="1085714"/>
          </a:xfrm>
          <a:prstGeom prst="rect">
            <a:avLst/>
          </a:prstGeom>
          <a:ln>
            <a:solidFill>
              <a:schemeClr val="tx1"/>
            </a:solidFill>
          </a:ln>
        </p:spPr>
      </p:pic>
      <p:sp>
        <p:nvSpPr>
          <p:cNvPr id="5" name="TextBox 4"/>
          <p:cNvSpPr txBox="1"/>
          <p:nvPr/>
        </p:nvSpPr>
        <p:spPr>
          <a:xfrm>
            <a:off x="4015870" y="2163651"/>
            <a:ext cx="4737900" cy="3046988"/>
          </a:xfrm>
          <a:prstGeom prst="rect">
            <a:avLst/>
          </a:prstGeom>
          <a:solidFill>
            <a:schemeClr val="tx2">
              <a:lumMod val="20000"/>
              <a:lumOff val="80000"/>
            </a:schemeClr>
          </a:solidFill>
          <a:ln>
            <a:solidFill>
              <a:schemeClr val="tx1"/>
            </a:solidFill>
          </a:ln>
        </p:spPr>
        <p:txBody>
          <a:bodyPr wrap="square" rtlCol="0">
            <a:spAutoFit/>
          </a:bodyPr>
          <a:lstStyle/>
          <a:p>
            <a:r>
              <a:rPr lang="en-US" sz="1600" dirty="0" smtClean="0"/>
              <a:t>Most information that can be recorded in a Full </a:t>
            </a:r>
            <a:r>
              <a:rPr lang="en-US" sz="1600" dirty="0"/>
              <a:t>A</a:t>
            </a:r>
            <a:r>
              <a:rPr lang="en-US" sz="1600" dirty="0" smtClean="0"/>
              <a:t>ccessioned animal can be recorded in an Incomplete Accession such as weights and identifiers. To do this the User must have Inventory and Husbandry access to the animal. An IA cannot be put into an  Enclosure or a Collection, Parent Information cannot be added and subsequent Transactions such as Dispositions or Deaths cannot be recorded. </a:t>
            </a:r>
          </a:p>
          <a:p>
            <a:endParaRPr lang="en-US" sz="1600" dirty="0"/>
          </a:p>
          <a:p>
            <a:r>
              <a:rPr lang="en-US" sz="1600" dirty="0" smtClean="0"/>
              <a:t>In the Medical module (left) the Veterinarian can</a:t>
            </a:r>
          </a:p>
          <a:p>
            <a:r>
              <a:rPr lang="en-US" sz="1600" dirty="0"/>
              <a:t>f</a:t>
            </a:r>
            <a:r>
              <a:rPr lang="en-US" sz="1600" dirty="0" smtClean="0"/>
              <a:t>ind the Incomplete Accession record just as </a:t>
            </a:r>
          </a:p>
          <a:p>
            <a:r>
              <a:rPr lang="en-US" sz="1600" dirty="0" smtClean="0"/>
              <a:t>they can find a Full Accession record.</a:t>
            </a:r>
            <a:endParaRPr lang="en-GB" sz="1600" dirty="0"/>
          </a:p>
        </p:txBody>
      </p:sp>
      <p:pic>
        <p:nvPicPr>
          <p:cNvPr id="6" name="Picture 7"/>
          <p:cNvPicPr>
            <a:picLocks noChangeAspect="1"/>
          </p:cNvPicPr>
          <p:nvPr/>
        </p:nvPicPr>
        <p:blipFill>
          <a:blip r:embed="rId3"/>
          <a:stretch>
            <a:fillRect/>
          </a:stretch>
        </p:blipFill>
        <p:spPr>
          <a:xfrm>
            <a:off x="862144" y="2449050"/>
            <a:ext cx="2457143" cy="2476190"/>
          </a:xfrm>
          <a:prstGeom prst="rect">
            <a:avLst/>
          </a:prstGeom>
          <a:ln>
            <a:solidFill>
              <a:schemeClr val="tx1"/>
            </a:solidFill>
          </a:ln>
        </p:spPr>
      </p:pic>
    </p:spTree>
    <p:extLst>
      <p:ext uri="{BB962C8B-B14F-4D97-AF65-F5344CB8AC3E}">
        <p14:creationId xmlns:p14="http://schemas.microsoft.com/office/powerpoint/2010/main" val="236169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A26CE146-1E36-4F2E-9B41-D90011293DAA}"/>
</file>

<file path=customXml/itemProps2.xml><?xml version="1.0" encoding="utf-8"?>
<ds:datastoreItem xmlns:ds="http://schemas.openxmlformats.org/officeDocument/2006/customXml" ds:itemID="{992DAE4F-E5E5-4274-A420-9C4D4BC91DB2}"/>
</file>

<file path=customXml/itemProps3.xml><?xml version="1.0" encoding="utf-8"?>
<ds:datastoreItem xmlns:ds="http://schemas.openxmlformats.org/officeDocument/2006/customXml" ds:itemID="{5564921D-ACF8-4424-94AA-E88E36CE6EDD}"/>
</file>

<file path=docProps/app.xml><?xml version="1.0" encoding="utf-8"?>
<Properties xmlns="http://schemas.openxmlformats.org/officeDocument/2006/extended-properties" xmlns:vt="http://schemas.openxmlformats.org/officeDocument/2006/docPropsVTypes">
  <Template/>
  <TotalTime>391</TotalTime>
  <Words>3116</Words>
  <Application>Microsoft Office PowerPoint</Application>
  <PresentationFormat>Diavoorstelling (4:3)</PresentationFormat>
  <Paragraphs>255</Paragraphs>
  <Slides>45</Slides>
  <Notes>0</Notes>
  <HiddenSlides>0</HiddenSlides>
  <MMClips>0</MMClips>
  <ScaleCrop>false</ScaleCrop>
  <HeadingPairs>
    <vt:vector size="6" baseType="variant">
      <vt:variant>
        <vt:lpstr>Gebruikte lettertypen</vt:lpstr>
      </vt:variant>
      <vt:variant>
        <vt:i4>2</vt:i4>
      </vt:variant>
      <vt:variant>
        <vt:lpstr>Thema</vt:lpstr>
      </vt:variant>
      <vt:variant>
        <vt:i4>16</vt:i4>
      </vt:variant>
      <vt:variant>
        <vt:lpstr>Diatitels</vt:lpstr>
      </vt:variant>
      <vt:variant>
        <vt:i4>45</vt:i4>
      </vt:variant>
    </vt:vector>
  </HeadingPairs>
  <TitlesOfParts>
    <vt:vector size="63"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Tips and Tricks January 2015</vt:lpstr>
      <vt:lpstr>Incomplete Accessions</vt:lpstr>
      <vt:lpstr>Incomplete Accessions</vt:lpstr>
      <vt:lpstr>Incomplete Accessions Tab</vt:lpstr>
      <vt:lpstr>Searching for Incomplete Accessions</vt:lpstr>
      <vt:lpstr>Will Start at the Beginning</vt:lpstr>
      <vt:lpstr>Starting an Incomplete Accession</vt:lpstr>
      <vt:lpstr>Creating an Incomplete Accession</vt:lpstr>
      <vt:lpstr>Recording Data in an IA</vt:lpstr>
      <vt:lpstr>Associating an Incomplete Accession with a Complete Accession</vt:lpstr>
      <vt:lpstr>If the Information is Different</vt:lpstr>
      <vt:lpstr>Complete Selected</vt:lpstr>
      <vt:lpstr>Entity Selection</vt:lpstr>
      <vt:lpstr>One IA into Multiple Individual Records </vt:lpstr>
      <vt:lpstr>Creating the Complete Accession</vt:lpstr>
      <vt:lpstr>Associating the Single IA Record</vt:lpstr>
      <vt:lpstr>Information that Does Not Match</vt:lpstr>
      <vt:lpstr>The Flow for Single Incomplete Accession into Multiple Complete Accessions</vt:lpstr>
      <vt:lpstr>Multiple IAs into One Permanent Accession</vt:lpstr>
      <vt:lpstr>Associating the Multiple IAs</vt:lpstr>
      <vt:lpstr>Information is Copied</vt:lpstr>
      <vt:lpstr>The Flow for Multiple Incomplete Accessions into Single Complete Accession</vt:lpstr>
      <vt:lpstr>Rolling Back</vt:lpstr>
      <vt:lpstr>Any Questions on Creating and Associating New Incomplete Accessions?</vt:lpstr>
      <vt:lpstr>Migrated Incomplete Accessions</vt:lpstr>
      <vt:lpstr>Identifying Migrated Incomplete Accessions</vt:lpstr>
      <vt:lpstr>Incomplete Accession – GAN Suffix</vt:lpstr>
      <vt:lpstr>Remove Selected</vt:lpstr>
      <vt:lpstr>New Attraction!</vt:lpstr>
      <vt:lpstr>Scenario 1 - Associating with a Full Accession</vt:lpstr>
      <vt:lpstr>Scenario 2 – Never at your Facility</vt:lpstr>
      <vt:lpstr>Scenario 2 continued…..</vt:lpstr>
      <vt:lpstr>Scenario 3 – At Your Facility But Not Accessioned</vt:lpstr>
      <vt:lpstr>Scenario 4 – Deactivated in MedARKS</vt:lpstr>
      <vt:lpstr>Scenario 5 – Unable to Link Records</vt:lpstr>
      <vt:lpstr>How Do You Decide if it Should be Associated?</vt:lpstr>
      <vt:lpstr>Sourced From Sender</vt:lpstr>
      <vt:lpstr>Sourced From Sender continued</vt:lpstr>
      <vt:lpstr>Chose to Not Accession</vt:lpstr>
      <vt:lpstr>Deactivated in MedARKS</vt:lpstr>
      <vt:lpstr>Unable to be Linked</vt:lpstr>
      <vt:lpstr>Any Questions on Migrated Incomplete Accessions?</vt:lpstr>
      <vt:lpstr>ZIMS User Group</vt:lpstr>
      <vt:lpstr>Any Questions on the ZIMS  User Group (aka The Guardians of the ZIMS Galaxy)?</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20</cp:revision>
  <dcterms:created xsi:type="dcterms:W3CDTF">2016-07-26T18:48:10Z</dcterms:created>
  <dcterms:modified xsi:type="dcterms:W3CDTF">2016-08-17T14:47:01Z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2018-07-04T22:09:01+00:00</vt:lpwstr>
  </property>
</Properties>
</file>