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74" d="100"/>
          <a:sy n="74" d="100"/>
        </p:scale>
        <p:origin x="124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customXml" Target="../customXml/item2.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543564"/>
          </a:xfrm>
        </p:spPr>
        <p:txBody>
          <a:bodyPr>
            <a:noAutofit/>
          </a:bodyPr>
          <a:lstStyle/>
          <a:p>
            <a:r>
              <a:rPr lang="en-US" sz="4800" dirty="0"/>
              <a:t>Tips &amp; Tricks</a:t>
            </a:r>
            <a:br>
              <a:rPr lang="en-US" sz="4800" dirty="0"/>
            </a:br>
            <a:r>
              <a:rPr lang="en-US" sz="4800" dirty="0"/>
              <a:t/>
            </a:r>
            <a:br>
              <a:rPr lang="en-US" sz="4800" dirty="0"/>
            </a:br>
            <a:r>
              <a:rPr lang="en-US" sz="4400" dirty="0"/>
              <a:t>In the Beginning…..</a:t>
            </a:r>
            <a:endParaRPr lang="en-US" sz="4400" dirty="0"/>
          </a:p>
        </p:txBody>
      </p:sp>
      <p:sp>
        <p:nvSpPr>
          <p:cNvPr id="3" name="Subtitle 2"/>
          <p:cNvSpPr>
            <a:spLocks noGrp="1"/>
          </p:cNvSpPr>
          <p:nvPr>
            <p:ph type="subTitle" idx="1"/>
          </p:nvPr>
        </p:nvSpPr>
        <p:spPr>
          <a:xfrm>
            <a:off x="1014211" y="3022487"/>
            <a:ext cx="6858000" cy="2335123"/>
          </a:xfrm>
        </p:spPr>
        <p:txBody>
          <a:bodyPr>
            <a:normAutofit/>
          </a:bodyPr>
          <a:lstStyle/>
          <a:p>
            <a:r>
              <a:rPr lang="en-US" i="1" dirty="0"/>
              <a:t>Recording Eggs and Fetuses and</a:t>
            </a:r>
            <a:br>
              <a:rPr lang="en-US" i="1" dirty="0"/>
            </a:br>
            <a:r>
              <a:rPr lang="en-US" i="1" dirty="0"/>
              <a:t>Events that happen to them</a:t>
            </a:r>
            <a:endParaRPr lang="en-US" dirty="0"/>
          </a:p>
        </p:txBody>
      </p:sp>
      <p:pic>
        <p:nvPicPr>
          <p:cNvPr id="4" name="Picture 2" descr="C:\Users\glenous\AppData\Local\Microsoft\Windows\Temporary Internet Files\Content.IE5\NFHUINNN\MP90044866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578628"/>
            <a:ext cx="2971800" cy="2228850"/>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1319" y="2855271"/>
            <a:ext cx="2081784" cy="3121152"/>
          </a:xfrm>
          <a:prstGeom prst="rect">
            <a:avLst/>
          </a:prstGeom>
          <a:effectLst>
            <a:softEdge rad="317500"/>
          </a:effectLst>
        </p:spPr>
      </p:pic>
      <p:sp>
        <p:nvSpPr>
          <p:cNvPr id="6" name="Rechthoek 5"/>
          <p:cNvSpPr/>
          <p:nvPr/>
        </p:nvSpPr>
        <p:spPr>
          <a:xfrm>
            <a:off x="3801052" y="4834390"/>
            <a:ext cx="2505814" cy="523220"/>
          </a:xfrm>
          <a:prstGeom prst="rect">
            <a:avLst/>
          </a:prstGeom>
        </p:spPr>
        <p:txBody>
          <a:bodyPr wrap="none">
            <a:spAutoFit/>
          </a:bodyPr>
          <a:lstStyle/>
          <a:p>
            <a:pPr lvl="0"/>
            <a:r>
              <a:rPr lang="en-US" sz="2800" dirty="0"/>
              <a:t>December 2014</a:t>
            </a:r>
            <a:endParaRPr lang="en-US" sz="2800" dirty="0"/>
          </a:p>
        </p:txBody>
      </p:sp>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Record Birth of a Fetus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5"/>
          <p:cNvSpPr txBox="1"/>
          <p:nvPr/>
        </p:nvSpPr>
        <p:spPr>
          <a:xfrm>
            <a:off x="5376239" y="1232328"/>
            <a:ext cx="3259482" cy="4247317"/>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Recording a birth of a Fetus is</a:t>
            </a:r>
          </a:p>
          <a:p>
            <a:r>
              <a:rPr lang="en-US" dirty="0"/>
              <a:t>c</a:t>
            </a:r>
            <a:r>
              <a:rPr lang="en-US" dirty="0" smtClean="0"/>
              <a:t>onsidered an Event and you will</a:t>
            </a:r>
          </a:p>
          <a:p>
            <a:r>
              <a:rPr lang="en-US" dirty="0"/>
              <a:t>s</a:t>
            </a:r>
            <a:r>
              <a:rPr lang="en-US" dirty="0" smtClean="0"/>
              <a:t>elect Record Event under Add</a:t>
            </a:r>
          </a:p>
          <a:p>
            <a:r>
              <a:rPr lang="en-US" dirty="0" smtClean="0"/>
              <a:t>Transaction. If you have not</a:t>
            </a:r>
          </a:p>
          <a:p>
            <a:r>
              <a:rPr lang="en-US" dirty="0"/>
              <a:t>r</a:t>
            </a:r>
            <a:r>
              <a:rPr lang="en-US" dirty="0" smtClean="0"/>
              <a:t>ecorded a Local ID for the Fetus</a:t>
            </a:r>
          </a:p>
          <a:p>
            <a:r>
              <a:rPr lang="en-US" dirty="0"/>
              <a:t>i</a:t>
            </a:r>
            <a:r>
              <a:rPr lang="en-US" dirty="0" smtClean="0"/>
              <a:t>t will be required on this screen.</a:t>
            </a:r>
          </a:p>
          <a:p>
            <a:r>
              <a:rPr lang="en-US" dirty="0" smtClean="0"/>
              <a:t>If you already have it will prefill</a:t>
            </a:r>
          </a:p>
          <a:p>
            <a:r>
              <a:rPr lang="en-US" dirty="0"/>
              <a:t>a</a:t>
            </a:r>
            <a:r>
              <a:rPr lang="en-US" dirty="0" smtClean="0"/>
              <a:t>nd is not editable. The entity</a:t>
            </a:r>
          </a:p>
          <a:p>
            <a:r>
              <a:rPr lang="en-US" dirty="0"/>
              <a:t>w</a:t>
            </a:r>
            <a:r>
              <a:rPr lang="en-US" dirty="0" smtClean="0"/>
              <a:t>ill change from Fetus to</a:t>
            </a:r>
          </a:p>
          <a:p>
            <a:r>
              <a:rPr lang="en-US" dirty="0" smtClean="0"/>
              <a:t>Individual in the Basic Details.</a:t>
            </a:r>
          </a:p>
          <a:p>
            <a:r>
              <a:rPr lang="en-US" dirty="0" smtClean="0"/>
              <a:t>Right now there is no option for</a:t>
            </a:r>
          </a:p>
          <a:p>
            <a:r>
              <a:rPr lang="en-US" dirty="0"/>
              <a:t>a</a:t>
            </a:r>
            <a:r>
              <a:rPr lang="en-US" dirty="0" smtClean="0"/>
              <a:t>n automatic message to the </a:t>
            </a:r>
          </a:p>
          <a:p>
            <a:r>
              <a:rPr lang="en-US" dirty="0"/>
              <a:t>o</a:t>
            </a:r>
            <a:r>
              <a:rPr lang="en-US" dirty="0" smtClean="0"/>
              <a:t>wner of the parents (should</a:t>
            </a:r>
          </a:p>
          <a:p>
            <a:r>
              <a:rPr lang="en-US" dirty="0"/>
              <a:t>t</a:t>
            </a:r>
            <a:r>
              <a:rPr lang="en-US" dirty="0" smtClean="0"/>
              <a:t>hey be in on loan) for a Birth</a:t>
            </a:r>
          </a:p>
          <a:p>
            <a:r>
              <a:rPr lang="en-US" dirty="0" smtClean="0"/>
              <a:t>Event of a fetus.</a:t>
            </a:r>
            <a:endParaRPr lang="en-US" dirty="0"/>
          </a:p>
        </p:txBody>
      </p:sp>
      <p:pic>
        <p:nvPicPr>
          <p:cNvPr id="5" name="Picture 2" descr="http://farm1.staticflickr.com/226/473908789_8504384aa3_z.jpg"/>
          <p:cNvPicPr>
            <a:picLocks noChangeAspect="1" noChangeArrowheads="1"/>
          </p:cNvPicPr>
          <p:nvPr/>
        </p:nvPicPr>
        <p:blipFill>
          <a:blip r:embed="rId2" cstate="print"/>
          <a:srcRect/>
          <a:stretch>
            <a:fillRect/>
          </a:stretch>
        </p:blipFill>
        <p:spPr bwMode="auto">
          <a:xfrm>
            <a:off x="900448" y="1082330"/>
            <a:ext cx="3988038" cy="2667000"/>
          </a:xfrm>
          <a:prstGeom prst="rect">
            <a:avLst/>
          </a:prstGeom>
          <a:noFill/>
          <a:ln>
            <a:noFill/>
          </a:ln>
          <a:effectLst>
            <a:softEdge rad="317500"/>
          </a:effectLst>
        </p:spPr>
      </p:pic>
      <p:pic>
        <p:nvPicPr>
          <p:cNvPr id="6" name="Picture 4"/>
          <p:cNvPicPr>
            <a:picLocks noChangeAspect="1"/>
          </p:cNvPicPr>
          <p:nvPr/>
        </p:nvPicPr>
        <p:blipFill>
          <a:blip r:embed="rId3"/>
          <a:stretch>
            <a:fillRect/>
          </a:stretch>
        </p:blipFill>
        <p:spPr>
          <a:xfrm>
            <a:off x="302654" y="3880471"/>
            <a:ext cx="4727681" cy="2165350"/>
          </a:xfrm>
          <a:prstGeom prst="rect">
            <a:avLst/>
          </a:prstGeom>
          <a:ln>
            <a:solidFill>
              <a:schemeClr val="tx1"/>
            </a:solidFill>
          </a:ln>
        </p:spPr>
      </p:pic>
    </p:spTree>
    <p:extLst>
      <p:ext uri="{BB962C8B-B14F-4D97-AF65-F5344CB8AC3E}">
        <p14:creationId xmlns:p14="http://schemas.microsoft.com/office/powerpoint/2010/main" val="999325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Event Location</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757366" y="1365250"/>
            <a:ext cx="7629268" cy="1200329"/>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In the Event Locations grid under More Details tab the Birth Location will</a:t>
            </a:r>
          </a:p>
          <a:p>
            <a:r>
              <a:rPr lang="en-US" dirty="0"/>
              <a:t>d</a:t>
            </a:r>
            <a:r>
              <a:rPr lang="en-US" dirty="0" smtClean="0"/>
              <a:t>isplay. You will also have Conception Location displaying. This information</a:t>
            </a:r>
          </a:p>
          <a:p>
            <a:r>
              <a:rPr lang="en-US" dirty="0"/>
              <a:t>w</a:t>
            </a:r>
            <a:r>
              <a:rPr lang="en-US" dirty="0" smtClean="0"/>
              <a:t>as sourced from the Fetus Identified data entry screen where you could enter</a:t>
            </a:r>
          </a:p>
          <a:p>
            <a:r>
              <a:rPr lang="en-US" dirty="0"/>
              <a:t>a</a:t>
            </a:r>
            <a:r>
              <a:rPr lang="en-US" dirty="0" smtClean="0"/>
              <a:t> Conception Date and Location other than your facility if appropriate.</a:t>
            </a:r>
            <a:endParaRPr lang="en-US" dirty="0"/>
          </a:p>
        </p:txBody>
      </p:sp>
      <p:pic>
        <p:nvPicPr>
          <p:cNvPr id="5" name="Picture 6"/>
          <p:cNvPicPr>
            <a:picLocks noChangeAspect="1"/>
          </p:cNvPicPr>
          <p:nvPr/>
        </p:nvPicPr>
        <p:blipFill>
          <a:blip r:embed="rId2"/>
          <a:stretch>
            <a:fillRect/>
          </a:stretch>
        </p:blipFill>
        <p:spPr>
          <a:xfrm>
            <a:off x="1045487" y="2700515"/>
            <a:ext cx="7053026" cy="2173645"/>
          </a:xfrm>
          <a:prstGeom prst="rect">
            <a:avLst/>
          </a:prstGeom>
          <a:ln>
            <a:solidFill>
              <a:schemeClr val="tx1"/>
            </a:solidFill>
          </a:ln>
        </p:spPr>
      </p:pic>
    </p:spTree>
    <p:extLst>
      <p:ext uri="{BB962C8B-B14F-4D97-AF65-F5344CB8AC3E}">
        <p14:creationId xmlns:p14="http://schemas.microsoft.com/office/powerpoint/2010/main" val="1488396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89042"/>
            <a:ext cx="7886700" cy="1325563"/>
          </a:xfrm>
        </p:spPr>
        <p:txBody>
          <a:bodyPr>
            <a:normAutofit/>
          </a:bodyPr>
          <a:lstStyle/>
          <a:p>
            <a:pPr algn="ctr"/>
            <a:r>
              <a:rPr lang="en-US" sz="4000" dirty="0"/>
              <a:t>Transactions with the Dam</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5"/>
          <p:cNvSpPr txBox="1"/>
          <p:nvPr/>
        </p:nvSpPr>
        <p:spPr>
          <a:xfrm>
            <a:off x="850516" y="783920"/>
            <a:ext cx="7887800" cy="1754326"/>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While the dam is carrying a live Fetus you will get a notification of such should</a:t>
            </a:r>
          </a:p>
          <a:p>
            <a:r>
              <a:rPr lang="en-US" dirty="0"/>
              <a:t>y</a:t>
            </a:r>
            <a:r>
              <a:rPr lang="en-US" dirty="0" smtClean="0"/>
              <a:t>ou record a transaction for her. A death of the dam will prompt you to record</a:t>
            </a:r>
          </a:p>
          <a:p>
            <a:r>
              <a:rPr lang="en-US" dirty="0"/>
              <a:t>e</a:t>
            </a:r>
            <a:r>
              <a:rPr lang="en-US" dirty="0" smtClean="0"/>
              <a:t>ither a birth or a death of the Fetus. Any other disposition type will prompt</a:t>
            </a:r>
          </a:p>
          <a:p>
            <a:r>
              <a:rPr lang="en-US" dirty="0"/>
              <a:t>y</a:t>
            </a:r>
            <a:r>
              <a:rPr lang="en-US" dirty="0" smtClean="0"/>
              <a:t>ou to record the same transaction for the Fetus as well. There is an enhancement</a:t>
            </a:r>
          </a:p>
          <a:p>
            <a:r>
              <a:rPr lang="en-US" dirty="0"/>
              <a:t>t</a:t>
            </a:r>
            <a:r>
              <a:rPr lang="en-US" dirty="0" smtClean="0"/>
              <a:t>o provide a link to the fetus(</a:t>
            </a:r>
            <a:r>
              <a:rPr lang="en-US" dirty="0" err="1" smtClean="0"/>
              <a:t>es</a:t>
            </a:r>
            <a:r>
              <a:rPr lang="en-US" dirty="0" smtClean="0"/>
              <a:t>) with this message but currently you can find it</a:t>
            </a:r>
          </a:p>
          <a:p>
            <a:r>
              <a:rPr lang="en-US" dirty="0"/>
              <a:t>u</a:t>
            </a:r>
            <a:r>
              <a:rPr lang="en-US" dirty="0" smtClean="0"/>
              <a:t>sing Advanced Animal search and checking Animal Type of Fetus.</a:t>
            </a:r>
            <a:endParaRPr lang="en-US" dirty="0"/>
          </a:p>
        </p:txBody>
      </p:sp>
      <p:pic>
        <p:nvPicPr>
          <p:cNvPr id="5" name="Picture 3"/>
          <p:cNvPicPr>
            <a:picLocks noChangeAspect="1"/>
          </p:cNvPicPr>
          <p:nvPr/>
        </p:nvPicPr>
        <p:blipFill>
          <a:blip r:embed="rId2"/>
          <a:stretch>
            <a:fillRect/>
          </a:stretch>
        </p:blipFill>
        <p:spPr>
          <a:xfrm>
            <a:off x="1624238" y="2669965"/>
            <a:ext cx="5876190" cy="1419048"/>
          </a:xfrm>
          <a:prstGeom prst="rect">
            <a:avLst/>
          </a:prstGeom>
          <a:ln>
            <a:solidFill>
              <a:schemeClr val="tx1"/>
            </a:solidFill>
          </a:ln>
        </p:spPr>
      </p:pic>
      <p:pic>
        <p:nvPicPr>
          <p:cNvPr id="6" name="Picture 4"/>
          <p:cNvPicPr>
            <a:picLocks noChangeAspect="1"/>
          </p:cNvPicPr>
          <p:nvPr/>
        </p:nvPicPr>
        <p:blipFill>
          <a:blip r:embed="rId3"/>
          <a:stretch>
            <a:fillRect/>
          </a:stretch>
        </p:blipFill>
        <p:spPr>
          <a:xfrm>
            <a:off x="1614571" y="4220732"/>
            <a:ext cx="5895524" cy="1551453"/>
          </a:xfrm>
          <a:prstGeom prst="rect">
            <a:avLst/>
          </a:prstGeom>
          <a:ln>
            <a:solidFill>
              <a:schemeClr val="tx1"/>
            </a:solidFill>
          </a:ln>
        </p:spPr>
      </p:pic>
    </p:spTree>
    <p:extLst>
      <p:ext uri="{BB962C8B-B14F-4D97-AF65-F5344CB8AC3E}">
        <p14:creationId xmlns:p14="http://schemas.microsoft.com/office/powerpoint/2010/main" val="3001598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16060" y="0"/>
            <a:ext cx="7886700" cy="1325563"/>
          </a:xfrm>
        </p:spPr>
        <p:txBody>
          <a:bodyPr>
            <a:normAutofit/>
          </a:bodyPr>
          <a:lstStyle/>
          <a:p>
            <a:pPr algn="ctr"/>
            <a:r>
              <a:rPr lang="en-US" sz="4000" dirty="0"/>
              <a:t>Fetus Disposition</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6"/>
          <p:cNvSpPr txBox="1"/>
          <p:nvPr/>
        </p:nvSpPr>
        <p:spPr>
          <a:xfrm>
            <a:off x="481747" y="1085393"/>
            <a:ext cx="4699853" cy="5078313"/>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If the Fetus is not successfully born at your</a:t>
            </a:r>
          </a:p>
          <a:p>
            <a:r>
              <a:rPr lang="en-US" dirty="0"/>
              <a:t>f</a:t>
            </a:r>
            <a:r>
              <a:rPr lang="en-US" dirty="0" smtClean="0"/>
              <a:t>acility you will need to record a death or</a:t>
            </a:r>
          </a:p>
          <a:p>
            <a:r>
              <a:rPr lang="en-US" dirty="0"/>
              <a:t>d</a:t>
            </a:r>
            <a:r>
              <a:rPr lang="en-US" dirty="0" smtClean="0"/>
              <a:t>isposition for it. The options are Death,</a:t>
            </a:r>
          </a:p>
          <a:p>
            <a:r>
              <a:rPr lang="en-US" dirty="0" smtClean="0"/>
              <a:t>Missing, Release to Wild, To Another Institution</a:t>
            </a:r>
          </a:p>
          <a:p>
            <a:r>
              <a:rPr lang="en-US" dirty="0"/>
              <a:t>a</a:t>
            </a:r>
            <a:r>
              <a:rPr lang="en-US" dirty="0" smtClean="0"/>
              <a:t>nd Undetermined/Indeterminate. As shown</a:t>
            </a:r>
          </a:p>
          <a:p>
            <a:r>
              <a:rPr lang="en-US" dirty="0"/>
              <a:t>i</a:t>
            </a:r>
            <a:r>
              <a:rPr lang="en-US" dirty="0" smtClean="0"/>
              <a:t>n the last slide you will receive a message if</a:t>
            </a:r>
          </a:p>
          <a:p>
            <a:r>
              <a:rPr lang="en-US" dirty="0"/>
              <a:t>a</a:t>
            </a:r>
            <a:r>
              <a:rPr lang="en-US" dirty="0" smtClean="0"/>
              <a:t>ny of those transactions happens to the dam,</a:t>
            </a:r>
          </a:p>
          <a:p>
            <a:r>
              <a:rPr lang="en-US" dirty="0"/>
              <a:t>r</a:t>
            </a:r>
            <a:r>
              <a:rPr lang="en-US" dirty="0" smtClean="0"/>
              <a:t>eminding you to take action on the Fetus also.</a:t>
            </a:r>
          </a:p>
          <a:p>
            <a:r>
              <a:rPr lang="en-US" dirty="0" smtClean="0"/>
              <a:t>The Fetus could die on its own should it be</a:t>
            </a:r>
          </a:p>
          <a:p>
            <a:r>
              <a:rPr lang="en-US" dirty="0"/>
              <a:t>a</a:t>
            </a:r>
            <a:r>
              <a:rPr lang="en-US" dirty="0" smtClean="0"/>
              <a:t>borted, stillborn or reabsorbed. The screens for </a:t>
            </a:r>
          </a:p>
          <a:p>
            <a:r>
              <a:rPr lang="en-US" dirty="0" smtClean="0"/>
              <a:t>Death or disposition of a Fetus are the same as those for individual animals. </a:t>
            </a:r>
          </a:p>
          <a:p>
            <a:endParaRPr lang="en-US" dirty="0"/>
          </a:p>
          <a:p>
            <a:r>
              <a:rPr lang="en-US" dirty="0" smtClean="0"/>
              <a:t>If it is sent to another institution </a:t>
            </a:r>
            <a:r>
              <a:rPr lang="en-US" dirty="0"/>
              <a:t>a</a:t>
            </a:r>
            <a:r>
              <a:rPr lang="en-US" dirty="0" smtClean="0"/>
              <a:t>nd successfully is born there, the entity will change </a:t>
            </a:r>
            <a:r>
              <a:rPr lang="en-US" dirty="0"/>
              <a:t>f</a:t>
            </a:r>
            <a:r>
              <a:rPr lang="en-US" dirty="0" smtClean="0"/>
              <a:t>rom Fetus to Individual in your records. The entity will remain a Fetus and will not be changed to an Individual should it not be born.</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1714" y="187325"/>
            <a:ext cx="2413521" cy="3276600"/>
          </a:xfrm>
          <a:prstGeom prst="rect">
            <a:avLst/>
          </a:prstGeom>
          <a:effectLst>
            <a:softEdge rad="127000"/>
          </a:effectLst>
        </p:spPr>
      </p:pic>
      <p:pic>
        <p:nvPicPr>
          <p:cNvPr id="6" name="Picture 3"/>
          <p:cNvPicPr>
            <a:picLocks noChangeAspect="1"/>
          </p:cNvPicPr>
          <p:nvPr/>
        </p:nvPicPr>
        <p:blipFill>
          <a:blip r:embed="rId3"/>
          <a:stretch>
            <a:fillRect/>
          </a:stretch>
        </p:blipFill>
        <p:spPr>
          <a:xfrm>
            <a:off x="5389324" y="3308797"/>
            <a:ext cx="2839144" cy="2622550"/>
          </a:xfrm>
          <a:prstGeom prst="rect">
            <a:avLst/>
          </a:prstGeom>
          <a:effectLst>
            <a:softEdge rad="127000"/>
          </a:effectLst>
        </p:spPr>
      </p:pic>
    </p:spTree>
    <p:extLst>
      <p:ext uri="{BB962C8B-B14F-4D97-AF65-F5344CB8AC3E}">
        <p14:creationId xmlns:p14="http://schemas.microsoft.com/office/powerpoint/2010/main" val="425573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Any Fetus Questions?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609600" y="1524000"/>
            <a:ext cx="7560016" cy="4181152"/>
          </a:xfrm>
          <a:prstGeom prst="rect">
            <a:avLst/>
          </a:prstGeom>
          <a:effectLst>
            <a:softEdge rad="127000"/>
          </a:effectLst>
        </p:spPr>
      </p:pic>
    </p:spTree>
    <p:extLst>
      <p:ext uri="{BB962C8B-B14F-4D97-AF65-F5344CB8AC3E}">
        <p14:creationId xmlns:p14="http://schemas.microsoft.com/office/powerpoint/2010/main" val="2400202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88666"/>
            <a:ext cx="7886700" cy="1325563"/>
          </a:xfrm>
        </p:spPr>
        <p:txBody>
          <a:bodyPr>
            <a:normAutofit/>
          </a:bodyPr>
          <a:lstStyle/>
          <a:p>
            <a:pPr algn="ctr"/>
            <a:r>
              <a:rPr lang="en-US" sz="4000" dirty="0"/>
              <a:t>Single Egg</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7"/>
          <p:cNvSpPr txBox="1"/>
          <p:nvPr/>
        </p:nvSpPr>
        <p:spPr>
          <a:xfrm>
            <a:off x="4263498" y="996620"/>
            <a:ext cx="4675575" cy="2308324"/>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An egg is a single egg that can be identified.</a:t>
            </a:r>
          </a:p>
          <a:p>
            <a:r>
              <a:rPr lang="en-US" dirty="0" smtClean="0"/>
              <a:t>This can be by coloration or recording a number</a:t>
            </a:r>
          </a:p>
          <a:p>
            <a:r>
              <a:rPr lang="en-US" dirty="0"/>
              <a:t>o</a:t>
            </a:r>
            <a:r>
              <a:rPr lang="en-US" dirty="0" smtClean="0"/>
              <a:t>n the egg. It could also be identified by its</a:t>
            </a:r>
          </a:p>
          <a:p>
            <a:r>
              <a:rPr lang="en-US" dirty="0"/>
              <a:t>l</a:t>
            </a:r>
            <a:r>
              <a:rPr lang="en-US" dirty="0" smtClean="0"/>
              <a:t>ocation within an incubator but be careful</a:t>
            </a:r>
          </a:p>
          <a:p>
            <a:r>
              <a:rPr lang="en-US" dirty="0"/>
              <a:t>w</a:t>
            </a:r>
            <a:r>
              <a:rPr lang="en-US" dirty="0" smtClean="0"/>
              <a:t>ith this one. You can record a single egg</a:t>
            </a:r>
          </a:p>
          <a:p>
            <a:r>
              <a:rPr lang="en-US" dirty="0"/>
              <a:t>f</a:t>
            </a:r>
            <a:r>
              <a:rPr lang="en-US" dirty="0" smtClean="0"/>
              <a:t>rom the Start menu or from the Actions tab</a:t>
            </a:r>
          </a:p>
          <a:p>
            <a:r>
              <a:rPr lang="en-US" dirty="0"/>
              <a:t>i</a:t>
            </a:r>
            <a:r>
              <a:rPr lang="en-US" dirty="0" smtClean="0"/>
              <a:t>n the dam’s record. This is not an option in</a:t>
            </a:r>
          </a:p>
          <a:p>
            <a:r>
              <a:rPr lang="en-US" dirty="0"/>
              <a:t>t</a:t>
            </a:r>
            <a:r>
              <a:rPr lang="en-US" dirty="0" smtClean="0"/>
              <a:t>he sire’s record.</a:t>
            </a:r>
            <a:endParaRPr lang="en-US" dirty="0"/>
          </a:p>
        </p:txBody>
      </p:sp>
      <p:pic>
        <p:nvPicPr>
          <p:cNvPr id="5" name="Picture 2" descr="http://webzoom.freewebs.com/nannyp/eggs%20pipping%20smaller.jpg"/>
          <p:cNvPicPr>
            <a:picLocks noChangeAspect="1" noChangeArrowheads="1"/>
          </p:cNvPicPr>
          <p:nvPr/>
        </p:nvPicPr>
        <p:blipFill>
          <a:blip r:embed="rId2" cstate="print"/>
          <a:srcRect/>
          <a:stretch>
            <a:fillRect/>
          </a:stretch>
        </p:blipFill>
        <p:spPr bwMode="auto">
          <a:xfrm>
            <a:off x="204927" y="859131"/>
            <a:ext cx="4009733" cy="2998270"/>
          </a:xfrm>
          <a:prstGeom prst="rect">
            <a:avLst/>
          </a:prstGeom>
          <a:noFill/>
          <a:effectLst>
            <a:softEdge rad="317500"/>
          </a:effectLst>
        </p:spPr>
      </p:pic>
      <p:pic>
        <p:nvPicPr>
          <p:cNvPr id="6" name="Picture 6"/>
          <p:cNvPicPr>
            <a:picLocks noChangeAspect="1"/>
          </p:cNvPicPr>
          <p:nvPr/>
        </p:nvPicPr>
        <p:blipFill>
          <a:blip r:embed="rId3"/>
          <a:stretch>
            <a:fillRect/>
          </a:stretch>
        </p:blipFill>
        <p:spPr>
          <a:xfrm>
            <a:off x="875627" y="4073528"/>
            <a:ext cx="3568649" cy="2103435"/>
          </a:xfrm>
          <a:prstGeom prst="rect">
            <a:avLst/>
          </a:prstGeom>
          <a:ln>
            <a:solidFill>
              <a:schemeClr val="tx1"/>
            </a:solidFill>
          </a:ln>
        </p:spPr>
      </p:pic>
      <p:pic>
        <p:nvPicPr>
          <p:cNvPr id="7" name="Picture 4"/>
          <p:cNvPicPr>
            <a:picLocks noChangeAspect="1"/>
          </p:cNvPicPr>
          <p:nvPr/>
        </p:nvPicPr>
        <p:blipFill>
          <a:blip r:embed="rId4"/>
          <a:stretch>
            <a:fillRect/>
          </a:stretch>
        </p:blipFill>
        <p:spPr>
          <a:xfrm>
            <a:off x="5198338" y="3698096"/>
            <a:ext cx="2333333" cy="2085714"/>
          </a:xfrm>
          <a:prstGeom prst="rect">
            <a:avLst/>
          </a:prstGeom>
          <a:ln>
            <a:solidFill>
              <a:schemeClr val="tx1"/>
            </a:solidFill>
          </a:ln>
        </p:spPr>
      </p:pic>
    </p:spTree>
    <p:extLst>
      <p:ext uri="{BB962C8B-B14F-4D97-AF65-F5344CB8AC3E}">
        <p14:creationId xmlns:p14="http://schemas.microsoft.com/office/powerpoint/2010/main" val="3138788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71944"/>
            <a:ext cx="7886700" cy="819730"/>
          </a:xfrm>
        </p:spPr>
        <p:txBody>
          <a:bodyPr>
            <a:normAutofit/>
          </a:bodyPr>
          <a:lstStyle/>
          <a:p>
            <a:pPr algn="ctr"/>
            <a:r>
              <a:rPr lang="en-US" sz="4000" dirty="0"/>
              <a:t>Group of Eggs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6"/>
          <p:cNvSpPr txBox="1"/>
          <p:nvPr/>
        </p:nvSpPr>
        <p:spPr>
          <a:xfrm>
            <a:off x="628650" y="4202984"/>
            <a:ext cx="7772400" cy="1477328"/>
          </a:xfrm>
          <a:prstGeom prst="rect">
            <a:avLst/>
          </a:prstGeom>
          <a:solidFill>
            <a:schemeClr val="accent5">
              <a:lumMod val="20000"/>
              <a:lumOff val="80000"/>
            </a:schemeClr>
          </a:solidFill>
          <a:ln>
            <a:solidFill>
              <a:schemeClr val="tx1"/>
            </a:solidFill>
          </a:ln>
        </p:spPr>
        <p:txBody>
          <a:bodyPr wrap="square" rtlCol="0">
            <a:spAutoFit/>
          </a:bodyPr>
          <a:lstStyle/>
          <a:p>
            <a:r>
              <a:rPr lang="en-US" dirty="0" smtClean="0"/>
              <a:t>A Group of Eggs is multiple eggs that you cannot identify individually or you have chosen not to treat as individuals. You must accession a Group of Eggs from the Start menu, this is not an option from within the dam’s record. If eggs within the group become individually identifiable they can be split from the group using a Partial Disposition either singly or using the Batch checkbox.</a:t>
            </a:r>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54" y="850184"/>
            <a:ext cx="5862957" cy="3352800"/>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a:stretch>
            <a:fillRect/>
          </a:stretch>
        </p:blipFill>
        <p:spPr>
          <a:xfrm>
            <a:off x="5738031" y="2364438"/>
            <a:ext cx="2971800" cy="1709170"/>
          </a:xfrm>
          <a:prstGeom prst="rect">
            <a:avLst/>
          </a:prstGeom>
          <a:ln>
            <a:solidFill>
              <a:schemeClr val="tx1"/>
            </a:solidFill>
          </a:ln>
        </p:spPr>
      </p:pic>
    </p:spTree>
    <p:extLst>
      <p:ext uri="{BB962C8B-B14F-4D97-AF65-F5344CB8AC3E}">
        <p14:creationId xmlns:p14="http://schemas.microsoft.com/office/powerpoint/2010/main" val="2506800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5484" y="-104475"/>
            <a:ext cx="7886700" cy="1325563"/>
          </a:xfrm>
        </p:spPr>
        <p:txBody>
          <a:bodyPr>
            <a:normAutofit/>
          </a:bodyPr>
          <a:lstStyle/>
          <a:p>
            <a:pPr algn="ctr"/>
            <a:r>
              <a:rPr lang="en-US" sz="4000" dirty="0"/>
              <a:t>Egg Mass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7"/>
          <p:cNvSpPr txBox="1"/>
          <p:nvPr/>
        </p:nvSpPr>
        <p:spPr>
          <a:xfrm>
            <a:off x="338640" y="3034698"/>
            <a:ext cx="4667881" cy="3416320"/>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An Egg Mass is a large number of eggs that</a:t>
            </a:r>
          </a:p>
          <a:p>
            <a:r>
              <a:rPr lang="en-US" dirty="0"/>
              <a:t>a</a:t>
            </a:r>
            <a:r>
              <a:rPr lang="en-US" dirty="0" smtClean="0"/>
              <a:t>re usually held together forming a single</a:t>
            </a:r>
          </a:p>
          <a:p>
            <a:r>
              <a:rPr lang="en-US" dirty="0"/>
              <a:t>e</a:t>
            </a:r>
            <a:r>
              <a:rPr lang="en-US" dirty="0" smtClean="0"/>
              <a:t>ntity. You can also use the term Egg Mass</a:t>
            </a:r>
          </a:p>
          <a:p>
            <a:r>
              <a:rPr lang="en-US" dirty="0"/>
              <a:t>f</a:t>
            </a:r>
            <a:r>
              <a:rPr lang="en-US" dirty="0" smtClean="0"/>
              <a:t>or egg fields, such as a tub of soil where an</a:t>
            </a:r>
          </a:p>
          <a:p>
            <a:r>
              <a:rPr lang="en-US" dirty="0" smtClean="0"/>
              <a:t>invertebrate has </a:t>
            </a:r>
            <a:r>
              <a:rPr lang="en-US" dirty="0" err="1" smtClean="0"/>
              <a:t>oviposited</a:t>
            </a:r>
            <a:r>
              <a:rPr lang="en-US" dirty="0" smtClean="0"/>
              <a:t> a number of eggs.</a:t>
            </a:r>
          </a:p>
          <a:p>
            <a:r>
              <a:rPr lang="en-US" dirty="0" smtClean="0"/>
              <a:t>Egg Masses are typical for invertebrates, fish</a:t>
            </a:r>
          </a:p>
          <a:p>
            <a:r>
              <a:rPr lang="en-US" dirty="0"/>
              <a:t>a</a:t>
            </a:r>
            <a:r>
              <a:rPr lang="en-US" dirty="0" smtClean="0"/>
              <a:t>nd amphibian species. It is usually difficult to</a:t>
            </a:r>
          </a:p>
          <a:p>
            <a:r>
              <a:rPr lang="en-US" dirty="0"/>
              <a:t>g</a:t>
            </a:r>
            <a:r>
              <a:rPr lang="en-US" dirty="0" smtClean="0"/>
              <a:t>et an accurate count so the “Estimate” box is</a:t>
            </a:r>
          </a:p>
          <a:p>
            <a:r>
              <a:rPr lang="en-US" dirty="0"/>
              <a:t>c</a:t>
            </a:r>
            <a:r>
              <a:rPr lang="en-US" dirty="0" smtClean="0"/>
              <a:t>hecked in most cases when recording the</a:t>
            </a:r>
          </a:p>
          <a:p>
            <a:r>
              <a:rPr lang="en-US" dirty="0"/>
              <a:t>c</a:t>
            </a:r>
            <a:r>
              <a:rPr lang="en-US" dirty="0" smtClean="0"/>
              <a:t>ensus. An Egg Mass can only be recorded from</a:t>
            </a:r>
          </a:p>
          <a:p>
            <a:r>
              <a:rPr lang="en-US" dirty="0" smtClean="0"/>
              <a:t>the Start menu. Egg Masses can be split into</a:t>
            </a:r>
          </a:p>
          <a:p>
            <a:r>
              <a:rPr lang="en-US" dirty="0" smtClean="0"/>
              <a:t>smaller groups or individuals.</a:t>
            </a:r>
            <a:endParaRPr lang="en-US" dirty="0"/>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080" y="139899"/>
            <a:ext cx="4191000" cy="2793580"/>
          </a:xfrm>
          <a:prstGeom prst="rect">
            <a:avLst/>
          </a:prstGeom>
          <a:effectLst>
            <a:softEdge rad="127000"/>
          </a:effectLst>
        </p:spPr>
      </p:pic>
      <p:pic>
        <p:nvPicPr>
          <p:cNvPr id="6" name="Picture 6"/>
          <p:cNvPicPr>
            <a:picLocks noChangeAspect="1"/>
          </p:cNvPicPr>
          <p:nvPr/>
        </p:nvPicPr>
        <p:blipFill>
          <a:blip r:embed="rId3"/>
          <a:stretch>
            <a:fillRect/>
          </a:stretch>
        </p:blipFill>
        <p:spPr>
          <a:xfrm>
            <a:off x="5296531" y="3145403"/>
            <a:ext cx="3181020" cy="2591206"/>
          </a:xfrm>
          <a:prstGeom prst="rect">
            <a:avLst/>
          </a:prstGeom>
          <a:ln>
            <a:solidFill>
              <a:schemeClr val="tx1"/>
            </a:solidFill>
          </a:ln>
        </p:spPr>
      </p:pic>
      <p:pic>
        <p:nvPicPr>
          <p:cNvPr id="7" name="Picture 5"/>
          <p:cNvPicPr>
            <a:picLocks noChangeAspect="1"/>
          </p:cNvPicPr>
          <p:nvPr/>
        </p:nvPicPr>
        <p:blipFill>
          <a:blip r:embed="rId4"/>
          <a:stretch>
            <a:fillRect/>
          </a:stretch>
        </p:blipFill>
        <p:spPr>
          <a:xfrm>
            <a:off x="5085977" y="891841"/>
            <a:ext cx="3685714" cy="2142857"/>
          </a:xfrm>
          <a:prstGeom prst="rect">
            <a:avLst/>
          </a:prstGeom>
          <a:ln>
            <a:solidFill>
              <a:schemeClr val="tx1"/>
            </a:solidFill>
          </a:ln>
        </p:spPr>
      </p:pic>
    </p:spTree>
    <p:extLst>
      <p:ext uri="{BB962C8B-B14F-4D97-AF65-F5344CB8AC3E}">
        <p14:creationId xmlns:p14="http://schemas.microsoft.com/office/powerpoint/2010/main" val="1071683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716699"/>
          </a:xfrm>
        </p:spPr>
        <p:txBody>
          <a:bodyPr>
            <a:normAutofit/>
          </a:bodyPr>
          <a:lstStyle/>
          <a:p>
            <a:pPr algn="ctr"/>
            <a:r>
              <a:rPr lang="en-US" sz="4000" dirty="0"/>
              <a:t>Record Hatch (single egg)</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6"/>
          <p:cNvSpPr txBox="1"/>
          <p:nvPr/>
        </p:nvSpPr>
        <p:spPr>
          <a:xfrm>
            <a:off x="1053120" y="1632397"/>
            <a:ext cx="7037760" cy="923330"/>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Just as for recording the birth of a Fetus, recording the Hatch of a single</a:t>
            </a:r>
          </a:p>
          <a:p>
            <a:r>
              <a:rPr lang="en-US" dirty="0" smtClean="0"/>
              <a:t>Egg is considered an Event under Add Transaction. Once saved the entity </a:t>
            </a:r>
          </a:p>
          <a:p>
            <a:r>
              <a:rPr lang="en-US" dirty="0" smtClean="0"/>
              <a:t>will change from Egg to Individual in the Basic Details.</a:t>
            </a:r>
            <a:endParaRPr lang="en-US" dirty="0"/>
          </a:p>
        </p:txBody>
      </p:sp>
      <p:pic>
        <p:nvPicPr>
          <p:cNvPr id="5" name="Picture 5"/>
          <p:cNvPicPr>
            <a:picLocks noChangeAspect="1"/>
          </p:cNvPicPr>
          <p:nvPr/>
        </p:nvPicPr>
        <p:blipFill>
          <a:blip r:embed="rId2"/>
          <a:stretch>
            <a:fillRect/>
          </a:stretch>
        </p:blipFill>
        <p:spPr>
          <a:xfrm>
            <a:off x="3859709" y="3669135"/>
            <a:ext cx="4904762" cy="1733333"/>
          </a:xfrm>
          <a:prstGeom prst="rect">
            <a:avLst/>
          </a:prstGeom>
          <a:ln>
            <a:solidFill>
              <a:schemeClr val="tx1"/>
            </a:solidFill>
          </a:ln>
        </p:spPr>
      </p:pic>
      <p:pic>
        <p:nvPicPr>
          <p:cNvPr id="6" name="Picture 2" descr="http://kidsermons.com/blog/wp-content/uploads/2011/04/Chick-hatching-from-egg.jpg"/>
          <p:cNvPicPr>
            <a:picLocks noChangeAspect="1" noChangeArrowheads="1"/>
          </p:cNvPicPr>
          <p:nvPr/>
        </p:nvPicPr>
        <p:blipFill>
          <a:blip r:embed="rId3" cstate="print"/>
          <a:srcRect/>
          <a:stretch>
            <a:fillRect/>
          </a:stretch>
        </p:blipFill>
        <p:spPr bwMode="auto">
          <a:xfrm>
            <a:off x="470079" y="3171138"/>
            <a:ext cx="3276600" cy="2231330"/>
          </a:xfrm>
          <a:prstGeom prst="rect">
            <a:avLst/>
          </a:prstGeom>
          <a:noFill/>
          <a:effectLst>
            <a:softEdge rad="317500"/>
          </a:effectLst>
        </p:spPr>
      </p:pic>
    </p:spTree>
    <p:extLst>
      <p:ext uri="{BB962C8B-B14F-4D97-AF65-F5344CB8AC3E}">
        <p14:creationId xmlns:p14="http://schemas.microsoft.com/office/powerpoint/2010/main" val="1897553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Event Location</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1276129" y="1702166"/>
            <a:ext cx="6567888" cy="923330"/>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The Event Location grid under More Details will display the Egg Laid</a:t>
            </a:r>
          </a:p>
          <a:p>
            <a:r>
              <a:rPr lang="en-US" dirty="0" smtClean="0"/>
              <a:t>Location that is sourced from the Egg accession. It also displays the</a:t>
            </a:r>
          </a:p>
          <a:p>
            <a:r>
              <a:rPr lang="en-US" dirty="0" smtClean="0"/>
              <a:t>Hatch Location as sourced from the Hatch event you recorded.</a:t>
            </a:r>
            <a:endParaRPr lang="en-US" dirty="0"/>
          </a:p>
        </p:txBody>
      </p:sp>
      <p:pic>
        <p:nvPicPr>
          <p:cNvPr id="5" name="Picture 5"/>
          <p:cNvPicPr>
            <a:picLocks noChangeAspect="1"/>
          </p:cNvPicPr>
          <p:nvPr/>
        </p:nvPicPr>
        <p:blipFill>
          <a:blip r:embed="rId2"/>
          <a:stretch>
            <a:fillRect/>
          </a:stretch>
        </p:blipFill>
        <p:spPr>
          <a:xfrm>
            <a:off x="929922" y="2748955"/>
            <a:ext cx="7284155" cy="2209800"/>
          </a:xfrm>
          <a:prstGeom prst="rect">
            <a:avLst/>
          </a:prstGeom>
          <a:ln>
            <a:solidFill>
              <a:schemeClr val="tx1"/>
            </a:solidFill>
          </a:ln>
        </p:spPr>
      </p:pic>
    </p:spTree>
    <p:extLst>
      <p:ext uri="{BB962C8B-B14F-4D97-AF65-F5344CB8AC3E}">
        <p14:creationId xmlns:p14="http://schemas.microsoft.com/office/powerpoint/2010/main" val="3375704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Fetus and Egg Accessions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5"/>
          <p:cNvSpPr txBox="1"/>
          <p:nvPr/>
        </p:nvSpPr>
        <p:spPr>
          <a:xfrm>
            <a:off x="402465" y="1325563"/>
            <a:ext cx="4555927" cy="3416320"/>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You can start a record before birth or hatch </a:t>
            </a:r>
          </a:p>
          <a:p>
            <a:r>
              <a:rPr lang="en-US" dirty="0" smtClean="0"/>
              <a:t>by recording the following entities:</a:t>
            </a:r>
          </a:p>
          <a:p>
            <a:pPr marL="285750" indent="-285750">
              <a:buFont typeface="Arial" panose="020B0604020202020204" pitchFamily="34" charset="0"/>
              <a:buChar char="•"/>
            </a:pPr>
            <a:r>
              <a:rPr lang="en-US" dirty="0" smtClean="0"/>
              <a:t>Fetus</a:t>
            </a:r>
          </a:p>
          <a:p>
            <a:pPr marL="285750" indent="-285750">
              <a:buFont typeface="Arial" panose="020B0604020202020204" pitchFamily="34" charset="0"/>
              <a:buChar char="•"/>
            </a:pPr>
            <a:r>
              <a:rPr lang="en-US" dirty="0" smtClean="0"/>
              <a:t>Single Egg</a:t>
            </a:r>
          </a:p>
          <a:p>
            <a:pPr marL="285750" indent="-285750">
              <a:buFont typeface="Arial" panose="020B0604020202020204" pitchFamily="34" charset="0"/>
              <a:buChar char="•"/>
            </a:pPr>
            <a:r>
              <a:rPr lang="en-US" dirty="0" smtClean="0"/>
              <a:t>Group of Eggs</a:t>
            </a:r>
          </a:p>
          <a:p>
            <a:pPr marL="285750" indent="-285750">
              <a:buFont typeface="Arial" panose="020B0604020202020204" pitchFamily="34" charset="0"/>
              <a:buChar char="•"/>
            </a:pPr>
            <a:r>
              <a:rPr lang="en-US" dirty="0" smtClean="0"/>
              <a:t>Egg Mass</a:t>
            </a:r>
          </a:p>
          <a:p>
            <a:r>
              <a:rPr lang="en-US" dirty="0" smtClean="0"/>
              <a:t>During the accessioning of these entities you</a:t>
            </a:r>
          </a:p>
          <a:p>
            <a:r>
              <a:rPr lang="en-US" dirty="0"/>
              <a:t>c</a:t>
            </a:r>
            <a:r>
              <a:rPr lang="en-US" dirty="0" smtClean="0"/>
              <a:t>an record an expected birth or hatch date.</a:t>
            </a:r>
          </a:p>
          <a:p>
            <a:pPr marL="285750" indent="-285750">
              <a:buFont typeface="Arial" panose="020B0604020202020204" pitchFamily="34" charset="0"/>
              <a:buChar char="•"/>
            </a:pPr>
            <a:r>
              <a:rPr lang="en-US" dirty="0" smtClean="0"/>
              <a:t>Add an Alert on record (or dam’s record)</a:t>
            </a:r>
          </a:p>
          <a:p>
            <a:r>
              <a:rPr lang="en-US" dirty="0" smtClean="0"/>
              <a:t>You can record successes (births or hatches) or</a:t>
            </a:r>
          </a:p>
          <a:p>
            <a:r>
              <a:rPr lang="en-US" dirty="0"/>
              <a:t>f</a:t>
            </a:r>
            <a:r>
              <a:rPr lang="en-US" dirty="0" smtClean="0"/>
              <a:t>ailures (deaths) as well as dispositions other</a:t>
            </a:r>
          </a:p>
          <a:p>
            <a:r>
              <a:rPr lang="en-US" dirty="0"/>
              <a:t>t</a:t>
            </a:r>
            <a:r>
              <a:rPr lang="en-US" dirty="0" smtClean="0"/>
              <a:t>han death.</a:t>
            </a:r>
            <a:endParaRPr lang="en-US" dirty="0"/>
          </a:p>
        </p:txBody>
      </p:sp>
      <p:pic>
        <p:nvPicPr>
          <p:cNvPr id="5" name="Picture 2" descr="http://t0.gstatic.com/images?q=tbn:ANd9GcS2pHd-zQC2u10OpkEJX0YVjYGGIQJRPMLDA-g3j7j5gZXwKP3_"/>
          <p:cNvPicPr>
            <a:picLocks noChangeAspect="1" noChangeArrowheads="1"/>
          </p:cNvPicPr>
          <p:nvPr/>
        </p:nvPicPr>
        <p:blipFill>
          <a:blip r:embed="rId2" cstate="print"/>
          <a:srcRect/>
          <a:stretch>
            <a:fillRect/>
          </a:stretch>
        </p:blipFill>
        <p:spPr bwMode="auto">
          <a:xfrm>
            <a:off x="5158232" y="2227283"/>
            <a:ext cx="3357118" cy="2514600"/>
          </a:xfrm>
          <a:prstGeom prst="rect">
            <a:avLst/>
          </a:prstGeom>
          <a:noFill/>
          <a:effectLst>
            <a:softEdge rad="317500"/>
          </a:effectLst>
        </p:spPr>
      </p:pic>
    </p:spTree>
    <p:extLst>
      <p:ext uri="{BB962C8B-B14F-4D97-AF65-F5344CB8AC3E}">
        <p14:creationId xmlns:p14="http://schemas.microsoft.com/office/powerpoint/2010/main" val="732912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987156"/>
          </a:xfrm>
        </p:spPr>
        <p:txBody>
          <a:bodyPr>
            <a:normAutofit fontScale="90000"/>
          </a:bodyPr>
          <a:lstStyle/>
          <a:p>
            <a:pPr algn="ctr"/>
            <a:r>
              <a:rPr lang="en-US" sz="4000" dirty="0"/>
              <a:t>Hatch of Group of Eggs or Egg Mass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3"/>
          <p:cNvSpPr txBox="1"/>
          <p:nvPr/>
        </p:nvSpPr>
        <p:spPr>
          <a:xfrm>
            <a:off x="5206285" y="1571221"/>
            <a:ext cx="3581400" cy="3416320"/>
          </a:xfrm>
          <a:prstGeom prst="rect">
            <a:avLst/>
          </a:prstGeom>
          <a:solidFill>
            <a:schemeClr val="accent5">
              <a:lumMod val="20000"/>
              <a:lumOff val="80000"/>
            </a:schemeClr>
          </a:solidFill>
          <a:ln>
            <a:solidFill>
              <a:schemeClr val="tx1"/>
            </a:solidFill>
          </a:ln>
        </p:spPr>
        <p:txBody>
          <a:bodyPr wrap="square" rtlCol="0">
            <a:spAutoFit/>
          </a:bodyPr>
          <a:lstStyle/>
          <a:p>
            <a:r>
              <a:rPr lang="en-US" dirty="0" smtClean="0"/>
              <a:t>Recording the hatch of a Group </a:t>
            </a:r>
          </a:p>
          <a:p>
            <a:r>
              <a:rPr lang="en-US" dirty="0" smtClean="0"/>
              <a:t>of Eggs or an Egg Mass is not </a:t>
            </a:r>
          </a:p>
          <a:p>
            <a:r>
              <a:rPr lang="en-US" dirty="0" smtClean="0"/>
              <a:t>always as straight forward as the</a:t>
            </a:r>
          </a:p>
          <a:p>
            <a:r>
              <a:rPr lang="en-US" dirty="0"/>
              <a:t>h</a:t>
            </a:r>
            <a:r>
              <a:rPr lang="en-US" dirty="0" smtClean="0"/>
              <a:t>atch of a single Egg. If all eggs </a:t>
            </a:r>
          </a:p>
          <a:p>
            <a:r>
              <a:rPr lang="en-US" dirty="0" smtClean="0"/>
              <a:t>hatch on the same day it is easy </a:t>
            </a:r>
          </a:p>
          <a:p>
            <a:r>
              <a:rPr lang="en-US" dirty="0" smtClean="0"/>
              <a:t>to record. If they do not all hatch </a:t>
            </a:r>
          </a:p>
          <a:p>
            <a:r>
              <a:rPr lang="en-US" dirty="0" smtClean="0"/>
              <a:t>on the same day it can be more </a:t>
            </a:r>
          </a:p>
          <a:p>
            <a:r>
              <a:rPr lang="en-US" dirty="0"/>
              <a:t>c</a:t>
            </a:r>
            <a:r>
              <a:rPr lang="en-US" dirty="0" smtClean="0"/>
              <a:t>hallenging </a:t>
            </a:r>
            <a:r>
              <a:rPr lang="en-US" dirty="0"/>
              <a:t>a</a:t>
            </a:r>
            <a:r>
              <a:rPr lang="en-US" dirty="0" smtClean="0"/>
              <a:t>s you cannot have </a:t>
            </a:r>
          </a:p>
          <a:p>
            <a:r>
              <a:rPr lang="en-US" dirty="0" smtClean="0"/>
              <a:t>a group of mixed entities such as</a:t>
            </a:r>
          </a:p>
          <a:p>
            <a:r>
              <a:rPr lang="en-US" dirty="0"/>
              <a:t>t</a:t>
            </a:r>
            <a:r>
              <a:rPr lang="en-US" dirty="0" smtClean="0"/>
              <a:t>his nest of five chicks and six eggs. You have two options for recording hatches</a:t>
            </a:r>
            <a:r>
              <a:rPr lang="en-US" dirty="0"/>
              <a:t> </a:t>
            </a:r>
            <a:r>
              <a:rPr lang="en-US" dirty="0" smtClean="0"/>
              <a:t>over a period of time.</a:t>
            </a:r>
            <a:endParaRPr lang="en-US" dirty="0"/>
          </a:p>
        </p:txBody>
      </p:sp>
      <p:pic>
        <p:nvPicPr>
          <p:cNvPr id="5" name="Picture 3"/>
          <p:cNvPicPr>
            <a:picLocks noChangeAspect="1" noChangeArrowheads="1"/>
          </p:cNvPicPr>
          <p:nvPr/>
        </p:nvPicPr>
        <p:blipFill>
          <a:blip r:embed="rId2" cstate="print"/>
          <a:srcRect/>
          <a:stretch>
            <a:fillRect/>
          </a:stretch>
        </p:blipFill>
        <p:spPr bwMode="auto">
          <a:xfrm>
            <a:off x="471985" y="1352283"/>
            <a:ext cx="4585008" cy="4354869"/>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009167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652305"/>
          </a:xfrm>
        </p:spPr>
        <p:txBody>
          <a:bodyPr>
            <a:normAutofit/>
          </a:bodyPr>
          <a:lstStyle/>
          <a:p>
            <a:pPr algn="ctr"/>
            <a:r>
              <a:rPr lang="en-US" sz="4000" dirty="0"/>
              <a:t>Option One – Wait for All to Hatch</a:t>
            </a:r>
            <a:endParaRPr lang="en-GB" sz="4000" dirty="0"/>
          </a:p>
        </p:txBody>
      </p:sp>
      <p:sp>
        <p:nvSpPr>
          <p:cNvPr id="3" name="Tijdelijke aanduiding voor inhoud 2"/>
          <p:cNvSpPr>
            <a:spLocks noGrp="1"/>
          </p:cNvSpPr>
          <p:nvPr>
            <p:ph idx="1"/>
          </p:nvPr>
        </p:nvSpPr>
        <p:spPr/>
        <p:txBody>
          <a:bodyPr/>
          <a:lstStyle/>
          <a:p>
            <a:endParaRPr lang="en-GB"/>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016376"/>
            <a:ext cx="3442056" cy="2946400"/>
          </a:xfrm>
          <a:prstGeom prst="rect">
            <a:avLst/>
          </a:prstGeom>
          <a:effectLst>
            <a:softEdge rad="127000"/>
          </a:effectLst>
        </p:spPr>
      </p:pic>
      <p:pic>
        <p:nvPicPr>
          <p:cNvPr id="6" name="Picture 7"/>
          <p:cNvPicPr>
            <a:picLocks noChangeAspect="1"/>
          </p:cNvPicPr>
          <p:nvPr/>
        </p:nvPicPr>
        <p:blipFill>
          <a:blip r:embed="rId3"/>
          <a:stretch>
            <a:fillRect/>
          </a:stretch>
        </p:blipFill>
        <p:spPr>
          <a:xfrm>
            <a:off x="491319" y="4113712"/>
            <a:ext cx="4914286" cy="2038095"/>
          </a:xfrm>
          <a:prstGeom prst="rect">
            <a:avLst/>
          </a:prstGeom>
          <a:ln>
            <a:solidFill>
              <a:schemeClr val="tx1"/>
            </a:solidFill>
          </a:ln>
        </p:spPr>
      </p:pic>
      <p:pic>
        <p:nvPicPr>
          <p:cNvPr id="7" name="Picture 9"/>
          <p:cNvPicPr>
            <a:picLocks noChangeAspect="1"/>
          </p:cNvPicPr>
          <p:nvPr/>
        </p:nvPicPr>
        <p:blipFill>
          <a:blip r:embed="rId4"/>
          <a:stretch>
            <a:fillRect/>
          </a:stretch>
        </p:blipFill>
        <p:spPr>
          <a:xfrm>
            <a:off x="5511799" y="4085758"/>
            <a:ext cx="3140882" cy="1625544"/>
          </a:xfrm>
          <a:prstGeom prst="rect">
            <a:avLst/>
          </a:prstGeom>
          <a:ln>
            <a:solidFill>
              <a:schemeClr val="tx1"/>
            </a:solidFill>
          </a:ln>
        </p:spPr>
      </p:pic>
      <p:sp>
        <p:nvSpPr>
          <p:cNvPr id="4" name="TextBox 8"/>
          <p:cNvSpPr txBox="1"/>
          <p:nvPr/>
        </p:nvSpPr>
        <p:spPr>
          <a:xfrm>
            <a:off x="4277346" y="1017431"/>
            <a:ext cx="4668201"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first option is to wait for all eggs to hatch.</a:t>
            </a:r>
          </a:p>
          <a:p>
            <a:r>
              <a:rPr lang="en-US" dirty="0" smtClean="0"/>
              <a:t>If any are known dead or infertile record that</a:t>
            </a:r>
          </a:p>
          <a:p>
            <a:r>
              <a:rPr lang="en-US" dirty="0"/>
              <a:t>i</a:t>
            </a:r>
            <a:r>
              <a:rPr lang="en-US" dirty="0" smtClean="0"/>
              <a:t>nformation first (covered later) as it cannot be </a:t>
            </a:r>
          </a:p>
          <a:p>
            <a:r>
              <a:rPr lang="en-US" dirty="0" smtClean="0"/>
              <a:t>entered after a recorded Hatch. Record a Hatch </a:t>
            </a:r>
          </a:p>
          <a:p>
            <a:r>
              <a:rPr lang="en-US" dirty="0" smtClean="0"/>
              <a:t>Event for Group of Eggs. Check the “All Eggs did</a:t>
            </a:r>
          </a:p>
          <a:p>
            <a:r>
              <a:rPr lang="en-US" dirty="0"/>
              <a:t>n</a:t>
            </a:r>
            <a:r>
              <a:rPr lang="en-US" dirty="0" smtClean="0"/>
              <a:t>ot hatch on the same day” checkbox. This will</a:t>
            </a:r>
          </a:p>
          <a:p>
            <a:r>
              <a:rPr lang="en-US" dirty="0"/>
              <a:t>b</a:t>
            </a:r>
            <a:r>
              <a:rPr lang="en-US" dirty="0" smtClean="0"/>
              <a:t>ring up a date range where you can enter the</a:t>
            </a:r>
          </a:p>
          <a:p>
            <a:r>
              <a:rPr lang="en-US" dirty="0" smtClean="0"/>
              <a:t>Start and End dates. Then record the number</a:t>
            </a:r>
          </a:p>
          <a:p>
            <a:r>
              <a:rPr lang="en-US" dirty="0"/>
              <a:t>h</a:t>
            </a:r>
            <a:r>
              <a:rPr lang="en-US" dirty="0" smtClean="0"/>
              <a:t>atched. The entity will change from Group of</a:t>
            </a:r>
          </a:p>
          <a:p>
            <a:r>
              <a:rPr lang="en-US" dirty="0" smtClean="0"/>
              <a:t>Eggs to Group of Animals. The date range will</a:t>
            </a:r>
          </a:p>
          <a:p>
            <a:r>
              <a:rPr lang="en-US" dirty="0"/>
              <a:t>d</a:t>
            </a:r>
            <a:r>
              <a:rPr lang="en-US" dirty="0" smtClean="0"/>
              <a:t>isplay for the Hatch date.</a:t>
            </a:r>
            <a:endParaRPr lang="en-US" dirty="0"/>
          </a:p>
        </p:txBody>
      </p:sp>
    </p:spTree>
    <p:extLst>
      <p:ext uri="{BB962C8B-B14F-4D97-AF65-F5344CB8AC3E}">
        <p14:creationId xmlns:p14="http://schemas.microsoft.com/office/powerpoint/2010/main" val="539994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678063"/>
          </a:xfrm>
        </p:spPr>
        <p:txBody>
          <a:bodyPr>
            <a:normAutofit/>
          </a:bodyPr>
          <a:lstStyle/>
          <a:p>
            <a:pPr algn="ctr"/>
            <a:r>
              <a:rPr lang="en-US" sz="4000" dirty="0"/>
              <a:t>Option Two – Split Out Eggs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6"/>
          <p:cNvSpPr txBox="1"/>
          <p:nvPr/>
        </p:nvSpPr>
        <p:spPr>
          <a:xfrm>
            <a:off x="482612" y="1043189"/>
            <a:ext cx="4632422"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Option Two involves splitting out individual</a:t>
            </a:r>
          </a:p>
          <a:p>
            <a:r>
              <a:rPr lang="en-US" dirty="0" smtClean="0"/>
              <a:t>Eggs as they pip or hatch and then recording</a:t>
            </a:r>
          </a:p>
          <a:p>
            <a:r>
              <a:rPr lang="en-US" dirty="0"/>
              <a:t>a</a:t>
            </a:r>
            <a:r>
              <a:rPr lang="en-US" dirty="0" smtClean="0"/>
              <a:t> Hatch of the single Egg. You will perform a</a:t>
            </a:r>
          </a:p>
          <a:p>
            <a:r>
              <a:rPr lang="en-US" dirty="0" smtClean="0"/>
              <a:t>Partial Disposition&gt;Split an Individual. If several</a:t>
            </a:r>
          </a:p>
          <a:p>
            <a:r>
              <a:rPr lang="en-US" dirty="0"/>
              <a:t>h</a:t>
            </a:r>
            <a:r>
              <a:rPr lang="en-US" dirty="0" smtClean="0"/>
              <a:t>atched on the same day you can do a Batch</a:t>
            </a:r>
          </a:p>
          <a:p>
            <a:r>
              <a:rPr lang="en-US" dirty="0"/>
              <a:t>a</a:t>
            </a:r>
            <a:r>
              <a:rPr lang="en-US" dirty="0" smtClean="0"/>
              <a:t>ction. Then you will record an Event of Hatch </a:t>
            </a:r>
          </a:p>
          <a:p>
            <a:r>
              <a:rPr lang="en-US" dirty="0" smtClean="0"/>
              <a:t>for that Egg. Once all the eggs that successfully </a:t>
            </a:r>
          </a:p>
          <a:p>
            <a:r>
              <a:rPr lang="en-US" dirty="0"/>
              <a:t>h</a:t>
            </a:r>
            <a:r>
              <a:rPr lang="en-US" dirty="0" smtClean="0"/>
              <a:t>atched have been split out you can record a </a:t>
            </a:r>
          </a:p>
          <a:p>
            <a:r>
              <a:rPr lang="en-US" dirty="0" smtClean="0"/>
              <a:t>death or disposition, as appropriate, for any </a:t>
            </a:r>
          </a:p>
          <a:p>
            <a:r>
              <a:rPr lang="en-US" dirty="0"/>
              <a:t>r</a:t>
            </a:r>
            <a:r>
              <a:rPr lang="en-US" dirty="0" smtClean="0"/>
              <a:t>emaining Eggs in the clutch.</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5261072" y="1417749"/>
            <a:ext cx="3657599" cy="3129467"/>
          </a:xfrm>
          <a:prstGeom prst="rect">
            <a:avLst/>
          </a:prstGeom>
          <a:noFill/>
          <a:ln w="9525">
            <a:noFill/>
            <a:miter lim="800000"/>
            <a:headEnd/>
            <a:tailEnd/>
          </a:ln>
          <a:effectLst>
            <a:softEdge rad="127000"/>
          </a:effectLst>
        </p:spPr>
      </p:pic>
      <p:pic>
        <p:nvPicPr>
          <p:cNvPr id="6" name="Picture 5"/>
          <p:cNvPicPr>
            <a:picLocks noChangeAspect="1"/>
          </p:cNvPicPr>
          <p:nvPr/>
        </p:nvPicPr>
        <p:blipFill>
          <a:blip r:embed="rId3"/>
          <a:stretch>
            <a:fillRect/>
          </a:stretch>
        </p:blipFill>
        <p:spPr>
          <a:xfrm>
            <a:off x="482612" y="4089378"/>
            <a:ext cx="4548608" cy="2087585"/>
          </a:xfrm>
          <a:prstGeom prst="rect">
            <a:avLst/>
          </a:prstGeom>
          <a:ln>
            <a:solidFill>
              <a:schemeClr val="tx1"/>
            </a:solidFill>
          </a:ln>
        </p:spPr>
      </p:pic>
    </p:spTree>
    <p:extLst>
      <p:ext uri="{BB962C8B-B14F-4D97-AF65-F5344CB8AC3E}">
        <p14:creationId xmlns:p14="http://schemas.microsoft.com/office/powerpoint/2010/main" val="592960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858367"/>
          </a:xfrm>
        </p:spPr>
        <p:txBody>
          <a:bodyPr>
            <a:normAutofit/>
          </a:bodyPr>
          <a:lstStyle/>
          <a:p>
            <a:pPr algn="ctr"/>
            <a:r>
              <a:rPr lang="en-US" sz="4000" dirty="0"/>
              <a:t>Single Egg Dispositions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6"/>
          <p:cNvSpPr txBox="1"/>
          <p:nvPr/>
        </p:nvSpPr>
        <p:spPr>
          <a:xfrm>
            <a:off x="4063285" y="1450903"/>
            <a:ext cx="4732321"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Disposition options for a single Egg are</a:t>
            </a:r>
          </a:p>
          <a:p>
            <a:r>
              <a:rPr lang="en-US" dirty="0"/>
              <a:t>t</a:t>
            </a:r>
            <a:r>
              <a:rPr lang="en-US" dirty="0" smtClean="0"/>
              <a:t>he same as those for an Individual in addition </a:t>
            </a:r>
          </a:p>
          <a:p>
            <a:r>
              <a:rPr lang="en-US" dirty="0"/>
              <a:t>t</a:t>
            </a:r>
            <a:r>
              <a:rPr lang="en-US" dirty="0" smtClean="0"/>
              <a:t>o Death/Disposal. Disposal allows you to gather</a:t>
            </a:r>
          </a:p>
          <a:p>
            <a:r>
              <a:rPr lang="en-US" dirty="0"/>
              <a:t>d</a:t>
            </a:r>
            <a:r>
              <a:rPr lang="en-US" dirty="0" smtClean="0"/>
              <a:t>etailed information regarding the outcome</a:t>
            </a:r>
          </a:p>
          <a:p>
            <a:r>
              <a:rPr lang="en-US" dirty="0"/>
              <a:t>o</a:t>
            </a:r>
            <a:r>
              <a:rPr lang="en-US" dirty="0" smtClean="0"/>
              <a:t>f the egg if it did not successfully hatch.</a:t>
            </a:r>
            <a:endParaRPr lang="en-US" dirty="0"/>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00" y="998895"/>
            <a:ext cx="3055729" cy="2291797"/>
          </a:xfrm>
          <a:prstGeom prst="rect">
            <a:avLst/>
          </a:prstGeom>
          <a:effectLst>
            <a:softEdge rad="127000"/>
          </a:effectLst>
        </p:spPr>
      </p:pic>
      <p:pic>
        <p:nvPicPr>
          <p:cNvPr id="6" name="Picture 7"/>
          <p:cNvPicPr>
            <a:picLocks noChangeAspect="1"/>
          </p:cNvPicPr>
          <p:nvPr/>
        </p:nvPicPr>
        <p:blipFill>
          <a:blip r:embed="rId3"/>
          <a:stretch>
            <a:fillRect/>
          </a:stretch>
        </p:blipFill>
        <p:spPr>
          <a:xfrm>
            <a:off x="2503495" y="3290692"/>
            <a:ext cx="4780952" cy="2523809"/>
          </a:xfrm>
          <a:prstGeom prst="rect">
            <a:avLst/>
          </a:prstGeom>
          <a:ln>
            <a:solidFill>
              <a:schemeClr val="tx1"/>
            </a:solidFill>
          </a:ln>
        </p:spPr>
      </p:pic>
    </p:spTree>
    <p:extLst>
      <p:ext uri="{BB962C8B-B14F-4D97-AF65-F5344CB8AC3E}">
        <p14:creationId xmlns:p14="http://schemas.microsoft.com/office/powerpoint/2010/main" val="1783531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703820"/>
          </a:xfrm>
        </p:spPr>
        <p:txBody>
          <a:bodyPr>
            <a:normAutofit/>
          </a:bodyPr>
          <a:lstStyle/>
          <a:p>
            <a:pPr algn="ctr"/>
            <a:r>
              <a:rPr lang="en-US" sz="4000" dirty="0"/>
              <a:t>Death/Disposal</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8"/>
          <p:cNvSpPr txBox="1"/>
          <p:nvPr/>
        </p:nvSpPr>
        <p:spPr>
          <a:xfrm>
            <a:off x="628650" y="4814199"/>
            <a:ext cx="7594451"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only mandatory fields are the Egg Result (what happened to the egg if it</a:t>
            </a:r>
          </a:p>
          <a:p>
            <a:r>
              <a:rPr lang="en-US" dirty="0"/>
              <a:t>d</a:t>
            </a:r>
            <a:r>
              <a:rPr lang="en-US" dirty="0" smtClean="0"/>
              <a:t>id not hatch) and the Fertility Status. The Egg Disposition is what you did with</a:t>
            </a:r>
          </a:p>
          <a:p>
            <a:r>
              <a:rPr lang="en-US" dirty="0"/>
              <a:t>t</a:t>
            </a:r>
            <a:r>
              <a:rPr lang="en-US" dirty="0" smtClean="0"/>
              <a:t>he egg after the Egg Result was determined.</a:t>
            </a:r>
            <a:endParaRPr lang="en-US" dirty="0"/>
          </a:p>
        </p:txBody>
      </p:sp>
      <p:pic>
        <p:nvPicPr>
          <p:cNvPr id="5" name="Picture 3"/>
          <p:cNvPicPr>
            <a:picLocks noChangeAspect="1"/>
          </p:cNvPicPr>
          <p:nvPr/>
        </p:nvPicPr>
        <p:blipFill>
          <a:blip r:embed="rId2"/>
          <a:stretch>
            <a:fillRect/>
          </a:stretch>
        </p:blipFill>
        <p:spPr>
          <a:xfrm>
            <a:off x="628650" y="1068947"/>
            <a:ext cx="5504762" cy="3704762"/>
          </a:xfrm>
          <a:prstGeom prst="rect">
            <a:avLst/>
          </a:prstGeom>
        </p:spPr>
      </p:pic>
      <p:pic>
        <p:nvPicPr>
          <p:cNvPr id="6" name="Picture 4"/>
          <p:cNvPicPr>
            <a:picLocks noChangeAspect="1"/>
          </p:cNvPicPr>
          <p:nvPr/>
        </p:nvPicPr>
        <p:blipFill>
          <a:blip r:embed="rId3"/>
          <a:stretch>
            <a:fillRect/>
          </a:stretch>
        </p:blipFill>
        <p:spPr>
          <a:xfrm>
            <a:off x="5314857" y="1109437"/>
            <a:ext cx="2009524" cy="2333333"/>
          </a:xfrm>
          <a:prstGeom prst="rect">
            <a:avLst/>
          </a:prstGeom>
          <a:ln>
            <a:solidFill>
              <a:schemeClr val="tx1"/>
            </a:solidFill>
          </a:ln>
        </p:spPr>
      </p:pic>
      <p:pic>
        <p:nvPicPr>
          <p:cNvPr id="7" name="Picture 5"/>
          <p:cNvPicPr>
            <a:picLocks noChangeAspect="1"/>
          </p:cNvPicPr>
          <p:nvPr/>
        </p:nvPicPr>
        <p:blipFill>
          <a:blip r:embed="rId4"/>
          <a:stretch>
            <a:fillRect/>
          </a:stretch>
        </p:blipFill>
        <p:spPr>
          <a:xfrm>
            <a:off x="6420112" y="2746858"/>
            <a:ext cx="2095238" cy="1971429"/>
          </a:xfrm>
          <a:prstGeom prst="rect">
            <a:avLst/>
          </a:prstGeom>
          <a:ln>
            <a:solidFill>
              <a:schemeClr val="tx1"/>
            </a:solidFill>
          </a:ln>
        </p:spPr>
      </p:pic>
      <p:sp>
        <p:nvSpPr>
          <p:cNvPr id="8" name="Right Arrow 6"/>
          <p:cNvSpPr/>
          <p:nvPr/>
        </p:nvSpPr>
        <p:spPr>
          <a:xfrm rot="20964535">
            <a:off x="2483554" y="2103576"/>
            <a:ext cx="2743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7"/>
          <p:cNvSpPr/>
          <p:nvPr/>
        </p:nvSpPr>
        <p:spPr>
          <a:xfrm rot="179503" flipV="1">
            <a:off x="2581827" y="3505354"/>
            <a:ext cx="3734278" cy="2321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717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23458"/>
            <a:ext cx="7886700" cy="768215"/>
          </a:xfrm>
        </p:spPr>
        <p:txBody>
          <a:bodyPr>
            <a:normAutofit/>
          </a:bodyPr>
          <a:lstStyle/>
          <a:p>
            <a:pPr algn="ctr"/>
            <a:r>
              <a:rPr lang="en-US" sz="4000" dirty="0"/>
              <a:t>Death/Disposal</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8"/>
          <p:cNvSpPr txBox="1"/>
          <p:nvPr/>
        </p:nvSpPr>
        <p:spPr>
          <a:xfrm>
            <a:off x="724959" y="4803540"/>
            <a:ext cx="7432099"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also record the method used to determine the fertility. If the egg was</a:t>
            </a:r>
          </a:p>
          <a:p>
            <a:r>
              <a:rPr lang="en-US" dirty="0"/>
              <a:t>e</a:t>
            </a:r>
            <a:r>
              <a:rPr lang="en-US" dirty="0" smtClean="0"/>
              <a:t>uthanized the Development Prevention Method can be recorded. If an Egg </a:t>
            </a:r>
          </a:p>
          <a:p>
            <a:r>
              <a:rPr lang="en-US" dirty="0" smtClean="0"/>
              <a:t>Death/Disposal is recorded the entity will remain an Egg.</a:t>
            </a:r>
            <a:endParaRPr lang="en-US" dirty="0"/>
          </a:p>
        </p:txBody>
      </p:sp>
      <p:pic>
        <p:nvPicPr>
          <p:cNvPr id="5" name="Picture 3"/>
          <p:cNvPicPr>
            <a:picLocks noChangeAspect="1"/>
          </p:cNvPicPr>
          <p:nvPr/>
        </p:nvPicPr>
        <p:blipFill>
          <a:blip r:embed="rId2"/>
          <a:stretch>
            <a:fillRect/>
          </a:stretch>
        </p:blipFill>
        <p:spPr>
          <a:xfrm>
            <a:off x="3806833" y="880505"/>
            <a:ext cx="5339582" cy="3593594"/>
          </a:xfrm>
          <a:prstGeom prst="rect">
            <a:avLst/>
          </a:prstGeom>
          <a:ln>
            <a:solidFill>
              <a:schemeClr val="tx1"/>
            </a:solidFill>
          </a:ln>
        </p:spPr>
      </p:pic>
      <p:pic>
        <p:nvPicPr>
          <p:cNvPr id="6" name="Picture 4"/>
          <p:cNvPicPr>
            <a:picLocks noChangeAspect="1"/>
          </p:cNvPicPr>
          <p:nvPr/>
        </p:nvPicPr>
        <p:blipFill>
          <a:blip r:embed="rId3"/>
          <a:stretch>
            <a:fillRect/>
          </a:stretch>
        </p:blipFill>
        <p:spPr>
          <a:xfrm>
            <a:off x="271947" y="880505"/>
            <a:ext cx="2133333" cy="3457143"/>
          </a:xfrm>
          <a:prstGeom prst="rect">
            <a:avLst/>
          </a:prstGeom>
          <a:ln>
            <a:solidFill>
              <a:schemeClr val="tx1"/>
            </a:solidFill>
          </a:ln>
        </p:spPr>
      </p:pic>
      <p:pic>
        <p:nvPicPr>
          <p:cNvPr id="7" name="Picture 5"/>
          <p:cNvPicPr>
            <a:picLocks noChangeAspect="1"/>
          </p:cNvPicPr>
          <p:nvPr/>
        </p:nvPicPr>
        <p:blipFill>
          <a:blip r:embed="rId4"/>
          <a:stretch>
            <a:fillRect/>
          </a:stretch>
        </p:blipFill>
        <p:spPr>
          <a:xfrm>
            <a:off x="1900708" y="1872067"/>
            <a:ext cx="2044455" cy="2834978"/>
          </a:xfrm>
          <a:prstGeom prst="rect">
            <a:avLst/>
          </a:prstGeom>
          <a:ln>
            <a:solidFill>
              <a:schemeClr val="tx1"/>
            </a:solidFill>
          </a:ln>
        </p:spPr>
      </p:pic>
      <p:sp>
        <p:nvSpPr>
          <p:cNvPr id="8" name="Right Arrow 6"/>
          <p:cNvSpPr/>
          <p:nvPr/>
        </p:nvSpPr>
        <p:spPr>
          <a:xfrm rot="10321545">
            <a:off x="3403413" y="3273399"/>
            <a:ext cx="2573920" cy="238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7"/>
          <p:cNvSpPr/>
          <p:nvPr/>
        </p:nvSpPr>
        <p:spPr>
          <a:xfrm rot="11758577">
            <a:off x="1820493" y="2041162"/>
            <a:ext cx="3972679" cy="245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008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652305"/>
          </a:xfrm>
        </p:spPr>
        <p:txBody>
          <a:bodyPr>
            <a:normAutofit fontScale="90000"/>
          </a:bodyPr>
          <a:lstStyle/>
          <a:p>
            <a:pPr algn="ctr"/>
            <a:r>
              <a:rPr lang="en-US" sz="4000" dirty="0"/>
              <a:t>Group of Eggs/Egg Mass Disposition</a:t>
            </a:r>
            <a:endParaRPr lang="en-GB" sz="4000" dirty="0"/>
          </a:p>
        </p:txBody>
      </p:sp>
      <p:pic>
        <p:nvPicPr>
          <p:cNvPr id="5" name="Picture 4"/>
          <p:cNvPicPr>
            <a:picLocks noChangeAspect="1"/>
          </p:cNvPicPr>
          <p:nvPr/>
        </p:nvPicPr>
        <p:blipFill>
          <a:blip r:embed="rId2"/>
          <a:stretch>
            <a:fillRect/>
          </a:stretch>
        </p:blipFill>
        <p:spPr>
          <a:xfrm>
            <a:off x="1331796" y="1095028"/>
            <a:ext cx="7085714" cy="2561905"/>
          </a:xfrm>
          <a:prstGeom prst="rect">
            <a:avLst/>
          </a:prstGeom>
          <a:ln>
            <a:solidFill>
              <a:schemeClr val="tx1"/>
            </a:solidFill>
          </a:ln>
        </p:spPr>
      </p:pic>
      <p:sp>
        <p:nvSpPr>
          <p:cNvPr id="4" name="TextBox 5"/>
          <p:cNvSpPr txBox="1"/>
          <p:nvPr/>
        </p:nvSpPr>
        <p:spPr>
          <a:xfrm>
            <a:off x="4286692" y="2845311"/>
            <a:ext cx="4228658"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options for dispositions of a Group</a:t>
            </a:r>
          </a:p>
          <a:p>
            <a:r>
              <a:rPr lang="en-US" dirty="0"/>
              <a:t>o</a:t>
            </a:r>
            <a:r>
              <a:rPr lang="en-US" dirty="0" smtClean="0"/>
              <a:t>f Eggs or an Egg Mass are the same as</a:t>
            </a:r>
          </a:p>
          <a:p>
            <a:r>
              <a:rPr lang="en-US" dirty="0"/>
              <a:t>t</a:t>
            </a:r>
            <a:r>
              <a:rPr lang="en-US" dirty="0" smtClean="0"/>
              <a:t>hose for Group of Animals with the </a:t>
            </a:r>
          </a:p>
          <a:p>
            <a:r>
              <a:rPr lang="en-US" dirty="0"/>
              <a:t>a</a:t>
            </a:r>
            <a:r>
              <a:rPr lang="en-US" dirty="0" smtClean="0"/>
              <a:t>ddition of Disposal as discussed on the</a:t>
            </a:r>
          </a:p>
          <a:p>
            <a:r>
              <a:rPr lang="en-US" dirty="0"/>
              <a:t>l</a:t>
            </a:r>
            <a:r>
              <a:rPr lang="en-US" dirty="0" smtClean="0"/>
              <a:t>ast slide. If the ultimate result of the</a:t>
            </a:r>
          </a:p>
          <a:p>
            <a:r>
              <a:rPr lang="en-US" dirty="0"/>
              <a:t>c</a:t>
            </a:r>
            <a:r>
              <a:rPr lang="en-US" dirty="0" smtClean="0"/>
              <a:t>lutch is a Hatch of the remaining Eggs,</a:t>
            </a:r>
          </a:p>
          <a:p>
            <a:r>
              <a:rPr lang="en-US" dirty="0"/>
              <a:t>t</a:t>
            </a:r>
            <a:r>
              <a:rPr lang="en-US" dirty="0" smtClean="0"/>
              <a:t>he entity will change to Group of Animals.</a:t>
            </a:r>
          </a:p>
          <a:p>
            <a:r>
              <a:rPr lang="en-US" dirty="0" smtClean="0"/>
              <a:t>If the final Full Disposition is a Death/</a:t>
            </a:r>
          </a:p>
          <a:p>
            <a:r>
              <a:rPr lang="en-US" dirty="0" smtClean="0"/>
              <a:t>Disposal the entity will remain a Group of</a:t>
            </a:r>
          </a:p>
          <a:p>
            <a:r>
              <a:rPr lang="en-US" dirty="0" smtClean="0"/>
              <a:t>Eggs or an Egg Mass.</a:t>
            </a:r>
            <a:endParaRPr lang="en-US" dirty="0"/>
          </a:p>
        </p:txBody>
      </p:sp>
      <p:pic>
        <p:nvPicPr>
          <p:cNvPr id="6" name="Picture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1252" y="3656933"/>
            <a:ext cx="3657600" cy="2743200"/>
          </a:xfrm>
          <a:prstGeom prst="rect">
            <a:avLst/>
          </a:prstGeom>
          <a:effectLst>
            <a:softEdge rad="127000"/>
          </a:effectLst>
        </p:spPr>
      </p:pic>
    </p:spTree>
    <p:extLst>
      <p:ext uri="{BB962C8B-B14F-4D97-AF65-F5344CB8AC3E}">
        <p14:creationId xmlns:p14="http://schemas.microsoft.com/office/powerpoint/2010/main" val="968189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2408"/>
            <a:ext cx="7886700" cy="678063"/>
          </a:xfrm>
        </p:spPr>
        <p:txBody>
          <a:bodyPr>
            <a:normAutofit/>
          </a:bodyPr>
          <a:lstStyle/>
          <a:p>
            <a:pPr algn="ctr"/>
            <a:r>
              <a:rPr lang="en-US" sz="4000" dirty="0"/>
              <a:t>Scope of Eggs and Fetuses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3"/>
          <p:cNvSpPr txBox="1"/>
          <p:nvPr/>
        </p:nvSpPr>
        <p:spPr>
          <a:xfrm>
            <a:off x="5470470" y="870602"/>
            <a:ext cx="3216330" cy="3323987"/>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Eggs and Fetuses will display</a:t>
            </a:r>
          </a:p>
          <a:p>
            <a:r>
              <a:rPr lang="en-US" sz="1600" dirty="0" smtClean="0"/>
              <a:t>Globally so you can view the records</a:t>
            </a:r>
          </a:p>
          <a:p>
            <a:r>
              <a:rPr lang="en-US" sz="1600" dirty="0"/>
              <a:t>a</a:t>
            </a:r>
            <a:r>
              <a:rPr lang="en-US" sz="1600" dirty="0" smtClean="0"/>
              <a:t>t other facilities. You can use the</a:t>
            </a:r>
          </a:p>
          <a:p>
            <a:r>
              <a:rPr lang="en-US" sz="1600" dirty="0" smtClean="0"/>
              <a:t>Animal Type field in the Advanced</a:t>
            </a:r>
          </a:p>
          <a:p>
            <a:r>
              <a:rPr lang="en-US" sz="1600" dirty="0" smtClean="0"/>
              <a:t>Animal Search to filter the search or</a:t>
            </a:r>
          </a:p>
          <a:p>
            <a:r>
              <a:rPr lang="en-US" sz="1600" dirty="0"/>
              <a:t>s</a:t>
            </a:r>
            <a:r>
              <a:rPr lang="en-US" sz="1600" dirty="0" smtClean="0"/>
              <a:t>earch by the GAN or Local ID if</a:t>
            </a:r>
          </a:p>
          <a:p>
            <a:r>
              <a:rPr lang="en-US" sz="1600" dirty="0"/>
              <a:t>o</a:t>
            </a:r>
            <a:r>
              <a:rPr lang="en-US" sz="1600" dirty="0" smtClean="0"/>
              <a:t>ne was assigned.</a:t>
            </a:r>
          </a:p>
          <a:p>
            <a:endParaRPr lang="en-US" sz="1600" dirty="0"/>
          </a:p>
          <a:p>
            <a:r>
              <a:rPr lang="en-US" sz="1600" dirty="0" smtClean="0"/>
              <a:t>Even if you do not chose to filter,</a:t>
            </a:r>
          </a:p>
          <a:p>
            <a:r>
              <a:rPr lang="en-US" sz="1600" dirty="0"/>
              <a:t>t</a:t>
            </a:r>
            <a:r>
              <a:rPr lang="en-US" sz="1600" dirty="0" smtClean="0"/>
              <a:t>he Animal Type column in the</a:t>
            </a:r>
          </a:p>
          <a:p>
            <a:r>
              <a:rPr lang="en-US" sz="1600" dirty="0"/>
              <a:t>r</a:t>
            </a:r>
            <a:r>
              <a:rPr lang="en-US" sz="1600" dirty="0" smtClean="0"/>
              <a:t>esults grid will let you see that</a:t>
            </a:r>
          </a:p>
          <a:p>
            <a:r>
              <a:rPr lang="en-US" sz="1600" dirty="0"/>
              <a:t>t</a:t>
            </a:r>
            <a:r>
              <a:rPr lang="en-US" sz="1600" dirty="0" smtClean="0"/>
              <a:t>he entity is a pre-birth or pre-hatch</a:t>
            </a:r>
          </a:p>
          <a:p>
            <a:r>
              <a:rPr lang="en-US" sz="1600" dirty="0"/>
              <a:t>e</a:t>
            </a:r>
            <a:r>
              <a:rPr lang="en-US" sz="1600" dirty="0" smtClean="0"/>
              <a:t>ntity type.</a:t>
            </a:r>
          </a:p>
        </p:txBody>
      </p:sp>
      <p:pic>
        <p:nvPicPr>
          <p:cNvPr id="6" name="Picture 4"/>
          <p:cNvPicPr>
            <a:picLocks noChangeAspect="1"/>
          </p:cNvPicPr>
          <p:nvPr/>
        </p:nvPicPr>
        <p:blipFill>
          <a:blip r:embed="rId2"/>
          <a:stretch>
            <a:fillRect/>
          </a:stretch>
        </p:blipFill>
        <p:spPr>
          <a:xfrm>
            <a:off x="628650" y="777609"/>
            <a:ext cx="1713286" cy="3447899"/>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953084" y="4194589"/>
            <a:ext cx="7647991" cy="1573212"/>
          </a:xfrm>
          <a:prstGeom prst="rect">
            <a:avLst/>
          </a:prstGeom>
          <a:ln>
            <a:solidFill>
              <a:schemeClr val="tx1"/>
            </a:solidFill>
          </a:ln>
        </p:spPr>
      </p:pic>
    </p:spTree>
    <p:extLst>
      <p:ext uri="{BB962C8B-B14F-4D97-AF65-F5344CB8AC3E}">
        <p14:creationId xmlns:p14="http://schemas.microsoft.com/office/powerpoint/2010/main" val="52148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10580"/>
            <a:ext cx="7886700" cy="1051550"/>
          </a:xfrm>
        </p:spPr>
        <p:txBody>
          <a:bodyPr>
            <a:normAutofit fontScale="90000"/>
          </a:bodyPr>
          <a:lstStyle/>
          <a:p>
            <a:pPr algn="ctr"/>
            <a:r>
              <a:rPr lang="en-US" sz="4000" dirty="0"/>
              <a:t>Do Not Display in These Reports/Tools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2"/>
          <p:cNvSpPr txBox="1"/>
          <p:nvPr/>
        </p:nvSpPr>
        <p:spPr>
          <a:xfrm>
            <a:off x="4474879" y="1373539"/>
            <a:ext cx="4379019"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Egg and Fetus records do not display in </a:t>
            </a:r>
          </a:p>
          <a:p>
            <a:r>
              <a:rPr lang="en-US" dirty="0"/>
              <a:t>t</a:t>
            </a:r>
            <a:r>
              <a:rPr lang="en-US" dirty="0" smtClean="0"/>
              <a:t>he following Reports and Tools:</a:t>
            </a:r>
          </a:p>
          <a:p>
            <a:pPr marL="285750" indent="-285750">
              <a:buFont typeface="Arial" panose="020B0604020202020204" pitchFamily="34" charset="0"/>
              <a:buChar char="•"/>
            </a:pPr>
            <a:r>
              <a:rPr lang="en-US" dirty="0" smtClean="0"/>
              <a:t>Age Pyramid</a:t>
            </a:r>
          </a:p>
          <a:p>
            <a:pPr marL="285750" indent="-285750">
              <a:buFont typeface="Arial" panose="020B0604020202020204" pitchFamily="34" charset="0"/>
              <a:buChar char="•"/>
            </a:pPr>
            <a:r>
              <a:rPr lang="en-US" dirty="0" smtClean="0"/>
              <a:t>Inventory</a:t>
            </a:r>
          </a:p>
          <a:p>
            <a:pPr marL="742950" lvl="1" indent="-285750">
              <a:buFont typeface="Arial" panose="020B0604020202020204" pitchFamily="34" charset="0"/>
              <a:buChar char="•"/>
            </a:pPr>
            <a:r>
              <a:rPr lang="en-US" dirty="0" smtClean="0"/>
              <a:t>Detail</a:t>
            </a:r>
          </a:p>
          <a:p>
            <a:pPr marL="742950" lvl="1" indent="-285750">
              <a:buFont typeface="Arial" panose="020B0604020202020204" pitchFamily="34" charset="0"/>
              <a:buChar char="•"/>
            </a:pPr>
            <a:r>
              <a:rPr lang="en-US" dirty="0" smtClean="0"/>
              <a:t>Summary</a:t>
            </a:r>
          </a:p>
          <a:p>
            <a:pPr marL="285750" indent="-285750">
              <a:buFont typeface="Arial" panose="020B0604020202020204" pitchFamily="34" charset="0"/>
              <a:buChar char="•"/>
            </a:pPr>
            <a:r>
              <a:rPr lang="en-US" dirty="0" smtClean="0"/>
              <a:t>Peak Holding</a:t>
            </a:r>
          </a:p>
          <a:p>
            <a:pPr marL="285750" indent="-285750">
              <a:buFont typeface="Arial" panose="020B0604020202020204" pitchFamily="34" charset="0"/>
              <a:buChar char="•"/>
            </a:pPr>
            <a:r>
              <a:rPr lang="en-US" dirty="0" smtClean="0"/>
              <a:t>Species Holdings</a:t>
            </a:r>
          </a:p>
          <a:p>
            <a:r>
              <a:rPr lang="en-US" dirty="0" smtClean="0"/>
              <a:t>If a Fetus is born or any </a:t>
            </a:r>
            <a:r>
              <a:rPr lang="en-US" dirty="0"/>
              <a:t>E</a:t>
            </a:r>
            <a:r>
              <a:rPr lang="en-US" dirty="0" smtClean="0"/>
              <a:t>ggs recorded</a:t>
            </a:r>
          </a:p>
          <a:p>
            <a:r>
              <a:rPr lang="en-US" dirty="0"/>
              <a:t>a</a:t>
            </a:r>
            <a:r>
              <a:rPr lang="en-US" dirty="0" smtClean="0"/>
              <a:t>s hatched, that information will appear </a:t>
            </a:r>
          </a:p>
          <a:p>
            <a:r>
              <a:rPr lang="en-US" dirty="0" smtClean="0"/>
              <a:t>in the Birth column in Inventory Reports.</a:t>
            </a:r>
          </a:p>
          <a:p>
            <a:r>
              <a:rPr lang="en-US" dirty="0" smtClean="0"/>
              <a:t>Eggs do display on the Activity Report.</a:t>
            </a:r>
          </a:p>
          <a:p>
            <a:r>
              <a:rPr lang="en-US" dirty="0" smtClean="0"/>
              <a:t>We are working on getting Fetuses to display</a:t>
            </a:r>
          </a:p>
          <a:p>
            <a:r>
              <a:rPr lang="en-US" dirty="0" smtClean="0"/>
              <a:t>in that report also.</a:t>
            </a:r>
            <a:endParaRPr lang="en-US" dirty="0"/>
          </a:p>
        </p:txBody>
      </p:sp>
      <p:pic>
        <p:nvPicPr>
          <p:cNvPr id="5"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102" y="1825625"/>
            <a:ext cx="4170079" cy="3127559"/>
          </a:xfrm>
          <a:prstGeom prst="rect">
            <a:avLst/>
          </a:prstGeom>
          <a:effectLst>
            <a:softEdge rad="127000"/>
          </a:effectLst>
        </p:spPr>
      </p:pic>
    </p:spTree>
    <p:extLst>
      <p:ext uri="{BB962C8B-B14F-4D97-AF65-F5344CB8AC3E}">
        <p14:creationId xmlns:p14="http://schemas.microsoft.com/office/powerpoint/2010/main" val="2371568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832609"/>
          </a:xfrm>
        </p:spPr>
        <p:txBody>
          <a:bodyPr>
            <a:normAutofit fontScale="90000"/>
          </a:bodyPr>
          <a:lstStyle/>
          <a:p>
            <a:pPr algn="ctr"/>
            <a:r>
              <a:rPr lang="en-US" sz="4000" dirty="0"/>
              <a:t>Display in Reports/Tools by Default</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7"/>
          <p:cNvSpPr txBox="1"/>
          <p:nvPr/>
        </p:nvSpPr>
        <p:spPr>
          <a:xfrm>
            <a:off x="4684783" y="1197735"/>
            <a:ext cx="3845861"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Eggs and Fetuses will display</a:t>
            </a:r>
          </a:p>
          <a:p>
            <a:r>
              <a:rPr lang="en-US" dirty="0"/>
              <a:t>b</a:t>
            </a:r>
            <a:r>
              <a:rPr lang="en-US" dirty="0" smtClean="0"/>
              <a:t>y default in the following Reports</a:t>
            </a:r>
          </a:p>
          <a:p>
            <a:r>
              <a:rPr lang="en-US" dirty="0"/>
              <a:t>a</a:t>
            </a:r>
            <a:r>
              <a:rPr lang="en-US" dirty="0" smtClean="0"/>
              <a:t>nd Tools:</a:t>
            </a:r>
          </a:p>
          <a:p>
            <a:pPr marL="285750" indent="-285750">
              <a:buFont typeface="Arial" panose="020B0604020202020204" pitchFamily="34" charset="0"/>
              <a:buChar char="•"/>
            </a:pPr>
            <a:r>
              <a:rPr lang="en-US" dirty="0" smtClean="0"/>
              <a:t>Enclosure</a:t>
            </a:r>
          </a:p>
          <a:p>
            <a:pPr marL="285750" indent="-285750">
              <a:buFont typeface="Arial" panose="020B0604020202020204" pitchFamily="34" charset="0"/>
              <a:buChar char="•"/>
            </a:pPr>
            <a:r>
              <a:rPr lang="en-US" dirty="0" smtClean="0"/>
              <a:t>Loan</a:t>
            </a:r>
          </a:p>
          <a:p>
            <a:pPr marL="285750" indent="-285750">
              <a:buFont typeface="Arial" panose="020B0604020202020204" pitchFamily="34" charset="0"/>
              <a:buChar char="•"/>
            </a:pPr>
            <a:r>
              <a:rPr lang="en-US" dirty="0" smtClean="0"/>
              <a:t>Note Retrieval</a:t>
            </a:r>
          </a:p>
          <a:p>
            <a:pPr marL="285750" indent="-285750">
              <a:buFont typeface="Arial" panose="020B0604020202020204" pitchFamily="34" charset="0"/>
              <a:buChar char="•"/>
            </a:pPr>
            <a:r>
              <a:rPr lang="en-US" dirty="0" smtClean="0"/>
              <a:t>Specimen</a:t>
            </a:r>
          </a:p>
          <a:p>
            <a:pPr marL="285750" indent="-285750">
              <a:buFont typeface="Arial" panose="020B0604020202020204" pitchFamily="34" charset="0"/>
              <a:buChar char="•"/>
            </a:pPr>
            <a:r>
              <a:rPr lang="en-US" dirty="0" smtClean="0"/>
              <a:t>Pedigree Explorer</a:t>
            </a:r>
          </a:p>
          <a:p>
            <a:pPr marL="285750" indent="-285750">
              <a:buFont typeface="Arial" panose="020B0604020202020204" pitchFamily="34" charset="0"/>
              <a:buChar char="•"/>
            </a:pPr>
            <a:r>
              <a:rPr lang="en-US" dirty="0" smtClean="0"/>
              <a:t>Studbook News Feed</a:t>
            </a:r>
          </a:p>
          <a:p>
            <a:pPr marL="742950" lvl="1" indent="-285750">
              <a:buFont typeface="Arial" panose="020B0604020202020204" pitchFamily="34" charset="0"/>
              <a:buChar char="•"/>
            </a:pPr>
            <a:r>
              <a:rPr lang="en-US" dirty="0" smtClean="0"/>
              <a:t>Eggs From Lay/Fetus Identified</a:t>
            </a:r>
          </a:p>
          <a:p>
            <a:pPr marL="1200150" lvl="2" indent="-285750">
              <a:buFont typeface="Arial" panose="020B0604020202020204" pitchFamily="34" charset="0"/>
              <a:buChar char="•"/>
            </a:pPr>
            <a:r>
              <a:rPr lang="en-US" dirty="0" smtClean="0"/>
              <a:t>Display as Moves</a:t>
            </a:r>
          </a:p>
          <a:p>
            <a:pPr marL="1200150" lvl="2" indent="-285750">
              <a:buFont typeface="Arial" panose="020B0604020202020204" pitchFamily="34" charset="0"/>
              <a:buChar char="•"/>
            </a:pPr>
            <a:r>
              <a:rPr lang="en-US" dirty="0" smtClean="0"/>
              <a:t>Working on correcting</a:t>
            </a:r>
          </a:p>
          <a:p>
            <a:pPr marL="742950" lvl="1" indent="-285750">
              <a:buFont typeface="Arial" panose="020B0604020202020204" pitchFamily="34" charset="0"/>
              <a:buChar char="•"/>
            </a:pPr>
            <a:r>
              <a:rPr lang="en-US" dirty="0" smtClean="0"/>
              <a:t>Eggs from another source</a:t>
            </a:r>
          </a:p>
          <a:p>
            <a:pPr marL="1200150" lvl="2" indent="-285750">
              <a:buFont typeface="Arial" panose="020B0604020202020204" pitchFamily="34" charset="0"/>
              <a:buChar char="•"/>
            </a:pPr>
            <a:r>
              <a:rPr lang="en-US" dirty="0" smtClean="0"/>
              <a:t>Display properly as Moves</a:t>
            </a:r>
            <a:endParaRPr lang="en-US" dirty="0"/>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356" y="1197735"/>
            <a:ext cx="3829050" cy="5105400"/>
          </a:xfrm>
          <a:prstGeom prst="rect">
            <a:avLst/>
          </a:prstGeom>
          <a:effectLst>
            <a:softEdge rad="127000"/>
          </a:effectLst>
        </p:spPr>
      </p:pic>
    </p:spTree>
    <p:extLst>
      <p:ext uri="{BB962C8B-B14F-4D97-AF65-F5344CB8AC3E}">
        <p14:creationId xmlns:p14="http://schemas.microsoft.com/office/powerpoint/2010/main" val="3095251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Why Does it Matter?</a:t>
            </a:r>
            <a:endParaRPr lang="en-GB" sz="4000" dirty="0"/>
          </a:p>
        </p:txBody>
      </p:sp>
      <p:sp>
        <p:nvSpPr>
          <p:cNvPr id="3" name="Tijdelijke aanduiding voor inhoud 2"/>
          <p:cNvSpPr>
            <a:spLocks noGrp="1"/>
          </p:cNvSpPr>
          <p:nvPr>
            <p:ph idx="1"/>
          </p:nvPr>
        </p:nvSpPr>
        <p:spPr>
          <a:xfrm>
            <a:off x="628650" y="1516532"/>
            <a:ext cx="7886700" cy="4351338"/>
          </a:xfrm>
        </p:spPr>
        <p:txBody>
          <a:bodyPr>
            <a:normAutofit fontScale="77500" lnSpcReduction="20000"/>
          </a:bodyPr>
          <a:lstStyle/>
          <a:p>
            <a:r>
              <a:rPr lang="en-US" sz="2600" dirty="0"/>
              <a:t>Fertility of Parents</a:t>
            </a:r>
          </a:p>
          <a:p>
            <a:pPr lvl="1"/>
            <a:r>
              <a:rPr lang="en-US" sz="2300" dirty="0"/>
              <a:t>A fertile egg or presence of a fetus means that both parents are fertile</a:t>
            </a:r>
          </a:p>
          <a:p>
            <a:pPr lvl="1"/>
            <a:r>
              <a:rPr lang="en-US" sz="2300" dirty="0"/>
              <a:t>Tracks unsuccessful pregnancies beyond using Notes</a:t>
            </a:r>
          </a:p>
          <a:p>
            <a:r>
              <a:rPr lang="en-US" sz="2600" dirty="0"/>
              <a:t>Track Development</a:t>
            </a:r>
          </a:p>
          <a:p>
            <a:pPr lvl="1"/>
            <a:r>
              <a:rPr lang="en-US" sz="2300" dirty="0"/>
              <a:t>Record egg weight loss on developing eggs</a:t>
            </a:r>
          </a:p>
          <a:p>
            <a:pPr lvl="1"/>
            <a:r>
              <a:rPr lang="en-US" sz="2300" dirty="0"/>
              <a:t>Record information on pipping</a:t>
            </a:r>
          </a:p>
          <a:p>
            <a:pPr lvl="1"/>
            <a:r>
              <a:rPr lang="en-US" sz="2300" dirty="0"/>
              <a:t>Record information on developing fetus</a:t>
            </a:r>
          </a:p>
          <a:p>
            <a:pPr lvl="2"/>
            <a:r>
              <a:rPr lang="en-US" sz="1800" dirty="0"/>
              <a:t>ultrasound</a:t>
            </a:r>
          </a:p>
          <a:p>
            <a:r>
              <a:rPr lang="en-US" sz="2600" dirty="0"/>
              <a:t>IMPORTANT!</a:t>
            </a:r>
          </a:p>
          <a:p>
            <a:pPr lvl="1"/>
            <a:r>
              <a:rPr lang="en-US" sz="2300" dirty="0"/>
              <a:t>When recording measurements on eggs and fetuses check the “exclude from norms” box</a:t>
            </a:r>
          </a:p>
          <a:p>
            <a:r>
              <a:rPr lang="en-US" sz="2600" dirty="0"/>
              <a:t>Identify Possible Problems</a:t>
            </a:r>
          </a:p>
          <a:p>
            <a:pPr lvl="1"/>
            <a:r>
              <a:rPr lang="en-US" sz="2300" dirty="0"/>
              <a:t>Why does this female abort at the same developmental stage?</a:t>
            </a:r>
          </a:p>
          <a:p>
            <a:pPr lvl="1"/>
            <a:r>
              <a:rPr lang="en-US" sz="2300" dirty="0"/>
              <a:t>Why does this bird’s eggs never successfully hatch?</a:t>
            </a:r>
            <a:endParaRPr lang="en-GB" sz="2300" dirty="0"/>
          </a:p>
          <a:p>
            <a:endParaRPr lang="en-GB"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977" y="2551090"/>
            <a:ext cx="2514600" cy="1672658"/>
          </a:xfrm>
          <a:prstGeom prst="rect">
            <a:avLst/>
          </a:prstGeom>
          <a:effectLst>
            <a:softEdge rad="127000"/>
          </a:effectLst>
        </p:spPr>
      </p:pic>
    </p:spTree>
    <p:extLst>
      <p:ext uri="{BB962C8B-B14F-4D97-AF65-F5344CB8AC3E}">
        <p14:creationId xmlns:p14="http://schemas.microsoft.com/office/powerpoint/2010/main" val="382618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79898"/>
            <a:ext cx="7886700" cy="845488"/>
          </a:xfrm>
        </p:spPr>
        <p:txBody>
          <a:bodyPr>
            <a:normAutofit/>
          </a:bodyPr>
          <a:lstStyle/>
          <a:p>
            <a:pPr algn="ctr"/>
            <a:r>
              <a:rPr lang="en-US" sz="4000" dirty="0"/>
              <a:t>Display in Reports by Option</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9"/>
          <p:cNvSpPr txBox="1"/>
          <p:nvPr/>
        </p:nvSpPr>
        <p:spPr>
          <a:xfrm>
            <a:off x="628650" y="4801955"/>
            <a:ext cx="7826758"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Both the Taxon Report and the Transaction Report have checkboxes if you</a:t>
            </a:r>
          </a:p>
          <a:p>
            <a:r>
              <a:rPr lang="en-US" dirty="0"/>
              <a:t>w</a:t>
            </a:r>
            <a:r>
              <a:rPr lang="en-US" dirty="0" smtClean="0"/>
              <a:t>ish to include pre-birth or pre-hatch entities. By default they do not display on </a:t>
            </a:r>
          </a:p>
          <a:p>
            <a:r>
              <a:rPr lang="en-US" dirty="0"/>
              <a:t>t</a:t>
            </a:r>
            <a:r>
              <a:rPr lang="en-US" dirty="0" smtClean="0"/>
              <a:t>hese two reports. They will display on a Global Taxon Report also.</a:t>
            </a:r>
            <a:endParaRPr lang="en-US" dirty="0"/>
          </a:p>
        </p:txBody>
      </p:sp>
      <p:pic>
        <p:nvPicPr>
          <p:cNvPr id="5" name="Picture 7"/>
          <p:cNvPicPr>
            <a:picLocks noChangeAspect="1"/>
          </p:cNvPicPr>
          <p:nvPr/>
        </p:nvPicPr>
        <p:blipFill>
          <a:blip r:embed="rId2"/>
          <a:stretch>
            <a:fillRect/>
          </a:stretch>
        </p:blipFill>
        <p:spPr>
          <a:xfrm>
            <a:off x="465931" y="1010800"/>
            <a:ext cx="4407090" cy="3692427"/>
          </a:xfrm>
          <a:prstGeom prst="rect">
            <a:avLst/>
          </a:prstGeom>
          <a:ln>
            <a:solidFill>
              <a:schemeClr val="tx1"/>
            </a:solidFill>
          </a:ln>
        </p:spPr>
      </p:pic>
      <p:pic>
        <p:nvPicPr>
          <p:cNvPr id="6" name="Picture 8"/>
          <p:cNvPicPr>
            <a:picLocks noChangeAspect="1"/>
          </p:cNvPicPr>
          <p:nvPr/>
        </p:nvPicPr>
        <p:blipFill>
          <a:blip r:embed="rId3"/>
          <a:stretch>
            <a:fillRect/>
          </a:stretch>
        </p:blipFill>
        <p:spPr>
          <a:xfrm>
            <a:off x="4240369" y="1471047"/>
            <a:ext cx="4038600" cy="2879230"/>
          </a:xfrm>
          <a:prstGeom prst="rect">
            <a:avLst/>
          </a:prstGeom>
          <a:ln>
            <a:solidFill>
              <a:schemeClr val="tx1"/>
            </a:solidFill>
          </a:ln>
        </p:spPr>
      </p:pic>
    </p:spTree>
    <p:extLst>
      <p:ext uri="{BB962C8B-B14F-4D97-AF65-F5344CB8AC3E}">
        <p14:creationId xmlns:p14="http://schemas.microsoft.com/office/powerpoint/2010/main" val="1084943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80454" y="4851400"/>
            <a:ext cx="7886700" cy="1325563"/>
          </a:xfrm>
        </p:spPr>
        <p:txBody>
          <a:bodyPr>
            <a:normAutofit/>
          </a:bodyPr>
          <a:lstStyle/>
          <a:p>
            <a:pPr algn="ctr"/>
            <a:r>
              <a:rPr lang="en-US" sz="4000" dirty="0"/>
              <a:t>Any questions?</a:t>
            </a:r>
            <a:endParaRPr lang="en-GB" sz="4000" dirty="0"/>
          </a:p>
        </p:txBody>
      </p:sp>
      <p:sp>
        <p:nvSpPr>
          <p:cNvPr id="3" name="Tijdelijke aanduiding voor inhoud 2"/>
          <p:cNvSpPr>
            <a:spLocks noGrp="1"/>
          </p:cNvSpPr>
          <p:nvPr>
            <p:ph idx="1"/>
          </p:nvPr>
        </p:nvSpPr>
        <p:spPr>
          <a:xfrm>
            <a:off x="783196" y="4851400"/>
            <a:ext cx="7886700" cy="4351338"/>
          </a:xfrm>
        </p:spPr>
        <p:txBody>
          <a:bodyPr/>
          <a:lstStyle/>
          <a:p>
            <a:pPr marL="0" indent="0">
              <a:buNone/>
            </a:pPr>
            <a:r>
              <a:rPr lang="en-US" sz="2000" dirty="0"/>
              <a:t>On Fetuses and Eggs and Events Related to Them</a:t>
            </a:r>
          </a:p>
          <a:p>
            <a:endParaRPr lang="en-GB"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739" y="671847"/>
            <a:ext cx="4953000" cy="3714750"/>
          </a:xfrm>
          <a:prstGeom prst="rect">
            <a:avLst/>
          </a:prstGeom>
          <a:effectLst>
            <a:softEdge rad="127000"/>
          </a:effectLst>
        </p:spPr>
      </p:pic>
    </p:spTree>
    <p:extLst>
      <p:ext uri="{BB962C8B-B14F-4D97-AF65-F5344CB8AC3E}">
        <p14:creationId xmlns:p14="http://schemas.microsoft.com/office/powerpoint/2010/main" val="639037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What to Accession</a:t>
            </a:r>
            <a:endParaRPr lang="en-GB" sz="4000" dirty="0"/>
          </a:p>
        </p:txBody>
      </p:sp>
      <p:sp>
        <p:nvSpPr>
          <p:cNvPr id="3" name="Tijdelijke aanduiding voor inhoud 2"/>
          <p:cNvSpPr>
            <a:spLocks noGrp="1"/>
          </p:cNvSpPr>
          <p:nvPr>
            <p:ph idx="1"/>
          </p:nvPr>
        </p:nvSpPr>
        <p:spPr/>
        <p:txBody>
          <a:bodyPr>
            <a:normAutofit fontScale="92500" lnSpcReduction="20000"/>
          </a:bodyPr>
          <a:lstStyle/>
          <a:p>
            <a:r>
              <a:rPr lang="en-US" dirty="0"/>
              <a:t>Births</a:t>
            </a:r>
          </a:p>
          <a:p>
            <a:pPr lvl="1"/>
            <a:r>
              <a:rPr lang="en-US" dirty="0"/>
              <a:t>All successful Births</a:t>
            </a:r>
          </a:p>
          <a:p>
            <a:pPr lvl="1"/>
            <a:r>
              <a:rPr lang="en-US" dirty="0"/>
              <a:t>Fetus Identified</a:t>
            </a:r>
          </a:p>
          <a:p>
            <a:pPr lvl="2"/>
            <a:r>
              <a:rPr lang="en-US" dirty="0"/>
              <a:t>At time fetus confirmed</a:t>
            </a:r>
          </a:p>
          <a:p>
            <a:pPr lvl="2"/>
            <a:r>
              <a:rPr lang="en-US" dirty="0"/>
              <a:t>Stillbirths </a:t>
            </a:r>
          </a:p>
          <a:p>
            <a:pPr lvl="2"/>
            <a:r>
              <a:rPr lang="en-US" dirty="0"/>
              <a:t>Abortions </a:t>
            </a:r>
          </a:p>
          <a:p>
            <a:pPr lvl="3"/>
            <a:r>
              <a:rPr lang="en-US" dirty="0"/>
              <a:t>Natural</a:t>
            </a:r>
          </a:p>
          <a:p>
            <a:pPr lvl="3"/>
            <a:r>
              <a:rPr lang="en-US" dirty="0"/>
              <a:t>Caused</a:t>
            </a:r>
          </a:p>
          <a:p>
            <a:r>
              <a:rPr lang="en-US" dirty="0"/>
              <a:t>Hatches</a:t>
            </a:r>
          </a:p>
          <a:p>
            <a:pPr lvl="1"/>
            <a:r>
              <a:rPr lang="en-US" dirty="0"/>
              <a:t>All successful Hatches</a:t>
            </a:r>
          </a:p>
          <a:p>
            <a:pPr lvl="1"/>
            <a:r>
              <a:rPr lang="en-US" dirty="0"/>
              <a:t>Egg, Group of Eggs and Egg Mass</a:t>
            </a:r>
          </a:p>
          <a:p>
            <a:pPr lvl="2"/>
            <a:r>
              <a:rPr lang="en-US" dirty="0"/>
              <a:t>At Lay</a:t>
            </a:r>
          </a:p>
          <a:p>
            <a:pPr lvl="2"/>
            <a:r>
              <a:rPr lang="en-US" dirty="0"/>
              <a:t>Late Term Dead In Shell </a:t>
            </a:r>
          </a:p>
          <a:p>
            <a:pPr lvl="2"/>
            <a:r>
              <a:rPr lang="en-US" dirty="0"/>
              <a:t>All Dead In Shell</a:t>
            </a:r>
          </a:p>
          <a:p>
            <a:endParaRPr lang="en-GB"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56924"/>
            <a:ext cx="4138842" cy="2762676"/>
          </a:xfrm>
          <a:prstGeom prst="rect">
            <a:avLst/>
          </a:prstGeom>
          <a:effectLst>
            <a:softEdge rad="317500"/>
          </a:effectLst>
        </p:spPr>
      </p:pic>
    </p:spTree>
    <p:extLst>
      <p:ext uri="{BB962C8B-B14F-4D97-AF65-F5344CB8AC3E}">
        <p14:creationId xmlns:p14="http://schemas.microsoft.com/office/powerpoint/2010/main" val="101900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 calcmode="lin" valueType="num">
                                      <p:cBhvr additive="base">
                                        <p:cTn id="1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 calcmode="lin" valueType="num">
                                      <p:cBhvr additive="base">
                                        <p:cTn id="1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anim calcmode="lin" valueType="num">
                                      <p:cBhvr additive="base">
                                        <p:cTn id="2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 calcmode="lin" valueType="num">
                                      <p:cBhvr additive="base">
                                        <p:cTn id="2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Accession Modes</a:t>
            </a:r>
            <a:endParaRPr lang="en-GB" sz="4000" dirty="0"/>
          </a:p>
        </p:txBody>
      </p:sp>
      <p:sp>
        <p:nvSpPr>
          <p:cNvPr id="3" name="Tijdelijke aanduiding voor inhoud 2"/>
          <p:cNvSpPr>
            <a:spLocks noGrp="1"/>
          </p:cNvSpPr>
          <p:nvPr>
            <p:ph idx="1"/>
          </p:nvPr>
        </p:nvSpPr>
        <p:spPr>
          <a:xfrm>
            <a:off x="628650" y="1452138"/>
            <a:ext cx="7886700" cy="4351338"/>
          </a:xfrm>
        </p:spPr>
        <p:txBody>
          <a:bodyPr>
            <a:normAutofit fontScale="92500" lnSpcReduction="10000"/>
          </a:bodyPr>
          <a:lstStyle/>
          <a:p>
            <a:r>
              <a:rPr lang="en-US" dirty="0"/>
              <a:t>Fetus</a:t>
            </a:r>
          </a:p>
          <a:p>
            <a:pPr lvl="1"/>
            <a:r>
              <a:rPr lang="en-US" dirty="0"/>
              <a:t>Fetus Identified</a:t>
            </a:r>
          </a:p>
          <a:p>
            <a:r>
              <a:rPr lang="en-US" dirty="0"/>
              <a:t>Egg and Group of Eggs</a:t>
            </a:r>
          </a:p>
          <a:p>
            <a:pPr lvl="1"/>
            <a:r>
              <a:rPr lang="en-US" dirty="0"/>
              <a:t>From Another Institution</a:t>
            </a:r>
          </a:p>
          <a:p>
            <a:pPr lvl="1"/>
            <a:r>
              <a:rPr lang="en-US" dirty="0"/>
              <a:t>Collected From Wild</a:t>
            </a:r>
          </a:p>
          <a:p>
            <a:pPr lvl="1"/>
            <a:r>
              <a:rPr lang="en-US" dirty="0"/>
              <a:t>Rescued</a:t>
            </a:r>
          </a:p>
          <a:p>
            <a:pPr lvl="1"/>
            <a:r>
              <a:rPr lang="en-US" dirty="0"/>
              <a:t>Appeared</a:t>
            </a:r>
          </a:p>
          <a:p>
            <a:pPr lvl="1"/>
            <a:r>
              <a:rPr lang="en-US" dirty="0"/>
              <a:t>From Lay</a:t>
            </a:r>
          </a:p>
          <a:p>
            <a:r>
              <a:rPr lang="en-US" dirty="0"/>
              <a:t>Egg Mass</a:t>
            </a:r>
          </a:p>
          <a:p>
            <a:pPr lvl="1"/>
            <a:r>
              <a:rPr lang="en-US" dirty="0"/>
              <a:t>From Another Institution</a:t>
            </a:r>
          </a:p>
          <a:p>
            <a:pPr lvl="1"/>
            <a:r>
              <a:rPr lang="en-US" dirty="0"/>
              <a:t>Collected From Wild</a:t>
            </a:r>
          </a:p>
          <a:p>
            <a:pPr lvl="1"/>
            <a:r>
              <a:rPr lang="en-US" dirty="0"/>
              <a:t>From Lay</a:t>
            </a:r>
          </a:p>
          <a:p>
            <a:endParaRPr lang="en-GB"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028" y="1171307"/>
            <a:ext cx="2438400" cy="2575775"/>
          </a:xfrm>
          <a:prstGeom prst="rect">
            <a:avLst/>
          </a:prstGeom>
          <a:effectLst>
            <a:softEdge rad="127000"/>
          </a:effectLst>
        </p:spPr>
      </p:pic>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9495" y="3617961"/>
            <a:ext cx="2912933" cy="2185515"/>
          </a:xfrm>
          <a:prstGeom prst="rect">
            <a:avLst/>
          </a:prstGeom>
          <a:effectLst>
            <a:softEdge rad="127000"/>
          </a:effectLst>
        </p:spPr>
      </p:pic>
    </p:spTree>
    <p:extLst>
      <p:ext uri="{BB962C8B-B14F-4D97-AF65-F5344CB8AC3E}">
        <p14:creationId xmlns:p14="http://schemas.microsoft.com/office/powerpoint/2010/main" val="4800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36338"/>
            <a:ext cx="7886700" cy="781094"/>
          </a:xfrm>
        </p:spPr>
        <p:txBody>
          <a:bodyPr>
            <a:normAutofit/>
          </a:bodyPr>
          <a:lstStyle/>
          <a:p>
            <a:pPr algn="ctr"/>
            <a:r>
              <a:rPr lang="en-US" sz="4000" dirty="0"/>
              <a:t>Entity Change</a:t>
            </a:r>
            <a:endParaRPr lang="en-GB" sz="4000" dirty="0"/>
          </a:p>
        </p:txBody>
      </p:sp>
      <p:sp>
        <p:nvSpPr>
          <p:cNvPr id="3" name="Tijdelijke aanduiding voor inhoud 2"/>
          <p:cNvSpPr>
            <a:spLocks noGrp="1"/>
          </p:cNvSpPr>
          <p:nvPr>
            <p:ph idx="1"/>
          </p:nvPr>
        </p:nvSpPr>
        <p:spPr/>
        <p:txBody>
          <a:bodyPr/>
          <a:lstStyle/>
          <a:p>
            <a:endParaRPr lang="en-GB" dirty="0"/>
          </a:p>
        </p:txBody>
      </p:sp>
      <p:sp>
        <p:nvSpPr>
          <p:cNvPr id="4" name="TextBox 3"/>
          <p:cNvSpPr txBox="1"/>
          <p:nvPr/>
        </p:nvSpPr>
        <p:spPr>
          <a:xfrm>
            <a:off x="819599" y="4293524"/>
            <a:ext cx="7086600" cy="1477328"/>
          </a:xfrm>
          <a:prstGeom prst="rect">
            <a:avLst/>
          </a:prstGeom>
          <a:solidFill>
            <a:schemeClr val="accent5">
              <a:lumMod val="20000"/>
              <a:lumOff val="80000"/>
            </a:schemeClr>
          </a:solidFill>
          <a:ln>
            <a:solidFill>
              <a:schemeClr val="tx1"/>
            </a:solidFill>
          </a:ln>
        </p:spPr>
        <p:txBody>
          <a:bodyPr wrap="square" rtlCol="0">
            <a:spAutoFit/>
          </a:bodyPr>
          <a:lstStyle/>
          <a:p>
            <a:r>
              <a:rPr lang="en-US" dirty="0" smtClean="0"/>
              <a:t>A Birth or Hatch are the ONLY times that an entity will change in ZIMS.</a:t>
            </a:r>
          </a:p>
          <a:p>
            <a:r>
              <a:rPr lang="en-US" dirty="0" smtClean="0"/>
              <a:t>A single egg will become an Individual, a Group of Eggs or Egg Mass will become a Group of Animals, and a Fetus will become an Individual. The</a:t>
            </a:r>
          </a:p>
          <a:p>
            <a:r>
              <a:rPr lang="en-US" dirty="0" smtClean="0"/>
              <a:t>GAN assigned during the accessioning remains the same even though the</a:t>
            </a:r>
          </a:p>
          <a:p>
            <a:r>
              <a:rPr lang="en-US" dirty="0"/>
              <a:t>e</a:t>
            </a:r>
            <a:r>
              <a:rPr lang="en-US" dirty="0" smtClean="0"/>
              <a:t>ntity has changed.</a:t>
            </a:r>
            <a:endParaRPr lang="en-US" dirty="0"/>
          </a:p>
        </p:txBody>
      </p:sp>
      <p:pic>
        <p:nvPicPr>
          <p:cNvPr id="5" name="Picture 5"/>
          <p:cNvPicPr/>
          <p:nvPr/>
        </p:nvPicPr>
        <p:blipFill>
          <a:blip r:embed="rId2" cstate="print"/>
          <a:srcRect l="21920" t="32353" r="40761" b="21238"/>
          <a:stretch>
            <a:fillRect/>
          </a:stretch>
        </p:blipFill>
        <p:spPr bwMode="auto">
          <a:xfrm>
            <a:off x="628650" y="793277"/>
            <a:ext cx="2362200" cy="1522045"/>
          </a:xfrm>
          <a:prstGeom prst="rect">
            <a:avLst/>
          </a:prstGeom>
          <a:noFill/>
          <a:ln w="9525">
            <a:noFill/>
            <a:miter lim="800000"/>
            <a:headEnd/>
            <a:tailEnd/>
          </a:ln>
          <a:effectLst>
            <a:softEdge rad="63500"/>
          </a:effectLst>
        </p:spPr>
      </p:pic>
      <p:pic>
        <p:nvPicPr>
          <p:cNvPr id="6" name="Picture 6"/>
          <p:cNvPicPr>
            <a:picLocks noChangeAspect="1"/>
          </p:cNvPicPr>
          <p:nvPr/>
        </p:nvPicPr>
        <p:blipFill>
          <a:blip r:embed="rId3"/>
          <a:stretch>
            <a:fillRect/>
          </a:stretch>
        </p:blipFill>
        <p:spPr>
          <a:xfrm>
            <a:off x="6320307" y="359405"/>
            <a:ext cx="1828800" cy="2321510"/>
          </a:xfrm>
          <a:prstGeom prst="rect">
            <a:avLst/>
          </a:prstGeom>
          <a:effectLst>
            <a:softEdge rad="127000"/>
          </a:effectLst>
        </p:spPr>
      </p:pic>
      <p:pic>
        <p:nvPicPr>
          <p:cNvPr id="7"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50" y="2528635"/>
            <a:ext cx="2692400" cy="1800543"/>
          </a:xfrm>
          <a:prstGeom prst="rect">
            <a:avLst/>
          </a:prstGeom>
          <a:effectLst>
            <a:softEdge rad="127000"/>
          </a:effectLst>
        </p:spPr>
      </p:pic>
      <p:pic>
        <p:nvPicPr>
          <p:cNvPr id="8"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9847" y="2598583"/>
            <a:ext cx="2579260" cy="1720850"/>
          </a:xfrm>
          <a:prstGeom prst="rect">
            <a:avLst/>
          </a:prstGeom>
          <a:effectLst>
            <a:softEdge rad="127000"/>
          </a:effectLst>
        </p:spPr>
      </p:pic>
      <p:sp>
        <p:nvSpPr>
          <p:cNvPr id="9" name="Right Arrow 7"/>
          <p:cNvSpPr/>
          <p:nvPr/>
        </p:nvSpPr>
        <p:spPr>
          <a:xfrm>
            <a:off x="3500814" y="1554299"/>
            <a:ext cx="2453249" cy="381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461716" y="3374679"/>
            <a:ext cx="1854959" cy="381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1393"/>
            <a:ext cx="7886700" cy="1325563"/>
          </a:xfrm>
        </p:spPr>
        <p:txBody>
          <a:bodyPr>
            <a:normAutofit/>
          </a:bodyPr>
          <a:lstStyle/>
          <a:p>
            <a:pPr algn="ctr"/>
            <a:r>
              <a:rPr lang="en-US" sz="4000" dirty="0"/>
              <a:t>Fetus and Egg Local IDs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6"/>
          <p:cNvSpPr txBox="1"/>
          <p:nvPr/>
        </p:nvSpPr>
        <p:spPr>
          <a:xfrm>
            <a:off x="228600" y="949465"/>
            <a:ext cx="4153188" cy="3970318"/>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Local IDs are not required at the time of </a:t>
            </a:r>
          </a:p>
          <a:p>
            <a:r>
              <a:rPr lang="en-US" dirty="0" smtClean="0"/>
              <a:t>accessioning a Fetus or Egg. Here we are </a:t>
            </a:r>
          </a:p>
          <a:p>
            <a:r>
              <a:rPr lang="en-US" dirty="0"/>
              <a:t>a</a:t>
            </a:r>
            <a:r>
              <a:rPr lang="en-US" dirty="0" smtClean="0"/>
              <a:t>ccessioning an egg From Lay, note that</a:t>
            </a:r>
          </a:p>
          <a:p>
            <a:r>
              <a:rPr lang="en-US" dirty="0"/>
              <a:t>t</a:t>
            </a:r>
            <a:r>
              <a:rPr lang="en-US" dirty="0" smtClean="0"/>
              <a:t>he Local ID field is not mandatory.</a:t>
            </a:r>
          </a:p>
          <a:p>
            <a:endParaRPr lang="en-US" dirty="0"/>
          </a:p>
          <a:p>
            <a:r>
              <a:rPr lang="en-US" dirty="0" smtClean="0"/>
              <a:t>For eggs you can use the Identifier field to</a:t>
            </a:r>
          </a:p>
          <a:p>
            <a:r>
              <a:rPr lang="en-US" dirty="0"/>
              <a:t>r</a:t>
            </a:r>
            <a:r>
              <a:rPr lang="en-US" dirty="0" smtClean="0"/>
              <a:t>ecord an Egg ID for identification. Note</a:t>
            </a:r>
          </a:p>
          <a:p>
            <a:r>
              <a:rPr lang="en-US" dirty="0"/>
              <a:t>t</a:t>
            </a:r>
            <a:r>
              <a:rPr lang="en-US" dirty="0" smtClean="0"/>
              <a:t>his is a Physical Identifier as in most cases</a:t>
            </a:r>
          </a:p>
          <a:p>
            <a:r>
              <a:rPr lang="en-US" dirty="0"/>
              <a:t>t</a:t>
            </a:r>
            <a:r>
              <a:rPr lang="en-US" dirty="0" smtClean="0"/>
              <a:t>he number will be written on the egg.</a:t>
            </a:r>
          </a:p>
          <a:p>
            <a:endParaRPr lang="en-US" dirty="0"/>
          </a:p>
          <a:p>
            <a:r>
              <a:rPr lang="en-US" dirty="0" smtClean="0"/>
              <a:t>When you record a birth of a Fetus or</a:t>
            </a:r>
          </a:p>
          <a:p>
            <a:r>
              <a:rPr lang="en-US" dirty="0"/>
              <a:t>h</a:t>
            </a:r>
            <a:r>
              <a:rPr lang="en-US" dirty="0" smtClean="0"/>
              <a:t>atch of an Egg that does not have a</a:t>
            </a:r>
          </a:p>
          <a:p>
            <a:r>
              <a:rPr lang="en-US" dirty="0" smtClean="0"/>
              <a:t>Local ID recorded for it yet, it is a </a:t>
            </a:r>
          </a:p>
          <a:p>
            <a:r>
              <a:rPr lang="en-US" dirty="0"/>
              <a:t>m</a:t>
            </a:r>
            <a:r>
              <a:rPr lang="en-US" dirty="0" smtClean="0"/>
              <a:t>andatory field on that screen.</a:t>
            </a:r>
            <a:endParaRPr lang="en-US" dirty="0"/>
          </a:p>
        </p:txBody>
      </p:sp>
      <p:pic>
        <p:nvPicPr>
          <p:cNvPr id="5" name="Picture 5"/>
          <p:cNvPicPr>
            <a:picLocks noChangeAspect="1"/>
          </p:cNvPicPr>
          <p:nvPr/>
        </p:nvPicPr>
        <p:blipFill>
          <a:blip r:embed="rId2"/>
          <a:stretch>
            <a:fillRect/>
          </a:stretch>
        </p:blipFill>
        <p:spPr>
          <a:xfrm>
            <a:off x="4572000" y="949465"/>
            <a:ext cx="3828571" cy="4200000"/>
          </a:xfrm>
          <a:prstGeom prst="rect">
            <a:avLst/>
          </a:prstGeom>
          <a:ln>
            <a:solidFill>
              <a:schemeClr val="tx1"/>
            </a:solidFill>
          </a:ln>
        </p:spPr>
      </p:pic>
      <p:pic>
        <p:nvPicPr>
          <p:cNvPr id="6" name="Picture 7"/>
          <p:cNvPicPr>
            <a:picLocks noChangeAspect="1"/>
          </p:cNvPicPr>
          <p:nvPr/>
        </p:nvPicPr>
        <p:blipFill>
          <a:blip r:embed="rId3"/>
          <a:stretch>
            <a:fillRect/>
          </a:stretch>
        </p:blipFill>
        <p:spPr>
          <a:xfrm>
            <a:off x="5382067" y="1068149"/>
            <a:ext cx="3533333" cy="2304762"/>
          </a:xfrm>
          <a:prstGeom prst="rect">
            <a:avLst/>
          </a:prstGeom>
          <a:ln>
            <a:solidFill>
              <a:schemeClr val="tx1"/>
            </a:solidFill>
          </a:ln>
        </p:spPr>
      </p:pic>
      <p:pic>
        <p:nvPicPr>
          <p:cNvPr id="7" name="Picture 8"/>
          <p:cNvPicPr>
            <a:picLocks noChangeAspect="1"/>
          </p:cNvPicPr>
          <p:nvPr/>
        </p:nvPicPr>
        <p:blipFill>
          <a:blip r:embed="rId4"/>
          <a:stretch>
            <a:fillRect/>
          </a:stretch>
        </p:blipFill>
        <p:spPr>
          <a:xfrm>
            <a:off x="4781838" y="3677117"/>
            <a:ext cx="3142857" cy="2047619"/>
          </a:xfrm>
          <a:prstGeom prst="rect">
            <a:avLst/>
          </a:prstGeom>
          <a:ln>
            <a:solidFill>
              <a:schemeClr val="tx1"/>
            </a:solidFill>
          </a:ln>
        </p:spPr>
      </p:pic>
    </p:spTree>
    <p:extLst>
      <p:ext uri="{BB962C8B-B14F-4D97-AF65-F5344CB8AC3E}">
        <p14:creationId xmlns:p14="http://schemas.microsoft.com/office/powerpoint/2010/main" val="176629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Fetus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6"/>
          <p:cNvSpPr txBox="1"/>
          <p:nvPr/>
        </p:nvSpPr>
        <p:spPr>
          <a:xfrm>
            <a:off x="449167" y="4557987"/>
            <a:ext cx="8066183" cy="1200329"/>
          </a:xfrm>
          <a:prstGeom prst="rect">
            <a:avLst/>
          </a:prstGeom>
          <a:solidFill>
            <a:schemeClr val="accent5">
              <a:lumMod val="20000"/>
              <a:lumOff val="80000"/>
            </a:schemeClr>
          </a:solidFill>
          <a:ln>
            <a:solidFill>
              <a:schemeClr val="accent1"/>
            </a:solidFill>
          </a:ln>
        </p:spPr>
        <p:txBody>
          <a:bodyPr wrap="square" rtlCol="0">
            <a:spAutoFit/>
          </a:bodyPr>
          <a:lstStyle/>
          <a:p>
            <a:r>
              <a:rPr lang="en-US" dirty="0" smtClean="0"/>
              <a:t>A Fetus is the stage between being an embryo and birth or death. A Fetus can be found using an ultrasound or a pregnancy test. You can record a Fetus from the Start menu or from the dam’s record. This is not an option from the sire’s record. If multiple Fetuses are identified you can do a Batch entry from either approach.</a:t>
            </a:r>
            <a:endParaRPr lang="en-US"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84" y="365126"/>
            <a:ext cx="3799823" cy="2140567"/>
          </a:xfrm>
          <a:prstGeom prst="rect">
            <a:avLst/>
          </a:prstGeom>
          <a:effectLst>
            <a:softEdge rad="127000"/>
          </a:effectLst>
        </p:spPr>
      </p:pic>
      <p:pic>
        <p:nvPicPr>
          <p:cNvPr id="6" name="Picture 2" descr="C:\Users\glenous\AppData\Local\Microsoft\Windows\Temporary Internet Files\Content.IE5\NFHUINNN\MP90044866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3506" y="409289"/>
            <a:ext cx="2862194" cy="2146646"/>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4"/>
          <a:stretch>
            <a:fillRect/>
          </a:stretch>
        </p:blipFill>
        <p:spPr>
          <a:xfrm>
            <a:off x="912252" y="2575528"/>
            <a:ext cx="3341081" cy="1847523"/>
          </a:xfrm>
          <a:prstGeom prst="rect">
            <a:avLst/>
          </a:prstGeom>
          <a:ln>
            <a:solidFill>
              <a:schemeClr val="tx1"/>
            </a:solidFill>
          </a:ln>
        </p:spPr>
      </p:pic>
      <p:pic>
        <p:nvPicPr>
          <p:cNvPr id="8" name="Picture 9"/>
          <p:cNvPicPr>
            <a:picLocks noChangeAspect="1"/>
          </p:cNvPicPr>
          <p:nvPr/>
        </p:nvPicPr>
        <p:blipFill>
          <a:blip r:embed="rId5"/>
          <a:stretch>
            <a:fillRect/>
          </a:stretch>
        </p:blipFill>
        <p:spPr>
          <a:xfrm>
            <a:off x="4902558" y="2655559"/>
            <a:ext cx="2291813" cy="1752563"/>
          </a:xfrm>
          <a:prstGeom prst="rect">
            <a:avLst/>
          </a:prstGeom>
          <a:ln>
            <a:solidFill>
              <a:schemeClr val="tx1"/>
            </a:solidFill>
          </a:ln>
        </p:spPr>
      </p:pic>
    </p:spTree>
    <p:extLst>
      <p:ext uri="{BB962C8B-B14F-4D97-AF65-F5344CB8AC3E}">
        <p14:creationId xmlns:p14="http://schemas.microsoft.com/office/powerpoint/2010/main" val="3278672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6511" y="-71631"/>
            <a:ext cx="7886700" cy="1325563"/>
          </a:xfrm>
        </p:spPr>
        <p:txBody>
          <a:bodyPr>
            <a:normAutofit/>
          </a:bodyPr>
          <a:lstStyle/>
          <a:p>
            <a:pPr algn="ctr"/>
            <a:r>
              <a:rPr lang="en-US" sz="4000" dirty="0"/>
              <a:t>Checking the Database</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264373" y="3890493"/>
            <a:ext cx="8250977" cy="1754326"/>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Just as for a Birth or Hatch accession, the application will check the database upon </a:t>
            </a:r>
          </a:p>
          <a:p>
            <a:r>
              <a:rPr lang="en-US" dirty="0"/>
              <a:t>s</a:t>
            </a:r>
            <a:r>
              <a:rPr lang="en-US" dirty="0" smtClean="0"/>
              <a:t>aving a Fetus or Egg record. Here ZIMS has found a possible Incomplete Accession</a:t>
            </a:r>
          </a:p>
          <a:p>
            <a:pPr marL="342900" indent="-342900">
              <a:buAutoNum type="arabicParenBoth"/>
            </a:pPr>
            <a:r>
              <a:rPr lang="en-US" dirty="0"/>
              <a:t>t</a:t>
            </a:r>
            <a:r>
              <a:rPr lang="en-US" dirty="0" smtClean="0"/>
              <a:t>hat you may want to associate it with. It has also identified that the dam is</a:t>
            </a:r>
          </a:p>
          <a:p>
            <a:r>
              <a:rPr lang="en-US" dirty="0"/>
              <a:t>n</a:t>
            </a:r>
            <a:r>
              <a:rPr lang="en-US" dirty="0" smtClean="0"/>
              <a:t>ot owned by your institution and asks if you would like to send a Post Office message</a:t>
            </a:r>
          </a:p>
          <a:p>
            <a:r>
              <a:rPr lang="en-US" dirty="0"/>
              <a:t>t</a:t>
            </a:r>
            <a:r>
              <a:rPr lang="en-US" dirty="0" smtClean="0"/>
              <a:t>o notify them of the Fetus (or Egg laid) (2). It will also provide this information and</a:t>
            </a:r>
          </a:p>
          <a:p>
            <a:r>
              <a:rPr lang="en-US" dirty="0"/>
              <a:t>t</a:t>
            </a:r>
            <a:r>
              <a:rPr lang="en-US" dirty="0" smtClean="0"/>
              <a:t>he option for a message if the Sire is in on loan.</a:t>
            </a:r>
            <a:endParaRPr lang="en-US" dirty="0"/>
          </a:p>
        </p:txBody>
      </p:sp>
      <p:pic>
        <p:nvPicPr>
          <p:cNvPr id="5" name="Picture 3"/>
          <p:cNvPicPr>
            <a:picLocks noChangeAspect="1"/>
          </p:cNvPicPr>
          <p:nvPr/>
        </p:nvPicPr>
        <p:blipFill>
          <a:blip r:embed="rId2"/>
          <a:stretch>
            <a:fillRect/>
          </a:stretch>
        </p:blipFill>
        <p:spPr>
          <a:xfrm>
            <a:off x="1438666" y="950919"/>
            <a:ext cx="6266667" cy="2809524"/>
          </a:xfrm>
          <a:prstGeom prst="rect">
            <a:avLst/>
          </a:prstGeom>
          <a:ln>
            <a:solidFill>
              <a:schemeClr val="tx1"/>
            </a:solidFill>
          </a:ln>
        </p:spPr>
      </p:pic>
    </p:spTree>
    <p:extLst>
      <p:ext uri="{BB962C8B-B14F-4D97-AF65-F5344CB8AC3E}">
        <p14:creationId xmlns:p14="http://schemas.microsoft.com/office/powerpoint/2010/main" val="614491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Module xmlns="00558959-21e2-49b6-8bc1-d46e8fb3ce16" xsi:nil="true"/>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Review xmlns="00558959-21e2-49b6-8bc1-d46e8fb3ce16">false</Review>
    <Content_x0020_Last_x0020_Updated_x0020_on_x003a_ xmlns="00558959-21e2-49b6-8bc1-d46e8fb3ce16" xsi:nil="true"/>
    <Permalink xmlns="00558959-21e2-49b6-8bc1-d46e8fb3ce16">
      <Url xsi:nil="true"/>
      <Description xsi:nil="true"/>
    </Perma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92F45CD-619C-43D7-BF45-D70F70A17149}"/>
</file>

<file path=customXml/itemProps2.xml><?xml version="1.0" encoding="utf-8"?>
<ds:datastoreItem xmlns:ds="http://schemas.openxmlformats.org/officeDocument/2006/customXml" ds:itemID="{5E2E054A-6F48-4E3A-A420-41FED6BE6315}"/>
</file>

<file path=customXml/itemProps3.xml><?xml version="1.0" encoding="utf-8"?>
<ds:datastoreItem xmlns:ds="http://schemas.openxmlformats.org/officeDocument/2006/customXml" ds:itemID="{649F7C5D-242A-4F97-942F-4E7FFC4508FA}"/>
</file>

<file path=docProps/app.xml><?xml version="1.0" encoding="utf-8"?>
<Properties xmlns="http://schemas.openxmlformats.org/officeDocument/2006/extended-properties" xmlns:vt="http://schemas.openxmlformats.org/officeDocument/2006/docPropsVTypes">
  <Template/>
  <TotalTime>382</TotalTime>
  <Words>2107</Words>
  <Application>Microsoft Office PowerPoint</Application>
  <PresentationFormat>Diavoorstelling (4:3)</PresentationFormat>
  <Paragraphs>271</Paragraphs>
  <Slides>31</Slides>
  <Notes>0</Notes>
  <HiddenSlides>0</HiddenSlides>
  <MMClips>0</MMClips>
  <ScaleCrop>false</ScaleCrop>
  <HeadingPairs>
    <vt:vector size="6" baseType="variant">
      <vt:variant>
        <vt:lpstr>Gebruikte lettertypen</vt:lpstr>
      </vt:variant>
      <vt:variant>
        <vt:i4>2</vt:i4>
      </vt:variant>
      <vt:variant>
        <vt:lpstr>Thema</vt:lpstr>
      </vt:variant>
      <vt:variant>
        <vt:i4>16</vt:i4>
      </vt:variant>
      <vt:variant>
        <vt:lpstr>Diatitels</vt:lpstr>
      </vt:variant>
      <vt:variant>
        <vt:i4>31</vt:i4>
      </vt:variant>
    </vt:vector>
  </HeadingPairs>
  <TitlesOfParts>
    <vt:vector size="49"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Tips &amp; Tricks  In the Beginning…..</vt:lpstr>
      <vt:lpstr>Fetus and Egg Accessions</vt:lpstr>
      <vt:lpstr>Why Does it Matter?</vt:lpstr>
      <vt:lpstr>What to Accession</vt:lpstr>
      <vt:lpstr>Accession Modes</vt:lpstr>
      <vt:lpstr>Entity Change</vt:lpstr>
      <vt:lpstr>Fetus and Egg Local IDs</vt:lpstr>
      <vt:lpstr>Fetus</vt:lpstr>
      <vt:lpstr>Checking the Database</vt:lpstr>
      <vt:lpstr>Record Birth of a Fetus</vt:lpstr>
      <vt:lpstr>Event Location</vt:lpstr>
      <vt:lpstr>Transactions with the Dam</vt:lpstr>
      <vt:lpstr>Fetus Disposition</vt:lpstr>
      <vt:lpstr>Any Fetus Questions?</vt:lpstr>
      <vt:lpstr>Single Egg</vt:lpstr>
      <vt:lpstr>Group of Eggs</vt:lpstr>
      <vt:lpstr>Egg Mass</vt:lpstr>
      <vt:lpstr>Record Hatch (single egg)</vt:lpstr>
      <vt:lpstr>Event Location</vt:lpstr>
      <vt:lpstr>Hatch of Group of Eggs or Egg Mass</vt:lpstr>
      <vt:lpstr>Option One – Wait for All to Hatch</vt:lpstr>
      <vt:lpstr>Option Two – Split Out Eggs</vt:lpstr>
      <vt:lpstr>Single Egg Dispositions</vt:lpstr>
      <vt:lpstr>Death/Disposal</vt:lpstr>
      <vt:lpstr>Death/Disposal</vt:lpstr>
      <vt:lpstr>Group of Eggs/Egg Mass Disposition</vt:lpstr>
      <vt:lpstr>Scope of Eggs and Fetuses</vt:lpstr>
      <vt:lpstr>Do Not Display in These Reports/Tools</vt:lpstr>
      <vt:lpstr>Display in Reports/Tools by Default</vt:lpstr>
      <vt:lpstr>Display in Reports by Option</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Lauren Florisson</cp:lastModifiedBy>
  <cp:revision>21</cp:revision>
  <dcterms:created xsi:type="dcterms:W3CDTF">2016-07-26T18:48:10Z</dcterms:created>
  <dcterms:modified xsi:type="dcterms:W3CDTF">2016-08-15T16:01:42Z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Sp360">
    <vt:lpwstr>true</vt:lpwstr>
  </property>
  <property fmtid="{D5CDD505-2E9C-101B-9397-08002B2CF9AE}" pid="4" name="Tracked">
    <vt:lpwstr>false</vt:lpwstr>
  </property>
  <property fmtid="{D5CDD505-2E9C-101B-9397-08002B2CF9AE}" pid="5" name="Metrics URL">
    <vt:lpwstr/>
  </property>
  <property fmtid="{D5CDD505-2E9C-101B-9397-08002B2CF9AE}" pid="6" name="Tracking URL">
    <vt:lpwstr/>
  </property>
  <property fmtid="{D5CDD505-2E9C-101B-9397-08002B2CF9AE}" pid="7" name="Updated on?">
    <vt:lpwstr>2018-07-02T18:08:43+00:00</vt:lpwstr>
  </property>
</Properties>
</file>