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customXml/itemProps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 id="2147483704" r:id="rId3"/>
    <p:sldMasterId id="2147483714" r:id="rId4"/>
    <p:sldMasterId id="2147483724" r:id="rId5"/>
    <p:sldMasterId id="2147483734" r:id="rId6"/>
    <p:sldMasterId id="2147483744" r:id="rId7"/>
    <p:sldMasterId id="2147483764" r:id="rId8"/>
    <p:sldMasterId id="2147483754" r:id="rId9"/>
    <p:sldMasterId id="2147483774" r:id="rId10"/>
    <p:sldMasterId id="2147483784" r:id="rId11"/>
    <p:sldMasterId id="2147483794" r:id="rId12"/>
    <p:sldMasterId id="2147483814" r:id="rId13"/>
    <p:sldMasterId id="2147483804" r:id="rId14"/>
    <p:sldMasterId id="2147483834" r:id="rId15"/>
    <p:sldMasterId id="2147483824" r:id="rId16"/>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136"/>
    <a:srgbClr val="41C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4" autoAdjust="0"/>
    <p:restoredTop sz="94660"/>
  </p:normalViewPr>
  <p:slideViewPr>
    <p:cSldViewPr snapToGrid="0" showGuides="1">
      <p:cViewPr varScale="1">
        <p:scale>
          <a:sx n="74" d="100"/>
          <a:sy n="74" d="100"/>
        </p:scale>
        <p:origin x="124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19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73196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95170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687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94091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04841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5982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051324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46414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9626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23303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329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34770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34387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96290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4692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54053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0857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4839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1710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0146821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7200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5984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18136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9056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15910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45231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182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87447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5545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188861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135495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2226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460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54963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35632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72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07872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066671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78871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22417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4217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082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86045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4238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76959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31765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701831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88456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01211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59797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4321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027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3793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9333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9364604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04710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96035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9362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6167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8504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9631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1647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037525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450778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2268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3355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41086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8647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748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6308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0896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10027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284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6400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659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8923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108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33327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131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8899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9820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06057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657105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006776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9432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8088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9584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50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8029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324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015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505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3969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86658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00997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4567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7236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940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660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8823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89551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0607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77684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656282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6619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197611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140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03225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12681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4499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3872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8252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65625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1939907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1054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7140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3961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61010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70496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54540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0253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640541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06902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825850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2414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25166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9686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73914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3032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97692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668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94755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93375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556226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34867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62294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8/15/2016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4912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31964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8/15/2016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9740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8/15/2016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28874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8/15/2016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51271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8749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8/15/2016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84275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9.jpe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0.jpe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1.jpe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2.jpe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3.jpe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pn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4.jpe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5.jpe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4.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5.jpe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6.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jpe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8.jpe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757923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unded Rectangle 10"/>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6118" y="4884821"/>
            <a:ext cx="1482545" cy="1894363"/>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1596540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415" y="5257799"/>
            <a:ext cx="1995186" cy="157316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8617884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74" y="4843692"/>
            <a:ext cx="1471945" cy="19539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1450653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73" y="5130081"/>
            <a:ext cx="1568449" cy="170848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0928622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946" y="4692315"/>
            <a:ext cx="1330250" cy="2141621"/>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204419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095" y="5685988"/>
            <a:ext cx="2198327" cy="109022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11796331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74596" y="5554245"/>
            <a:ext cx="2259529" cy="13070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3909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1117550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81" r="4575"/>
          <a:stretch/>
        </p:blipFill>
        <p:spPr>
          <a:xfrm>
            <a:off x="48128" y="5486401"/>
            <a:ext cx="1973154" cy="124046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7950"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01221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521" t="9069" r="8974" b="8111"/>
          <a:stretch/>
        </p:blipFill>
        <p:spPr>
          <a:xfrm>
            <a:off x="183160" y="5069192"/>
            <a:ext cx="1755332" cy="1621028"/>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4778166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5204"/>
          <a:stretch/>
        </p:blipFill>
        <p:spPr>
          <a:xfrm>
            <a:off x="108358" y="4812632"/>
            <a:ext cx="1546375" cy="1949116"/>
          </a:xfrm>
          <a:prstGeom prst="rect">
            <a:avLst/>
          </a:prstGeom>
        </p:spPr>
      </p:pic>
      <p:sp>
        <p:nvSpPr>
          <p:cNvPr id="10" name="Rectangle 9"/>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
        <p:nvSpPr>
          <p:cNvPr id="9" name="Rectangle 8"/>
          <p:cNvSpPr/>
          <p:nvPr userDrawn="1"/>
        </p:nvSpPr>
        <p:spPr>
          <a:xfrm>
            <a:off x="1060315" y="4250986"/>
            <a:ext cx="1410511" cy="25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1077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804" t="7741" r="19843"/>
          <a:stretch/>
        </p:blipFill>
        <p:spPr>
          <a:xfrm>
            <a:off x="89233" y="4941460"/>
            <a:ext cx="1992230" cy="176873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689471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69"/>
          <a:stretch/>
        </p:blipFill>
        <p:spPr>
          <a:xfrm>
            <a:off x="97315" y="4728411"/>
            <a:ext cx="1425357" cy="2020106"/>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159393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13580" b="5102"/>
          <a:stretch/>
        </p:blipFill>
        <p:spPr>
          <a:xfrm>
            <a:off x="106645" y="5612725"/>
            <a:ext cx="2059039" cy="112085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32154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22047"/>
          <a:stretch/>
        </p:blipFill>
        <p:spPr>
          <a:xfrm>
            <a:off x="78521" y="5534879"/>
            <a:ext cx="2219512" cy="1153712"/>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8/15/2016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7753914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2814"/>
            <a:ext cx="7772400" cy="3101907"/>
          </a:xfrm>
        </p:spPr>
        <p:txBody>
          <a:bodyPr>
            <a:normAutofit/>
          </a:bodyPr>
          <a:lstStyle/>
          <a:p>
            <a:r>
              <a:rPr lang="en-US" sz="5400" dirty="0" smtClean="0"/>
              <a:t>Tips &amp; Tricks</a:t>
            </a:r>
            <a:br>
              <a:rPr lang="en-US" sz="5400" dirty="0" smtClean="0"/>
            </a:br>
            <a:r>
              <a:rPr lang="en-US" sz="5400" dirty="0"/>
              <a:t/>
            </a:r>
            <a:br>
              <a:rPr lang="en-US" sz="5400" dirty="0"/>
            </a:br>
            <a:r>
              <a:rPr lang="en-US" sz="3600" dirty="0"/>
              <a:t>There’s More to Enclosures</a:t>
            </a:r>
            <a:br>
              <a:rPr lang="en-US" sz="3600" dirty="0"/>
            </a:br>
            <a:r>
              <a:rPr lang="en-US" sz="3600" dirty="0"/>
              <a:t>Than Meets the Aye-aye</a:t>
            </a:r>
            <a:endParaRPr lang="en-US" sz="4000" dirty="0"/>
          </a:p>
        </p:txBody>
      </p:sp>
      <p:sp>
        <p:nvSpPr>
          <p:cNvPr id="3" name="Subtitle 2"/>
          <p:cNvSpPr>
            <a:spLocks noGrp="1"/>
          </p:cNvSpPr>
          <p:nvPr>
            <p:ph type="subTitle" idx="1"/>
          </p:nvPr>
        </p:nvSpPr>
        <p:spPr>
          <a:xfrm>
            <a:off x="2958921" y="4380135"/>
            <a:ext cx="6858000" cy="725265"/>
          </a:xfrm>
        </p:spPr>
        <p:txBody>
          <a:bodyPr>
            <a:normAutofit/>
          </a:bodyPr>
          <a:lstStyle/>
          <a:p>
            <a:r>
              <a:rPr lang="en-US" dirty="0"/>
              <a:t>November 2014</a:t>
            </a:r>
          </a:p>
          <a:p>
            <a:endParaRPr lang="en-US" b="1" dirty="0"/>
          </a:p>
        </p:txBody>
      </p:sp>
      <p:pic>
        <p:nvPicPr>
          <p:cNvPr id="4" name="Picture 4"/>
          <p:cNvPicPr>
            <a:picLocks noChangeAspect="1"/>
          </p:cNvPicPr>
          <p:nvPr/>
        </p:nvPicPr>
        <p:blipFill>
          <a:blip r:embed="rId2"/>
          <a:stretch>
            <a:fillRect/>
          </a:stretch>
        </p:blipFill>
        <p:spPr>
          <a:xfrm>
            <a:off x="501203" y="3962400"/>
            <a:ext cx="3590281" cy="2286000"/>
          </a:xfrm>
          <a:prstGeom prst="rect">
            <a:avLst/>
          </a:prstGeom>
        </p:spPr>
      </p:pic>
    </p:spTree>
    <p:extLst>
      <p:ext uri="{BB962C8B-B14F-4D97-AF65-F5344CB8AC3E}">
        <p14:creationId xmlns:p14="http://schemas.microsoft.com/office/powerpoint/2010/main" val="231813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922761"/>
          </a:xfrm>
        </p:spPr>
        <p:txBody>
          <a:bodyPr>
            <a:normAutofit fontScale="90000"/>
          </a:bodyPr>
          <a:lstStyle/>
          <a:p>
            <a:pPr algn="ctr"/>
            <a:r>
              <a:rPr lang="en-US" sz="4000" dirty="0"/>
              <a:t>Any questions on Inactive enclosures?</a:t>
            </a:r>
            <a:endParaRPr lang="en-GB" sz="4000" dirty="0"/>
          </a:p>
        </p:txBody>
      </p:sp>
      <p:pic>
        <p:nvPicPr>
          <p:cNvPr id="4" name="Picture 3"/>
          <p:cNvPicPr>
            <a:picLocks noGrp="1" noChangeAspect="1"/>
          </p:cNvPicPr>
          <p:nvPr>
            <p:ph idx="1"/>
          </p:nvPr>
        </p:nvPicPr>
        <p:blipFill>
          <a:blip r:embed="rId2"/>
          <a:stretch>
            <a:fillRect/>
          </a:stretch>
        </p:blipFill>
        <p:spPr>
          <a:xfrm>
            <a:off x="1725558" y="1287887"/>
            <a:ext cx="5692884" cy="4351338"/>
          </a:xfrm>
          <a:prstGeom prst="rect">
            <a:avLst/>
          </a:prstGeom>
          <a:effectLst>
            <a:softEdge rad="127000"/>
          </a:effectLst>
        </p:spPr>
      </p:pic>
    </p:spTree>
    <p:extLst>
      <p:ext uri="{BB962C8B-B14F-4D97-AF65-F5344CB8AC3E}">
        <p14:creationId xmlns:p14="http://schemas.microsoft.com/office/powerpoint/2010/main" val="3537233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845488"/>
          </a:xfrm>
        </p:spPr>
        <p:txBody>
          <a:bodyPr>
            <a:normAutofit/>
          </a:bodyPr>
          <a:lstStyle/>
          <a:p>
            <a:pPr algn="ctr"/>
            <a:r>
              <a:rPr lang="en-US" sz="4000" dirty="0"/>
              <a:t>Enclosure Merges</a:t>
            </a:r>
            <a:endParaRPr lang="en-GB" sz="4000" dirty="0"/>
          </a:p>
        </p:txBody>
      </p:sp>
      <p:sp>
        <p:nvSpPr>
          <p:cNvPr id="3" name="Tijdelijke aanduiding voor inhoud 2"/>
          <p:cNvSpPr>
            <a:spLocks noGrp="1"/>
          </p:cNvSpPr>
          <p:nvPr>
            <p:ph idx="1"/>
          </p:nvPr>
        </p:nvSpPr>
        <p:spPr>
          <a:xfrm>
            <a:off x="677254" y="2691685"/>
            <a:ext cx="7838095" cy="3485278"/>
          </a:xfrm>
        </p:spPr>
        <p:txBody>
          <a:bodyPr/>
          <a:lstStyle/>
          <a:p>
            <a:r>
              <a:rPr lang="en-US" sz="2400" dirty="0"/>
              <a:t>Merge Enclosure (cleanup errors)</a:t>
            </a:r>
          </a:p>
          <a:p>
            <a:pPr lvl="1"/>
            <a:r>
              <a:rPr lang="en-US" sz="2000" dirty="0"/>
              <a:t>Duplicate Entries (from ARKS migration)</a:t>
            </a:r>
          </a:p>
          <a:p>
            <a:pPr lvl="1"/>
            <a:r>
              <a:rPr lang="en-US" sz="2000" dirty="0"/>
              <a:t>Incorrect Entries (different names for the same enclosure)</a:t>
            </a:r>
          </a:p>
          <a:p>
            <a:pPr lvl="2"/>
            <a:r>
              <a:rPr lang="en-US" dirty="0"/>
              <a:t>Quarantine</a:t>
            </a:r>
          </a:p>
          <a:p>
            <a:pPr lvl="2"/>
            <a:r>
              <a:rPr lang="en-US" dirty="0" err="1"/>
              <a:t>Quar</a:t>
            </a:r>
            <a:endParaRPr lang="en-US" dirty="0"/>
          </a:p>
          <a:p>
            <a:pPr lvl="2"/>
            <a:r>
              <a:rPr lang="en-US" dirty="0"/>
              <a:t>QRNT</a:t>
            </a:r>
          </a:p>
          <a:p>
            <a:r>
              <a:rPr lang="en-US" sz="2400" dirty="0"/>
              <a:t>Merge Enclosures (actual physical merge)</a:t>
            </a:r>
          </a:p>
          <a:p>
            <a:pPr lvl="1"/>
            <a:r>
              <a:rPr lang="en-US" sz="2000" dirty="0"/>
              <a:t>Two enclosures are made into a single one</a:t>
            </a:r>
          </a:p>
          <a:p>
            <a:endParaRPr lang="en-GB" dirty="0"/>
          </a:p>
        </p:txBody>
      </p:sp>
      <p:pic>
        <p:nvPicPr>
          <p:cNvPr id="4" name="Picture 3"/>
          <p:cNvPicPr>
            <a:picLocks noChangeAspect="1"/>
          </p:cNvPicPr>
          <p:nvPr/>
        </p:nvPicPr>
        <p:blipFill>
          <a:blip r:embed="rId2"/>
          <a:stretch>
            <a:fillRect/>
          </a:stretch>
        </p:blipFill>
        <p:spPr>
          <a:xfrm>
            <a:off x="677255" y="1116101"/>
            <a:ext cx="7838095" cy="1419048"/>
          </a:xfrm>
          <a:prstGeom prst="rect">
            <a:avLst/>
          </a:prstGeom>
          <a:ln>
            <a:solidFill>
              <a:schemeClr val="tx1"/>
            </a:solidFill>
          </a:ln>
        </p:spPr>
      </p:pic>
    </p:spTree>
    <p:extLst>
      <p:ext uri="{BB962C8B-B14F-4D97-AF65-F5344CB8AC3E}">
        <p14:creationId xmlns:p14="http://schemas.microsoft.com/office/powerpoint/2010/main" val="361622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48546"/>
            <a:ext cx="7886700" cy="613668"/>
          </a:xfrm>
        </p:spPr>
        <p:txBody>
          <a:bodyPr>
            <a:normAutofit fontScale="90000"/>
          </a:bodyPr>
          <a:lstStyle/>
          <a:p>
            <a:pPr algn="ctr"/>
            <a:r>
              <a:rPr lang="en-US" sz="4000" dirty="0"/>
              <a:t>Clean Up Error Merge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760926" y="862214"/>
            <a:ext cx="1600000" cy="2752381"/>
          </a:xfrm>
          <a:prstGeom prst="rect">
            <a:avLst/>
          </a:prstGeom>
          <a:ln>
            <a:solidFill>
              <a:schemeClr val="tx1"/>
            </a:solidFill>
          </a:ln>
        </p:spPr>
      </p:pic>
      <p:pic>
        <p:nvPicPr>
          <p:cNvPr id="5" name="Picture 3"/>
          <p:cNvPicPr>
            <a:picLocks noChangeAspect="1"/>
          </p:cNvPicPr>
          <p:nvPr/>
        </p:nvPicPr>
        <p:blipFill>
          <a:blip r:embed="rId3"/>
          <a:stretch>
            <a:fillRect/>
          </a:stretch>
        </p:blipFill>
        <p:spPr>
          <a:xfrm>
            <a:off x="3522372" y="862214"/>
            <a:ext cx="4495238" cy="3685714"/>
          </a:xfrm>
          <a:prstGeom prst="rect">
            <a:avLst/>
          </a:prstGeom>
          <a:ln>
            <a:solidFill>
              <a:schemeClr val="tx1"/>
            </a:solidFill>
          </a:ln>
        </p:spPr>
      </p:pic>
      <p:sp>
        <p:nvSpPr>
          <p:cNvPr id="6" name="TextBox 5"/>
          <p:cNvSpPr txBox="1"/>
          <p:nvPr/>
        </p:nvSpPr>
        <p:spPr>
          <a:xfrm>
            <a:off x="877899" y="4578006"/>
            <a:ext cx="7139711" cy="1200329"/>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In this example PR ONE and PR 1 are one and the same enclosure. We will</a:t>
            </a:r>
          </a:p>
          <a:p>
            <a:r>
              <a:rPr lang="en-US" dirty="0"/>
              <a:t>n</a:t>
            </a:r>
            <a:r>
              <a:rPr lang="en-US" dirty="0" smtClean="0"/>
              <a:t>eed to merge them for Clean Up Error. You will enter the two enclosures.</a:t>
            </a:r>
          </a:p>
          <a:p>
            <a:r>
              <a:rPr lang="en-US" dirty="0" smtClean="0"/>
              <a:t>Merge Into will be the enclosure name that you keep. Adding Details is</a:t>
            </a:r>
          </a:p>
          <a:p>
            <a:r>
              <a:rPr lang="en-US" dirty="0"/>
              <a:t>a</a:t>
            </a:r>
            <a:r>
              <a:rPr lang="en-US" dirty="0" smtClean="0"/>
              <a:t>lways a help if you question later what you did.</a:t>
            </a:r>
            <a:endParaRPr lang="en-US" dirty="0"/>
          </a:p>
        </p:txBody>
      </p:sp>
    </p:spTree>
    <p:extLst>
      <p:ext uri="{BB962C8B-B14F-4D97-AF65-F5344CB8AC3E}">
        <p14:creationId xmlns:p14="http://schemas.microsoft.com/office/powerpoint/2010/main" val="1566142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73416"/>
            <a:ext cx="7886700" cy="639426"/>
          </a:xfrm>
        </p:spPr>
        <p:txBody>
          <a:bodyPr>
            <a:normAutofit fontScale="90000"/>
          </a:bodyPr>
          <a:lstStyle/>
          <a:p>
            <a:pPr algn="ctr"/>
            <a:r>
              <a:rPr lang="en-US" sz="4000" dirty="0"/>
              <a:t>In the Animal Record</a:t>
            </a:r>
            <a:endParaRPr lang="en-GB" sz="4000" dirty="0"/>
          </a:p>
        </p:txBody>
      </p:sp>
      <p:sp>
        <p:nvSpPr>
          <p:cNvPr id="3" name="Tijdelijke aanduiding voor inhoud 2"/>
          <p:cNvSpPr>
            <a:spLocks noGrp="1"/>
          </p:cNvSpPr>
          <p:nvPr>
            <p:ph idx="1"/>
          </p:nvPr>
        </p:nvSpPr>
        <p:spPr/>
        <p:txBody>
          <a:bodyPr/>
          <a:lstStyle/>
          <a:p>
            <a:endParaRPr lang="en-GB"/>
          </a:p>
        </p:txBody>
      </p:sp>
      <p:sp>
        <p:nvSpPr>
          <p:cNvPr id="4" name="TextBox 5"/>
          <p:cNvSpPr txBox="1"/>
          <p:nvPr/>
        </p:nvSpPr>
        <p:spPr>
          <a:xfrm>
            <a:off x="474250" y="4242061"/>
            <a:ext cx="7744749" cy="1477328"/>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When the merge is Saved all references to PR ONE will automatically be replaced</a:t>
            </a:r>
          </a:p>
          <a:p>
            <a:r>
              <a:rPr lang="en-US" dirty="0"/>
              <a:t>w</a:t>
            </a:r>
            <a:r>
              <a:rPr lang="en-US" dirty="0" smtClean="0"/>
              <a:t>ith PR 1, keeping the date of the initial move into the enclosure.</a:t>
            </a:r>
          </a:p>
          <a:p>
            <a:endParaRPr lang="en-US" dirty="0"/>
          </a:p>
          <a:p>
            <a:r>
              <a:rPr lang="en-US" dirty="0" smtClean="0"/>
              <a:t>An automatic note will be placed in that enclosure record detailing the events of</a:t>
            </a:r>
          </a:p>
          <a:p>
            <a:r>
              <a:rPr lang="en-US" dirty="0"/>
              <a:t>t</a:t>
            </a:r>
            <a:r>
              <a:rPr lang="en-US" dirty="0" smtClean="0"/>
              <a:t>he merge.</a:t>
            </a:r>
            <a:endParaRPr lang="en-US" dirty="0"/>
          </a:p>
        </p:txBody>
      </p:sp>
      <p:pic>
        <p:nvPicPr>
          <p:cNvPr id="5" name="Picture 2"/>
          <p:cNvPicPr>
            <a:picLocks noChangeAspect="1"/>
          </p:cNvPicPr>
          <p:nvPr/>
        </p:nvPicPr>
        <p:blipFill>
          <a:blip r:embed="rId2"/>
          <a:stretch>
            <a:fillRect/>
          </a:stretch>
        </p:blipFill>
        <p:spPr>
          <a:xfrm>
            <a:off x="304800" y="880093"/>
            <a:ext cx="5723809" cy="1790476"/>
          </a:xfrm>
          <a:prstGeom prst="rect">
            <a:avLst/>
          </a:prstGeom>
          <a:ln>
            <a:solidFill>
              <a:schemeClr val="tx1"/>
            </a:solidFill>
          </a:ln>
        </p:spPr>
      </p:pic>
      <p:pic>
        <p:nvPicPr>
          <p:cNvPr id="6" name="Picture 3"/>
          <p:cNvPicPr>
            <a:picLocks noChangeAspect="1"/>
          </p:cNvPicPr>
          <p:nvPr/>
        </p:nvPicPr>
        <p:blipFill>
          <a:blip r:embed="rId3"/>
          <a:stretch>
            <a:fillRect/>
          </a:stretch>
        </p:blipFill>
        <p:spPr>
          <a:xfrm>
            <a:off x="3134438" y="1519519"/>
            <a:ext cx="5704762" cy="1685714"/>
          </a:xfrm>
          <a:prstGeom prst="rect">
            <a:avLst/>
          </a:prstGeom>
          <a:ln>
            <a:solidFill>
              <a:schemeClr val="tx1"/>
            </a:solidFill>
          </a:ln>
        </p:spPr>
      </p:pic>
      <p:pic>
        <p:nvPicPr>
          <p:cNvPr id="7" name="Picture 4"/>
          <p:cNvPicPr>
            <a:picLocks noChangeAspect="1"/>
          </p:cNvPicPr>
          <p:nvPr/>
        </p:nvPicPr>
        <p:blipFill>
          <a:blip r:embed="rId4"/>
          <a:stretch>
            <a:fillRect/>
          </a:stretch>
        </p:blipFill>
        <p:spPr>
          <a:xfrm>
            <a:off x="474250" y="3120531"/>
            <a:ext cx="5898067" cy="1074819"/>
          </a:xfrm>
          <a:prstGeom prst="rect">
            <a:avLst/>
          </a:prstGeom>
          <a:ln>
            <a:solidFill>
              <a:schemeClr val="tx1"/>
            </a:solidFill>
          </a:ln>
        </p:spPr>
      </p:pic>
    </p:spTree>
    <p:extLst>
      <p:ext uri="{BB962C8B-B14F-4D97-AF65-F5344CB8AC3E}">
        <p14:creationId xmlns:p14="http://schemas.microsoft.com/office/powerpoint/2010/main" val="4612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819730"/>
          </a:xfrm>
        </p:spPr>
        <p:txBody>
          <a:bodyPr/>
          <a:lstStyle/>
          <a:p>
            <a:pPr algn="ctr"/>
            <a:r>
              <a:rPr lang="en-US" dirty="0"/>
              <a:t>Clean Up Error Merge Search</a:t>
            </a: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508672" y="1184857"/>
            <a:ext cx="8126655" cy="3535362"/>
          </a:xfrm>
          <a:prstGeom prst="rect">
            <a:avLst/>
          </a:prstGeom>
          <a:ln>
            <a:solidFill>
              <a:schemeClr val="tx1"/>
            </a:solidFill>
          </a:ln>
        </p:spPr>
      </p:pic>
      <p:pic>
        <p:nvPicPr>
          <p:cNvPr id="6" name="Picture 4"/>
          <p:cNvPicPr>
            <a:picLocks noChangeAspect="1"/>
          </p:cNvPicPr>
          <p:nvPr/>
        </p:nvPicPr>
        <p:blipFill>
          <a:blip r:embed="rId3"/>
          <a:stretch>
            <a:fillRect/>
          </a:stretch>
        </p:blipFill>
        <p:spPr>
          <a:xfrm>
            <a:off x="2168452" y="2081109"/>
            <a:ext cx="5695238" cy="1742857"/>
          </a:xfrm>
          <a:prstGeom prst="rect">
            <a:avLst/>
          </a:prstGeom>
          <a:ln>
            <a:solidFill>
              <a:schemeClr val="tx1"/>
            </a:solidFill>
          </a:ln>
        </p:spPr>
      </p:pic>
      <p:sp>
        <p:nvSpPr>
          <p:cNvPr id="5" name="TextBox 3"/>
          <p:cNvSpPr txBox="1"/>
          <p:nvPr/>
        </p:nvSpPr>
        <p:spPr>
          <a:xfrm>
            <a:off x="2207654" y="3704556"/>
            <a:ext cx="5656036" cy="2031325"/>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can search for Enclosures that have been merged for</a:t>
            </a:r>
          </a:p>
          <a:p>
            <a:r>
              <a:rPr lang="en-US" dirty="0"/>
              <a:t>c</a:t>
            </a:r>
            <a:r>
              <a:rPr lang="en-US" dirty="0" smtClean="0"/>
              <a:t>lean up purposes by either the retained enclosure or the </a:t>
            </a:r>
          </a:p>
          <a:p>
            <a:r>
              <a:rPr lang="en-US" dirty="0" smtClean="0"/>
              <a:t>merged enclosure. You can also search by merge reason</a:t>
            </a:r>
          </a:p>
          <a:p>
            <a:r>
              <a:rPr lang="en-US" dirty="0"/>
              <a:t>a</a:t>
            </a:r>
            <a:r>
              <a:rPr lang="en-US" dirty="0" smtClean="0"/>
              <a:t>nd a date range.</a:t>
            </a:r>
          </a:p>
          <a:p>
            <a:endParaRPr lang="en-US" dirty="0"/>
          </a:p>
          <a:p>
            <a:r>
              <a:rPr lang="en-US" dirty="0" smtClean="0"/>
              <a:t>Using the hyperlink to the merged enclosure (PR ONE) you</a:t>
            </a:r>
          </a:p>
          <a:p>
            <a:r>
              <a:rPr lang="en-US" dirty="0"/>
              <a:t>s</a:t>
            </a:r>
            <a:r>
              <a:rPr lang="en-US" dirty="0" smtClean="0"/>
              <a:t>ee details about the merge.</a:t>
            </a:r>
            <a:endParaRPr lang="en-US" dirty="0"/>
          </a:p>
        </p:txBody>
      </p:sp>
    </p:spTree>
    <p:extLst>
      <p:ext uri="{BB962C8B-B14F-4D97-AF65-F5344CB8AC3E}">
        <p14:creationId xmlns:p14="http://schemas.microsoft.com/office/powerpoint/2010/main" val="31733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42344"/>
            <a:ext cx="7886700" cy="1325563"/>
          </a:xfrm>
        </p:spPr>
        <p:txBody>
          <a:bodyPr>
            <a:normAutofit/>
          </a:bodyPr>
          <a:lstStyle/>
          <a:p>
            <a:pPr algn="ctr"/>
            <a:r>
              <a:rPr lang="en-US" sz="4000" dirty="0"/>
              <a:t>Physical Merge</a:t>
            </a:r>
            <a:endParaRPr lang="en-GB" sz="4000" dirty="0"/>
          </a:p>
        </p:txBody>
      </p:sp>
      <p:sp>
        <p:nvSpPr>
          <p:cNvPr id="3" name="Tijdelijke aanduiding voor inhoud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628650" y="1418823"/>
            <a:ext cx="1419048" cy="1923810"/>
          </a:xfrm>
          <a:prstGeom prst="rect">
            <a:avLst/>
          </a:prstGeom>
          <a:ln>
            <a:solidFill>
              <a:schemeClr val="tx1"/>
            </a:solidFill>
          </a:ln>
        </p:spPr>
      </p:pic>
      <p:pic>
        <p:nvPicPr>
          <p:cNvPr id="6" name="Picture 2"/>
          <p:cNvPicPr>
            <a:picLocks noChangeAspect="1"/>
          </p:cNvPicPr>
          <p:nvPr/>
        </p:nvPicPr>
        <p:blipFill>
          <a:blip r:embed="rId3"/>
          <a:stretch>
            <a:fillRect/>
          </a:stretch>
        </p:blipFill>
        <p:spPr>
          <a:xfrm>
            <a:off x="2314857" y="744638"/>
            <a:ext cx="4514286" cy="3695238"/>
          </a:xfrm>
          <a:prstGeom prst="rect">
            <a:avLst/>
          </a:prstGeom>
          <a:ln>
            <a:solidFill>
              <a:schemeClr val="tx1"/>
            </a:solidFill>
          </a:ln>
        </p:spPr>
      </p:pic>
      <p:sp>
        <p:nvSpPr>
          <p:cNvPr id="4" name="TextBox 3"/>
          <p:cNvSpPr txBox="1"/>
          <p:nvPr/>
        </p:nvSpPr>
        <p:spPr>
          <a:xfrm>
            <a:off x="380302" y="4001294"/>
            <a:ext cx="8135048" cy="1754326"/>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Here we are performing a physical merge of PR 4 and PR 5, making them one. </a:t>
            </a:r>
          </a:p>
          <a:p>
            <a:r>
              <a:rPr lang="en-US" dirty="0" smtClean="0"/>
              <a:t>When you perform a Physical Enclosure Merge you are creating a new enclosure, </a:t>
            </a:r>
          </a:p>
          <a:p>
            <a:r>
              <a:rPr lang="en-US" dirty="0" smtClean="0"/>
              <a:t>you do not retain one of the original ones. Therefore you must enter the new Parent </a:t>
            </a:r>
          </a:p>
          <a:p>
            <a:r>
              <a:rPr lang="en-US" dirty="0" smtClean="0"/>
              <a:t>enclosure, category, type and a new enclosure name.</a:t>
            </a:r>
          </a:p>
          <a:p>
            <a:endParaRPr lang="en-US" dirty="0"/>
          </a:p>
          <a:p>
            <a:r>
              <a:rPr lang="en-US" dirty="0" smtClean="0"/>
              <a:t>The original enclosures are removed from the Tree and replaced with the new one.</a:t>
            </a:r>
            <a:endParaRPr lang="en-US" dirty="0"/>
          </a:p>
        </p:txBody>
      </p:sp>
      <p:pic>
        <p:nvPicPr>
          <p:cNvPr id="7" name="Picture 5"/>
          <p:cNvPicPr>
            <a:picLocks noChangeAspect="1"/>
          </p:cNvPicPr>
          <p:nvPr/>
        </p:nvPicPr>
        <p:blipFill>
          <a:blip r:embed="rId4"/>
          <a:stretch>
            <a:fillRect/>
          </a:stretch>
        </p:blipFill>
        <p:spPr>
          <a:xfrm>
            <a:off x="7124874" y="1675966"/>
            <a:ext cx="1390476" cy="1666667"/>
          </a:xfrm>
          <a:prstGeom prst="rect">
            <a:avLst/>
          </a:prstGeom>
          <a:ln>
            <a:solidFill>
              <a:schemeClr val="tx1"/>
            </a:solidFill>
          </a:ln>
        </p:spPr>
      </p:pic>
    </p:spTree>
    <p:extLst>
      <p:ext uri="{BB962C8B-B14F-4D97-AF65-F5344CB8AC3E}">
        <p14:creationId xmlns:p14="http://schemas.microsoft.com/office/powerpoint/2010/main" val="13131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832609"/>
          </a:xfrm>
        </p:spPr>
        <p:txBody>
          <a:bodyPr>
            <a:normAutofit/>
          </a:bodyPr>
          <a:lstStyle/>
          <a:p>
            <a:pPr algn="ctr"/>
            <a:r>
              <a:rPr lang="en-US" sz="4000" dirty="0"/>
              <a:t>In the Animal Record</a:t>
            </a:r>
            <a:endParaRPr lang="en-GB" sz="4000" dirty="0"/>
          </a:p>
        </p:txBody>
      </p:sp>
      <p:pic>
        <p:nvPicPr>
          <p:cNvPr id="4" name="Picture 2"/>
          <p:cNvPicPr>
            <a:picLocks noGrp="1" noChangeAspect="1"/>
          </p:cNvPicPr>
          <p:nvPr>
            <p:ph idx="1"/>
          </p:nvPr>
        </p:nvPicPr>
        <p:blipFill>
          <a:blip r:embed="rId2"/>
          <a:stretch>
            <a:fillRect/>
          </a:stretch>
        </p:blipFill>
        <p:spPr>
          <a:xfrm>
            <a:off x="268744" y="1197735"/>
            <a:ext cx="5876190" cy="1800000"/>
          </a:xfrm>
          <a:prstGeom prst="rect">
            <a:avLst/>
          </a:prstGeom>
          <a:ln>
            <a:solidFill>
              <a:schemeClr val="tx1"/>
            </a:solidFill>
          </a:ln>
        </p:spPr>
      </p:pic>
      <p:pic>
        <p:nvPicPr>
          <p:cNvPr id="5" name="Picture 3"/>
          <p:cNvPicPr>
            <a:picLocks noChangeAspect="1"/>
          </p:cNvPicPr>
          <p:nvPr/>
        </p:nvPicPr>
        <p:blipFill>
          <a:blip r:embed="rId3"/>
          <a:stretch>
            <a:fillRect/>
          </a:stretch>
        </p:blipFill>
        <p:spPr>
          <a:xfrm>
            <a:off x="2640169" y="2997735"/>
            <a:ext cx="6659230" cy="1466791"/>
          </a:xfrm>
          <a:prstGeom prst="rect">
            <a:avLst/>
          </a:prstGeom>
          <a:ln>
            <a:solidFill>
              <a:schemeClr val="tx1"/>
            </a:solidFill>
          </a:ln>
        </p:spPr>
      </p:pic>
      <p:sp>
        <p:nvSpPr>
          <p:cNvPr id="6" name="TextBox 4"/>
          <p:cNvSpPr txBox="1"/>
          <p:nvPr/>
        </p:nvSpPr>
        <p:spPr>
          <a:xfrm>
            <a:off x="479738" y="4654143"/>
            <a:ext cx="7393242" cy="923330"/>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In the animal record a move into the new enclosure is created for the date of</a:t>
            </a:r>
          </a:p>
          <a:p>
            <a:r>
              <a:rPr lang="en-US" dirty="0"/>
              <a:t>t</a:t>
            </a:r>
            <a:r>
              <a:rPr lang="en-US" dirty="0" smtClean="0"/>
              <a:t>he merge. An automatic note is included in that move record to explain the</a:t>
            </a:r>
          </a:p>
          <a:p>
            <a:r>
              <a:rPr lang="en-US" dirty="0"/>
              <a:t>p</a:t>
            </a:r>
            <a:r>
              <a:rPr lang="en-US" dirty="0" smtClean="0"/>
              <a:t>hysical merge of the enclosures.</a:t>
            </a:r>
            <a:endParaRPr lang="en-US" dirty="0"/>
          </a:p>
        </p:txBody>
      </p:sp>
    </p:spTree>
    <p:extLst>
      <p:ext uri="{BB962C8B-B14F-4D97-AF65-F5344CB8AC3E}">
        <p14:creationId xmlns:p14="http://schemas.microsoft.com/office/powerpoint/2010/main" val="259093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7204" y="117473"/>
            <a:ext cx="7886700" cy="755336"/>
          </a:xfrm>
        </p:spPr>
        <p:txBody>
          <a:bodyPr>
            <a:normAutofit/>
          </a:bodyPr>
          <a:lstStyle/>
          <a:p>
            <a:pPr algn="ctr"/>
            <a:r>
              <a:rPr lang="en-US" sz="4000" dirty="0"/>
              <a:t>Physical Merge Search</a:t>
            </a:r>
            <a:endParaRPr lang="en-GB" sz="4000" dirty="0"/>
          </a:p>
        </p:txBody>
      </p:sp>
      <p:sp>
        <p:nvSpPr>
          <p:cNvPr id="3" name="Tijdelijke aanduiding voor inhoud 2"/>
          <p:cNvSpPr>
            <a:spLocks noGrp="1"/>
          </p:cNvSpPr>
          <p:nvPr>
            <p:ph idx="1"/>
          </p:nvPr>
        </p:nvSpPr>
        <p:spPr/>
        <p:txBody>
          <a:bodyPr/>
          <a:lstStyle/>
          <a:p>
            <a:endParaRPr lang="en-GB" dirty="0"/>
          </a:p>
        </p:txBody>
      </p:sp>
      <p:pic>
        <p:nvPicPr>
          <p:cNvPr id="4" name="Picture 4"/>
          <p:cNvPicPr>
            <a:picLocks noChangeAspect="1"/>
          </p:cNvPicPr>
          <p:nvPr/>
        </p:nvPicPr>
        <p:blipFill>
          <a:blip r:embed="rId2"/>
          <a:stretch>
            <a:fillRect/>
          </a:stretch>
        </p:blipFill>
        <p:spPr>
          <a:xfrm>
            <a:off x="685800" y="744828"/>
            <a:ext cx="7519314" cy="3483749"/>
          </a:xfrm>
          <a:prstGeom prst="rect">
            <a:avLst/>
          </a:prstGeom>
          <a:ln>
            <a:solidFill>
              <a:schemeClr val="tx1"/>
            </a:solidFill>
          </a:ln>
        </p:spPr>
      </p:pic>
      <p:sp>
        <p:nvSpPr>
          <p:cNvPr id="6" name="TextBox 6"/>
          <p:cNvSpPr txBox="1"/>
          <p:nvPr/>
        </p:nvSpPr>
        <p:spPr>
          <a:xfrm>
            <a:off x="628650" y="4001294"/>
            <a:ext cx="7489423" cy="1754326"/>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can search for physically merged enclosures by either one of the original </a:t>
            </a:r>
          </a:p>
          <a:p>
            <a:r>
              <a:rPr lang="en-US" dirty="0"/>
              <a:t>e</a:t>
            </a:r>
            <a:r>
              <a:rPr lang="en-US" dirty="0" smtClean="0"/>
              <a:t>nclosures or by the new enclosure. You can also search by reason or merge </a:t>
            </a:r>
          </a:p>
          <a:p>
            <a:r>
              <a:rPr lang="en-US" dirty="0"/>
              <a:t>d</a:t>
            </a:r>
            <a:r>
              <a:rPr lang="en-US" dirty="0" smtClean="0"/>
              <a:t>ate range.</a:t>
            </a:r>
          </a:p>
          <a:p>
            <a:endParaRPr lang="en-US" dirty="0"/>
          </a:p>
          <a:p>
            <a:r>
              <a:rPr lang="en-US" dirty="0" smtClean="0"/>
              <a:t>Opening the record of either of the merged enclosures will display a note</a:t>
            </a:r>
          </a:p>
          <a:p>
            <a:r>
              <a:rPr lang="en-US" dirty="0"/>
              <a:t>r</a:t>
            </a:r>
            <a:r>
              <a:rPr lang="en-US" dirty="0" smtClean="0"/>
              <a:t>egarding the physical merge.</a:t>
            </a:r>
            <a:endParaRPr lang="en-US" dirty="0"/>
          </a:p>
        </p:txBody>
      </p:sp>
      <p:pic>
        <p:nvPicPr>
          <p:cNvPr id="7" name="Picture 5"/>
          <p:cNvPicPr>
            <a:picLocks noChangeAspect="1"/>
          </p:cNvPicPr>
          <p:nvPr/>
        </p:nvPicPr>
        <p:blipFill>
          <a:blip r:embed="rId3"/>
          <a:stretch>
            <a:fillRect/>
          </a:stretch>
        </p:blipFill>
        <p:spPr>
          <a:xfrm>
            <a:off x="2384740" y="1967482"/>
            <a:ext cx="5733333" cy="1647619"/>
          </a:xfrm>
          <a:prstGeom prst="rect">
            <a:avLst/>
          </a:prstGeom>
          <a:ln>
            <a:solidFill>
              <a:schemeClr val="tx1"/>
            </a:solidFill>
          </a:ln>
        </p:spPr>
      </p:pic>
    </p:spTree>
    <p:extLst>
      <p:ext uri="{BB962C8B-B14F-4D97-AF65-F5344CB8AC3E}">
        <p14:creationId xmlns:p14="http://schemas.microsoft.com/office/powerpoint/2010/main" val="23420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lstStyle/>
          <a:p>
            <a:pPr algn="ctr"/>
            <a:r>
              <a:rPr lang="en-US" dirty="0"/>
              <a:t>Any questions on merges?</a:t>
            </a:r>
            <a:endParaRPr lang="en-GB" dirty="0"/>
          </a:p>
        </p:txBody>
      </p:sp>
      <p:sp>
        <p:nvSpPr>
          <p:cNvPr id="3" name="Tijdelijke aanduiding voor inhoud 2"/>
          <p:cNvSpPr>
            <a:spLocks noGrp="1"/>
          </p:cNvSpPr>
          <p:nvPr>
            <p:ph idx="1"/>
          </p:nvPr>
        </p:nvSpPr>
        <p:spPr/>
        <p:txBody>
          <a:bodyPr/>
          <a:lstStyle/>
          <a:p>
            <a:endParaRPr lang="en-GB"/>
          </a:p>
        </p:txBody>
      </p:sp>
      <p:pic>
        <p:nvPicPr>
          <p:cNvPr id="4" name="Picture 5"/>
          <p:cNvPicPr>
            <a:picLocks noChangeAspect="1"/>
          </p:cNvPicPr>
          <p:nvPr/>
        </p:nvPicPr>
        <p:blipFill>
          <a:blip r:embed="rId2"/>
          <a:stretch>
            <a:fillRect/>
          </a:stretch>
        </p:blipFill>
        <p:spPr>
          <a:xfrm>
            <a:off x="1091971" y="979756"/>
            <a:ext cx="6960058" cy="4678362"/>
          </a:xfrm>
          <a:prstGeom prst="rect">
            <a:avLst/>
          </a:prstGeom>
          <a:effectLst>
            <a:softEdge rad="127000"/>
          </a:effectLst>
        </p:spPr>
      </p:pic>
    </p:spTree>
    <p:extLst>
      <p:ext uri="{BB962C8B-B14F-4D97-AF65-F5344CB8AC3E}">
        <p14:creationId xmlns:p14="http://schemas.microsoft.com/office/powerpoint/2010/main" val="312003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9021" y="83129"/>
            <a:ext cx="7886700" cy="806851"/>
          </a:xfrm>
        </p:spPr>
        <p:txBody>
          <a:bodyPr>
            <a:normAutofit/>
          </a:bodyPr>
          <a:lstStyle/>
          <a:p>
            <a:pPr algn="ctr"/>
            <a:r>
              <a:rPr lang="en-US" sz="4000" dirty="0"/>
              <a:t>Enclosure Lists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63067" y="780246"/>
            <a:ext cx="5894612" cy="4562114"/>
          </a:xfrm>
          <a:prstGeom prst="rect">
            <a:avLst/>
          </a:prstGeom>
          <a:ln>
            <a:solidFill>
              <a:schemeClr val="tx1"/>
            </a:solidFill>
          </a:ln>
        </p:spPr>
      </p:pic>
      <p:sp>
        <p:nvSpPr>
          <p:cNvPr id="5" name="TextBox 4"/>
          <p:cNvSpPr txBox="1"/>
          <p:nvPr/>
        </p:nvSpPr>
        <p:spPr>
          <a:xfrm>
            <a:off x="5772345" y="83129"/>
            <a:ext cx="3182025" cy="3570208"/>
          </a:xfrm>
          <a:prstGeom prst="rect">
            <a:avLst/>
          </a:prstGeom>
          <a:solidFill>
            <a:schemeClr val="accent1">
              <a:lumMod val="20000"/>
              <a:lumOff val="80000"/>
            </a:schemeClr>
          </a:solidFill>
          <a:ln>
            <a:solidFill>
              <a:schemeClr val="tx1"/>
            </a:solidFill>
          </a:ln>
        </p:spPr>
        <p:txBody>
          <a:bodyPr wrap="none" rtlCol="0">
            <a:spAutoFit/>
          </a:bodyPr>
          <a:lstStyle/>
          <a:p>
            <a:r>
              <a:rPr lang="en-US" sz="1600" dirty="0" smtClean="0"/>
              <a:t>Using the Your Enclosure Lists you</a:t>
            </a:r>
          </a:p>
          <a:p>
            <a:r>
              <a:rPr lang="en-US" sz="1600" dirty="0"/>
              <a:t>c</a:t>
            </a:r>
            <a:r>
              <a:rPr lang="en-US" sz="1600" dirty="0" smtClean="0"/>
              <a:t>an create lists of enclosures for</a:t>
            </a:r>
          </a:p>
          <a:p>
            <a:r>
              <a:rPr lang="en-US" sz="1600" dirty="0"/>
              <a:t>e</a:t>
            </a:r>
            <a:r>
              <a:rPr lang="en-US" sz="1600" dirty="0" smtClean="0"/>
              <a:t>asy batch entries. The List Name</a:t>
            </a:r>
          </a:p>
          <a:p>
            <a:r>
              <a:rPr lang="en-US" sz="1600" dirty="0"/>
              <a:t>m</a:t>
            </a:r>
            <a:r>
              <a:rPr lang="en-US" sz="1600" dirty="0" smtClean="0"/>
              <a:t>ust be unique. By default others</a:t>
            </a:r>
          </a:p>
          <a:p>
            <a:r>
              <a:rPr lang="en-US" sz="1600" dirty="0"/>
              <a:t>c</a:t>
            </a:r>
            <a:r>
              <a:rPr lang="en-US" sz="1600" dirty="0" smtClean="0"/>
              <a:t>annot edit the list so you must</a:t>
            </a:r>
          </a:p>
          <a:p>
            <a:r>
              <a:rPr lang="en-US" sz="1600" dirty="0"/>
              <a:t>c</a:t>
            </a:r>
            <a:r>
              <a:rPr lang="en-US" sz="1600" dirty="0" smtClean="0"/>
              <a:t>heck that if you want others to</a:t>
            </a:r>
          </a:p>
          <a:p>
            <a:r>
              <a:rPr lang="en-US" sz="1600" dirty="0"/>
              <a:t>b</a:t>
            </a:r>
            <a:r>
              <a:rPr lang="en-US" sz="1600" dirty="0" smtClean="0"/>
              <a:t>e able to edit. Others can view and</a:t>
            </a:r>
          </a:p>
          <a:p>
            <a:r>
              <a:rPr lang="en-US" sz="1600" dirty="0" smtClean="0"/>
              <a:t>use the lists that you create.</a:t>
            </a:r>
          </a:p>
          <a:p>
            <a:r>
              <a:rPr lang="en-US" sz="1600" dirty="0" smtClean="0"/>
              <a:t>As for animals, you can also make </a:t>
            </a:r>
          </a:p>
          <a:p>
            <a:r>
              <a:rPr lang="en-US" sz="1600" dirty="0" smtClean="0"/>
              <a:t>simple batch entries without first </a:t>
            </a:r>
          </a:p>
          <a:p>
            <a:r>
              <a:rPr lang="en-US" sz="1600" dirty="0" smtClean="0"/>
              <a:t>creating a list.</a:t>
            </a:r>
          </a:p>
          <a:p>
            <a:endParaRPr lang="en-US" sz="1600" dirty="0"/>
          </a:p>
          <a:p>
            <a:r>
              <a:rPr lang="en-US" sz="1600" dirty="0" smtClean="0"/>
              <a:t>There are 5 Batch Actions that can</a:t>
            </a:r>
          </a:p>
          <a:p>
            <a:r>
              <a:rPr lang="en-US" sz="1600" dirty="0"/>
              <a:t>b</a:t>
            </a:r>
            <a:r>
              <a:rPr lang="en-US" sz="1600" dirty="0" smtClean="0"/>
              <a:t>e performed on enclosures</a:t>
            </a:r>
            <a:endParaRPr lang="en-US" sz="1600" dirty="0"/>
          </a:p>
        </p:txBody>
      </p:sp>
      <p:pic>
        <p:nvPicPr>
          <p:cNvPr id="6" name="Picture 5"/>
          <p:cNvPicPr>
            <a:picLocks noChangeAspect="1"/>
          </p:cNvPicPr>
          <p:nvPr/>
        </p:nvPicPr>
        <p:blipFill>
          <a:blip r:embed="rId3"/>
          <a:stretch>
            <a:fillRect/>
          </a:stretch>
        </p:blipFill>
        <p:spPr>
          <a:xfrm>
            <a:off x="3029340" y="3593690"/>
            <a:ext cx="5486010" cy="2165971"/>
          </a:xfrm>
          <a:prstGeom prst="rect">
            <a:avLst/>
          </a:prstGeom>
          <a:ln>
            <a:solidFill>
              <a:schemeClr val="tx1"/>
            </a:solidFill>
          </a:ln>
        </p:spPr>
      </p:pic>
    </p:spTree>
    <p:extLst>
      <p:ext uri="{BB962C8B-B14F-4D97-AF65-F5344CB8AC3E}">
        <p14:creationId xmlns:p14="http://schemas.microsoft.com/office/powerpoint/2010/main" val="254305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normAutofit/>
          </a:bodyPr>
          <a:lstStyle/>
          <a:p>
            <a:pPr algn="ctr"/>
            <a:r>
              <a:rPr lang="en-US" sz="4000" dirty="0"/>
              <a:t>Adding an Enclosure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1066800" y="1061579"/>
            <a:ext cx="6514286" cy="2314286"/>
          </a:xfrm>
          <a:prstGeom prst="rect">
            <a:avLst/>
          </a:prstGeom>
          <a:ln>
            <a:solidFill>
              <a:schemeClr val="tx1"/>
            </a:solidFill>
          </a:ln>
        </p:spPr>
      </p:pic>
      <p:pic>
        <p:nvPicPr>
          <p:cNvPr id="5" name="Picture 3"/>
          <p:cNvPicPr>
            <a:picLocks noChangeAspect="1"/>
          </p:cNvPicPr>
          <p:nvPr/>
        </p:nvPicPr>
        <p:blipFill>
          <a:blip r:embed="rId3"/>
          <a:stretch>
            <a:fillRect/>
          </a:stretch>
        </p:blipFill>
        <p:spPr>
          <a:xfrm>
            <a:off x="4572000" y="1487510"/>
            <a:ext cx="3819048" cy="4304762"/>
          </a:xfrm>
          <a:prstGeom prst="rect">
            <a:avLst/>
          </a:prstGeom>
          <a:ln>
            <a:solidFill>
              <a:schemeClr val="tx1"/>
            </a:solidFill>
          </a:ln>
        </p:spPr>
      </p:pic>
      <p:sp>
        <p:nvSpPr>
          <p:cNvPr id="6" name="TextBox 4"/>
          <p:cNvSpPr txBox="1"/>
          <p:nvPr/>
        </p:nvSpPr>
        <p:spPr>
          <a:xfrm>
            <a:off x="628650" y="3713980"/>
            <a:ext cx="3518207" cy="2031325"/>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There are two ways to add a new </a:t>
            </a:r>
          </a:p>
          <a:p>
            <a:r>
              <a:rPr lang="en-US" dirty="0"/>
              <a:t>e</a:t>
            </a:r>
            <a:r>
              <a:rPr lang="en-US" dirty="0" smtClean="0"/>
              <a:t>nclosure. You can select the Add</a:t>
            </a:r>
          </a:p>
          <a:p>
            <a:r>
              <a:rPr lang="en-US" dirty="0" smtClean="0"/>
              <a:t>New button at the top of the</a:t>
            </a:r>
          </a:p>
          <a:p>
            <a:r>
              <a:rPr lang="en-US" dirty="0" smtClean="0"/>
              <a:t>Enclosure module. Or, you can right</a:t>
            </a:r>
          </a:p>
          <a:p>
            <a:r>
              <a:rPr lang="en-US" dirty="0"/>
              <a:t>c</a:t>
            </a:r>
            <a:r>
              <a:rPr lang="en-US" dirty="0" smtClean="0"/>
              <a:t>lick on the enclosure you want to</a:t>
            </a:r>
          </a:p>
          <a:p>
            <a:r>
              <a:rPr lang="en-US" dirty="0"/>
              <a:t>b</a:t>
            </a:r>
            <a:r>
              <a:rPr lang="en-US" dirty="0" smtClean="0"/>
              <a:t>e the Parent enclosure and select</a:t>
            </a:r>
          </a:p>
          <a:p>
            <a:r>
              <a:rPr lang="en-US" dirty="0"/>
              <a:t>t</a:t>
            </a:r>
            <a:r>
              <a:rPr lang="en-US" dirty="0" smtClean="0"/>
              <a:t>o Add New Enclosure as a Sub.</a:t>
            </a:r>
            <a:endParaRPr lang="en-US" dirty="0"/>
          </a:p>
        </p:txBody>
      </p:sp>
    </p:spTree>
    <p:extLst>
      <p:ext uri="{BB962C8B-B14F-4D97-AF65-F5344CB8AC3E}">
        <p14:creationId xmlns:p14="http://schemas.microsoft.com/office/powerpoint/2010/main" val="708120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
            <a:ext cx="7886700" cy="964688"/>
          </a:xfrm>
        </p:spPr>
        <p:txBody>
          <a:bodyPr>
            <a:normAutofit/>
          </a:bodyPr>
          <a:lstStyle/>
          <a:p>
            <a:pPr algn="ctr"/>
            <a:r>
              <a:rPr lang="en-US" sz="4000" dirty="0"/>
              <a:t>Occupants Tab and Search</a:t>
            </a:r>
            <a:endParaRPr lang="en-GB" sz="4000" dirty="0"/>
          </a:p>
        </p:txBody>
      </p:sp>
      <p:sp>
        <p:nvSpPr>
          <p:cNvPr id="3" name="Tijdelijke aanduiding voor inhoud 2"/>
          <p:cNvSpPr>
            <a:spLocks noGrp="1"/>
          </p:cNvSpPr>
          <p:nvPr>
            <p:ph idx="1"/>
          </p:nvPr>
        </p:nvSpPr>
        <p:spPr/>
        <p:txBody>
          <a:bodyPr/>
          <a:lstStyle/>
          <a:p>
            <a:endParaRPr lang="en-GB" dirty="0"/>
          </a:p>
        </p:txBody>
      </p:sp>
      <p:pic>
        <p:nvPicPr>
          <p:cNvPr id="4" name="Picture 5"/>
          <p:cNvPicPr>
            <a:picLocks noChangeAspect="1"/>
          </p:cNvPicPr>
          <p:nvPr/>
        </p:nvPicPr>
        <p:blipFill>
          <a:blip r:embed="rId2"/>
          <a:stretch>
            <a:fillRect/>
          </a:stretch>
        </p:blipFill>
        <p:spPr>
          <a:xfrm>
            <a:off x="346772" y="732868"/>
            <a:ext cx="8476505" cy="1990489"/>
          </a:xfrm>
          <a:prstGeom prst="rect">
            <a:avLst/>
          </a:prstGeom>
          <a:ln>
            <a:solidFill>
              <a:schemeClr val="tx1"/>
            </a:solidFill>
          </a:ln>
        </p:spPr>
      </p:pic>
      <p:sp>
        <p:nvSpPr>
          <p:cNvPr id="6" name="TextBox 4"/>
          <p:cNvSpPr txBox="1"/>
          <p:nvPr/>
        </p:nvSpPr>
        <p:spPr>
          <a:xfrm>
            <a:off x="530273" y="3712816"/>
            <a:ext cx="7985077" cy="2062103"/>
          </a:xfrm>
          <a:prstGeom prst="rect">
            <a:avLst/>
          </a:prstGeom>
          <a:solidFill>
            <a:schemeClr val="accent1">
              <a:lumMod val="20000"/>
              <a:lumOff val="80000"/>
            </a:schemeClr>
          </a:solidFill>
          <a:ln>
            <a:solidFill>
              <a:schemeClr val="tx1"/>
            </a:solidFill>
          </a:ln>
        </p:spPr>
        <p:txBody>
          <a:bodyPr wrap="square" rtlCol="0">
            <a:spAutoFit/>
          </a:bodyPr>
          <a:lstStyle/>
          <a:p>
            <a:r>
              <a:rPr lang="en-US" sz="1600" dirty="0" smtClean="0"/>
              <a:t>The Occupants Tab will display the current inhabitants of the enclosure so there will</a:t>
            </a:r>
          </a:p>
          <a:p>
            <a:r>
              <a:rPr lang="en-US" sz="1600" dirty="0"/>
              <a:t>b</a:t>
            </a:r>
            <a:r>
              <a:rPr lang="en-US" sz="1600" dirty="0" smtClean="0"/>
              <a:t>e no Date Moved Out information displayed. Using the search box you can find</a:t>
            </a:r>
          </a:p>
          <a:p>
            <a:r>
              <a:rPr lang="en-US" sz="1600" dirty="0"/>
              <a:t>f</a:t>
            </a:r>
            <a:r>
              <a:rPr lang="en-US" sz="1600" dirty="0" smtClean="0"/>
              <a:t>ormer inhabitants. The “Show Historical Records” box (1) must be checked to activate the “Include Dead” box (2). If you want to include those occupants in sub enclosures remember to check that box (3).</a:t>
            </a:r>
          </a:p>
          <a:p>
            <a:endParaRPr lang="en-US" sz="1600" dirty="0"/>
          </a:p>
          <a:p>
            <a:r>
              <a:rPr lang="en-US" sz="1600" dirty="0" smtClean="0"/>
              <a:t>When doing an historical search the Date Moved Out column will populate as</a:t>
            </a:r>
          </a:p>
          <a:p>
            <a:r>
              <a:rPr lang="en-US" sz="1600" dirty="0"/>
              <a:t>a</a:t>
            </a:r>
            <a:r>
              <a:rPr lang="en-US" sz="1600" dirty="0" smtClean="0"/>
              <a:t>ppropriate.</a:t>
            </a:r>
            <a:endParaRPr lang="en-US" sz="1600" dirty="0"/>
          </a:p>
        </p:txBody>
      </p:sp>
      <p:pic>
        <p:nvPicPr>
          <p:cNvPr id="7" name="Picture 3"/>
          <p:cNvPicPr>
            <a:picLocks noChangeAspect="1"/>
          </p:cNvPicPr>
          <p:nvPr/>
        </p:nvPicPr>
        <p:blipFill>
          <a:blip r:embed="rId3"/>
          <a:stretch>
            <a:fillRect/>
          </a:stretch>
        </p:blipFill>
        <p:spPr>
          <a:xfrm>
            <a:off x="1124693" y="2563948"/>
            <a:ext cx="7390657" cy="1148868"/>
          </a:xfrm>
          <a:prstGeom prst="rect">
            <a:avLst/>
          </a:prstGeom>
          <a:ln>
            <a:solidFill>
              <a:schemeClr val="tx1"/>
            </a:solidFill>
          </a:ln>
        </p:spPr>
      </p:pic>
    </p:spTree>
    <p:extLst>
      <p:ext uri="{BB962C8B-B14F-4D97-AF65-F5344CB8AC3E}">
        <p14:creationId xmlns:p14="http://schemas.microsoft.com/office/powerpoint/2010/main" val="11982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562153"/>
          </a:xfrm>
        </p:spPr>
        <p:txBody>
          <a:bodyPr>
            <a:normAutofit fontScale="90000"/>
          </a:bodyPr>
          <a:lstStyle/>
          <a:p>
            <a:pPr algn="ctr"/>
            <a:r>
              <a:rPr lang="en-US" sz="4000" dirty="0"/>
              <a:t>Move History</a:t>
            </a:r>
            <a:endParaRPr lang="en-GB" sz="4000" dirty="0"/>
          </a:p>
        </p:txBody>
      </p:sp>
      <p:sp>
        <p:nvSpPr>
          <p:cNvPr id="3" name="Tijdelijke aanduiding voor inhoud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338071" y="927279"/>
            <a:ext cx="5771429" cy="1942857"/>
          </a:xfrm>
          <a:prstGeom prst="rect">
            <a:avLst/>
          </a:prstGeom>
          <a:ln>
            <a:solidFill>
              <a:schemeClr val="tx1"/>
            </a:solidFill>
          </a:ln>
        </p:spPr>
      </p:pic>
      <p:pic>
        <p:nvPicPr>
          <p:cNvPr id="5" name="Picture 2"/>
          <p:cNvPicPr>
            <a:picLocks noChangeAspect="1"/>
          </p:cNvPicPr>
          <p:nvPr/>
        </p:nvPicPr>
        <p:blipFill>
          <a:blip r:embed="rId3"/>
          <a:stretch>
            <a:fillRect/>
          </a:stretch>
        </p:blipFill>
        <p:spPr>
          <a:xfrm>
            <a:off x="628650" y="2990012"/>
            <a:ext cx="3376280" cy="2879114"/>
          </a:xfrm>
          <a:prstGeom prst="rect">
            <a:avLst/>
          </a:prstGeom>
          <a:ln>
            <a:solidFill>
              <a:schemeClr val="tx1"/>
            </a:solidFill>
          </a:ln>
        </p:spPr>
      </p:pic>
      <p:sp>
        <p:nvSpPr>
          <p:cNvPr id="6" name="TextBox 6"/>
          <p:cNvSpPr txBox="1"/>
          <p:nvPr/>
        </p:nvSpPr>
        <p:spPr>
          <a:xfrm>
            <a:off x="4173710" y="2870136"/>
            <a:ext cx="4191000" cy="2862322"/>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Many enclosures can be physically moved</a:t>
            </a:r>
          </a:p>
          <a:p>
            <a:r>
              <a:rPr lang="en-US" dirty="0"/>
              <a:t>f</a:t>
            </a:r>
            <a:r>
              <a:rPr lang="en-US" dirty="0" smtClean="0"/>
              <a:t>rom one area to another such as tanks or </a:t>
            </a:r>
          </a:p>
          <a:p>
            <a:r>
              <a:rPr lang="en-US" dirty="0" smtClean="0"/>
              <a:t>cages. To track this movement use the</a:t>
            </a:r>
          </a:p>
          <a:p>
            <a:r>
              <a:rPr lang="en-US" dirty="0" smtClean="0"/>
              <a:t>Move History grid under the More Details tab. To record an enclosure move you are simply changing the Parent enclosure. In this example an aquarium developed</a:t>
            </a:r>
          </a:p>
          <a:p>
            <a:r>
              <a:rPr lang="en-US" dirty="0"/>
              <a:t>a</a:t>
            </a:r>
            <a:r>
              <a:rPr lang="en-US" dirty="0" smtClean="0"/>
              <a:t> leak and was moved for repairs. Later it</a:t>
            </a:r>
          </a:p>
          <a:p>
            <a:r>
              <a:rPr lang="en-US" dirty="0"/>
              <a:t>w</a:t>
            </a:r>
            <a:r>
              <a:rPr lang="en-US" dirty="0" smtClean="0"/>
              <a:t>as moved into the Education building to</a:t>
            </a:r>
          </a:p>
          <a:p>
            <a:r>
              <a:rPr lang="en-US" dirty="0"/>
              <a:t>h</a:t>
            </a:r>
            <a:r>
              <a:rPr lang="en-US" dirty="0" smtClean="0"/>
              <a:t>ouse fish on display.</a:t>
            </a:r>
            <a:endParaRPr lang="en-US" dirty="0"/>
          </a:p>
        </p:txBody>
      </p:sp>
    </p:spTree>
    <p:extLst>
      <p:ext uri="{BB962C8B-B14F-4D97-AF65-F5344CB8AC3E}">
        <p14:creationId xmlns:p14="http://schemas.microsoft.com/office/powerpoint/2010/main" val="1845933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16699"/>
          </a:xfrm>
        </p:spPr>
        <p:txBody>
          <a:bodyPr>
            <a:normAutofit/>
          </a:bodyPr>
          <a:lstStyle/>
          <a:p>
            <a:pPr algn="ctr"/>
            <a:r>
              <a:rPr lang="en-US" sz="4000" dirty="0"/>
              <a:t>Move in Tree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59952" y="1081825"/>
            <a:ext cx="2133600" cy="3401568"/>
          </a:xfrm>
          <a:prstGeom prst="rect">
            <a:avLst/>
          </a:prstGeom>
          <a:ln>
            <a:solidFill>
              <a:schemeClr val="tx1"/>
            </a:solidFill>
          </a:ln>
        </p:spPr>
      </p:pic>
      <p:pic>
        <p:nvPicPr>
          <p:cNvPr id="5" name="Picture 2"/>
          <p:cNvPicPr>
            <a:picLocks noChangeAspect="1"/>
          </p:cNvPicPr>
          <p:nvPr/>
        </p:nvPicPr>
        <p:blipFill>
          <a:blip r:embed="rId3"/>
          <a:stretch>
            <a:fillRect/>
          </a:stretch>
        </p:blipFill>
        <p:spPr>
          <a:xfrm>
            <a:off x="5158454" y="1172939"/>
            <a:ext cx="2221140" cy="3318489"/>
          </a:xfrm>
          <a:prstGeom prst="rect">
            <a:avLst/>
          </a:prstGeom>
          <a:ln>
            <a:solidFill>
              <a:schemeClr val="tx1"/>
            </a:solidFill>
          </a:ln>
        </p:spPr>
      </p:pic>
      <p:sp>
        <p:nvSpPr>
          <p:cNvPr id="6" name="TextBox 4"/>
          <p:cNvSpPr txBox="1"/>
          <p:nvPr/>
        </p:nvSpPr>
        <p:spPr>
          <a:xfrm>
            <a:off x="1068765" y="4574507"/>
            <a:ext cx="7006470" cy="1200329"/>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As the moves are recorded, the location of the Enclosure Tree will change</a:t>
            </a:r>
          </a:p>
          <a:p>
            <a:r>
              <a:rPr lang="en-US" dirty="0"/>
              <a:t>a</a:t>
            </a:r>
            <a:r>
              <a:rPr lang="en-US" dirty="0" smtClean="0"/>
              <a:t>s the Parent enclosure changes. Here Aquarium One is in the Reptile</a:t>
            </a:r>
          </a:p>
          <a:p>
            <a:r>
              <a:rPr lang="en-US" dirty="0" smtClean="0"/>
              <a:t>House (for the repairs) and then in the Education building. If the moved</a:t>
            </a:r>
          </a:p>
          <a:p>
            <a:r>
              <a:rPr lang="en-US" dirty="0"/>
              <a:t>e</a:t>
            </a:r>
            <a:r>
              <a:rPr lang="en-US" dirty="0" smtClean="0"/>
              <a:t>nclosure had occupants they, of course, will be moved with it.</a:t>
            </a:r>
            <a:endParaRPr lang="en-US" dirty="0"/>
          </a:p>
        </p:txBody>
      </p:sp>
    </p:spTree>
    <p:extLst>
      <p:ext uri="{BB962C8B-B14F-4D97-AF65-F5344CB8AC3E}">
        <p14:creationId xmlns:p14="http://schemas.microsoft.com/office/powerpoint/2010/main" val="3038619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59064"/>
            <a:ext cx="7886700" cy="742457"/>
          </a:xfrm>
        </p:spPr>
        <p:txBody>
          <a:bodyPr>
            <a:normAutofit fontScale="90000"/>
          </a:bodyPr>
          <a:lstStyle/>
          <a:p>
            <a:pPr algn="ctr"/>
            <a:r>
              <a:rPr lang="en-US" sz="4000" dirty="0"/>
              <a:t>Aquatic Enclosure or Water Body?</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1"/>
          <p:cNvPicPr>
            <a:picLocks noChangeAspect="1"/>
          </p:cNvPicPr>
          <p:nvPr/>
        </p:nvPicPr>
        <p:blipFill>
          <a:blip r:embed="rId2"/>
          <a:stretch>
            <a:fillRect/>
          </a:stretch>
        </p:blipFill>
        <p:spPr>
          <a:xfrm>
            <a:off x="1779051" y="798490"/>
            <a:ext cx="5585895" cy="4165317"/>
          </a:xfrm>
          <a:prstGeom prst="rect">
            <a:avLst/>
          </a:prstGeom>
        </p:spPr>
      </p:pic>
      <p:sp>
        <p:nvSpPr>
          <p:cNvPr id="5" name="TextBox 3"/>
          <p:cNvSpPr txBox="1"/>
          <p:nvPr/>
        </p:nvSpPr>
        <p:spPr>
          <a:xfrm>
            <a:off x="936131" y="5092596"/>
            <a:ext cx="7271734" cy="646331"/>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have a large crane exhibit with a pond at your facility. How you record</a:t>
            </a:r>
          </a:p>
          <a:p>
            <a:r>
              <a:rPr lang="en-US" dirty="0"/>
              <a:t>t</a:t>
            </a:r>
            <a:r>
              <a:rPr lang="en-US" dirty="0" smtClean="0"/>
              <a:t>he pond will depend on how much information you want to maintain on it.</a:t>
            </a:r>
            <a:endParaRPr lang="en-US" dirty="0"/>
          </a:p>
        </p:txBody>
      </p:sp>
    </p:spTree>
    <p:extLst>
      <p:ext uri="{BB962C8B-B14F-4D97-AF65-F5344CB8AC3E}">
        <p14:creationId xmlns:p14="http://schemas.microsoft.com/office/powerpoint/2010/main" val="2382518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45114"/>
            <a:ext cx="7886700" cy="729578"/>
          </a:xfrm>
        </p:spPr>
        <p:txBody>
          <a:bodyPr>
            <a:normAutofit/>
          </a:bodyPr>
          <a:lstStyle/>
          <a:p>
            <a:pPr algn="ctr"/>
            <a:r>
              <a:rPr lang="en-US" sz="4000" dirty="0"/>
              <a:t>Terrestrial Enclosure Water Body</a:t>
            </a:r>
            <a:endParaRPr lang="en-GB" sz="4000" dirty="0"/>
          </a:p>
        </p:txBody>
      </p:sp>
      <p:sp>
        <p:nvSpPr>
          <p:cNvPr id="3" name="Tijdelijke aanduiding voor inhoud 2"/>
          <p:cNvSpPr>
            <a:spLocks noGrp="1"/>
          </p:cNvSpPr>
          <p:nvPr>
            <p:ph idx="1"/>
          </p:nvPr>
        </p:nvSpPr>
        <p:spPr/>
        <p:txBody>
          <a:bodyPr/>
          <a:lstStyle/>
          <a:p>
            <a:endParaRPr lang="en-GB" dirty="0"/>
          </a:p>
        </p:txBody>
      </p:sp>
      <p:pic>
        <p:nvPicPr>
          <p:cNvPr id="5" name="Picture 2"/>
          <p:cNvPicPr>
            <a:picLocks noChangeAspect="1"/>
          </p:cNvPicPr>
          <p:nvPr/>
        </p:nvPicPr>
        <p:blipFill>
          <a:blip r:embed="rId2"/>
          <a:stretch>
            <a:fillRect/>
          </a:stretch>
        </p:blipFill>
        <p:spPr>
          <a:xfrm>
            <a:off x="1315468" y="707008"/>
            <a:ext cx="6214600" cy="3615186"/>
          </a:xfrm>
          <a:prstGeom prst="rect">
            <a:avLst/>
          </a:prstGeom>
          <a:ln>
            <a:solidFill>
              <a:schemeClr val="tx1"/>
            </a:solidFill>
          </a:ln>
        </p:spPr>
      </p:pic>
      <p:sp>
        <p:nvSpPr>
          <p:cNvPr id="4" name="TextBox 3"/>
          <p:cNvSpPr txBox="1"/>
          <p:nvPr/>
        </p:nvSpPr>
        <p:spPr>
          <a:xfrm>
            <a:off x="537694" y="4239555"/>
            <a:ext cx="7770148" cy="1569660"/>
          </a:xfrm>
          <a:prstGeom prst="rect">
            <a:avLst/>
          </a:prstGeom>
          <a:solidFill>
            <a:schemeClr val="accent1">
              <a:lumMod val="20000"/>
              <a:lumOff val="80000"/>
            </a:schemeClr>
          </a:solidFill>
          <a:ln>
            <a:solidFill>
              <a:schemeClr val="tx1"/>
            </a:solidFill>
          </a:ln>
        </p:spPr>
        <p:txBody>
          <a:bodyPr wrap="square" rtlCol="0">
            <a:spAutoFit/>
          </a:bodyPr>
          <a:lstStyle/>
          <a:p>
            <a:r>
              <a:rPr lang="en-US" sz="1600" dirty="0" smtClean="0"/>
              <a:t>If you simply want to note that there is a pond in the exhibit you would record a Water Body in the Terrestrial (mainly land) enclosure. The only information maintained on this Water Body is the Water Type, the Number and a Description. Animals cannot be put into and no water quality measurements can be taken on a Water Body.</a:t>
            </a:r>
          </a:p>
          <a:p>
            <a:endParaRPr lang="en-US" sz="1600" dirty="0"/>
          </a:p>
          <a:p>
            <a:r>
              <a:rPr lang="en-US" sz="1600" dirty="0" smtClean="0"/>
              <a:t>This information will display in the Water Bodies grid in the More Details tab.</a:t>
            </a:r>
            <a:endParaRPr lang="en-US" sz="1600" dirty="0"/>
          </a:p>
        </p:txBody>
      </p:sp>
      <p:pic>
        <p:nvPicPr>
          <p:cNvPr id="6" name="Picture 4"/>
          <p:cNvPicPr>
            <a:picLocks noChangeAspect="1"/>
          </p:cNvPicPr>
          <p:nvPr/>
        </p:nvPicPr>
        <p:blipFill>
          <a:blip r:embed="rId3"/>
          <a:stretch>
            <a:fillRect/>
          </a:stretch>
        </p:blipFill>
        <p:spPr>
          <a:xfrm>
            <a:off x="488892" y="2514601"/>
            <a:ext cx="4083108" cy="1394031"/>
          </a:xfrm>
          <a:prstGeom prst="rect">
            <a:avLst/>
          </a:prstGeom>
          <a:ln>
            <a:solidFill>
              <a:schemeClr val="tx1"/>
            </a:solidFill>
          </a:ln>
        </p:spPr>
      </p:pic>
    </p:spTree>
    <p:extLst>
      <p:ext uri="{BB962C8B-B14F-4D97-AF65-F5344CB8AC3E}">
        <p14:creationId xmlns:p14="http://schemas.microsoft.com/office/powerpoint/2010/main" val="280572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49216"/>
            <a:ext cx="7886700" cy="626547"/>
          </a:xfrm>
        </p:spPr>
        <p:txBody>
          <a:bodyPr>
            <a:normAutofit fontScale="90000"/>
          </a:bodyPr>
          <a:lstStyle/>
          <a:p>
            <a:pPr algn="ctr"/>
            <a:r>
              <a:rPr lang="en-US" sz="4000" dirty="0"/>
              <a:t>Aquatic Enclosure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52421" y="863094"/>
            <a:ext cx="8037171" cy="3138200"/>
          </a:xfrm>
          <a:prstGeom prst="rect">
            <a:avLst/>
          </a:prstGeom>
          <a:ln>
            <a:solidFill>
              <a:schemeClr val="tx1"/>
            </a:solidFill>
          </a:ln>
        </p:spPr>
      </p:pic>
      <p:sp>
        <p:nvSpPr>
          <p:cNvPr id="5" name="TextBox 2"/>
          <p:cNvSpPr txBox="1"/>
          <p:nvPr/>
        </p:nvSpPr>
        <p:spPr>
          <a:xfrm>
            <a:off x="628650" y="4207098"/>
            <a:ext cx="7483668"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If you do want to maintain information on the pond beyond simply the water type, number and size you should record it as an Aquatic enclosure. An Aquatic enclosure can have animals put into it and Water Quality measurements can be taken on it.</a:t>
            </a:r>
          </a:p>
        </p:txBody>
      </p:sp>
    </p:spTree>
    <p:extLst>
      <p:ext uri="{BB962C8B-B14F-4D97-AF65-F5344CB8AC3E}">
        <p14:creationId xmlns:p14="http://schemas.microsoft.com/office/powerpoint/2010/main" val="1137236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88665"/>
            <a:ext cx="7886700" cy="1325563"/>
          </a:xfrm>
        </p:spPr>
        <p:txBody>
          <a:bodyPr>
            <a:normAutofit/>
          </a:bodyPr>
          <a:lstStyle/>
          <a:p>
            <a:pPr algn="ctr"/>
            <a:r>
              <a:rPr lang="en-US" sz="4000" dirty="0"/>
              <a:t>Measurement Range Template</a:t>
            </a:r>
            <a:endParaRPr lang="en-GB" sz="4000" dirty="0"/>
          </a:p>
        </p:txBody>
      </p:sp>
      <p:sp>
        <p:nvSpPr>
          <p:cNvPr id="3" name="Tijdelijke aanduiding voor inhoud 2"/>
          <p:cNvSpPr>
            <a:spLocks noGrp="1"/>
          </p:cNvSpPr>
          <p:nvPr>
            <p:ph idx="1"/>
          </p:nvPr>
        </p:nvSpPr>
        <p:spPr/>
        <p:txBody>
          <a:bodyPr/>
          <a:lstStyle/>
          <a:p>
            <a:endParaRPr lang="en-GB"/>
          </a:p>
        </p:txBody>
      </p:sp>
      <p:sp>
        <p:nvSpPr>
          <p:cNvPr id="4" name="TextBox 3"/>
          <p:cNvSpPr txBox="1"/>
          <p:nvPr/>
        </p:nvSpPr>
        <p:spPr>
          <a:xfrm>
            <a:off x="628650" y="4283299"/>
            <a:ext cx="7569188" cy="1477328"/>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can take Environmental Measurements on your Terrestrial enclosures</a:t>
            </a:r>
          </a:p>
          <a:p>
            <a:r>
              <a:rPr lang="en-US" dirty="0"/>
              <a:t>a</a:t>
            </a:r>
            <a:r>
              <a:rPr lang="en-US" dirty="0" smtClean="0"/>
              <a:t>nd Water Quality Measurements on your Aquatic enclosures. Usually you</a:t>
            </a:r>
          </a:p>
          <a:p>
            <a:r>
              <a:rPr lang="en-US" dirty="0"/>
              <a:t>w</a:t>
            </a:r>
            <a:r>
              <a:rPr lang="en-US" dirty="0" smtClean="0"/>
              <a:t>ant these measurements to be in a specific range for the welfare of the</a:t>
            </a:r>
          </a:p>
          <a:p>
            <a:r>
              <a:rPr lang="en-US" dirty="0" smtClean="0"/>
              <a:t>occupants. To receive an indication that a measurement is outside this desired </a:t>
            </a:r>
          </a:p>
          <a:p>
            <a:r>
              <a:rPr lang="en-US" dirty="0" smtClean="0"/>
              <a:t>range you can set up Measurement Range Templates under Tools.</a:t>
            </a:r>
            <a:endParaRPr lang="en-US" dirty="0"/>
          </a:p>
        </p:txBody>
      </p:sp>
      <p:pic>
        <p:nvPicPr>
          <p:cNvPr id="5" name="Picture 2"/>
          <p:cNvPicPr>
            <a:picLocks noChangeAspect="1"/>
          </p:cNvPicPr>
          <p:nvPr/>
        </p:nvPicPr>
        <p:blipFill>
          <a:blip r:embed="rId2"/>
          <a:stretch>
            <a:fillRect/>
          </a:stretch>
        </p:blipFill>
        <p:spPr>
          <a:xfrm>
            <a:off x="1767238" y="759490"/>
            <a:ext cx="5609524" cy="3523809"/>
          </a:xfrm>
          <a:prstGeom prst="rect">
            <a:avLst/>
          </a:prstGeom>
          <a:ln>
            <a:solidFill>
              <a:schemeClr val="tx1"/>
            </a:solidFill>
          </a:ln>
        </p:spPr>
      </p:pic>
    </p:spTree>
    <p:extLst>
      <p:ext uri="{BB962C8B-B14F-4D97-AF65-F5344CB8AC3E}">
        <p14:creationId xmlns:p14="http://schemas.microsoft.com/office/powerpoint/2010/main" val="644751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236337"/>
            <a:ext cx="7886700" cy="742457"/>
          </a:xfrm>
        </p:spPr>
        <p:txBody>
          <a:bodyPr>
            <a:normAutofit/>
          </a:bodyPr>
          <a:lstStyle/>
          <a:p>
            <a:pPr algn="ctr"/>
            <a:r>
              <a:rPr lang="en-US" sz="4000" dirty="0"/>
              <a:t>Measurement Range Template</a:t>
            </a:r>
            <a:endParaRPr lang="en-GB" sz="4000" dirty="0"/>
          </a:p>
        </p:txBody>
      </p:sp>
      <p:pic>
        <p:nvPicPr>
          <p:cNvPr id="4" name="Picture 2"/>
          <p:cNvPicPr>
            <a:picLocks noGrp="1" noChangeAspect="1"/>
          </p:cNvPicPr>
          <p:nvPr>
            <p:ph idx="1"/>
          </p:nvPr>
        </p:nvPicPr>
        <p:blipFill>
          <a:blip r:embed="rId2"/>
          <a:stretch>
            <a:fillRect/>
          </a:stretch>
        </p:blipFill>
        <p:spPr>
          <a:xfrm>
            <a:off x="1619942" y="837127"/>
            <a:ext cx="5723809" cy="3819048"/>
          </a:xfrm>
          <a:prstGeom prst="rect">
            <a:avLst/>
          </a:prstGeom>
          <a:ln>
            <a:solidFill>
              <a:schemeClr val="tx1"/>
            </a:solidFill>
          </a:ln>
        </p:spPr>
      </p:pic>
      <p:sp>
        <p:nvSpPr>
          <p:cNvPr id="5" name="TextBox 3"/>
          <p:cNvSpPr txBox="1"/>
          <p:nvPr/>
        </p:nvSpPr>
        <p:spPr>
          <a:xfrm>
            <a:off x="628649" y="4450112"/>
            <a:ext cx="7519102" cy="1323439"/>
          </a:xfrm>
          <a:prstGeom prst="rect">
            <a:avLst/>
          </a:prstGeom>
          <a:solidFill>
            <a:schemeClr val="accent1">
              <a:lumMod val="20000"/>
              <a:lumOff val="80000"/>
            </a:schemeClr>
          </a:solidFill>
          <a:ln>
            <a:solidFill>
              <a:schemeClr val="tx1"/>
            </a:solidFill>
          </a:ln>
        </p:spPr>
        <p:txBody>
          <a:bodyPr wrap="square" rtlCol="0">
            <a:spAutoFit/>
          </a:bodyPr>
          <a:lstStyle/>
          <a:p>
            <a:r>
              <a:rPr lang="en-US" sz="1600" dirty="0" smtClean="0"/>
              <a:t>To create a Measurement Range Template select the Add New Measurement</a:t>
            </a:r>
          </a:p>
          <a:p>
            <a:r>
              <a:rPr lang="en-US" sz="1600" dirty="0" smtClean="0"/>
              <a:t>Template. The Template Name must be unique. What you select in the Measurement Category is very important as it will drive the Enclosures, Life Supports or Components that you can select from. For example, if you select Enclosure Environment Measures ONLY Terrestrial enclosures will be available to select.</a:t>
            </a:r>
            <a:endParaRPr lang="en-US" sz="1600" dirty="0"/>
          </a:p>
        </p:txBody>
      </p:sp>
    </p:spTree>
    <p:extLst>
      <p:ext uri="{BB962C8B-B14F-4D97-AF65-F5344CB8AC3E}">
        <p14:creationId xmlns:p14="http://schemas.microsoft.com/office/powerpoint/2010/main" val="3656292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16699"/>
          </a:xfrm>
        </p:spPr>
        <p:txBody>
          <a:bodyPr>
            <a:normAutofit/>
          </a:bodyPr>
          <a:lstStyle/>
          <a:p>
            <a:pPr algn="ctr"/>
            <a:r>
              <a:rPr lang="en-US" sz="4000" dirty="0"/>
              <a:t>Make Assignments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431443" y="1081825"/>
            <a:ext cx="5123809" cy="3257143"/>
          </a:xfrm>
          <a:prstGeom prst="rect">
            <a:avLst/>
          </a:prstGeom>
          <a:ln>
            <a:solidFill>
              <a:schemeClr val="tx1"/>
            </a:solidFill>
          </a:ln>
        </p:spPr>
      </p:pic>
      <p:pic>
        <p:nvPicPr>
          <p:cNvPr id="5" name="Picture 3"/>
          <p:cNvPicPr>
            <a:picLocks noChangeAspect="1"/>
          </p:cNvPicPr>
          <p:nvPr/>
        </p:nvPicPr>
        <p:blipFill>
          <a:blip r:embed="rId3"/>
          <a:stretch>
            <a:fillRect/>
          </a:stretch>
        </p:blipFill>
        <p:spPr>
          <a:xfrm>
            <a:off x="4705350" y="1825625"/>
            <a:ext cx="3810000" cy="2400976"/>
          </a:xfrm>
          <a:prstGeom prst="rect">
            <a:avLst/>
          </a:prstGeom>
          <a:ln>
            <a:solidFill>
              <a:schemeClr val="tx1"/>
            </a:solidFill>
          </a:ln>
        </p:spPr>
      </p:pic>
      <p:sp>
        <p:nvSpPr>
          <p:cNvPr id="6" name="TextBox 4"/>
          <p:cNvSpPr txBox="1"/>
          <p:nvPr/>
        </p:nvSpPr>
        <p:spPr>
          <a:xfrm>
            <a:off x="811419" y="4299487"/>
            <a:ext cx="7521162" cy="1200329"/>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then will record the Minimum and Maximum readings for the specific</a:t>
            </a:r>
          </a:p>
          <a:p>
            <a:r>
              <a:rPr lang="en-US" dirty="0"/>
              <a:t>m</a:t>
            </a:r>
            <a:r>
              <a:rPr lang="en-US" dirty="0" smtClean="0"/>
              <a:t>easurements. After the Range Values are recorded you must then assign</a:t>
            </a:r>
          </a:p>
          <a:p>
            <a:r>
              <a:rPr lang="en-US" dirty="0"/>
              <a:t>t</a:t>
            </a:r>
            <a:r>
              <a:rPr lang="en-US" dirty="0" smtClean="0"/>
              <a:t>hese ranges to your desired Enclosures. More than one Measurement Range </a:t>
            </a:r>
          </a:p>
          <a:p>
            <a:r>
              <a:rPr lang="en-US" dirty="0" smtClean="0"/>
              <a:t>Template cannot be assigned to an Enclosure.</a:t>
            </a:r>
            <a:endParaRPr lang="en-US" dirty="0"/>
          </a:p>
        </p:txBody>
      </p:sp>
    </p:spTree>
    <p:extLst>
      <p:ext uri="{BB962C8B-B14F-4D97-AF65-F5344CB8AC3E}">
        <p14:creationId xmlns:p14="http://schemas.microsoft.com/office/powerpoint/2010/main" val="2438555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57056"/>
            <a:ext cx="7886700" cy="626547"/>
          </a:xfrm>
        </p:spPr>
        <p:txBody>
          <a:bodyPr>
            <a:normAutofit fontScale="90000"/>
          </a:bodyPr>
          <a:lstStyle/>
          <a:p>
            <a:pPr algn="ctr"/>
            <a:r>
              <a:rPr lang="en-US" sz="4000" dirty="0"/>
              <a:t>Recording Single Measurements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333528" y="883603"/>
            <a:ext cx="6154934" cy="3400133"/>
          </a:xfrm>
          <a:prstGeom prst="rect">
            <a:avLst/>
          </a:prstGeom>
          <a:ln>
            <a:solidFill>
              <a:schemeClr val="tx1"/>
            </a:solidFill>
          </a:ln>
        </p:spPr>
      </p:pic>
      <p:sp>
        <p:nvSpPr>
          <p:cNvPr id="5" name="TextBox 5"/>
          <p:cNvSpPr txBox="1"/>
          <p:nvPr/>
        </p:nvSpPr>
        <p:spPr>
          <a:xfrm>
            <a:off x="737453" y="4444757"/>
            <a:ext cx="7039106" cy="1077218"/>
          </a:xfrm>
          <a:prstGeom prst="rect">
            <a:avLst/>
          </a:prstGeom>
          <a:solidFill>
            <a:schemeClr val="accent1">
              <a:lumMod val="20000"/>
              <a:lumOff val="80000"/>
            </a:schemeClr>
          </a:solidFill>
          <a:ln>
            <a:solidFill>
              <a:schemeClr val="tx1"/>
            </a:solidFill>
          </a:ln>
        </p:spPr>
        <p:txBody>
          <a:bodyPr wrap="none" rtlCol="0">
            <a:spAutoFit/>
          </a:bodyPr>
          <a:lstStyle/>
          <a:p>
            <a:r>
              <a:rPr lang="en-US" sz="1600" dirty="0" smtClean="0"/>
              <a:t>To record single measurements use the Add New option under the Actions button</a:t>
            </a:r>
            <a:r>
              <a:rPr lang="en-US" sz="1600" dirty="0" smtClean="0"/>
              <a:t>.</a:t>
            </a:r>
            <a:endParaRPr lang="en-US" sz="1600" dirty="0"/>
          </a:p>
          <a:p>
            <a:r>
              <a:rPr lang="en-US" sz="1600" dirty="0" smtClean="0"/>
              <a:t>If the measurement is outside the range you set in your Range Template you will</a:t>
            </a:r>
          </a:p>
          <a:p>
            <a:r>
              <a:rPr lang="en-US" sz="1600" dirty="0"/>
              <a:t>r</a:t>
            </a:r>
            <a:r>
              <a:rPr lang="en-US" sz="1600" dirty="0" smtClean="0"/>
              <a:t>eceive notification. You can correct it or accept it</a:t>
            </a:r>
            <a:r>
              <a:rPr lang="en-US" sz="1600" dirty="0" smtClean="0"/>
              <a:t>.</a:t>
            </a:r>
            <a:endParaRPr lang="en-US" sz="1600" dirty="0"/>
          </a:p>
          <a:p>
            <a:r>
              <a:rPr lang="en-US" sz="1600" dirty="0" smtClean="0"/>
              <a:t>Any measurements outside of the desired range will display in red in the grid.</a:t>
            </a:r>
            <a:endParaRPr lang="en-US" sz="1600" dirty="0"/>
          </a:p>
        </p:txBody>
      </p:sp>
      <p:pic>
        <p:nvPicPr>
          <p:cNvPr id="6" name="Picture 3"/>
          <p:cNvPicPr>
            <a:picLocks noChangeAspect="1"/>
          </p:cNvPicPr>
          <p:nvPr/>
        </p:nvPicPr>
        <p:blipFill>
          <a:blip r:embed="rId3"/>
          <a:stretch>
            <a:fillRect/>
          </a:stretch>
        </p:blipFill>
        <p:spPr>
          <a:xfrm>
            <a:off x="4660760" y="1578830"/>
            <a:ext cx="4352381" cy="1447619"/>
          </a:xfrm>
          <a:prstGeom prst="rect">
            <a:avLst/>
          </a:prstGeom>
          <a:ln>
            <a:solidFill>
              <a:schemeClr val="tx1"/>
            </a:solidFill>
          </a:ln>
        </p:spPr>
      </p:pic>
      <p:pic>
        <p:nvPicPr>
          <p:cNvPr id="7" name="Picture 4"/>
          <p:cNvPicPr>
            <a:picLocks noChangeAspect="1"/>
          </p:cNvPicPr>
          <p:nvPr/>
        </p:nvPicPr>
        <p:blipFill>
          <a:blip r:embed="rId4"/>
          <a:stretch>
            <a:fillRect/>
          </a:stretch>
        </p:blipFill>
        <p:spPr>
          <a:xfrm>
            <a:off x="3153329" y="2817069"/>
            <a:ext cx="5657143" cy="1466667"/>
          </a:xfrm>
          <a:prstGeom prst="rect">
            <a:avLst/>
          </a:prstGeom>
          <a:ln>
            <a:solidFill>
              <a:schemeClr val="tx1"/>
            </a:solidFill>
          </a:ln>
        </p:spPr>
      </p:pic>
    </p:spTree>
    <p:extLst>
      <p:ext uri="{BB962C8B-B14F-4D97-AF65-F5344CB8AC3E}">
        <p14:creationId xmlns:p14="http://schemas.microsoft.com/office/powerpoint/2010/main" val="24445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2741" y="-137150"/>
            <a:ext cx="7886700" cy="1325563"/>
          </a:xfrm>
        </p:spPr>
        <p:txBody>
          <a:bodyPr>
            <a:normAutofit/>
          </a:bodyPr>
          <a:lstStyle/>
          <a:p>
            <a:pPr algn="ctr"/>
            <a:r>
              <a:rPr lang="en-US" sz="4000" dirty="0"/>
              <a:t>Adding an Enclosure</a:t>
            </a:r>
            <a:endParaRPr lang="en-GB" sz="4000" dirty="0"/>
          </a:p>
        </p:txBody>
      </p:sp>
      <p:pic>
        <p:nvPicPr>
          <p:cNvPr id="4" name="Picture 2"/>
          <p:cNvPicPr>
            <a:picLocks noGrp="1" noChangeAspect="1"/>
          </p:cNvPicPr>
          <p:nvPr>
            <p:ph idx="1"/>
          </p:nvPr>
        </p:nvPicPr>
        <p:blipFill>
          <a:blip r:embed="rId2"/>
          <a:stretch>
            <a:fillRect/>
          </a:stretch>
        </p:blipFill>
        <p:spPr>
          <a:xfrm>
            <a:off x="235517" y="1036785"/>
            <a:ext cx="5504762" cy="3971429"/>
          </a:xfrm>
          <a:prstGeom prst="rect">
            <a:avLst/>
          </a:prstGeom>
          <a:ln>
            <a:solidFill>
              <a:schemeClr val="tx1"/>
            </a:solidFill>
          </a:ln>
        </p:spPr>
      </p:pic>
      <p:sp>
        <p:nvSpPr>
          <p:cNvPr id="5" name="TextBox 3"/>
          <p:cNvSpPr txBox="1"/>
          <p:nvPr/>
        </p:nvSpPr>
        <p:spPr>
          <a:xfrm>
            <a:off x="5511085" y="930463"/>
            <a:ext cx="3028330" cy="4616648"/>
          </a:xfrm>
          <a:prstGeom prst="rect">
            <a:avLst/>
          </a:prstGeom>
          <a:solidFill>
            <a:schemeClr val="accent1">
              <a:lumMod val="20000"/>
              <a:lumOff val="80000"/>
            </a:schemeClr>
          </a:solidFill>
          <a:ln>
            <a:solidFill>
              <a:schemeClr val="tx1"/>
            </a:solidFill>
          </a:ln>
        </p:spPr>
        <p:txBody>
          <a:bodyPr wrap="none" rtlCol="0">
            <a:spAutoFit/>
          </a:bodyPr>
          <a:lstStyle/>
          <a:p>
            <a:r>
              <a:rPr lang="en-US" sz="1400" dirty="0" smtClean="0"/>
              <a:t>The Name must be unique. The</a:t>
            </a:r>
          </a:p>
          <a:p>
            <a:r>
              <a:rPr lang="en-US" sz="1400" dirty="0" smtClean="0"/>
              <a:t>Identifier can be a shortened</a:t>
            </a:r>
          </a:p>
          <a:p>
            <a:r>
              <a:rPr lang="en-US" sz="1400" dirty="0"/>
              <a:t>v</a:t>
            </a:r>
            <a:r>
              <a:rPr lang="en-US" sz="1400" dirty="0" smtClean="0"/>
              <a:t>ersion of the Name. Some Users</a:t>
            </a:r>
          </a:p>
          <a:p>
            <a:r>
              <a:rPr lang="en-US" sz="1400" dirty="0"/>
              <a:t>h</a:t>
            </a:r>
            <a:r>
              <a:rPr lang="en-US" sz="1400" dirty="0" smtClean="0"/>
              <a:t>ave used this box to record an</a:t>
            </a:r>
          </a:p>
          <a:p>
            <a:r>
              <a:rPr lang="en-US" sz="1400" dirty="0"/>
              <a:t>o</a:t>
            </a:r>
            <a:r>
              <a:rPr lang="en-US" sz="1400" dirty="0" smtClean="0"/>
              <a:t>ld Name if it has been changed.</a:t>
            </a:r>
          </a:p>
          <a:p>
            <a:r>
              <a:rPr lang="en-US" sz="1400" dirty="0" smtClean="0"/>
              <a:t>If you are adding from the Tree the</a:t>
            </a:r>
          </a:p>
          <a:p>
            <a:r>
              <a:rPr lang="en-US" sz="1400" dirty="0" smtClean="0"/>
              <a:t>Parent Enclosure will prefill. If</a:t>
            </a:r>
          </a:p>
          <a:p>
            <a:r>
              <a:rPr lang="en-US" sz="1400" dirty="0" smtClean="0"/>
              <a:t>adding from Add New you will</a:t>
            </a:r>
          </a:p>
          <a:p>
            <a:r>
              <a:rPr lang="en-US" sz="1400" dirty="0"/>
              <a:t>n</a:t>
            </a:r>
            <a:r>
              <a:rPr lang="en-US" sz="1400" dirty="0" smtClean="0"/>
              <a:t>eed to enter this. If left blank it</a:t>
            </a:r>
          </a:p>
          <a:p>
            <a:r>
              <a:rPr lang="en-US" sz="1400" dirty="0"/>
              <a:t>w</a:t>
            </a:r>
            <a:r>
              <a:rPr lang="en-US" sz="1400" dirty="0" smtClean="0"/>
              <a:t>ill default to your institution.</a:t>
            </a:r>
          </a:p>
          <a:p>
            <a:r>
              <a:rPr lang="en-US" sz="1400" dirty="0" smtClean="0"/>
              <a:t>The Category (Aquatic or Terrestrial)</a:t>
            </a:r>
          </a:p>
          <a:p>
            <a:r>
              <a:rPr lang="en-US" sz="1400" dirty="0"/>
              <a:t>w</a:t>
            </a:r>
            <a:r>
              <a:rPr lang="en-US" sz="1400" dirty="0" smtClean="0"/>
              <a:t>ill drive the Types. If Aquatic is</a:t>
            </a:r>
          </a:p>
          <a:p>
            <a:r>
              <a:rPr lang="en-US" sz="1400" dirty="0"/>
              <a:t>s</a:t>
            </a:r>
            <a:r>
              <a:rPr lang="en-US" sz="1400" dirty="0" smtClean="0"/>
              <a:t>elected then Water Type box</a:t>
            </a:r>
          </a:p>
          <a:p>
            <a:r>
              <a:rPr lang="en-US" sz="1400" dirty="0"/>
              <a:t>a</a:t>
            </a:r>
            <a:r>
              <a:rPr lang="en-US" sz="1400" dirty="0" smtClean="0"/>
              <a:t>ppears. If you record an Operational</a:t>
            </a:r>
          </a:p>
          <a:p>
            <a:r>
              <a:rPr lang="en-US" sz="1400" dirty="0" smtClean="0"/>
              <a:t>Date you will receive a message should</a:t>
            </a:r>
          </a:p>
          <a:p>
            <a:r>
              <a:rPr lang="en-US" sz="1400" dirty="0"/>
              <a:t>y</a:t>
            </a:r>
            <a:r>
              <a:rPr lang="en-US" sz="1400" dirty="0" smtClean="0"/>
              <a:t>ou try to put an animal into it prior to</a:t>
            </a:r>
          </a:p>
          <a:p>
            <a:r>
              <a:rPr lang="en-US" sz="1400" dirty="0"/>
              <a:t>t</a:t>
            </a:r>
            <a:r>
              <a:rPr lang="en-US" sz="1400" dirty="0" smtClean="0"/>
              <a:t>his date. Use Location and Details</a:t>
            </a:r>
          </a:p>
          <a:p>
            <a:r>
              <a:rPr lang="en-US" sz="1400" dirty="0"/>
              <a:t>t</a:t>
            </a:r>
            <a:r>
              <a:rPr lang="en-US" sz="1400" dirty="0" smtClean="0"/>
              <a:t>o record information that will help</a:t>
            </a:r>
          </a:p>
          <a:p>
            <a:r>
              <a:rPr lang="en-US" sz="1400" dirty="0"/>
              <a:t>y</a:t>
            </a:r>
            <a:r>
              <a:rPr lang="en-US" sz="1400" dirty="0" smtClean="0"/>
              <a:t>ou identify the enclosure. Check the</a:t>
            </a:r>
          </a:p>
          <a:p>
            <a:r>
              <a:rPr lang="en-US" sz="1400" dirty="0" smtClean="0"/>
              <a:t>Movable Enclosure or Walkthrough</a:t>
            </a:r>
          </a:p>
          <a:p>
            <a:r>
              <a:rPr lang="en-US" sz="1400" dirty="0"/>
              <a:t>c</a:t>
            </a:r>
            <a:r>
              <a:rPr lang="en-US" sz="1400" dirty="0" smtClean="0"/>
              <a:t>heckboxes as appropriate.</a:t>
            </a:r>
          </a:p>
        </p:txBody>
      </p:sp>
    </p:spTree>
    <p:extLst>
      <p:ext uri="{BB962C8B-B14F-4D97-AF65-F5344CB8AC3E}">
        <p14:creationId xmlns:p14="http://schemas.microsoft.com/office/powerpoint/2010/main" val="4201248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56330"/>
            <a:ext cx="7886700" cy="871246"/>
          </a:xfrm>
        </p:spPr>
        <p:txBody>
          <a:bodyPr>
            <a:normAutofit/>
          </a:bodyPr>
          <a:lstStyle/>
          <a:p>
            <a:pPr algn="ctr"/>
            <a:r>
              <a:rPr lang="en-US" sz="4000" dirty="0"/>
              <a:t>Batch Measurement Templates</a:t>
            </a:r>
            <a:endParaRPr lang="en-GB" sz="4000" dirty="0"/>
          </a:p>
        </p:txBody>
      </p:sp>
      <p:sp>
        <p:nvSpPr>
          <p:cNvPr id="3" name="Tijdelijke aanduiding voor inhoud 2"/>
          <p:cNvSpPr>
            <a:spLocks noGrp="1"/>
          </p:cNvSpPr>
          <p:nvPr>
            <p:ph idx="1"/>
          </p:nvPr>
        </p:nvSpPr>
        <p:spPr/>
        <p:txBody>
          <a:bodyPr/>
          <a:lstStyle/>
          <a:p>
            <a:endParaRPr lang="en-GB"/>
          </a:p>
        </p:txBody>
      </p:sp>
      <p:pic>
        <p:nvPicPr>
          <p:cNvPr id="5" name="Picture 2"/>
          <p:cNvPicPr>
            <a:picLocks noChangeAspect="1"/>
          </p:cNvPicPr>
          <p:nvPr/>
        </p:nvPicPr>
        <p:blipFill>
          <a:blip r:embed="rId2"/>
          <a:stretch>
            <a:fillRect/>
          </a:stretch>
        </p:blipFill>
        <p:spPr>
          <a:xfrm>
            <a:off x="2507622" y="706577"/>
            <a:ext cx="6419048" cy="2238095"/>
          </a:xfrm>
          <a:prstGeom prst="rect">
            <a:avLst/>
          </a:prstGeom>
          <a:ln>
            <a:solidFill>
              <a:schemeClr val="tx1"/>
            </a:solidFill>
          </a:ln>
        </p:spPr>
      </p:pic>
      <p:pic>
        <p:nvPicPr>
          <p:cNvPr id="6" name="Picture 3"/>
          <p:cNvPicPr>
            <a:picLocks noChangeAspect="1"/>
          </p:cNvPicPr>
          <p:nvPr/>
        </p:nvPicPr>
        <p:blipFill>
          <a:blip r:embed="rId3"/>
          <a:stretch>
            <a:fillRect/>
          </a:stretch>
        </p:blipFill>
        <p:spPr>
          <a:xfrm>
            <a:off x="346642" y="1725472"/>
            <a:ext cx="5607617" cy="2438400"/>
          </a:xfrm>
          <a:prstGeom prst="rect">
            <a:avLst/>
          </a:prstGeom>
          <a:ln>
            <a:solidFill>
              <a:schemeClr val="tx1"/>
            </a:solidFill>
          </a:ln>
        </p:spPr>
      </p:pic>
      <p:sp>
        <p:nvSpPr>
          <p:cNvPr id="4" name="TextBox 8"/>
          <p:cNvSpPr txBox="1"/>
          <p:nvPr/>
        </p:nvSpPr>
        <p:spPr>
          <a:xfrm>
            <a:off x="628650" y="4001294"/>
            <a:ext cx="8077200" cy="1600438"/>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You can save considerable data entry time by creating Batch Measurement Templates. First select the type of enclosure you will be measuring – Terrestrial (Environmental Measures) or Aquatic (Water Quality Measures). This is important because only those Categories of enclosures will be available to select from when assigning the Template. The Name must be unique. The Created Date is just for your information, you can use the Template for recording measurements taken before you created it. If the same Person will be taking the measurements you can record them as a default. Select the appropriate enclosures you want the Template to apply to and then select the measurements you will be taking.</a:t>
            </a:r>
            <a:endParaRPr lang="en-US" sz="1400" dirty="0"/>
          </a:p>
        </p:txBody>
      </p:sp>
    </p:spTree>
    <p:extLst>
      <p:ext uri="{BB962C8B-B14F-4D97-AF65-F5344CB8AC3E}">
        <p14:creationId xmlns:p14="http://schemas.microsoft.com/office/powerpoint/2010/main" val="276456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9091" y="352247"/>
            <a:ext cx="7886700" cy="678063"/>
          </a:xfrm>
        </p:spPr>
        <p:txBody>
          <a:bodyPr>
            <a:normAutofit/>
          </a:bodyPr>
          <a:lstStyle/>
          <a:p>
            <a:pPr algn="ctr"/>
            <a:r>
              <a:rPr lang="en-US" sz="4000" dirty="0"/>
              <a:t>Using Templates</a:t>
            </a:r>
            <a:endParaRPr lang="en-GB" sz="4000" dirty="0"/>
          </a:p>
        </p:txBody>
      </p:sp>
      <p:sp>
        <p:nvSpPr>
          <p:cNvPr id="3" name="Tijdelijke aanduiding voor inhoud 2"/>
          <p:cNvSpPr>
            <a:spLocks noGrp="1"/>
          </p:cNvSpPr>
          <p:nvPr>
            <p:ph idx="1"/>
          </p:nvPr>
        </p:nvSpPr>
        <p:spPr/>
        <p:txBody>
          <a:bodyPr/>
          <a:lstStyle/>
          <a:p>
            <a:endParaRPr lang="en-GB"/>
          </a:p>
        </p:txBody>
      </p:sp>
      <p:sp>
        <p:nvSpPr>
          <p:cNvPr id="4" name="TextBox 5"/>
          <p:cNvSpPr txBox="1"/>
          <p:nvPr/>
        </p:nvSpPr>
        <p:spPr>
          <a:xfrm>
            <a:off x="6050049" y="1825625"/>
            <a:ext cx="2840714" cy="3970318"/>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To use the Template select Add New</a:t>
            </a:r>
          </a:p>
          <a:p>
            <a:r>
              <a:rPr lang="en-US" sz="1400" dirty="0" smtClean="0"/>
              <a:t>Record. Pick the appropriate Name </a:t>
            </a:r>
          </a:p>
          <a:p>
            <a:r>
              <a:rPr lang="en-US" sz="1400" dirty="0" smtClean="0"/>
              <a:t>from the dropdown list. The </a:t>
            </a:r>
          </a:p>
          <a:p>
            <a:r>
              <a:rPr lang="en-US" sz="1400" dirty="0"/>
              <a:t>m</a:t>
            </a:r>
            <a:r>
              <a:rPr lang="en-US" sz="1400" dirty="0" smtClean="0"/>
              <a:t>easurements </a:t>
            </a:r>
            <a:r>
              <a:rPr lang="en-US" sz="1400" dirty="0"/>
              <a:t>a</a:t>
            </a:r>
            <a:r>
              <a:rPr lang="en-US" sz="1400" dirty="0" smtClean="0"/>
              <a:t>nd the enclosures </a:t>
            </a:r>
          </a:p>
          <a:p>
            <a:r>
              <a:rPr lang="en-US" sz="1400" dirty="0"/>
              <a:t>y</a:t>
            </a:r>
            <a:r>
              <a:rPr lang="en-US" sz="1400" dirty="0" smtClean="0"/>
              <a:t>ou selected for your Template will </a:t>
            </a:r>
          </a:p>
          <a:p>
            <a:r>
              <a:rPr lang="en-US" sz="1400" dirty="0" smtClean="0"/>
              <a:t>populate the screen. If you had </a:t>
            </a:r>
          </a:p>
          <a:p>
            <a:r>
              <a:rPr lang="en-US" sz="1400" dirty="0" smtClean="0"/>
              <a:t>recorded a staff member in the </a:t>
            </a:r>
          </a:p>
          <a:p>
            <a:r>
              <a:rPr lang="en-US" sz="1400" dirty="0" smtClean="0"/>
              <a:t>Measured By field in the Template </a:t>
            </a:r>
          </a:p>
          <a:p>
            <a:r>
              <a:rPr lang="en-US" sz="1400" dirty="0"/>
              <a:t>t</a:t>
            </a:r>
            <a:r>
              <a:rPr lang="en-US" sz="1400" dirty="0" smtClean="0"/>
              <a:t>hat will default but is editable.</a:t>
            </a:r>
          </a:p>
          <a:p>
            <a:r>
              <a:rPr lang="en-US" sz="1400" dirty="0" smtClean="0"/>
              <a:t>Because you have also recorded</a:t>
            </a:r>
          </a:p>
          <a:p>
            <a:r>
              <a:rPr lang="en-US" sz="1400" dirty="0"/>
              <a:t>t</a:t>
            </a:r>
            <a:r>
              <a:rPr lang="en-US" sz="1400" dirty="0" smtClean="0"/>
              <a:t>he desired ranges for these</a:t>
            </a:r>
          </a:p>
          <a:p>
            <a:r>
              <a:rPr lang="en-US" sz="1400" dirty="0"/>
              <a:t>m</a:t>
            </a:r>
            <a:r>
              <a:rPr lang="en-US" sz="1400" dirty="0" smtClean="0"/>
              <a:t>easures you will be notified if</a:t>
            </a:r>
          </a:p>
          <a:p>
            <a:r>
              <a:rPr lang="en-US" sz="1400" dirty="0"/>
              <a:t>a</a:t>
            </a:r>
            <a:r>
              <a:rPr lang="en-US" sz="1400" dirty="0" smtClean="0"/>
              <a:t>ny are outside this range.</a:t>
            </a:r>
          </a:p>
          <a:p>
            <a:endParaRPr lang="en-US" sz="1400" dirty="0"/>
          </a:p>
          <a:p>
            <a:r>
              <a:rPr lang="en-US" sz="1400" dirty="0" smtClean="0"/>
              <a:t>You do not have to complete each</a:t>
            </a:r>
          </a:p>
          <a:p>
            <a:r>
              <a:rPr lang="en-US" sz="1400" dirty="0"/>
              <a:t>m</a:t>
            </a:r>
            <a:r>
              <a:rPr lang="en-US" sz="1400" dirty="0" smtClean="0"/>
              <a:t>easurement. The application will</a:t>
            </a:r>
          </a:p>
          <a:p>
            <a:r>
              <a:rPr lang="en-US" sz="1400" dirty="0"/>
              <a:t>n</a:t>
            </a:r>
            <a:r>
              <a:rPr lang="en-US" sz="1400" dirty="0" smtClean="0"/>
              <a:t>otify you if you have left any blank </a:t>
            </a:r>
          </a:p>
          <a:p>
            <a:r>
              <a:rPr lang="en-US" sz="1400" dirty="0" smtClean="0"/>
              <a:t>should you want to correct.</a:t>
            </a:r>
            <a:endParaRPr lang="en-US" sz="1400" dirty="0"/>
          </a:p>
        </p:txBody>
      </p:sp>
      <p:pic>
        <p:nvPicPr>
          <p:cNvPr id="5" name="Picture 2"/>
          <p:cNvPicPr>
            <a:picLocks noChangeAspect="1"/>
          </p:cNvPicPr>
          <p:nvPr/>
        </p:nvPicPr>
        <p:blipFill>
          <a:blip r:embed="rId2"/>
          <a:stretch>
            <a:fillRect/>
          </a:stretch>
        </p:blipFill>
        <p:spPr>
          <a:xfrm>
            <a:off x="4604107" y="181638"/>
            <a:ext cx="4286656" cy="1697343"/>
          </a:xfrm>
          <a:prstGeom prst="rect">
            <a:avLst/>
          </a:prstGeom>
          <a:ln>
            <a:solidFill>
              <a:schemeClr val="tx1"/>
            </a:solidFill>
          </a:ln>
        </p:spPr>
      </p:pic>
      <p:pic>
        <p:nvPicPr>
          <p:cNvPr id="6" name="Picture 11"/>
          <p:cNvPicPr>
            <a:picLocks noChangeAspect="1"/>
          </p:cNvPicPr>
          <p:nvPr/>
        </p:nvPicPr>
        <p:blipFill>
          <a:blip r:embed="rId3"/>
          <a:stretch>
            <a:fillRect/>
          </a:stretch>
        </p:blipFill>
        <p:spPr>
          <a:xfrm>
            <a:off x="307192" y="1591743"/>
            <a:ext cx="5742857" cy="3523809"/>
          </a:xfrm>
          <a:prstGeom prst="rect">
            <a:avLst/>
          </a:prstGeom>
          <a:ln>
            <a:solidFill>
              <a:schemeClr val="tx1"/>
            </a:solidFill>
          </a:ln>
        </p:spPr>
      </p:pic>
      <p:pic>
        <p:nvPicPr>
          <p:cNvPr id="7" name="Picture 3"/>
          <p:cNvPicPr>
            <a:picLocks noChangeAspect="1"/>
          </p:cNvPicPr>
          <p:nvPr/>
        </p:nvPicPr>
        <p:blipFill>
          <a:blip r:embed="rId4"/>
          <a:stretch>
            <a:fillRect/>
          </a:stretch>
        </p:blipFill>
        <p:spPr>
          <a:xfrm>
            <a:off x="2259573" y="4001294"/>
            <a:ext cx="3790476" cy="1019048"/>
          </a:xfrm>
          <a:prstGeom prst="rect">
            <a:avLst/>
          </a:prstGeom>
          <a:ln>
            <a:solidFill>
              <a:schemeClr val="tx1"/>
            </a:solidFill>
          </a:ln>
        </p:spPr>
      </p:pic>
      <p:pic>
        <p:nvPicPr>
          <p:cNvPr id="8" name="Picture 6"/>
          <p:cNvPicPr>
            <a:picLocks noChangeAspect="1"/>
          </p:cNvPicPr>
          <p:nvPr/>
        </p:nvPicPr>
        <p:blipFill>
          <a:blip r:embed="rId5"/>
          <a:stretch>
            <a:fillRect/>
          </a:stretch>
        </p:blipFill>
        <p:spPr>
          <a:xfrm>
            <a:off x="307192" y="5291249"/>
            <a:ext cx="5276190" cy="885714"/>
          </a:xfrm>
          <a:prstGeom prst="rect">
            <a:avLst/>
          </a:prstGeom>
          <a:ln>
            <a:solidFill>
              <a:schemeClr val="tx1"/>
            </a:solidFill>
          </a:ln>
        </p:spPr>
      </p:pic>
      <p:cxnSp>
        <p:nvCxnSpPr>
          <p:cNvPr id="9" name="Straight Arrow Connector 7"/>
          <p:cNvCxnSpPr/>
          <p:nvPr/>
        </p:nvCxnSpPr>
        <p:spPr>
          <a:xfrm flipH="1">
            <a:off x="2608479" y="1509927"/>
            <a:ext cx="4138956" cy="6313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71531" y="3449979"/>
            <a:ext cx="798182" cy="5513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2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600789"/>
          </a:xfrm>
        </p:spPr>
        <p:txBody>
          <a:bodyPr>
            <a:normAutofit fontScale="90000"/>
          </a:bodyPr>
          <a:lstStyle/>
          <a:p>
            <a:pPr algn="ctr"/>
            <a:r>
              <a:rPr lang="en-US" sz="4000" dirty="0"/>
              <a:t>Measurement Upload</a:t>
            </a:r>
            <a:endParaRPr lang="en-GB" sz="4000" dirty="0"/>
          </a:p>
        </p:txBody>
      </p:sp>
      <p:pic>
        <p:nvPicPr>
          <p:cNvPr id="4" name="Picture 2"/>
          <p:cNvPicPr>
            <a:picLocks noChangeAspect="1"/>
          </p:cNvPicPr>
          <p:nvPr/>
        </p:nvPicPr>
        <p:blipFill>
          <a:blip r:embed="rId2"/>
          <a:stretch>
            <a:fillRect/>
          </a:stretch>
        </p:blipFill>
        <p:spPr>
          <a:xfrm>
            <a:off x="434662" y="1006577"/>
            <a:ext cx="6085714" cy="1638095"/>
          </a:xfrm>
          <a:prstGeom prst="rect">
            <a:avLst/>
          </a:prstGeom>
          <a:ln>
            <a:solidFill>
              <a:schemeClr val="tx1"/>
            </a:solidFill>
          </a:ln>
        </p:spPr>
      </p:pic>
      <p:pic>
        <p:nvPicPr>
          <p:cNvPr id="5" name="Picture 3"/>
          <p:cNvPicPr>
            <a:picLocks noGrp="1" noChangeAspect="1"/>
          </p:cNvPicPr>
          <p:nvPr>
            <p:ph idx="1"/>
          </p:nvPr>
        </p:nvPicPr>
        <p:blipFill>
          <a:blip r:embed="rId3"/>
          <a:stretch>
            <a:fillRect/>
          </a:stretch>
        </p:blipFill>
        <p:spPr>
          <a:xfrm>
            <a:off x="336490" y="2471422"/>
            <a:ext cx="4761905" cy="2647619"/>
          </a:xfrm>
          <a:prstGeom prst="rect">
            <a:avLst/>
          </a:prstGeom>
          <a:ln>
            <a:solidFill>
              <a:schemeClr val="tx1"/>
            </a:solidFill>
          </a:ln>
        </p:spPr>
      </p:pic>
      <p:pic>
        <p:nvPicPr>
          <p:cNvPr id="6" name="Picture 4"/>
          <p:cNvPicPr>
            <a:picLocks noChangeAspect="1"/>
          </p:cNvPicPr>
          <p:nvPr/>
        </p:nvPicPr>
        <p:blipFill>
          <a:blip r:embed="rId4"/>
          <a:stretch>
            <a:fillRect/>
          </a:stretch>
        </p:blipFill>
        <p:spPr>
          <a:xfrm>
            <a:off x="-173034" y="4109517"/>
            <a:ext cx="5780952" cy="2428571"/>
          </a:xfrm>
          <a:prstGeom prst="rect">
            <a:avLst/>
          </a:prstGeom>
          <a:ln>
            <a:solidFill>
              <a:schemeClr val="tx1"/>
            </a:solidFill>
          </a:ln>
        </p:spPr>
      </p:pic>
      <p:sp>
        <p:nvSpPr>
          <p:cNvPr id="7" name="TextBox 5"/>
          <p:cNvSpPr txBox="1"/>
          <p:nvPr/>
        </p:nvSpPr>
        <p:spPr>
          <a:xfrm>
            <a:off x="6544518" y="1447800"/>
            <a:ext cx="2208234" cy="3416320"/>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You can also upload</a:t>
            </a:r>
          </a:p>
          <a:p>
            <a:r>
              <a:rPr lang="en-US" dirty="0"/>
              <a:t>m</a:t>
            </a:r>
            <a:r>
              <a:rPr lang="en-US" dirty="0" smtClean="0"/>
              <a:t>easurements from an Excel file. You first need to download a sample blank</a:t>
            </a:r>
          </a:p>
          <a:p>
            <a:r>
              <a:rPr lang="en-US" dirty="0"/>
              <a:t>t</a:t>
            </a:r>
            <a:r>
              <a:rPr lang="en-US" dirty="0" smtClean="0"/>
              <a:t>emplate. You can do this and keep it in a convenient location for future use. The</a:t>
            </a:r>
          </a:p>
          <a:p>
            <a:r>
              <a:rPr lang="en-US" dirty="0"/>
              <a:t>f</a:t>
            </a:r>
            <a:r>
              <a:rPr lang="en-US" dirty="0" smtClean="0"/>
              <a:t>ile can be uploaded only if it is in this format. </a:t>
            </a:r>
            <a:endParaRPr lang="en-US" dirty="0"/>
          </a:p>
        </p:txBody>
      </p:sp>
      <p:cxnSp>
        <p:nvCxnSpPr>
          <p:cNvPr id="8" name="Straight Arrow Connector 7"/>
          <p:cNvCxnSpPr/>
          <p:nvPr/>
        </p:nvCxnSpPr>
        <p:spPr>
          <a:xfrm flipH="1">
            <a:off x="2867919" y="1825624"/>
            <a:ext cx="1632947" cy="819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8"/>
          <p:cNvCxnSpPr/>
          <p:nvPr/>
        </p:nvCxnSpPr>
        <p:spPr>
          <a:xfrm flipH="1">
            <a:off x="1816321" y="2936343"/>
            <a:ext cx="402065" cy="11731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9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6316" y="188695"/>
            <a:ext cx="7886700" cy="575032"/>
          </a:xfrm>
        </p:spPr>
        <p:txBody>
          <a:bodyPr>
            <a:normAutofit fontScale="90000"/>
          </a:bodyPr>
          <a:lstStyle/>
          <a:p>
            <a:pPr algn="ctr"/>
            <a:r>
              <a:rPr lang="en-US" sz="4000" dirty="0"/>
              <a:t>Uploading the File</a:t>
            </a:r>
            <a:endParaRPr lang="en-GB" sz="4000" dirty="0"/>
          </a:p>
        </p:txBody>
      </p:sp>
      <p:pic>
        <p:nvPicPr>
          <p:cNvPr id="4" name="Picture 2"/>
          <p:cNvPicPr>
            <a:picLocks noChangeAspect="1"/>
          </p:cNvPicPr>
          <p:nvPr/>
        </p:nvPicPr>
        <p:blipFill>
          <a:blip r:embed="rId2"/>
          <a:stretch>
            <a:fillRect/>
          </a:stretch>
        </p:blipFill>
        <p:spPr>
          <a:xfrm>
            <a:off x="756687" y="763727"/>
            <a:ext cx="3583773" cy="3007809"/>
          </a:xfrm>
          <a:prstGeom prst="rect">
            <a:avLst/>
          </a:prstGeom>
          <a:ln>
            <a:solidFill>
              <a:schemeClr val="tx1"/>
            </a:solidFill>
          </a:ln>
        </p:spPr>
      </p:pic>
      <p:sp>
        <p:nvSpPr>
          <p:cNvPr id="5" name="TextBox 4"/>
          <p:cNvSpPr txBox="1"/>
          <p:nvPr/>
        </p:nvSpPr>
        <p:spPr>
          <a:xfrm>
            <a:off x="4499666" y="1349956"/>
            <a:ext cx="4171142" cy="2031325"/>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When you want to upload the file browse</a:t>
            </a:r>
          </a:p>
          <a:p>
            <a:r>
              <a:rPr lang="en-US" dirty="0"/>
              <a:t>t</a:t>
            </a:r>
            <a:r>
              <a:rPr lang="en-US" dirty="0" smtClean="0"/>
              <a:t>o it and select Next.</a:t>
            </a:r>
          </a:p>
          <a:p>
            <a:endParaRPr lang="en-US" dirty="0"/>
          </a:p>
          <a:p>
            <a:r>
              <a:rPr lang="en-US" dirty="0" smtClean="0"/>
              <a:t>If there are any errors in the entries they</a:t>
            </a:r>
          </a:p>
          <a:p>
            <a:r>
              <a:rPr lang="en-US" dirty="0"/>
              <a:t>w</a:t>
            </a:r>
            <a:r>
              <a:rPr lang="en-US" dirty="0" smtClean="0"/>
              <a:t>ill be noted. In this example we have</a:t>
            </a:r>
          </a:p>
          <a:p>
            <a:r>
              <a:rPr lang="en-US" dirty="0" smtClean="0"/>
              <a:t>Invalid Measurement Types and Measured</a:t>
            </a:r>
          </a:p>
          <a:p>
            <a:r>
              <a:rPr lang="en-US" dirty="0" smtClean="0"/>
              <a:t>By.</a:t>
            </a:r>
            <a:endParaRPr lang="en-US" dirty="0"/>
          </a:p>
        </p:txBody>
      </p:sp>
      <p:pic>
        <p:nvPicPr>
          <p:cNvPr id="6" name="Picture 3"/>
          <p:cNvPicPr>
            <a:picLocks noGrp="1" noChangeAspect="1"/>
          </p:cNvPicPr>
          <p:nvPr>
            <p:ph idx="1"/>
          </p:nvPr>
        </p:nvPicPr>
        <p:blipFill>
          <a:blip r:embed="rId3"/>
          <a:stretch>
            <a:fillRect/>
          </a:stretch>
        </p:blipFill>
        <p:spPr>
          <a:xfrm>
            <a:off x="756687" y="3611039"/>
            <a:ext cx="7628571" cy="2171429"/>
          </a:xfrm>
          <a:prstGeom prst="rect">
            <a:avLst/>
          </a:prstGeom>
          <a:ln>
            <a:solidFill>
              <a:schemeClr val="tx1"/>
            </a:solidFill>
          </a:ln>
        </p:spPr>
      </p:pic>
    </p:spTree>
    <p:extLst>
      <p:ext uri="{BB962C8B-B14F-4D97-AF65-F5344CB8AC3E}">
        <p14:creationId xmlns:p14="http://schemas.microsoft.com/office/powerpoint/2010/main" val="211012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5619" y="-188665"/>
            <a:ext cx="7886700" cy="1325563"/>
          </a:xfrm>
        </p:spPr>
        <p:txBody>
          <a:bodyPr>
            <a:normAutofit/>
          </a:bodyPr>
          <a:lstStyle/>
          <a:p>
            <a:pPr algn="ctr"/>
            <a:r>
              <a:rPr lang="en-US" sz="4000" dirty="0"/>
              <a:t>Correcting the File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1650642" y="729574"/>
            <a:ext cx="7010400" cy="3844968"/>
          </a:xfrm>
          <a:prstGeom prst="rect">
            <a:avLst/>
          </a:prstGeom>
          <a:ln>
            <a:solidFill>
              <a:schemeClr val="tx1"/>
            </a:solidFill>
          </a:ln>
        </p:spPr>
      </p:pic>
      <p:sp>
        <p:nvSpPr>
          <p:cNvPr id="5" name="TextBox 5"/>
          <p:cNvSpPr txBox="1"/>
          <p:nvPr/>
        </p:nvSpPr>
        <p:spPr>
          <a:xfrm>
            <a:off x="628650" y="4325001"/>
            <a:ext cx="7513275" cy="1477328"/>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To correct take it line by line and from left to right using the drop down lists</a:t>
            </a:r>
          </a:p>
          <a:p>
            <a:r>
              <a:rPr lang="en-US" dirty="0"/>
              <a:t>t</a:t>
            </a:r>
            <a:r>
              <a:rPr lang="en-US" dirty="0" smtClean="0"/>
              <a:t>o select the appropriate term. We recommend left to right because the</a:t>
            </a:r>
          </a:p>
          <a:p>
            <a:r>
              <a:rPr lang="en-US" dirty="0" smtClean="0"/>
              <a:t>Measurement column filters what is available in the Unit of Measurement</a:t>
            </a:r>
          </a:p>
          <a:p>
            <a:r>
              <a:rPr lang="en-US" dirty="0"/>
              <a:t>c</a:t>
            </a:r>
            <a:r>
              <a:rPr lang="en-US" dirty="0" smtClean="0"/>
              <a:t>olumn. Here we are correcting the Measured By entry and the Measurement</a:t>
            </a:r>
          </a:p>
          <a:p>
            <a:r>
              <a:rPr lang="en-US" dirty="0"/>
              <a:t>e</a:t>
            </a:r>
            <a:r>
              <a:rPr lang="en-US" dirty="0" smtClean="0"/>
              <a:t>ntry. </a:t>
            </a:r>
            <a:endParaRPr lang="en-US" dirty="0"/>
          </a:p>
        </p:txBody>
      </p:sp>
      <p:pic>
        <p:nvPicPr>
          <p:cNvPr id="6" name="Picture 3"/>
          <p:cNvPicPr>
            <a:picLocks noChangeAspect="1"/>
          </p:cNvPicPr>
          <p:nvPr/>
        </p:nvPicPr>
        <p:blipFill>
          <a:blip r:embed="rId3"/>
          <a:stretch>
            <a:fillRect/>
          </a:stretch>
        </p:blipFill>
        <p:spPr>
          <a:xfrm>
            <a:off x="839274" y="1765662"/>
            <a:ext cx="3971429" cy="2371429"/>
          </a:xfrm>
          <a:prstGeom prst="rect">
            <a:avLst/>
          </a:prstGeom>
          <a:ln>
            <a:solidFill>
              <a:schemeClr val="tx1"/>
            </a:solidFill>
          </a:ln>
        </p:spPr>
      </p:pic>
    </p:spTree>
    <p:extLst>
      <p:ext uri="{BB962C8B-B14F-4D97-AF65-F5344CB8AC3E}">
        <p14:creationId xmlns:p14="http://schemas.microsoft.com/office/powerpoint/2010/main" val="2698947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88666"/>
            <a:ext cx="7886700" cy="1325563"/>
          </a:xfrm>
        </p:spPr>
        <p:txBody>
          <a:bodyPr>
            <a:normAutofit/>
          </a:bodyPr>
          <a:lstStyle/>
          <a:p>
            <a:pPr algn="ctr"/>
            <a:r>
              <a:rPr lang="en-US" sz="4000" dirty="0"/>
              <a:t>Importing the File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916433" y="816445"/>
            <a:ext cx="7676190" cy="247619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1375735" y="4552363"/>
            <a:ext cx="3990619" cy="1781765"/>
          </a:xfrm>
          <a:prstGeom prst="rect">
            <a:avLst/>
          </a:prstGeom>
          <a:ln>
            <a:solidFill>
              <a:schemeClr val="tx1"/>
            </a:solidFill>
          </a:ln>
        </p:spPr>
      </p:pic>
      <p:sp>
        <p:nvSpPr>
          <p:cNvPr id="6" name="TextBox 3"/>
          <p:cNvSpPr txBox="1"/>
          <p:nvPr/>
        </p:nvSpPr>
        <p:spPr>
          <a:xfrm>
            <a:off x="628650" y="2917870"/>
            <a:ext cx="8382000" cy="1477328"/>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As you correct the entries the left side red “x” will be replaced with a green check mark, meaning all is well. There are two ways to actually import the records. You can check the left hand boxes for those entries you want to import and select “Import Selected Records”. Or you can select to “Import all Valid Records. Invalid records will never be imported.</a:t>
            </a:r>
            <a:endParaRPr lang="en-US" dirty="0"/>
          </a:p>
        </p:txBody>
      </p:sp>
    </p:spTree>
    <p:extLst>
      <p:ext uri="{BB962C8B-B14F-4D97-AF65-F5344CB8AC3E}">
        <p14:creationId xmlns:p14="http://schemas.microsoft.com/office/powerpoint/2010/main" val="24870430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858367"/>
          </a:xfrm>
        </p:spPr>
        <p:txBody>
          <a:bodyPr>
            <a:normAutofit/>
          </a:bodyPr>
          <a:lstStyle/>
          <a:p>
            <a:pPr algn="ctr"/>
            <a:r>
              <a:rPr lang="en-US" sz="4000" dirty="0"/>
              <a:t>Measurement Imports</a:t>
            </a:r>
            <a:endParaRPr lang="en-GB" sz="4000" dirty="0"/>
          </a:p>
        </p:txBody>
      </p:sp>
      <p:sp>
        <p:nvSpPr>
          <p:cNvPr id="3" name="Tijdelijke aanduiding voor inhoud 2"/>
          <p:cNvSpPr>
            <a:spLocks noGrp="1"/>
          </p:cNvSpPr>
          <p:nvPr>
            <p:ph idx="1"/>
          </p:nvPr>
        </p:nvSpPr>
        <p:spPr/>
        <p:txBody>
          <a:bodyPr/>
          <a:lstStyle/>
          <a:p>
            <a:r>
              <a:rPr lang="en-US" dirty="0"/>
              <a:t>Some hints</a:t>
            </a:r>
          </a:p>
          <a:p>
            <a:pPr lvl="1"/>
            <a:r>
              <a:rPr lang="en-US" dirty="0"/>
              <a:t>Save a copy of the sample template</a:t>
            </a:r>
          </a:p>
          <a:p>
            <a:pPr lvl="1"/>
            <a:r>
              <a:rPr lang="en-US" dirty="0"/>
              <a:t>Adjust any current Excel files to match it</a:t>
            </a:r>
          </a:p>
          <a:p>
            <a:pPr lvl="1"/>
            <a:r>
              <a:rPr lang="en-US" dirty="0"/>
              <a:t>Enter the records EXACTLY as they display in ZIMS</a:t>
            </a:r>
          </a:p>
          <a:p>
            <a:r>
              <a:rPr lang="en-US" dirty="0"/>
              <a:t>Some cautions</a:t>
            </a:r>
          </a:p>
          <a:p>
            <a:pPr lvl="1"/>
            <a:r>
              <a:rPr lang="en-US" dirty="0"/>
              <a:t>Be aware of duplication of records</a:t>
            </a:r>
          </a:p>
          <a:p>
            <a:pPr lvl="1"/>
            <a:r>
              <a:rPr lang="en-US" dirty="0"/>
              <a:t>Imported measurement do NOT reference the Measurement Range Template</a:t>
            </a:r>
            <a:endParaRPr lang="en-US" dirty="0"/>
          </a:p>
        </p:txBody>
      </p:sp>
    </p:spTree>
    <p:extLst>
      <p:ext uri="{BB962C8B-B14F-4D97-AF65-F5344CB8AC3E}">
        <p14:creationId xmlns:p14="http://schemas.microsoft.com/office/powerpoint/2010/main" val="218084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613668"/>
          </a:xfrm>
        </p:spPr>
        <p:txBody>
          <a:bodyPr>
            <a:normAutofit fontScale="90000"/>
          </a:bodyPr>
          <a:lstStyle/>
          <a:p>
            <a:pPr algn="ctr"/>
            <a:r>
              <a:rPr lang="en-US" sz="4000" dirty="0"/>
              <a:t>Measurement Graph</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4"/>
          <p:cNvPicPr>
            <a:picLocks noChangeAspect="1"/>
          </p:cNvPicPr>
          <p:nvPr/>
        </p:nvPicPr>
        <p:blipFill>
          <a:blip r:embed="rId2"/>
          <a:stretch>
            <a:fillRect/>
          </a:stretch>
        </p:blipFill>
        <p:spPr>
          <a:xfrm>
            <a:off x="181395" y="2847221"/>
            <a:ext cx="5601219" cy="3643123"/>
          </a:xfrm>
          <a:prstGeom prst="rect">
            <a:avLst/>
          </a:prstGeom>
          <a:ln>
            <a:solidFill>
              <a:schemeClr val="tx1"/>
            </a:solidFill>
          </a:ln>
        </p:spPr>
      </p:pic>
      <p:pic>
        <p:nvPicPr>
          <p:cNvPr id="5" name="Picture 2"/>
          <p:cNvPicPr>
            <a:picLocks noChangeAspect="1"/>
          </p:cNvPicPr>
          <p:nvPr/>
        </p:nvPicPr>
        <p:blipFill>
          <a:blip r:embed="rId3"/>
          <a:stretch>
            <a:fillRect/>
          </a:stretch>
        </p:blipFill>
        <p:spPr>
          <a:xfrm>
            <a:off x="181395" y="1139910"/>
            <a:ext cx="5780952" cy="1371429"/>
          </a:xfrm>
          <a:prstGeom prst="rect">
            <a:avLst/>
          </a:prstGeom>
          <a:ln>
            <a:solidFill>
              <a:schemeClr val="tx1"/>
            </a:solidFill>
          </a:ln>
        </p:spPr>
      </p:pic>
      <p:sp>
        <p:nvSpPr>
          <p:cNvPr id="6" name="TextBox 5"/>
          <p:cNvSpPr txBox="1"/>
          <p:nvPr/>
        </p:nvSpPr>
        <p:spPr>
          <a:xfrm>
            <a:off x="6229869" y="1512244"/>
            <a:ext cx="2362200" cy="2862322"/>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You can view a graph</a:t>
            </a:r>
          </a:p>
          <a:p>
            <a:r>
              <a:rPr lang="en-US" dirty="0"/>
              <a:t>o</a:t>
            </a:r>
            <a:r>
              <a:rPr lang="en-US" dirty="0" smtClean="0"/>
              <a:t>f any of the</a:t>
            </a:r>
          </a:p>
          <a:p>
            <a:r>
              <a:rPr lang="en-US" dirty="0"/>
              <a:t>m</a:t>
            </a:r>
            <a:r>
              <a:rPr lang="en-US" dirty="0" smtClean="0"/>
              <a:t>easurements you have recorded. To change the graph use the Type dropdown to select the measurement you want to see. Then select Redraw Graph.</a:t>
            </a:r>
            <a:endParaRPr lang="en-US" dirty="0"/>
          </a:p>
        </p:txBody>
      </p:sp>
    </p:spTree>
    <p:extLst>
      <p:ext uri="{BB962C8B-B14F-4D97-AF65-F5344CB8AC3E}">
        <p14:creationId xmlns:p14="http://schemas.microsoft.com/office/powerpoint/2010/main" val="317678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600789"/>
          </a:xfrm>
        </p:spPr>
        <p:txBody>
          <a:bodyPr>
            <a:normAutofit fontScale="90000"/>
          </a:bodyPr>
          <a:lstStyle/>
          <a:p>
            <a:pPr algn="ctr"/>
            <a:r>
              <a:rPr lang="en-US" sz="4000" dirty="0"/>
              <a:t>Any questions on measurements?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562100" y="965915"/>
            <a:ext cx="6019800" cy="4507287"/>
          </a:xfrm>
          <a:prstGeom prst="rect">
            <a:avLst/>
          </a:prstGeom>
          <a:effectLst>
            <a:softEdge rad="127000"/>
          </a:effectLst>
        </p:spPr>
      </p:pic>
    </p:spTree>
    <p:extLst>
      <p:ext uri="{BB962C8B-B14F-4D97-AF65-F5344CB8AC3E}">
        <p14:creationId xmlns:p14="http://schemas.microsoft.com/office/powerpoint/2010/main" val="1291438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0455" y="-270967"/>
            <a:ext cx="7886700" cy="1325563"/>
          </a:xfrm>
        </p:spPr>
        <p:txBody>
          <a:bodyPr>
            <a:normAutofit/>
          </a:bodyPr>
          <a:lstStyle/>
          <a:p>
            <a:pPr algn="ctr"/>
            <a:r>
              <a:rPr lang="en-US" sz="4000" dirty="0"/>
              <a:t>Planned Taxa</a:t>
            </a:r>
            <a:endParaRPr lang="en-GB" sz="4000" dirty="0"/>
          </a:p>
        </p:txBody>
      </p:sp>
      <p:sp>
        <p:nvSpPr>
          <p:cNvPr id="3" name="Tijdelijke aanduiding voor inhoud 2"/>
          <p:cNvSpPr>
            <a:spLocks noGrp="1"/>
          </p:cNvSpPr>
          <p:nvPr>
            <p:ph idx="1"/>
          </p:nvPr>
        </p:nvSpPr>
        <p:spPr/>
        <p:txBody>
          <a:bodyPr/>
          <a:lstStyle/>
          <a:p>
            <a:endParaRPr lang="en-GB"/>
          </a:p>
        </p:txBody>
      </p:sp>
      <p:sp>
        <p:nvSpPr>
          <p:cNvPr id="4" name="TextBox 5"/>
          <p:cNvSpPr txBox="1"/>
          <p:nvPr/>
        </p:nvSpPr>
        <p:spPr>
          <a:xfrm>
            <a:off x="628650" y="4847306"/>
            <a:ext cx="7690310" cy="923330"/>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can use the Planned Taxa grid to help you organize your Collection Planning.</a:t>
            </a:r>
          </a:p>
          <a:p>
            <a:r>
              <a:rPr lang="en-US" dirty="0" smtClean="0"/>
              <a:t>Our example is the Farmyard where you would like to bring in some rare breed</a:t>
            </a:r>
          </a:p>
          <a:p>
            <a:r>
              <a:rPr lang="en-US" dirty="0"/>
              <a:t>d</a:t>
            </a:r>
            <a:r>
              <a:rPr lang="en-US" dirty="0" smtClean="0"/>
              <a:t>omestic animals over a period of time as you expand the exhibit.</a:t>
            </a:r>
            <a:endParaRPr lang="en-US" dirty="0"/>
          </a:p>
        </p:txBody>
      </p:sp>
      <p:pic>
        <p:nvPicPr>
          <p:cNvPr id="5" name="Picture 2"/>
          <p:cNvPicPr>
            <a:picLocks noChangeAspect="1"/>
          </p:cNvPicPr>
          <p:nvPr/>
        </p:nvPicPr>
        <p:blipFill>
          <a:blip r:embed="rId2"/>
          <a:stretch>
            <a:fillRect/>
          </a:stretch>
        </p:blipFill>
        <p:spPr>
          <a:xfrm>
            <a:off x="805813" y="702888"/>
            <a:ext cx="2590448" cy="2052230"/>
          </a:xfrm>
          <a:prstGeom prst="rect">
            <a:avLst/>
          </a:prstGeom>
        </p:spPr>
      </p:pic>
      <p:pic>
        <p:nvPicPr>
          <p:cNvPr id="6" name="Picture 3"/>
          <p:cNvPicPr>
            <a:picLocks noChangeAspect="1"/>
          </p:cNvPicPr>
          <p:nvPr/>
        </p:nvPicPr>
        <p:blipFill>
          <a:blip r:embed="rId3"/>
          <a:stretch>
            <a:fillRect/>
          </a:stretch>
        </p:blipFill>
        <p:spPr>
          <a:xfrm>
            <a:off x="1737791" y="2617097"/>
            <a:ext cx="2405444" cy="2223752"/>
          </a:xfrm>
          <a:prstGeom prst="rect">
            <a:avLst/>
          </a:prstGeom>
        </p:spPr>
      </p:pic>
      <p:pic>
        <p:nvPicPr>
          <p:cNvPr id="7" name="Picture 4"/>
          <p:cNvPicPr>
            <a:picLocks noChangeAspect="1"/>
          </p:cNvPicPr>
          <p:nvPr/>
        </p:nvPicPr>
        <p:blipFill>
          <a:blip r:embed="rId4"/>
          <a:stretch>
            <a:fillRect/>
          </a:stretch>
        </p:blipFill>
        <p:spPr>
          <a:xfrm>
            <a:off x="5075213" y="633681"/>
            <a:ext cx="3342857" cy="4123809"/>
          </a:xfrm>
          <a:prstGeom prst="rect">
            <a:avLst/>
          </a:prstGeom>
        </p:spPr>
      </p:pic>
    </p:spTree>
    <p:extLst>
      <p:ext uri="{BB962C8B-B14F-4D97-AF65-F5344CB8AC3E}">
        <p14:creationId xmlns:p14="http://schemas.microsoft.com/office/powerpoint/2010/main" val="2399964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755336"/>
          </a:xfrm>
        </p:spPr>
        <p:txBody>
          <a:bodyPr>
            <a:normAutofit fontScale="90000"/>
          </a:bodyPr>
          <a:lstStyle/>
          <a:p>
            <a:pPr algn="ctr"/>
            <a:r>
              <a:rPr lang="en-US" sz="4000" dirty="0"/>
              <a:t>Managing the Tree –</a:t>
            </a:r>
            <a:br>
              <a:rPr lang="en-US" sz="4000" dirty="0"/>
            </a:br>
            <a:r>
              <a:rPr lang="en-US" sz="4000" dirty="0"/>
              <a:t>Alphabetize</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4"/>
          <p:cNvPicPr>
            <a:picLocks noChangeAspect="1"/>
          </p:cNvPicPr>
          <p:nvPr/>
        </p:nvPicPr>
        <p:blipFill>
          <a:blip r:embed="rId2"/>
          <a:stretch>
            <a:fillRect/>
          </a:stretch>
        </p:blipFill>
        <p:spPr>
          <a:xfrm>
            <a:off x="363828" y="1243087"/>
            <a:ext cx="2419048" cy="4190476"/>
          </a:xfrm>
          <a:prstGeom prst="rect">
            <a:avLst/>
          </a:prstGeom>
          <a:ln>
            <a:solidFill>
              <a:schemeClr val="tx1"/>
            </a:solidFill>
          </a:ln>
        </p:spPr>
      </p:pic>
      <p:sp>
        <p:nvSpPr>
          <p:cNvPr id="5" name="TextBox 1"/>
          <p:cNvSpPr txBox="1"/>
          <p:nvPr/>
        </p:nvSpPr>
        <p:spPr>
          <a:xfrm>
            <a:off x="3047698" y="1630165"/>
            <a:ext cx="3299237" cy="3416320"/>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When you create new enclosures</a:t>
            </a:r>
          </a:p>
          <a:p>
            <a:r>
              <a:rPr lang="en-US" dirty="0"/>
              <a:t>t</a:t>
            </a:r>
            <a:r>
              <a:rPr lang="en-US" dirty="0" smtClean="0"/>
              <a:t>hey are added at the top of the</a:t>
            </a:r>
          </a:p>
          <a:p>
            <a:r>
              <a:rPr lang="en-US" dirty="0"/>
              <a:t>l</a:t>
            </a:r>
            <a:r>
              <a:rPr lang="en-US" dirty="0" smtClean="0"/>
              <a:t>ist under the Parent enclosure.</a:t>
            </a:r>
          </a:p>
          <a:p>
            <a:r>
              <a:rPr lang="en-US" dirty="0" smtClean="0"/>
              <a:t>On the left we have added two</a:t>
            </a:r>
          </a:p>
          <a:p>
            <a:r>
              <a:rPr lang="en-US" dirty="0" smtClean="0"/>
              <a:t>New enclosures – Test and New</a:t>
            </a:r>
          </a:p>
          <a:p>
            <a:r>
              <a:rPr lang="en-US" dirty="0" smtClean="0"/>
              <a:t>Test.</a:t>
            </a:r>
          </a:p>
          <a:p>
            <a:endParaRPr lang="en-US" dirty="0"/>
          </a:p>
          <a:p>
            <a:r>
              <a:rPr lang="en-US" dirty="0" smtClean="0"/>
              <a:t>If you highlight the Parent </a:t>
            </a:r>
          </a:p>
          <a:p>
            <a:r>
              <a:rPr lang="en-US" dirty="0" smtClean="0"/>
              <a:t>Enclosure and select to </a:t>
            </a:r>
          </a:p>
          <a:p>
            <a:r>
              <a:rPr lang="en-US" dirty="0" smtClean="0"/>
              <a:t>“Alphabetize Selected” the</a:t>
            </a:r>
          </a:p>
          <a:p>
            <a:r>
              <a:rPr lang="en-US" dirty="0" smtClean="0"/>
              <a:t>Child enclosures will be listed</a:t>
            </a:r>
          </a:p>
          <a:p>
            <a:r>
              <a:rPr lang="en-US" dirty="0"/>
              <a:t>a</a:t>
            </a:r>
            <a:r>
              <a:rPr lang="en-US" dirty="0" smtClean="0"/>
              <a:t>lphabetically as on the right.</a:t>
            </a:r>
            <a:endParaRPr lang="en-US" dirty="0"/>
          </a:p>
        </p:txBody>
      </p:sp>
      <p:pic>
        <p:nvPicPr>
          <p:cNvPr id="6" name="Picture 5"/>
          <p:cNvPicPr>
            <a:picLocks noChangeAspect="1"/>
          </p:cNvPicPr>
          <p:nvPr/>
        </p:nvPicPr>
        <p:blipFill>
          <a:blip r:embed="rId3"/>
          <a:stretch>
            <a:fillRect/>
          </a:stretch>
        </p:blipFill>
        <p:spPr>
          <a:xfrm>
            <a:off x="6611757" y="1771658"/>
            <a:ext cx="2085714" cy="3133333"/>
          </a:xfrm>
          <a:prstGeom prst="rect">
            <a:avLst/>
          </a:prstGeom>
          <a:ln>
            <a:solidFill>
              <a:schemeClr val="tx1"/>
            </a:solidFill>
          </a:ln>
        </p:spPr>
      </p:pic>
    </p:spTree>
    <p:extLst>
      <p:ext uri="{BB962C8B-B14F-4D97-AF65-F5344CB8AC3E}">
        <p14:creationId xmlns:p14="http://schemas.microsoft.com/office/powerpoint/2010/main" val="39766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50029"/>
            <a:ext cx="7886700" cy="1325563"/>
          </a:xfrm>
        </p:spPr>
        <p:txBody>
          <a:bodyPr>
            <a:normAutofit/>
          </a:bodyPr>
          <a:lstStyle/>
          <a:p>
            <a:pPr algn="ctr"/>
            <a:r>
              <a:rPr lang="en-US" sz="4000" dirty="0"/>
              <a:t>Planned Taxa</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304800" y="802552"/>
            <a:ext cx="4810437" cy="4019247"/>
          </a:xfrm>
          <a:prstGeom prst="rect">
            <a:avLst/>
          </a:prstGeom>
          <a:ln>
            <a:solidFill>
              <a:schemeClr val="tx1"/>
            </a:solidFill>
          </a:ln>
        </p:spPr>
      </p:pic>
      <p:sp>
        <p:nvSpPr>
          <p:cNvPr id="5" name="TextBox 3"/>
          <p:cNvSpPr txBox="1"/>
          <p:nvPr/>
        </p:nvSpPr>
        <p:spPr>
          <a:xfrm>
            <a:off x="5524403" y="898985"/>
            <a:ext cx="2990947" cy="3077766"/>
          </a:xfrm>
          <a:prstGeom prst="rect">
            <a:avLst/>
          </a:prstGeom>
          <a:solidFill>
            <a:schemeClr val="accent1">
              <a:lumMod val="20000"/>
              <a:lumOff val="80000"/>
            </a:schemeClr>
          </a:solidFill>
          <a:ln>
            <a:solidFill>
              <a:schemeClr val="tx1"/>
            </a:solidFill>
          </a:ln>
        </p:spPr>
        <p:txBody>
          <a:bodyPr wrap="none" rtlCol="0">
            <a:spAutoFit/>
          </a:bodyPr>
          <a:lstStyle/>
          <a:p>
            <a:r>
              <a:rPr lang="en-US" sz="1600" dirty="0" smtClean="0"/>
              <a:t>You can record the species, the</a:t>
            </a:r>
          </a:p>
          <a:p>
            <a:r>
              <a:rPr lang="en-US" sz="1600" dirty="0"/>
              <a:t>s</a:t>
            </a:r>
            <a:r>
              <a:rPr lang="en-US" sz="1600" dirty="0" smtClean="0"/>
              <a:t>exes desired and the Target Year.</a:t>
            </a:r>
          </a:p>
          <a:p>
            <a:r>
              <a:rPr lang="en-US" sz="1600" dirty="0" smtClean="0"/>
              <a:t>You can also mark it as Active by</a:t>
            </a:r>
          </a:p>
          <a:p>
            <a:r>
              <a:rPr lang="en-US" sz="1600" dirty="0"/>
              <a:t>c</a:t>
            </a:r>
            <a:r>
              <a:rPr lang="en-US" sz="1600" dirty="0" smtClean="0"/>
              <a:t>hecking the box or Inactive by</a:t>
            </a:r>
          </a:p>
          <a:p>
            <a:r>
              <a:rPr lang="en-US" sz="1600" dirty="0"/>
              <a:t>u</a:t>
            </a:r>
            <a:r>
              <a:rPr lang="en-US" sz="1600" dirty="0" smtClean="0"/>
              <a:t>nchecking it. So even if you</a:t>
            </a:r>
          </a:p>
          <a:p>
            <a:r>
              <a:rPr lang="en-US" sz="1600" dirty="0"/>
              <a:t>c</a:t>
            </a:r>
            <a:r>
              <a:rPr lang="en-US" sz="1600" dirty="0" smtClean="0"/>
              <a:t>hange your mind you can review</a:t>
            </a:r>
          </a:p>
          <a:p>
            <a:r>
              <a:rPr lang="en-US" sz="1600" dirty="0"/>
              <a:t>w</a:t>
            </a:r>
            <a:r>
              <a:rPr lang="en-US" sz="1600" dirty="0" smtClean="0"/>
              <a:t>hat your plans had been. For</a:t>
            </a:r>
          </a:p>
          <a:p>
            <a:r>
              <a:rPr lang="en-US" sz="1600" dirty="0"/>
              <a:t>t</a:t>
            </a:r>
            <a:r>
              <a:rPr lang="en-US" sz="1600" dirty="0" smtClean="0"/>
              <a:t>his enclosure we want to acquire</a:t>
            </a:r>
          </a:p>
          <a:p>
            <a:r>
              <a:rPr lang="en-US" sz="1600" dirty="0"/>
              <a:t>t</a:t>
            </a:r>
            <a:r>
              <a:rPr lang="en-US" sz="1600" dirty="0" smtClean="0"/>
              <a:t>wo female Dexter cows in 2015.</a:t>
            </a:r>
          </a:p>
          <a:p>
            <a:r>
              <a:rPr lang="en-US" sz="1600" dirty="0" smtClean="0"/>
              <a:t>We had originally wanted to get</a:t>
            </a:r>
          </a:p>
          <a:p>
            <a:r>
              <a:rPr lang="en-US" sz="1600" dirty="0"/>
              <a:t>a</a:t>
            </a:r>
            <a:r>
              <a:rPr lang="en-US" sz="1600" dirty="0" smtClean="0"/>
              <a:t> male in 2016 but delayed that</a:t>
            </a:r>
          </a:p>
          <a:p>
            <a:r>
              <a:rPr lang="en-US" sz="1600" dirty="0"/>
              <a:t>a</a:t>
            </a:r>
            <a:r>
              <a:rPr lang="en-US" sz="1600" dirty="0" smtClean="0"/>
              <a:t>cquisition until 2017.</a:t>
            </a:r>
            <a:endParaRPr lang="en-US" sz="1600" dirty="0"/>
          </a:p>
        </p:txBody>
      </p:sp>
      <p:pic>
        <p:nvPicPr>
          <p:cNvPr id="6" name="Picture 4"/>
          <p:cNvPicPr>
            <a:picLocks noChangeAspect="1"/>
          </p:cNvPicPr>
          <p:nvPr/>
        </p:nvPicPr>
        <p:blipFill>
          <a:blip r:embed="rId3"/>
          <a:stretch>
            <a:fillRect/>
          </a:stretch>
        </p:blipFill>
        <p:spPr>
          <a:xfrm>
            <a:off x="0" y="4395155"/>
            <a:ext cx="5676190" cy="1895238"/>
          </a:xfrm>
          <a:prstGeom prst="rect">
            <a:avLst/>
          </a:prstGeom>
          <a:ln>
            <a:solidFill>
              <a:schemeClr val="tx1"/>
            </a:solidFill>
          </a:ln>
        </p:spPr>
      </p:pic>
    </p:spTree>
    <p:extLst>
      <p:ext uri="{BB962C8B-B14F-4D97-AF65-F5344CB8AC3E}">
        <p14:creationId xmlns:p14="http://schemas.microsoft.com/office/powerpoint/2010/main" val="2183102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5787"/>
            <a:ext cx="7886700" cy="1325563"/>
          </a:xfrm>
        </p:spPr>
        <p:txBody>
          <a:bodyPr>
            <a:normAutofit/>
          </a:bodyPr>
          <a:lstStyle/>
          <a:p>
            <a:pPr algn="ctr"/>
            <a:r>
              <a:rPr lang="en-US" sz="4000" dirty="0"/>
              <a:t>Planned Taxa Search</a:t>
            </a:r>
            <a:endParaRPr lang="en-GB" sz="4000" dirty="0"/>
          </a:p>
        </p:txBody>
      </p:sp>
      <p:pic>
        <p:nvPicPr>
          <p:cNvPr id="4" name="Picture 5"/>
          <p:cNvPicPr>
            <a:picLocks noChangeAspect="1"/>
          </p:cNvPicPr>
          <p:nvPr/>
        </p:nvPicPr>
        <p:blipFill>
          <a:blip r:embed="rId2"/>
          <a:stretch>
            <a:fillRect/>
          </a:stretch>
        </p:blipFill>
        <p:spPr>
          <a:xfrm>
            <a:off x="426581" y="4377473"/>
            <a:ext cx="8290838" cy="1192768"/>
          </a:xfrm>
          <a:prstGeom prst="rect">
            <a:avLst/>
          </a:prstGeom>
          <a:ln>
            <a:solidFill>
              <a:schemeClr val="tx1"/>
            </a:solidFill>
          </a:ln>
        </p:spPr>
      </p:pic>
      <p:pic>
        <p:nvPicPr>
          <p:cNvPr id="5" name="Picture 4"/>
          <p:cNvPicPr>
            <a:picLocks noGrp="1" noChangeAspect="1"/>
          </p:cNvPicPr>
          <p:nvPr>
            <p:ph idx="1"/>
          </p:nvPr>
        </p:nvPicPr>
        <p:blipFill>
          <a:blip r:embed="rId3"/>
          <a:stretch>
            <a:fillRect/>
          </a:stretch>
        </p:blipFill>
        <p:spPr>
          <a:xfrm>
            <a:off x="628650" y="1149776"/>
            <a:ext cx="2304762" cy="2647619"/>
          </a:xfrm>
          <a:prstGeom prst="rect">
            <a:avLst/>
          </a:prstGeom>
          <a:ln>
            <a:solidFill>
              <a:schemeClr val="tx1"/>
            </a:solidFill>
          </a:ln>
        </p:spPr>
      </p:pic>
      <p:sp>
        <p:nvSpPr>
          <p:cNvPr id="6" name="TextBox 3"/>
          <p:cNvSpPr txBox="1"/>
          <p:nvPr/>
        </p:nvSpPr>
        <p:spPr>
          <a:xfrm>
            <a:off x="3165002" y="1873421"/>
            <a:ext cx="5552417" cy="1200329"/>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You can search for your Planned Taxa by Taxonomy, </a:t>
            </a:r>
          </a:p>
          <a:p>
            <a:r>
              <a:rPr lang="en-US" dirty="0" smtClean="0"/>
              <a:t>Target Year and Active or Inactive. Here we are searching </a:t>
            </a:r>
          </a:p>
          <a:p>
            <a:r>
              <a:rPr lang="en-US" dirty="0" smtClean="0"/>
              <a:t>for our Plans for 2015. The results display the Enclosure,</a:t>
            </a:r>
          </a:p>
          <a:p>
            <a:r>
              <a:rPr lang="en-US" dirty="0" smtClean="0"/>
              <a:t>Taxonomy, sexes and target year.</a:t>
            </a:r>
            <a:endParaRPr lang="en-US" dirty="0"/>
          </a:p>
        </p:txBody>
      </p:sp>
    </p:spTree>
    <p:extLst>
      <p:ext uri="{BB962C8B-B14F-4D97-AF65-F5344CB8AC3E}">
        <p14:creationId xmlns:p14="http://schemas.microsoft.com/office/powerpoint/2010/main" val="1476355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37150"/>
            <a:ext cx="7886700" cy="1325563"/>
          </a:xfrm>
        </p:spPr>
        <p:txBody>
          <a:bodyPr>
            <a:normAutofit/>
          </a:bodyPr>
          <a:lstStyle/>
          <a:p>
            <a:pPr algn="ctr"/>
            <a:r>
              <a:rPr lang="en-US" sz="4000" dirty="0"/>
              <a:t>Enclosure Alerts</a:t>
            </a:r>
            <a:endParaRPr lang="en-GB" sz="4000" dirty="0"/>
          </a:p>
        </p:txBody>
      </p:sp>
      <p:sp>
        <p:nvSpPr>
          <p:cNvPr id="3" name="Tijdelijke aanduiding voor inhoud 2"/>
          <p:cNvSpPr>
            <a:spLocks noGrp="1"/>
          </p:cNvSpPr>
          <p:nvPr>
            <p:ph idx="1"/>
          </p:nvPr>
        </p:nvSpPr>
        <p:spPr/>
        <p:txBody>
          <a:bodyPr/>
          <a:lstStyle/>
          <a:p>
            <a:endParaRPr lang="en-GB"/>
          </a:p>
        </p:txBody>
      </p:sp>
      <p:sp>
        <p:nvSpPr>
          <p:cNvPr id="4" name="TextBox 2"/>
          <p:cNvSpPr txBox="1"/>
          <p:nvPr/>
        </p:nvSpPr>
        <p:spPr>
          <a:xfrm>
            <a:off x="119948" y="789593"/>
            <a:ext cx="8904104" cy="1754326"/>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Enclosure Alerts can be used for many situation where you need a heads up on something</a:t>
            </a:r>
          </a:p>
          <a:p>
            <a:r>
              <a:rPr lang="en-US" dirty="0"/>
              <a:t>a</a:t>
            </a:r>
            <a:r>
              <a:rPr lang="en-US" dirty="0" smtClean="0"/>
              <a:t>bout the Enclosure. Your Aldabra tortoises have been digging along the back wall.</a:t>
            </a:r>
          </a:p>
          <a:p>
            <a:r>
              <a:rPr lang="en-US" dirty="0" smtClean="0"/>
              <a:t>Repairs will be made next week but meanwhile you want the keepers to check and fill in</a:t>
            </a:r>
          </a:p>
          <a:p>
            <a:r>
              <a:rPr lang="en-US" dirty="0"/>
              <a:t>a</a:t>
            </a:r>
            <a:r>
              <a:rPr lang="en-US" dirty="0" smtClean="0"/>
              <a:t>ny holes they find. Your USDA inspector is coming for a recheck of a violation. An</a:t>
            </a:r>
          </a:p>
          <a:p>
            <a:r>
              <a:rPr lang="en-US" dirty="0"/>
              <a:t>e</a:t>
            </a:r>
            <a:r>
              <a:rPr lang="en-US" dirty="0" smtClean="0"/>
              <a:t>xhibit sponsor is bringing his family to see the exhibit they sponsored so it needs to be open</a:t>
            </a:r>
          </a:p>
          <a:p>
            <a:r>
              <a:rPr lang="en-US" dirty="0"/>
              <a:t>e</a:t>
            </a:r>
            <a:r>
              <a:rPr lang="en-US" dirty="0" smtClean="0"/>
              <a:t>arlier than normal.</a:t>
            </a:r>
            <a:endParaRPr lang="en-US" dirty="0"/>
          </a:p>
        </p:txBody>
      </p:sp>
      <p:pic>
        <p:nvPicPr>
          <p:cNvPr id="5" name="Picture 3"/>
          <p:cNvPicPr>
            <a:picLocks noChangeAspect="1"/>
          </p:cNvPicPr>
          <p:nvPr/>
        </p:nvPicPr>
        <p:blipFill>
          <a:blip r:embed="rId2"/>
          <a:stretch>
            <a:fillRect/>
          </a:stretch>
        </p:blipFill>
        <p:spPr>
          <a:xfrm>
            <a:off x="225380" y="2617503"/>
            <a:ext cx="4607419" cy="3485876"/>
          </a:xfrm>
          <a:prstGeom prst="rect">
            <a:avLst/>
          </a:prstGeom>
          <a:ln>
            <a:solidFill>
              <a:schemeClr val="tx1"/>
            </a:solidFill>
          </a:ln>
        </p:spPr>
      </p:pic>
      <p:sp>
        <p:nvSpPr>
          <p:cNvPr id="6" name="TextBox 4"/>
          <p:cNvSpPr txBox="1"/>
          <p:nvPr/>
        </p:nvSpPr>
        <p:spPr>
          <a:xfrm>
            <a:off x="5269070" y="3013332"/>
            <a:ext cx="3417730" cy="2585323"/>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The Alert Text should be short as</a:t>
            </a:r>
          </a:p>
          <a:p>
            <a:r>
              <a:rPr lang="en-US" dirty="0"/>
              <a:t>t</a:t>
            </a:r>
            <a:r>
              <a:rPr lang="en-US" dirty="0" smtClean="0"/>
              <a:t>hat is what will appear on the</a:t>
            </a:r>
          </a:p>
          <a:p>
            <a:r>
              <a:rPr lang="en-US" dirty="0" smtClean="0"/>
              <a:t>Calendar. Priority is Urgent to Low.</a:t>
            </a:r>
          </a:p>
          <a:p>
            <a:r>
              <a:rPr lang="en-US" dirty="0" smtClean="0"/>
              <a:t>If the Alert is only for one day</a:t>
            </a:r>
          </a:p>
          <a:p>
            <a:r>
              <a:rPr lang="en-US" dirty="0"/>
              <a:t>c</a:t>
            </a:r>
            <a:r>
              <a:rPr lang="en-US" dirty="0" smtClean="0"/>
              <a:t>heck the All Day checkbox. If it</a:t>
            </a:r>
          </a:p>
          <a:p>
            <a:r>
              <a:rPr lang="en-US" dirty="0"/>
              <a:t>i</a:t>
            </a:r>
            <a:r>
              <a:rPr lang="en-US" dirty="0" smtClean="0"/>
              <a:t>s only for part of the day you can </a:t>
            </a:r>
          </a:p>
          <a:p>
            <a:r>
              <a:rPr lang="en-US" dirty="0"/>
              <a:t>e</a:t>
            </a:r>
            <a:r>
              <a:rPr lang="en-US" dirty="0" smtClean="0"/>
              <a:t>nter the appropriate times. Use</a:t>
            </a:r>
          </a:p>
          <a:p>
            <a:r>
              <a:rPr lang="en-US" dirty="0"/>
              <a:t>t</a:t>
            </a:r>
            <a:r>
              <a:rPr lang="en-US" dirty="0" smtClean="0"/>
              <a:t>he Details box to provide further</a:t>
            </a:r>
          </a:p>
          <a:p>
            <a:r>
              <a:rPr lang="en-US" dirty="0"/>
              <a:t>c</a:t>
            </a:r>
            <a:r>
              <a:rPr lang="en-US" dirty="0" smtClean="0"/>
              <a:t>omments and explanations.</a:t>
            </a:r>
            <a:endParaRPr lang="en-US" dirty="0"/>
          </a:p>
        </p:txBody>
      </p:sp>
    </p:spTree>
    <p:extLst>
      <p:ext uri="{BB962C8B-B14F-4D97-AF65-F5344CB8AC3E}">
        <p14:creationId xmlns:p14="http://schemas.microsoft.com/office/powerpoint/2010/main" val="28355846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88665"/>
            <a:ext cx="7886700" cy="1347764"/>
          </a:xfrm>
        </p:spPr>
        <p:txBody>
          <a:bodyPr>
            <a:normAutofit/>
          </a:bodyPr>
          <a:lstStyle/>
          <a:p>
            <a:pPr algn="ctr"/>
            <a:r>
              <a:rPr lang="en-US" sz="4000" dirty="0"/>
              <a:t>Alerts in Calendar</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206078" y="916546"/>
            <a:ext cx="6633657" cy="4852181"/>
          </a:xfrm>
          <a:prstGeom prst="rect">
            <a:avLst/>
          </a:prstGeom>
          <a:ln>
            <a:solidFill>
              <a:schemeClr val="tx1"/>
            </a:solidFill>
          </a:ln>
        </p:spPr>
      </p:pic>
      <p:sp>
        <p:nvSpPr>
          <p:cNvPr id="5" name="TextBox 3"/>
          <p:cNvSpPr txBox="1"/>
          <p:nvPr/>
        </p:nvSpPr>
        <p:spPr>
          <a:xfrm>
            <a:off x="2497252" y="2264310"/>
            <a:ext cx="6046271" cy="923330"/>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The Enclosure Alerts will display in the Calendar. The all day or</a:t>
            </a:r>
          </a:p>
          <a:p>
            <a:r>
              <a:rPr lang="en-US" dirty="0"/>
              <a:t>m</a:t>
            </a:r>
            <a:r>
              <a:rPr lang="en-US" dirty="0" smtClean="0"/>
              <a:t>ultiple day Alerts are highlighted in red. The Alerts for a time</a:t>
            </a:r>
          </a:p>
          <a:p>
            <a:r>
              <a:rPr lang="en-US" dirty="0"/>
              <a:t>r</a:t>
            </a:r>
            <a:r>
              <a:rPr lang="en-US" dirty="0" smtClean="0"/>
              <a:t>ange are displayed with red type. </a:t>
            </a:r>
            <a:endParaRPr lang="en-US" dirty="0"/>
          </a:p>
        </p:txBody>
      </p:sp>
    </p:spTree>
    <p:extLst>
      <p:ext uri="{BB962C8B-B14F-4D97-AF65-F5344CB8AC3E}">
        <p14:creationId xmlns:p14="http://schemas.microsoft.com/office/powerpoint/2010/main" val="2164015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33698"/>
            <a:ext cx="7886700" cy="613668"/>
          </a:xfrm>
        </p:spPr>
        <p:txBody>
          <a:bodyPr>
            <a:normAutofit fontScale="90000"/>
          </a:bodyPr>
          <a:lstStyle/>
          <a:p>
            <a:pPr algn="ctr"/>
            <a:r>
              <a:rPr lang="en-US" sz="4000" dirty="0"/>
              <a:t>Viewing/Editing</a:t>
            </a:r>
            <a:endParaRPr lang="en-GB" sz="4000" dirty="0"/>
          </a:p>
        </p:txBody>
      </p:sp>
      <p:pic>
        <p:nvPicPr>
          <p:cNvPr id="5" name="Picture 3"/>
          <p:cNvPicPr>
            <a:picLocks noGrp="1" noChangeAspect="1"/>
          </p:cNvPicPr>
          <p:nvPr>
            <p:ph idx="1"/>
          </p:nvPr>
        </p:nvPicPr>
        <p:blipFill>
          <a:blip r:embed="rId2"/>
          <a:stretch>
            <a:fillRect/>
          </a:stretch>
        </p:blipFill>
        <p:spPr>
          <a:xfrm>
            <a:off x="416674" y="748375"/>
            <a:ext cx="7886700" cy="3285358"/>
          </a:xfrm>
          <a:prstGeom prst="rect">
            <a:avLst/>
          </a:prstGeom>
          <a:ln>
            <a:solidFill>
              <a:schemeClr val="tx1"/>
            </a:solidFill>
          </a:ln>
        </p:spPr>
      </p:pic>
      <p:sp>
        <p:nvSpPr>
          <p:cNvPr id="4" name="TextBox 4"/>
          <p:cNvSpPr txBox="1"/>
          <p:nvPr/>
        </p:nvSpPr>
        <p:spPr>
          <a:xfrm>
            <a:off x="628650" y="4001294"/>
            <a:ext cx="7462749" cy="1754326"/>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Double clicking on the Alert will open it up. You can see that the Sponsor visit</a:t>
            </a:r>
          </a:p>
          <a:p>
            <a:r>
              <a:rPr lang="en-US" dirty="0" smtClean="0"/>
              <a:t>Alert is only from 7:00 – 7:30. You can also assign the Alert to a specific staff </a:t>
            </a:r>
          </a:p>
          <a:p>
            <a:r>
              <a:rPr lang="en-US" dirty="0"/>
              <a:t>m</a:t>
            </a:r>
            <a:r>
              <a:rPr lang="en-US" dirty="0" smtClean="0"/>
              <a:t>ember. This would allow them to view only their Alerts using the Currently</a:t>
            </a:r>
          </a:p>
          <a:p>
            <a:r>
              <a:rPr lang="en-US" dirty="0" smtClean="0"/>
              <a:t>Viewing staff drop down list. If the Alert is one that can be completed you can</a:t>
            </a:r>
          </a:p>
          <a:p>
            <a:r>
              <a:rPr lang="en-US" dirty="0" smtClean="0"/>
              <a:t>Mark Complete. This will remove the red “!” from in front of the Alert in the</a:t>
            </a:r>
          </a:p>
          <a:p>
            <a:r>
              <a:rPr lang="en-US" dirty="0" smtClean="0"/>
              <a:t>Calendar.</a:t>
            </a:r>
            <a:endParaRPr lang="en-US" dirty="0"/>
          </a:p>
        </p:txBody>
      </p:sp>
    </p:spTree>
    <p:extLst>
      <p:ext uri="{BB962C8B-B14F-4D97-AF65-F5344CB8AC3E}">
        <p14:creationId xmlns:p14="http://schemas.microsoft.com/office/powerpoint/2010/main" val="2592456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5787"/>
            <a:ext cx="7886700" cy="1325563"/>
          </a:xfrm>
        </p:spPr>
        <p:txBody>
          <a:bodyPr>
            <a:normAutofit/>
          </a:bodyPr>
          <a:lstStyle/>
          <a:p>
            <a:pPr algn="ctr"/>
            <a:r>
              <a:rPr lang="en-US" sz="4000" dirty="0"/>
              <a:t>And so much more!!!</a:t>
            </a:r>
            <a:endParaRPr lang="en-GB" sz="4000" dirty="0"/>
          </a:p>
        </p:txBody>
      </p:sp>
      <p:sp>
        <p:nvSpPr>
          <p:cNvPr id="3" name="Tijdelijke aanduiding voor inhoud 2"/>
          <p:cNvSpPr>
            <a:spLocks noGrp="1"/>
          </p:cNvSpPr>
          <p:nvPr>
            <p:ph idx="1"/>
          </p:nvPr>
        </p:nvSpPr>
        <p:spPr/>
        <p:txBody>
          <a:bodyPr/>
          <a:lstStyle/>
          <a:p>
            <a:r>
              <a:rPr lang="en-US" dirty="0"/>
              <a:t>Maintenance</a:t>
            </a:r>
          </a:p>
          <a:p>
            <a:r>
              <a:rPr lang="en-US" dirty="0"/>
              <a:t>Maintenance Requests</a:t>
            </a:r>
          </a:p>
          <a:p>
            <a:r>
              <a:rPr lang="en-US" dirty="0"/>
              <a:t>Responsible Party</a:t>
            </a:r>
          </a:p>
          <a:p>
            <a:pPr lvl="1"/>
            <a:r>
              <a:rPr lang="en-US" dirty="0"/>
              <a:t>Who is in charge</a:t>
            </a:r>
          </a:p>
          <a:p>
            <a:endParaRPr lang="en-GB" dirty="0"/>
          </a:p>
        </p:txBody>
      </p:sp>
      <p:pic>
        <p:nvPicPr>
          <p:cNvPr id="4" name="Picture 5"/>
          <p:cNvPicPr>
            <a:picLocks noChangeAspect="1"/>
          </p:cNvPicPr>
          <p:nvPr/>
        </p:nvPicPr>
        <p:blipFill>
          <a:blip r:embed="rId2"/>
          <a:stretch>
            <a:fillRect/>
          </a:stretch>
        </p:blipFill>
        <p:spPr>
          <a:xfrm>
            <a:off x="4673958" y="2308866"/>
            <a:ext cx="4180991" cy="3384856"/>
          </a:xfrm>
          <a:prstGeom prst="rect">
            <a:avLst/>
          </a:prstGeom>
          <a:effectLst>
            <a:softEdge rad="127000"/>
          </a:effectLst>
        </p:spPr>
      </p:pic>
    </p:spTree>
    <p:extLst>
      <p:ext uri="{BB962C8B-B14F-4D97-AF65-F5344CB8AC3E}">
        <p14:creationId xmlns:p14="http://schemas.microsoft.com/office/powerpoint/2010/main" val="42273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normAutofit/>
          </a:bodyPr>
          <a:lstStyle/>
          <a:p>
            <a:pPr algn="ctr"/>
            <a:r>
              <a:rPr lang="en-US" sz="4000" dirty="0"/>
              <a:t>And so much more!!!</a:t>
            </a:r>
            <a:endParaRPr lang="en-GB" sz="4000" dirty="0"/>
          </a:p>
        </p:txBody>
      </p:sp>
      <p:sp>
        <p:nvSpPr>
          <p:cNvPr id="3" name="Tijdelijke aanduiding voor inhoud 2"/>
          <p:cNvSpPr>
            <a:spLocks noGrp="1"/>
          </p:cNvSpPr>
          <p:nvPr>
            <p:ph idx="1"/>
          </p:nvPr>
        </p:nvSpPr>
        <p:spPr/>
        <p:txBody>
          <a:bodyPr/>
          <a:lstStyle/>
          <a:p>
            <a:r>
              <a:rPr lang="en-US" dirty="0"/>
              <a:t>Feed Logs</a:t>
            </a:r>
          </a:p>
          <a:p>
            <a:pPr lvl="1"/>
            <a:r>
              <a:rPr lang="en-US" dirty="0"/>
              <a:t>Apply to Occupants</a:t>
            </a:r>
          </a:p>
        </p:txBody>
      </p:sp>
      <p:pic>
        <p:nvPicPr>
          <p:cNvPr id="4" name="Picture 5"/>
          <p:cNvPicPr>
            <a:picLocks noChangeAspect="1"/>
          </p:cNvPicPr>
          <p:nvPr/>
        </p:nvPicPr>
        <p:blipFill>
          <a:blip r:embed="rId2"/>
          <a:stretch>
            <a:fillRect/>
          </a:stretch>
        </p:blipFill>
        <p:spPr>
          <a:xfrm>
            <a:off x="1008846" y="2824011"/>
            <a:ext cx="4533419" cy="3753537"/>
          </a:xfrm>
          <a:prstGeom prst="rect">
            <a:avLst/>
          </a:prstGeom>
          <a:effectLst>
            <a:softEdge rad="127000"/>
          </a:effectLst>
        </p:spPr>
      </p:pic>
    </p:spTree>
    <p:extLst>
      <p:ext uri="{BB962C8B-B14F-4D97-AF65-F5344CB8AC3E}">
        <p14:creationId xmlns:p14="http://schemas.microsoft.com/office/powerpoint/2010/main" val="2337519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normAutofit/>
          </a:bodyPr>
          <a:lstStyle/>
          <a:p>
            <a:pPr algn="ctr"/>
            <a:r>
              <a:rPr lang="en-US" sz="4000" dirty="0"/>
              <a:t>And so much more!!!</a:t>
            </a:r>
            <a:endParaRPr lang="en-GB" sz="4000" dirty="0"/>
          </a:p>
        </p:txBody>
      </p:sp>
      <p:sp>
        <p:nvSpPr>
          <p:cNvPr id="3" name="Tijdelijke aanduiding voor inhoud 2"/>
          <p:cNvSpPr>
            <a:spLocks noGrp="1"/>
          </p:cNvSpPr>
          <p:nvPr>
            <p:ph idx="1"/>
          </p:nvPr>
        </p:nvSpPr>
        <p:spPr/>
        <p:txBody>
          <a:bodyPr/>
          <a:lstStyle/>
          <a:p>
            <a:r>
              <a:rPr lang="en-US" dirty="0"/>
              <a:t>Describe the Enclosure</a:t>
            </a:r>
          </a:p>
          <a:p>
            <a:pPr lvl="1"/>
            <a:r>
              <a:rPr lang="en-US" dirty="0"/>
              <a:t>Dimensions</a:t>
            </a:r>
          </a:p>
          <a:p>
            <a:pPr lvl="1"/>
            <a:r>
              <a:rPr lang="en-US" dirty="0"/>
              <a:t>Barriers</a:t>
            </a:r>
          </a:p>
          <a:p>
            <a:pPr lvl="1"/>
            <a:r>
              <a:rPr lang="en-US" dirty="0"/>
              <a:t>Plants</a:t>
            </a:r>
          </a:p>
          <a:p>
            <a:pPr lvl="1"/>
            <a:r>
              <a:rPr lang="en-US" dirty="0"/>
              <a:t>Substrate</a:t>
            </a:r>
          </a:p>
          <a:p>
            <a:pPr lvl="1"/>
            <a:r>
              <a:rPr lang="en-US" dirty="0"/>
              <a:t>Furniture</a:t>
            </a:r>
          </a:p>
          <a:p>
            <a:pPr lvl="1"/>
            <a:r>
              <a:rPr lang="en-US" dirty="0"/>
              <a:t>Applications</a:t>
            </a:r>
          </a:p>
          <a:p>
            <a:endParaRPr lang="en-GB" dirty="0"/>
          </a:p>
        </p:txBody>
      </p:sp>
      <p:pic>
        <p:nvPicPr>
          <p:cNvPr id="4" name="Picture 5"/>
          <p:cNvPicPr>
            <a:picLocks noChangeAspect="1"/>
          </p:cNvPicPr>
          <p:nvPr/>
        </p:nvPicPr>
        <p:blipFill>
          <a:blip r:embed="rId2"/>
          <a:stretch>
            <a:fillRect/>
          </a:stretch>
        </p:blipFill>
        <p:spPr>
          <a:xfrm>
            <a:off x="4305903" y="1928595"/>
            <a:ext cx="4571867" cy="3819114"/>
          </a:xfrm>
          <a:prstGeom prst="rect">
            <a:avLst/>
          </a:prstGeom>
          <a:effectLst>
            <a:softEdge rad="127000"/>
          </a:effectLst>
        </p:spPr>
      </p:pic>
    </p:spTree>
    <p:extLst>
      <p:ext uri="{BB962C8B-B14F-4D97-AF65-F5344CB8AC3E}">
        <p14:creationId xmlns:p14="http://schemas.microsoft.com/office/powerpoint/2010/main" val="4082805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sz="4000" dirty="0"/>
              <a:t>And so much more!!!</a:t>
            </a:r>
            <a:endParaRPr lang="en-GB" sz="4000" dirty="0"/>
          </a:p>
        </p:txBody>
      </p:sp>
      <p:sp>
        <p:nvSpPr>
          <p:cNvPr id="3" name="Tijdelijke aanduiding voor inhoud 2"/>
          <p:cNvSpPr>
            <a:spLocks noGrp="1"/>
          </p:cNvSpPr>
          <p:nvPr>
            <p:ph idx="1"/>
          </p:nvPr>
        </p:nvSpPr>
        <p:spPr/>
        <p:txBody>
          <a:bodyPr/>
          <a:lstStyle/>
          <a:p>
            <a:r>
              <a:rPr lang="en-US" dirty="0"/>
              <a:t>Permits</a:t>
            </a:r>
          </a:p>
          <a:p>
            <a:pPr lvl="1"/>
            <a:r>
              <a:rPr lang="en-US" dirty="0"/>
              <a:t>Assign to enclosure</a:t>
            </a:r>
          </a:p>
          <a:p>
            <a:endParaRPr lang="en-GB" dirty="0"/>
          </a:p>
        </p:txBody>
      </p:sp>
      <p:pic>
        <p:nvPicPr>
          <p:cNvPr id="4" name="Picture 5"/>
          <p:cNvPicPr>
            <a:picLocks noChangeAspect="1"/>
          </p:cNvPicPr>
          <p:nvPr/>
        </p:nvPicPr>
        <p:blipFill>
          <a:blip r:embed="rId2"/>
          <a:stretch>
            <a:fillRect/>
          </a:stretch>
        </p:blipFill>
        <p:spPr>
          <a:xfrm>
            <a:off x="628650" y="2819424"/>
            <a:ext cx="4800600" cy="3600450"/>
          </a:xfrm>
          <a:prstGeom prst="rect">
            <a:avLst/>
          </a:prstGeom>
          <a:effectLst>
            <a:softEdge rad="127000"/>
          </a:effectLst>
        </p:spPr>
      </p:pic>
    </p:spTree>
    <p:extLst>
      <p:ext uri="{BB962C8B-B14F-4D97-AF65-F5344CB8AC3E}">
        <p14:creationId xmlns:p14="http://schemas.microsoft.com/office/powerpoint/2010/main" val="207324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sz="4000" dirty="0"/>
              <a:t>And so much more!</a:t>
            </a:r>
            <a:endParaRPr lang="en-GB" sz="4000" dirty="0"/>
          </a:p>
        </p:txBody>
      </p:sp>
      <p:sp>
        <p:nvSpPr>
          <p:cNvPr id="3" name="Tijdelijke aanduiding voor inhoud 2"/>
          <p:cNvSpPr>
            <a:spLocks noGrp="1"/>
          </p:cNvSpPr>
          <p:nvPr>
            <p:ph idx="1"/>
          </p:nvPr>
        </p:nvSpPr>
        <p:spPr/>
        <p:txBody>
          <a:bodyPr/>
          <a:lstStyle/>
          <a:p>
            <a:r>
              <a:rPr lang="en-US" dirty="0"/>
              <a:t>Status</a:t>
            </a:r>
          </a:p>
          <a:p>
            <a:pPr lvl="1"/>
            <a:r>
              <a:rPr lang="en-US" dirty="0"/>
              <a:t>Viewing</a:t>
            </a:r>
          </a:p>
          <a:p>
            <a:pPr lvl="1"/>
            <a:r>
              <a:rPr lang="en-US" dirty="0"/>
              <a:t>Maintenance</a:t>
            </a:r>
          </a:p>
          <a:p>
            <a:pPr lvl="1"/>
            <a:r>
              <a:rPr lang="en-US" dirty="0"/>
              <a:t>Treatment</a:t>
            </a:r>
          </a:p>
          <a:p>
            <a:pPr lvl="1"/>
            <a:r>
              <a:rPr lang="en-US" dirty="0"/>
              <a:t>Sponsorship</a:t>
            </a:r>
          </a:p>
          <a:p>
            <a:pPr lvl="1"/>
            <a:r>
              <a:rPr lang="en-US" dirty="0"/>
              <a:t>Construction</a:t>
            </a:r>
          </a:p>
          <a:p>
            <a:pPr lvl="1"/>
            <a:r>
              <a:rPr lang="en-US" dirty="0"/>
              <a:t>Quarantine</a:t>
            </a:r>
          </a:p>
          <a:p>
            <a:pPr lvl="1"/>
            <a:r>
              <a:rPr lang="en-US" dirty="0"/>
              <a:t>Contamination</a:t>
            </a:r>
          </a:p>
          <a:p>
            <a:endParaRPr lang="en-GB" dirty="0"/>
          </a:p>
        </p:txBody>
      </p:sp>
      <p:pic>
        <p:nvPicPr>
          <p:cNvPr id="4" name="Picture 4"/>
          <p:cNvPicPr>
            <a:picLocks noChangeAspect="1"/>
          </p:cNvPicPr>
          <p:nvPr/>
        </p:nvPicPr>
        <p:blipFill>
          <a:blip r:embed="rId2"/>
          <a:stretch>
            <a:fillRect/>
          </a:stretch>
        </p:blipFill>
        <p:spPr>
          <a:xfrm>
            <a:off x="3473355" y="2209800"/>
            <a:ext cx="5404590" cy="2908941"/>
          </a:xfrm>
          <a:prstGeom prst="rect">
            <a:avLst/>
          </a:prstGeom>
          <a:effectLst>
            <a:softEdge rad="127000"/>
          </a:effectLst>
        </p:spPr>
      </p:pic>
    </p:spTree>
    <p:extLst>
      <p:ext uri="{BB962C8B-B14F-4D97-AF65-F5344CB8AC3E}">
        <p14:creationId xmlns:p14="http://schemas.microsoft.com/office/powerpoint/2010/main" val="27953346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31454"/>
            <a:ext cx="7886700" cy="948519"/>
          </a:xfrm>
        </p:spPr>
        <p:txBody>
          <a:bodyPr>
            <a:normAutofit fontScale="90000"/>
          </a:bodyPr>
          <a:lstStyle/>
          <a:p>
            <a:pPr algn="ctr"/>
            <a:r>
              <a:rPr lang="en-US" sz="4000" dirty="0"/>
              <a:t>Managing the Tree – </a:t>
            </a:r>
            <a:br>
              <a:rPr lang="en-US" sz="4000" dirty="0"/>
            </a:br>
            <a:r>
              <a:rPr lang="en-US" sz="4000" dirty="0"/>
              <a:t>Drag and Drop</a:t>
            </a:r>
            <a:endParaRPr lang="en-GB" sz="4000" dirty="0"/>
          </a:p>
        </p:txBody>
      </p:sp>
      <p:pic>
        <p:nvPicPr>
          <p:cNvPr id="4" name="Picture 2"/>
          <p:cNvPicPr>
            <a:picLocks noChangeAspect="1"/>
          </p:cNvPicPr>
          <p:nvPr/>
        </p:nvPicPr>
        <p:blipFill>
          <a:blip r:embed="rId2"/>
          <a:stretch>
            <a:fillRect/>
          </a:stretch>
        </p:blipFill>
        <p:spPr>
          <a:xfrm>
            <a:off x="422317" y="1682839"/>
            <a:ext cx="2285714" cy="2800000"/>
          </a:xfrm>
          <a:prstGeom prst="rect">
            <a:avLst/>
          </a:prstGeom>
          <a:ln>
            <a:solidFill>
              <a:schemeClr val="tx1"/>
            </a:solidFill>
          </a:ln>
        </p:spPr>
      </p:pic>
      <p:sp>
        <p:nvSpPr>
          <p:cNvPr id="5" name="TextBox 4"/>
          <p:cNvSpPr txBox="1"/>
          <p:nvPr/>
        </p:nvSpPr>
        <p:spPr>
          <a:xfrm>
            <a:off x="2914364" y="1665925"/>
            <a:ext cx="3657600" cy="3785652"/>
          </a:xfrm>
          <a:prstGeom prst="rect">
            <a:avLst/>
          </a:prstGeom>
          <a:solidFill>
            <a:schemeClr val="accent1">
              <a:lumMod val="20000"/>
              <a:lumOff val="80000"/>
            </a:schemeClr>
          </a:solidFill>
          <a:ln>
            <a:solidFill>
              <a:schemeClr val="tx1"/>
            </a:solidFill>
          </a:ln>
        </p:spPr>
        <p:txBody>
          <a:bodyPr wrap="square" rtlCol="0">
            <a:spAutoFit/>
          </a:bodyPr>
          <a:lstStyle/>
          <a:p>
            <a:r>
              <a:rPr lang="en-US" sz="1600" dirty="0" smtClean="0"/>
              <a:t>You can also change the order of the Enclosure Tree by using the Drag and Drop function. Simply left click on the enclosure you want to move and drag it to the correct spot in the Tree. When we added New Test enclosure we incorrectly put it under Asia as the Parent enclosure but the correct Parent was Africa.</a:t>
            </a:r>
          </a:p>
          <a:p>
            <a:endParaRPr lang="en-US" sz="1600" dirty="0"/>
          </a:p>
          <a:p>
            <a:r>
              <a:rPr lang="en-US" sz="1600" dirty="0" smtClean="0"/>
              <a:t>We dragged New Test into Africa and placed it alphabetically. This is not the same as actually physically moving a moveable enclosure. That function is covered under the Move History grid. It is simply cleaning up your Tree.</a:t>
            </a:r>
            <a:endParaRPr lang="en-US" sz="1600" dirty="0"/>
          </a:p>
        </p:txBody>
      </p:sp>
      <p:pic>
        <p:nvPicPr>
          <p:cNvPr id="6" name="Picture 3"/>
          <p:cNvPicPr>
            <a:picLocks noGrp="1" noChangeAspect="1"/>
          </p:cNvPicPr>
          <p:nvPr>
            <p:ph idx="1"/>
          </p:nvPr>
        </p:nvPicPr>
        <p:blipFill>
          <a:blip r:embed="rId3"/>
          <a:stretch>
            <a:fillRect/>
          </a:stretch>
        </p:blipFill>
        <p:spPr>
          <a:xfrm>
            <a:off x="6778297" y="1682839"/>
            <a:ext cx="1923810" cy="2809524"/>
          </a:xfrm>
          <a:prstGeom prst="rect">
            <a:avLst/>
          </a:prstGeom>
          <a:ln>
            <a:solidFill>
              <a:schemeClr val="tx1"/>
            </a:solidFill>
          </a:ln>
        </p:spPr>
      </p:pic>
    </p:spTree>
    <p:extLst>
      <p:ext uri="{BB962C8B-B14F-4D97-AF65-F5344CB8AC3E}">
        <p14:creationId xmlns:p14="http://schemas.microsoft.com/office/powerpoint/2010/main" val="10232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4712" y="3765148"/>
            <a:ext cx="7886700" cy="1325563"/>
          </a:xfrm>
        </p:spPr>
        <p:txBody>
          <a:bodyPr/>
          <a:lstStyle/>
          <a:p>
            <a:pPr algn="ctr"/>
            <a:r>
              <a:rPr lang="en-US" dirty="0"/>
              <a:t>Any Questions?</a:t>
            </a:r>
            <a:endParaRPr lang="en-GB" dirty="0"/>
          </a:p>
        </p:txBody>
      </p:sp>
      <p:sp>
        <p:nvSpPr>
          <p:cNvPr id="3" name="Tijdelijke aanduiding voor inhoud 2"/>
          <p:cNvSpPr>
            <a:spLocks noGrp="1"/>
          </p:cNvSpPr>
          <p:nvPr>
            <p:ph idx="1"/>
          </p:nvPr>
        </p:nvSpPr>
        <p:spPr>
          <a:xfrm>
            <a:off x="3088515" y="4682331"/>
            <a:ext cx="7886700" cy="4351338"/>
          </a:xfrm>
        </p:spPr>
        <p:txBody>
          <a:bodyPr/>
          <a:lstStyle/>
          <a:p>
            <a:pPr marL="0" indent="0">
              <a:buNone/>
            </a:pPr>
            <a:r>
              <a:rPr lang="en-US" dirty="0"/>
              <a:t>On Enclosures!</a:t>
            </a:r>
            <a:endParaRPr lang="en-GB" dirty="0"/>
          </a:p>
          <a:p>
            <a:endParaRPr lang="en-GB" dirty="0"/>
          </a:p>
        </p:txBody>
      </p:sp>
      <p:pic>
        <p:nvPicPr>
          <p:cNvPr id="4" name="Picture 5"/>
          <p:cNvPicPr>
            <a:picLocks noChangeAspect="1"/>
          </p:cNvPicPr>
          <p:nvPr/>
        </p:nvPicPr>
        <p:blipFill>
          <a:blip r:embed="rId2"/>
          <a:stretch>
            <a:fillRect/>
          </a:stretch>
        </p:blipFill>
        <p:spPr>
          <a:xfrm>
            <a:off x="1200955" y="301565"/>
            <a:ext cx="6559708" cy="3632583"/>
          </a:xfrm>
          <a:prstGeom prst="rect">
            <a:avLst/>
          </a:prstGeom>
          <a:effectLst>
            <a:softEdge rad="127000"/>
          </a:effectLst>
        </p:spPr>
      </p:pic>
    </p:spTree>
    <p:extLst>
      <p:ext uri="{BB962C8B-B14F-4D97-AF65-F5344CB8AC3E}">
        <p14:creationId xmlns:p14="http://schemas.microsoft.com/office/powerpoint/2010/main" val="268253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9041"/>
            <a:ext cx="7886700" cy="1325563"/>
          </a:xfrm>
        </p:spPr>
        <p:txBody>
          <a:bodyPr>
            <a:normAutofit/>
          </a:bodyPr>
          <a:lstStyle/>
          <a:p>
            <a:pPr algn="ctr"/>
            <a:r>
              <a:rPr lang="en-US" sz="3600" dirty="0"/>
              <a:t>Any questions on adding enclosures and managing the tree?</a:t>
            </a:r>
            <a:endParaRPr lang="en-GB" sz="36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524000" y="1298542"/>
            <a:ext cx="6096000" cy="4529774"/>
          </a:xfrm>
          <a:prstGeom prst="rect">
            <a:avLst/>
          </a:prstGeom>
          <a:effectLst>
            <a:softEdge rad="127000"/>
          </a:effectLst>
        </p:spPr>
      </p:pic>
    </p:spTree>
    <p:extLst>
      <p:ext uri="{BB962C8B-B14F-4D97-AF65-F5344CB8AC3E}">
        <p14:creationId xmlns:p14="http://schemas.microsoft.com/office/powerpoint/2010/main" val="10442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5757"/>
            <a:ext cx="7886700" cy="979756"/>
          </a:xfrm>
        </p:spPr>
        <p:txBody>
          <a:bodyPr>
            <a:normAutofit/>
          </a:bodyPr>
          <a:lstStyle/>
          <a:p>
            <a:pPr algn="ctr"/>
            <a:r>
              <a:rPr lang="en-US" sz="4000" dirty="0"/>
              <a:t>Inactive Enclosures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995809" y="735057"/>
            <a:ext cx="7152381" cy="3390476"/>
          </a:xfrm>
          <a:prstGeom prst="rect">
            <a:avLst/>
          </a:prstGeom>
          <a:ln>
            <a:solidFill>
              <a:schemeClr val="tx1"/>
            </a:solidFill>
          </a:ln>
        </p:spPr>
      </p:pic>
      <p:sp>
        <p:nvSpPr>
          <p:cNvPr id="5" name="TextBox 4"/>
          <p:cNvSpPr txBox="1"/>
          <p:nvPr/>
        </p:nvSpPr>
        <p:spPr>
          <a:xfrm>
            <a:off x="995809" y="4196940"/>
            <a:ext cx="7074694" cy="1600438"/>
          </a:xfrm>
          <a:prstGeom prst="rect">
            <a:avLst/>
          </a:prstGeom>
          <a:solidFill>
            <a:schemeClr val="accent1">
              <a:lumMod val="20000"/>
              <a:lumOff val="80000"/>
            </a:schemeClr>
          </a:solidFill>
          <a:ln>
            <a:solidFill>
              <a:schemeClr val="tx1"/>
            </a:solidFill>
          </a:ln>
        </p:spPr>
        <p:txBody>
          <a:bodyPr wrap="none" rtlCol="0">
            <a:spAutoFit/>
          </a:bodyPr>
          <a:lstStyle/>
          <a:p>
            <a:r>
              <a:rPr lang="en-US" sz="1600" dirty="0" smtClean="0"/>
              <a:t>An Active enclosure is one that is either in use or available for occupants to be</a:t>
            </a:r>
          </a:p>
          <a:p>
            <a:r>
              <a:rPr lang="en-US" sz="1600" dirty="0"/>
              <a:t>p</a:t>
            </a:r>
            <a:r>
              <a:rPr lang="en-US" sz="1600" dirty="0" smtClean="0"/>
              <a:t>laced in it. There are times when an enclosure becomes Inactive. It could be </a:t>
            </a:r>
          </a:p>
          <a:p>
            <a:r>
              <a:rPr lang="en-US" sz="1600" dirty="0" smtClean="0"/>
              <a:t>Inactive permanently such as being demolished and replaced with something else. </a:t>
            </a:r>
          </a:p>
          <a:p>
            <a:r>
              <a:rPr lang="en-US" sz="1600" dirty="0" smtClean="0"/>
              <a:t>Or, it could be under renovation for an extended period of time. An Active</a:t>
            </a:r>
          </a:p>
          <a:p>
            <a:r>
              <a:rPr lang="en-US" sz="1600" dirty="0"/>
              <a:t>e</a:t>
            </a:r>
            <a:r>
              <a:rPr lang="en-US" sz="1600" dirty="0" smtClean="0"/>
              <a:t>nclosure displays a green checkbox in Details. To mark it Inactive select the Edit</a:t>
            </a:r>
          </a:p>
          <a:p>
            <a:r>
              <a:rPr lang="en-US" sz="1600" dirty="0" smtClean="0"/>
              <a:t>Details option in the Actions menu.</a:t>
            </a:r>
            <a:endParaRPr lang="en-US" sz="1600" dirty="0"/>
          </a:p>
        </p:txBody>
      </p:sp>
    </p:spTree>
    <p:extLst>
      <p:ext uri="{BB962C8B-B14F-4D97-AF65-F5344CB8AC3E}">
        <p14:creationId xmlns:p14="http://schemas.microsoft.com/office/powerpoint/2010/main" val="186120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639426"/>
          </a:xfrm>
        </p:spPr>
        <p:txBody>
          <a:bodyPr>
            <a:noAutofit/>
          </a:bodyPr>
          <a:lstStyle/>
          <a:p>
            <a:pPr algn="ctr"/>
            <a:r>
              <a:rPr lang="en-US" sz="4000" dirty="0"/>
              <a:t>Inactive Enclosures</a:t>
            </a:r>
            <a:endParaRPr lang="en-GB" sz="4000" dirty="0"/>
          </a:p>
        </p:txBody>
      </p:sp>
      <p:pic>
        <p:nvPicPr>
          <p:cNvPr id="4" name="Picture 2"/>
          <p:cNvPicPr>
            <a:picLocks noChangeAspect="1"/>
          </p:cNvPicPr>
          <p:nvPr/>
        </p:nvPicPr>
        <p:blipFill>
          <a:blip r:embed="rId2"/>
          <a:stretch>
            <a:fillRect/>
          </a:stretch>
        </p:blipFill>
        <p:spPr>
          <a:xfrm>
            <a:off x="628650" y="1136510"/>
            <a:ext cx="3429000" cy="3231338"/>
          </a:xfrm>
          <a:prstGeom prst="rect">
            <a:avLst/>
          </a:prstGeom>
          <a:ln>
            <a:solidFill>
              <a:schemeClr val="tx1"/>
            </a:solidFill>
          </a:ln>
        </p:spPr>
      </p:pic>
      <p:pic>
        <p:nvPicPr>
          <p:cNvPr id="5" name="Picture 3"/>
          <p:cNvPicPr>
            <a:picLocks noGrp="1" noChangeAspect="1"/>
          </p:cNvPicPr>
          <p:nvPr>
            <p:ph idx="1"/>
          </p:nvPr>
        </p:nvPicPr>
        <p:blipFill>
          <a:blip r:embed="rId3"/>
          <a:stretch>
            <a:fillRect/>
          </a:stretch>
        </p:blipFill>
        <p:spPr>
          <a:xfrm>
            <a:off x="5094525" y="1136510"/>
            <a:ext cx="3076190" cy="3171429"/>
          </a:xfrm>
          <a:prstGeom prst="rect">
            <a:avLst/>
          </a:prstGeom>
          <a:ln>
            <a:solidFill>
              <a:schemeClr val="tx1"/>
            </a:solidFill>
          </a:ln>
        </p:spPr>
      </p:pic>
      <p:sp>
        <p:nvSpPr>
          <p:cNvPr id="6" name="TextBox 4"/>
          <p:cNvSpPr txBox="1"/>
          <p:nvPr/>
        </p:nvSpPr>
        <p:spPr>
          <a:xfrm>
            <a:off x="680716" y="4439896"/>
            <a:ext cx="7489999" cy="1200329"/>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To mark Inactive uncheck the Active checkbox. </a:t>
            </a:r>
          </a:p>
          <a:p>
            <a:endParaRPr lang="en-US" dirty="0"/>
          </a:p>
          <a:p>
            <a:r>
              <a:rPr lang="en-US" dirty="0" smtClean="0"/>
              <a:t>The Basic Details screen will now display a red “x”.  You cannot place animals </a:t>
            </a:r>
          </a:p>
          <a:p>
            <a:r>
              <a:rPr lang="en-US" dirty="0" smtClean="0"/>
              <a:t>into an Inactive enclosure as they will not be recognized in the data entry box.</a:t>
            </a:r>
            <a:endParaRPr lang="en-US" dirty="0"/>
          </a:p>
        </p:txBody>
      </p:sp>
    </p:spTree>
    <p:extLst>
      <p:ext uri="{BB962C8B-B14F-4D97-AF65-F5344CB8AC3E}">
        <p14:creationId xmlns:p14="http://schemas.microsoft.com/office/powerpoint/2010/main" val="65577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768215"/>
          </a:xfrm>
        </p:spPr>
        <p:txBody>
          <a:bodyPr>
            <a:normAutofit/>
          </a:bodyPr>
          <a:lstStyle/>
          <a:p>
            <a:pPr algn="ctr"/>
            <a:r>
              <a:rPr lang="en-US" sz="4000" dirty="0"/>
              <a:t>Finding Inactive Enclosures</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08872" y="1133341"/>
            <a:ext cx="4267200" cy="3457366"/>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957552" y="1133341"/>
            <a:ext cx="2285714" cy="4076190"/>
          </a:xfrm>
          <a:prstGeom prst="rect">
            <a:avLst/>
          </a:prstGeom>
          <a:ln>
            <a:solidFill>
              <a:schemeClr val="tx1"/>
            </a:solidFill>
          </a:ln>
        </p:spPr>
      </p:pic>
      <p:sp>
        <p:nvSpPr>
          <p:cNvPr id="6" name="TextBox 5"/>
          <p:cNvSpPr txBox="1"/>
          <p:nvPr/>
        </p:nvSpPr>
        <p:spPr>
          <a:xfrm>
            <a:off x="284244" y="4070600"/>
            <a:ext cx="5316455" cy="2031325"/>
          </a:xfrm>
          <a:prstGeom prst="rect">
            <a:avLst/>
          </a:prstGeom>
          <a:solidFill>
            <a:schemeClr val="accent1">
              <a:lumMod val="20000"/>
              <a:lumOff val="80000"/>
            </a:schemeClr>
          </a:solidFill>
          <a:ln>
            <a:solidFill>
              <a:schemeClr val="tx1"/>
            </a:solidFill>
          </a:ln>
        </p:spPr>
        <p:txBody>
          <a:bodyPr wrap="none" rtlCol="0">
            <a:spAutoFit/>
          </a:bodyPr>
          <a:lstStyle/>
          <a:p>
            <a:r>
              <a:rPr lang="en-US" dirty="0" smtClean="0"/>
              <a:t>Inactive enclosures will not display in the Tree unless</a:t>
            </a:r>
          </a:p>
          <a:p>
            <a:r>
              <a:rPr lang="en-US" dirty="0"/>
              <a:t>t</a:t>
            </a:r>
            <a:r>
              <a:rPr lang="en-US" dirty="0" smtClean="0"/>
              <a:t>he “Include Inactive Enclosures” box is checked. We</a:t>
            </a:r>
          </a:p>
          <a:p>
            <a:r>
              <a:rPr lang="en-US" dirty="0"/>
              <a:t>h</a:t>
            </a:r>
            <a:r>
              <a:rPr lang="en-US" dirty="0" smtClean="0"/>
              <a:t>ave an Enhancement for some indication in the Tree</a:t>
            </a:r>
          </a:p>
          <a:p>
            <a:r>
              <a:rPr lang="en-US" dirty="0"/>
              <a:t>t</a:t>
            </a:r>
            <a:r>
              <a:rPr lang="en-US" dirty="0" smtClean="0"/>
              <a:t>hat the enclosure is Inactive.</a:t>
            </a:r>
          </a:p>
          <a:p>
            <a:endParaRPr lang="en-US" dirty="0"/>
          </a:p>
          <a:p>
            <a:r>
              <a:rPr lang="en-US" dirty="0" smtClean="0"/>
              <a:t>Inactive enclosures cannot be found in searches unless</a:t>
            </a:r>
          </a:p>
          <a:p>
            <a:r>
              <a:rPr lang="en-US" dirty="0"/>
              <a:t>t</a:t>
            </a:r>
            <a:r>
              <a:rPr lang="en-US" dirty="0" smtClean="0"/>
              <a:t>he “Include Inactive Enclosures” box is checked.</a:t>
            </a:r>
            <a:endParaRPr lang="en-US" dirty="0"/>
          </a:p>
        </p:txBody>
      </p:sp>
    </p:spTree>
    <p:extLst>
      <p:ext uri="{BB962C8B-B14F-4D97-AF65-F5344CB8AC3E}">
        <p14:creationId xmlns:p14="http://schemas.microsoft.com/office/powerpoint/2010/main" val="19643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Blue - 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42576353-DC84-4281-AAC2-71870E42330C}"/>
    </a:ext>
  </a:extLst>
</a:theme>
</file>

<file path=ppt/theme/theme10.xml><?xml version="1.0" encoding="utf-8"?>
<a:theme xmlns:a="http://schemas.openxmlformats.org/drawingml/2006/main" name="(10) Green - Rab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1.xml><?xml version="1.0" encoding="utf-8"?>
<a:theme xmlns:a="http://schemas.openxmlformats.org/drawingml/2006/main" name="(11) Blue - Blue Quaker Cou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2.xml><?xml version="1.0" encoding="utf-8"?>
<a:theme xmlns:a="http://schemas.openxmlformats.org/drawingml/2006/main" name="(12) Green - Maca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3.xml><?xml version="1.0" encoding="utf-8"?>
<a:theme xmlns:a="http://schemas.openxmlformats.org/drawingml/2006/main" name="(13) Blue - Koal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4.xml><?xml version="1.0" encoding="utf-8"?>
<a:theme xmlns:a="http://schemas.openxmlformats.org/drawingml/2006/main" name="(14) Green - Ow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5.xml><?xml version="1.0" encoding="utf-8"?>
<a:theme xmlns:a="http://schemas.openxmlformats.org/drawingml/2006/main" name="(15) Blue - Veiled Chamele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6.xml><?xml version="1.0" encoding="utf-8"?>
<a:theme xmlns:a="http://schemas.openxmlformats.org/drawingml/2006/main" name="(16) Green - Marmos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2.xml><?xml version="1.0" encoding="utf-8"?>
<a:theme xmlns:a="http://schemas.openxmlformats.org/drawingml/2006/main" name="(2) Blank - 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2FBA392-93F9-4672-979A-DDB0173D484F}"/>
    </a:ext>
  </a:extLst>
</a:theme>
</file>

<file path=ppt/theme/theme3.xml><?xml version="1.0" encoding="utf-8"?>
<a:theme xmlns:a="http://schemas.openxmlformats.org/drawingml/2006/main" name="(3) Blue - Ot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F58A149C-9E42-42D6-B2B5-449F2AB7BED4}"/>
    </a:ext>
  </a:extLst>
</a:theme>
</file>

<file path=ppt/theme/theme4.xml><?xml version="1.0" encoding="utf-8"?>
<a:theme xmlns:a="http://schemas.openxmlformats.org/drawingml/2006/main" name="(4) Green - Lionfi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985855A-7AA0-49A7-9E03-300763934C77}"/>
    </a:ext>
  </a:extLst>
</a:theme>
</file>

<file path=ppt/theme/theme5.xml><?xml version="1.0" encoding="utf-8"?>
<a:theme xmlns:a="http://schemas.openxmlformats.org/drawingml/2006/main" name="(5) Blue - Kangaro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F27538D-FF1A-4A67-AF76-8439D1E41204}"/>
    </a:ext>
  </a:extLst>
</a:theme>
</file>

<file path=ppt/theme/theme6.xml><?xml version="1.0" encoding="utf-8"?>
<a:theme xmlns:a="http://schemas.openxmlformats.org/drawingml/2006/main" name="(6) Green - Fennec Fo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5ABDF0A-A37B-4D42-ADAC-579AE600B6F5}"/>
    </a:ext>
  </a:extLst>
</a:theme>
</file>

<file path=ppt/theme/theme7.xml><?xml version="1.0" encoding="utf-8"?>
<a:theme xmlns:a="http://schemas.openxmlformats.org/drawingml/2006/main" name="(7) Blue - Red-Crowned Cra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8CCD2B64-7F49-4174-B75F-2CA96AEEF3D7}"/>
    </a:ext>
  </a:extLst>
</a:theme>
</file>

<file path=ppt/theme/theme8.xml><?xml version="1.0" encoding="utf-8"?>
<a:theme xmlns:a="http://schemas.openxmlformats.org/drawingml/2006/main" name="(8) Green - Bu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9.xml><?xml version="1.0" encoding="utf-8"?>
<a:theme xmlns:a="http://schemas.openxmlformats.org/drawingml/2006/main" name="(9) Blue - Iguan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CBE438E-A98C-4A42-B69A-80714B2D7C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Language xmlns="00558959-21e2-49b6-8bc1-d46e8fb3ce16">EN</Language>
    <Module xmlns="00558959-21e2-49b6-8bc1-d46e8fb3ce16" xsi:nil="true"/>
    <PublishingExpirationDate xmlns="http://schemas.microsoft.com/sharepoint/v3" xsi:nil="true"/>
    <Community_x0020_Author_x0020__x007c__x0020_Editor xmlns="00558959-21e2-49b6-8bc1-d46e8fb3ce16">
      <UserInfo>
        <DisplayName/>
        <AccountId xsi:nil="true"/>
        <AccountType/>
      </UserInfo>
    </Community_x0020_Author_x0020__x007c__x0020_Editor>
    <PublishingStartDate xmlns="http://schemas.microsoft.com/sharepoint/v3" xsi:nil="true"/>
    <Best_x0020_Practices xmlns="00558959-21e2-49b6-8bc1-d46e8fb3ce16">false</Best_x0020_Practices>
    <Review xmlns="00558959-21e2-49b6-8bc1-d46e8fb3ce16">false</Review>
    <Content_x0020_Last_x0020_Updated_x0020_on_x003a_ xmlns="00558959-21e2-49b6-8bc1-d46e8fb3ce16" xsi:nil="true"/>
    <Permalink xmlns="00558959-21e2-49b6-8bc1-d46e8fb3ce16">
      <Url xsi:nil="true"/>
      <Description xsi:nil="true"/>
    </Permalink>
  </documentManagement>
</p:properties>
</file>

<file path=customXml/itemProps1.xml><?xml version="1.0" encoding="utf-8"?>
<ds:datastoreItem xmlns:ds="http://schemas.openxmlformats.org/officeDocument/2006/customXml" ds:itemID="{427CE115-4C03-444A-B900-5F1EBD18CB80}"/>
</file>

<file path=customXml/itemProps2.xml><?xml version="1.0" encoding="utf-8"?>
<ds:datastoreItem xmlns:ds="http://schemas.openxmlformats.org/officeDocument/2006/customXml" ds:itemID="{2A0DCC10-7248-4E27-B740-6EABAFFEFF32}"/>
</file>

<file path=customXml/itemProps3.xml><?xml version="1.0" encoding="utf-8"?>
<ds:datastoreItem xmlns:ds="http://schemas.openxmlformats.org/officeDocument/2006/customXml" ds:itemID="{8614D4E6-DFDD-4733-9EA5-AB4206A3F374}"/>
</file>

<file path=docProps/app.xml><?xml version="1.0" encoding="utf-8"?>
<Properties xmlns="http://schemas.openxmlformats.org/officeDocument/2006/extended-properties" xmlns:vt="http://schemas.openxmlformats.org/officeDocument/2006/docPropsVTypes">
  <Template/>
  <TotalTime>419</TotalTime>
  <Words>2735</Words>
  <Application>Microsoft Office PowerPoint</Application>
  <PresentationFormat>Diavoorstelling (4:3)</PresentationFormat>
  <Paragraphs>315</Paragraphs>
  <Slides>50</Slides>
  <Notes>0</Notes>
  <HiddenSlides>0</HiddenSlides>
  <MMClips>0</MMClips>
  <ScaleCrop>false</ScaleCrop>
  <HeadingPairs>
    <vt:vector size="6" baseType="variant">
      <vt:variant>
        <vt:lpstr>Gebruikte lettertypen</vt:lpstr>
      </vt:variant>
      <vt:variant>
        <vt:i4>2</vt:i4>
      </vt:variant>
      <vt:variant>
        <vt:lpstr>Thema</vt:lpstr>
      </vt:variant>
      <vt:variant>
        <vt:i4>16</vt:i4>
      </vt:variant>
      <vt:variant>
        <vt:lpstr>Diatitels</vt:lpstr>
      </vt:variant>
      <vt:variant>
        <vt:i4>50</vt:i4>
      </vt:variant>
    </vt:vector>
  </HeadingPairs>
  <TitlesOfParts>
    <vt:vector size="68" baseType="lpstr">
      <vt:lpstr>Arial</vt:lpstr>
      <vt:lpstr>Calibri</vt:lpstr>
      <vt:lpstr>(1) Blue - Blank</vt:lpstr>
      <vt:lpstr>(2) Blank - Green</vt:lpstr>
      <vt:lpstr>(3) Blue - Otter</vt:lpstr>
      <vt:lpstr>(4) Green - Lionfish</vt:lpstr>
      <vt:lpstr>(5) Blue - Kangaroo</vt:lpstr>
      <vt:lpstr>(6) Green - Fennec Fox</vt:lpstr>
      <vt:lpstr>(7) Blue - Red-Crowned Crane</vt:lpstr>
      <vt:lpstr>(8) Green - Bug</vt:lpstr>
      <vt:lpstr>(9) Blue - Iguana</vt:lpstr>
      <vt:lpstr>(10) Green - Rabbit</vt:lpstr>
      <vt:lpstr>(11) Blue - Blue Quaker Couple</vt:lpstr>
      <vt:lpstr>(12) Green - Macaw</vt:lpstr>
      <vt:lpstr>(13) Blue - Koala</vt:lpstr>
      <vt:lpstr>(14) Green - Owl</vt:lpstr>
      <vt:lpstr>(15) Blue - Veiled Chameleon</vt:lpstr>
      <vt:lpstr>(16) Green - Marmoset</vt:lpstr>
      <vt:lpstr>Tips &amp; Tricks  There’s More to Enclosures Than Meets the Aye-aye</vt:lpstr>
      <vt:lpstr>Adding an Enclosure</vt:lpstr>
      <vt:lpstr>Adding an Enclosure</vt:lpstr>
      <vt:lpstr>Managing the Tree – Alphabetize</vt:lpstr>
      <vt:lpstr>Managing the Tree –  Drag and Drop</vt:lpstr>
      <vt:lpstr>Any questions on adding enclosures and managing the tree?</vt:lpstr>
      <vt:lpstr>Inactive Enclosures</vt:lpstr>
      <vt:lpstr>Inactive Enclosures</vt:lpstr>
      <vt:lpstr>Finding Inactive Enclosures</vt:lpstr>
      <vt:lpstr>Any questions on Inactive enclosures?</vt:lpstr>
      <vt:lpstr>Enclosure Merges</vt:lpstr>
      <vt:lpstr>Clean Up Error Merge</vt:lpstr>
      <vt:lpstr>In the Animal Record</vt:lpstr>
      <vt:lpstr>Clean Up Error Merge Search</vt:lpstr>
      <vt:lpstr>Physical Merge</vt:lpstr>
      <vt:lpstr>In the Animal Record</vt:lpstr>
      <vt:lpstr>Physical Merge Search</vt:lpstr>
      <vt:lpstr>Any questions on merges?</vt:lpstr>
      <vt:lpstr>Enclosure Lists</vt:lpstr>
      <vt:lpstr>Occupants Tab and Search</vt:lpstr>
      <vt:lpstr>Move History</vt:lpstr>
      <vt:lpstr>Move in Tree</vt:lpstr>
      <vt:lpstr>Aquatic Enclosure or Water Body?</vt:lpstr>
      <vt:lpstr>Terrestrial Enclosure Water Body</vt:lpstr>
      <vt:lpstr>Aquatic Enclosure</vt:lpstr>
      <vt:lpstr>Measurement Range Template</vt:lpstr>
      <vt:lpstr>Measurement Range Template</vt:lpstr>
      <vt:lpstr>Make Assignments</vt:lpstr>
      <vt:lpstr>Recording Single Measurements</vt:lpstr>
      <vt:lpstr>Batch Measurement Templates</vt:lpstr>
      <vt:lpstr>Using Templates</vt:lpstr>
      <vt:lpstr>Measurement Upload</vt:lpstr>
      <vt:lpstr>Uploading the File</vt:lpstr>
      <vt:lpstr>Correcting the File</vt:lpstr>
      <vt:lpstr>Importing the File</vt:lpstr>
      <vt:lpstr>Measurement Imports</vt:lpstr>
      <vt:lpstr>Measurement Graph</vt:lpstr>
      <vt:lpstr>Any questions on measurements?</vt:lpstr>
      <vt:lpstr>Planned Taxa</vt:lpstr>
      <vt:lpstr>Planned Taxa</vt:lpstr>
      <vt:lpstr>Planned Taxa Search</vt:lpstr>
      <vt:lpstr>Enclosure Alerts</vt:lpstr>
      <vt:lpstr>Alerts in Calendar</vt:lpstr>
      <vt:lpstr>Viewing/Editing</vt:lpstr>
      <vt:lpstr>And so much more!!!</vt:lpstr>
      <vt:lpstr>And so much more!!!</vt:lpstr>
      <vt:lpstr>And so much more!!!</vt:lpstr>
      <vt:lpstr>And so much more!!!</vt:lpstr>
      <vt:lpstr>And so much more!</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Wright</dc:creator>
  <cp:lastModifiedBy>Lauren Florisson</cp:lastModifiedBy>
  <cp:revision>27</cp:revision>
  <dcterms:created xsi:type="dcterms:W3CDTF">2016-07-26T18:48:10Z</dcterms:created>
  <dcterms:modified xsi:type="dcterms:W3CDTF">2016-08-15T13:57:03Z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0x010100B8A61D1EAB4F114BB81E10F743FBEB16</vt:lpwstr>
  </property>
  <property fmtid="{D5CDD505-2E9C-101B-9397-08002B2CF9AE}" pid="3" name="Sp360">
    <vt:lpwstr>true</vt:lpwstr>
  </property>
  <property fmtid="{D5CDD505-2E9C-101B-9397-08002B2CF9AE}" pid="4" name="Tracked">
    <vt:lpwstr>false</vt:lpwstr>
  </property>
  <property fmtid="{D5CDD505-2E9C-101B-9397-08002B2CF9AE}" pid="5" name="Metrics URL">
    <vt:lpwstr/>
  </property>
  <property fmtid="{D5CDD505-2E9C-101B-9397-08002B2CF9AE}" pid="6" name="Tracking URL">
    <vt:lpwstr/>
  </property>
  <property fmtid="{D5CDD505-2E9C-101B-9397-08002B2CF9AE}" pid="7" name="Updated on?">
    <vt:lpwstr>2018-07-03T07:47:52+00:00</vt:lpwstr>
  </property>
</Properties>
</file>