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afh@rts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43564"/>
          </a:xfrm>
        </p:spPr>
        <p:txBody>
          <a:bodyPr>
            <a:noAutofit/>
          </a:bodyPr>
          <a:lstStyle/>
          <a:p>
            <a:r>
              <a:rPr lang="en-GB" altLang="da-DK" sz="4400" dirty="0" err="1"/>
              <a:t>LearnZIMS</a:t>
            </a:r>
            <a:r>
              <a:rPr lang="da-DK" altLang="da-DK" sz="4400" dirty="0"/>
              <a:t/>
            </a:r>
            <a:br>
              <a:rPr lang="da-DK" altLang="da-DK" sz="4400" dirty="0"/>
            </a:br>
            <a:r>
              <a:rPr lang="da-DK" altLang="da-DK" sz="4400" dirty="0"/>
              <a:t>at Roskilde Technical College</a:t>
            </a:r>
            <a:br>
              <a:rPr lang="da-DK" altLang="da-DK" sz="4400" dirty="0"/>
            </a:br>
            <a:r>
              <a:rPr lang="da-DK" altLang="da-DK" sz="4400" dirty="0"/>
              <a:t>Denmark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3022487"/>
            <a:ext cx="6858000" cy="2335123"/>
          </a:xfrm>
        </p:spPr>
        <p:txBody>
          <a:bodyPr>
            <a:normAutofit/>
          </a:bodyPr>
          <a:lstStyle/>
          <a:p>
            <a:r>
              <a:rPr lang="da-DK" altLang="da-DK" i="1" dirty="0"/>
              <a:t>Malene Friis Hansen</a:t>
            </a:r>
            <a:br>
              <a:rPr lang="da-DK" altLang="da-DK" i="1" dirty="0"/>
            </a:br>
            <a:r>
              <a:rPr lang="da-DK" altLang="da-DK" i="1" dirty="0"/>
              <a:t>Instructor, Supervisor, ZIMS Administrator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ZIMS at RTS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GB" dirty="0" smtClean="0"/>
              <a:t>Species360 </a:t>
            </a:r>
            <a:r>
              <a:rPr lang="en-GB" dirty="0"/>
              <a:t>Membership </a:t>
            </a:r>
          </a:p>
          <a:p>
            <a:pPr marL="742950" lvl="2" indent="-342900">
              <a:defRPr/>
            </a:pPr>
            <a:r>
              <a:rPr lang="en-GB" dirty="0"/>
              <a:t>to be able to register our own animals, stay connected with zoos and aquaria nationally and internationally, increase communication.</a:t>
            </a:r>
          </a:p>
          <a:p>
            <a:pPr marL="457200" lvl="1" indent="-457200">
              <a:defRPr/>
            </a:pPr>
            <a:r>
              <a:rPr lang="en-GB" dirty="0" err="1"/>
              <a:t>LearnZIMS</a:t>
            </a:r>
            <a:r>
              <a:rPr lang="en-GB" dirty="0"/>
              <a:t> license</a:t>
            </a:r>
          </a:p>
          <a:p>
            <a:pPr marL="857250" lvl="2" indent="-457200">
              <a:defRPr/>
            </a:pPr>
            <a:r>
              <a:rPr lang="en-GB" dirty="0"/>
              <a:t>Teach ZIMS to Animal Keeping students </a:t>
            </a:r>
          </a:p>
          <a:p>
            <a:pPr marL="857250" lvl="2" indent="-457200">
              <a:defRPr/>
            </a:pPr>
            <a:r>
              <a:rPr lang="en-GB" dirty="0"/>
              <a:t>Have courses on ZIMS for staff from zoos and aquaria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dirty="0"/>
              <a:t>Certificates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We provide an </a:t>
            </a:r>
            <a:r>
              <a:rPr lang="en-GB" altLang="da-DK" dirty="0" smtClean="0"/>
              <a:t>Species360 </a:t>
            </a:r>
            <a:r>
              <a:rPr lang="en-GB" altLang="da-DK" dirty="0"/>
              <a:t>approved certificate for all who finishes the course</a:t>
            </a:r>
          </a:p>
        </p:txBody>
      </p:sp>
    </p:spTree>
    <p:extLst>
      <p:ext uri="{BB962C8B-B14F-4D97-AF65-F5344CB8AC3E}">
        <p14:creationId xmlns:p14="http://schemas.microsoft.com/office/powerpoint/2010/main" val="3972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dirty="0"/>
              <a:t>ZIMS for students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The students are taught everything necessary for the daily use of ZIMS</a:t>
            </a:r>
          </a:p>
          <a:p>
            <a:r>
              <a:rPr lang="en-GB" altLang="da-DK" dirty="0"/>
              <a:t>They are also taught how to add new animals, enclosures, life support and components.</a:t>
            </a:r>
          </a:p>
          <a:p>
            <a:r>
              <a:rPr lang="en-GB" altLang="da-DK" dirty="0"/>
              <a:t>They are taught how to understand the user surface, how to search for data, create graphs</a:t>
            </a:r>
          </a:p>
          <a:p>
            <a:r>
              <a:rPr lang="en-GB" altLang="da-DK" dirty="0"/>
              <a:t>Everything that can ease the daily work of the keeper and increase the welfare of the animals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ZIMS for professionals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We are having our first course for professional from various zoos and aquaria in November, 3</a:t>
            </a:r>
            <a:r>
              <a:rPr lang="en-GB" altLang="da-DK" baseline="30000" dirty="0"/>
              <a:t>rd</a:t>
            </a:r>
            <a:r>
              <a:rPr lang="en-GB" altLang="da-DK" dirty="0"/>
              <a:t>-7</a:t>
            </a:r>
            <a:r>
              <a:rPr lang="en-GB" altLang="da-DK" baseline="30000" dirty="0"/>
              <a:t>th</a:t>
            </a:r>
            <a:r>
              <a:rPr lang="en-GB" altLang="da-DK" dirty="0"/>
              <a:t> 2014.</a:t>
            </a:r>
          </a:p>
          <a:p>
            <a:r>
              <a:rPr lang="en-GB" altLang="da-DK" dirty="0"/>
              <a:t>They will be taught the same as the keepers, learning how to use it for daily registration.</a:t>
            </a:r>
          </a:p>
          <a:p>
            <a:r>
              <a:rPr lang="en-GB" altLang="da-DK" dirty="0"/>
              <a:t>However assignments will be created to suit their individual needs.</a:t>
            </a:r>
          </a:p>
        </p:txBody>
      </p:sp>
    </p:spTree>
    <p:extLst>
      <p:ext uri="{BB962C8B-B14F-4D97-AF65-F5344CB8AC3E}">
        <p14:creationId xmlns:p14="http://schemas.microsoft.com/office/powerpoint/2010/main" val="25556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ZIMS for professionals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We will begin with having courses mostly aimed at animal keepers and technicians</a:t>
            </a:r>
          </a:p>
          <a:p>
            <a:r>
              <a:rPr lang="en-GB" altLang="da-DK" dirty="0"/>
              <a:t>However we do wish to also have courses for zoologist/curators/registrars and possibly vets later on</a:t>
            </a:r>
          </a:p>
          <a:p>
            <a:r>
              <a:rPr lang="en-GB" altLang="da-DK" dirty="0"/>
              <a:t>Our first course will be in Danish, yet courses in English will follow soon if there is a demand</a:t>
            </a:r>
          </a:p>
        </p:txBody>
      </p:sp>
    </p:spTree>
    <p:extLst>
      <p:ext uri="{BB962C8B-B14F-4D97-AF65-F5344CB8AC3E}">
        <p14:creationId xmlns:p14="http://schemas.microsoft.com/office/powerpoint/2010/main" val="17551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da-DK" sz="3600" dirty="0"/>
              <a:t>A brief overview of using </a:t>
            </a:r>
            <a:r>
              <a:rPr lang="en-GB" altLang="da-DK" sz="3600" dirty="0" err="1"/>
              <a:t>LearnZIMS</a:t>
            </a:r>
            <a:r>
              <a:rPr lang="en-GB" altLang="da-DK" sz="3600" dirty="0"/>
              <a:t/>
            </a:r>
            <a:br>
              <a:rPr lang="en-GB" altLang="da-DK" sz="3600" dirty="0"/>
            </a:br>
            <a:r>
              <a:rPr lang="en-GB" altLang="da-DK" sz="3600" dirty="0"/>
              <a:t>my institution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" b="5142"/>
          <a:stretch>
            <a:fillRect/>
          </a:stretch>
        </p:blipFill>
        <p:spPr>
          <a:xfrm>
            <a:off x="628650" y="1558344"/>
            <a:ext cx="7194422" cy="4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156"/>
          </a:xfrm>
        </p:spPr>
        <p:txBody>
          <a:bodyPr/>
          <a:lstStyle/>
          <a:p>
            <a:pPr algn="ctr"/>
            <a:r>
              <a:rPr lang="en-GB" altLang="da-DK" dirty="0"/>
              <a:t>Adding students/participants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5228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da-DK" dirty="0"/>
              <a:t>They are added as normal employees, given a password and removed when finished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4837"/>
          <a:stretch>
            <a:fillRect/>
          </a:stretch>
        </p:blipFill>
        <p:spPr bwMode="auto">
          <a:xfrm>
            <a:off x="1095758" y="2114079"/>
            <a:ext cx="6322474" cy="358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Role access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da-DK" dirty="0"/>
              <a:t>I manage it to ensure they are able to finish their assignments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4691"/>
          <a:stretch>
            <a:fillRect/>
          </a:stretch>
        </p:blipFill>
        <p:spPr bwMode="auto">
          <a:xfrm>
            <a:off x="2772647" y="2200636"/>
            <a:ext cx="6062260" cy="349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Introduction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The students are given an introduction to ZIMS where they learn to recognize the different features and understand how it generally works</a:t>
            </a:r>
          </a:p>
          <a:p>
            <a:r>
              <a:rPr lang="en-GB" altLang="da-DK" dirty="0"/>
              <a:t>They follow my lead on their own computers</a:t>
            </a:r>
          </a:p>
        </p:txBody>
      </p:sp>
    </p:spTree>
    <p:extLst>
      <p:ext uri="{BB962C8B-B14F-4D97-AF65-F5344CB8AC3E}">
        <p14:creationId xmlns:p14="http://schemas.microsoft.com/office/powerpoint/2010/main" val="27617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An assignment example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16532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altLang="da-DK" dirty="0"/>
              <a:t>Team setup</a:t>
            </a:r>
          </a:p>
          <a:p>
            <a:r>
              <a:rPr lang="en-GB" altLang="da-DK" dirty="0"/>
              <a:t>Goal presentation – to use ZIMS as keepers for example</a:t>
            </a:r>
          </a:p>
          <a:p>
            <a:r>
              <a:rPr lang="en-GB" altLang="da-DK" dirty="0"/>
              <a:t>Create own institution</a:t>
            </a:r>
          </a:p>
          <a:p>
            <a:r>
              <a:rPr lang="en-GB" altLang="da-DK" dirty="0"/>
              <a:t>At least one species per person, </a:t>
            </a:r>
          </a:p>
          <a:p>
            <a:r>
              <a:rPr lang="en-GB" altLang="da-DK" dirty="0"/>
              <a:t>Attach enclosure and life support as well components, </a:t>
            </a:r>
          </a:p>
          <a:p>
            <a:r>
              <a:rPr lang="en-GB" altLang="da-DK" dirty="0"/>
              <a:t>Register feeding logs, training logs, weights and measurements for environmental factors and life support for the last 10 days </a:t>
            </a:r>
          </a:p>
          <a:p>
            <a:r>
              <a:rPr lang="en-GB" altLang="da-DK" dirty="0"/>
              <a:t>Create graphs of your data</a:t>
            </a:r>
          </a:p>
          <a:p>
            <a:r>
              <a:rPr lang="en-GB" altLang="da-DK" dirty="0"/>
              <a:t>Transfer the data to excel</a:t>
            </a:r>
          </a:p>
          <a:p>
            <a:r>
              <a:rPr lang="en-GB" altLang="da-DK" dirty="0"/>
              <a:t>Create a presentation for your fellow classmates explaining your institution and your choices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Today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A presentation of our college</a:t>
            </a:r>
          </a:p>
          <a:p>
            <a:r>
              <a:rPr lang="en-GB" altLang="da-DK" dirty="0"/>
              <a:t>Our use of </a:t>
            </a:r>
            <a:r>
              <a:rPr lang="en-GB" altLang="da-DK" dirty="0" err="1"/>
              <a:t>LearnZIMS</a:t>
            </a:r>
            <a:endParaRPr lang="en-GB" altLang="da-DK" dirty="0"/>
          </a:p>
          <a:p>
            <a:r>
              <a:rPr lang="en-GB" altLang="da-DK" dirty="0"/>
              <a:t>Why we are teaching ZIMS</a:t>
            </a:r>
          </a:p>
          <a:p>
            <a:r>
              <a:rPr lang="en-GB" altLang="da-DK" dirty="0"/>
              <a:t>The outcome so far</a:t>
            </a:r>
          </a:p>
          <a:p>
            <a:r>
              <a:rPr lang="en-GB" altLang="da-DK" dirty="0"/>
              <a:t>Ideas 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706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Transaction monitoring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4611"/>
          <a:stretch>
            <a:fillRect/>
          </a:stretch>
        </p:blipFill>
        <p:spPr>
          <a:xfrm>
            <a:off x="628650" y="1260925"/>
            <a:ext cx="7587424" cy="43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The use of </a:t>
            </a:r>
            <a:r>
              <a:rPr lang="en-GB" altLang="da-DK" dirty="0" err="1"/>
              <a:t>LearnZIMS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Students are given a lot of time and many assignments to really practice their skills</a:t>
            </a:r>
          </a:p>
          <a:p>
            <a:r>
              <a:rPr lang="en-GB" altLang="da-DK" dirty="0"/>
              <a:t>I can follow their every move in Transaction Monitoring</a:t>
            </a:r>
          </a:p>
          <a:p>
            <a:r>
              <a:rPr lang="en-GB" altLang="da-DK" dirty="0"/>
              <a:t>One problem is that I give them access to everything, this also means that they do mess with each other and erase each others animals….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9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The use of </a:t>
            </a:r>
            <a:r>
              <a:rPr lang="en-GB" altLang="da-DK" dirty="0" err="1"/>
              <a:t>LearnZIMS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So far has been great</a:t>
            </a:r>
          </a:p>
          <a:p>
            <a:r>
              <a:rPr lang="en-GB" altLang="da-DK" dirty="0"/>
              <a:t>The students feel relaxed knowing it is ok to make a mistake</a:t>
            </a:r>
          </a:p>
          <a:p>
            <a:r>
              <a:rPr lang="en-GB" altLang="da-DK" dirty="0"/>
              <a:t>The way of teaching it with many tasks and assignments seem to enable a fast and strong knowledge of the program</a:t>
            </a:r>
          </a:p>
          <a:p>
            <a:r>
              <a:rPr lang="en-GB" altLang="da-DK" dirty="0"/>
              <a:t>Students have gone back to their apprenticeships and explained ZIMS to their managers</a:t>
            </a:r>
          </a:p>
        </p:txBody>
      </p:sp>
    </p:spTree>
    <p:extLst>
      <p:ext uri="{BB962C8B-B14F-4D97-AF65-F5344CB8AC3E}">
        <p14:creationId xmlns:p14="http://schemas.microsoft.com/office/powerpoint/2010/main" val="39738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Bonus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Taxonomy</a:t>
            </a:r>
          </a:p>
          <a:p>
            <a:pPr lvl="1"/>
            <a:r>
              <a:rPr lang="en-GB" altLang="da-DK" dirty="0"/>
              <a:t>Learning about it</a:t>
            </a:r>
          </a:p>
          <a:p>
            <a:pPr lvl="1"/>
            <a:r>
              <a:rPr lang="en-GB" altLang="da-DK" dirty="0"/>
              <a:t>Finding species</a:t>
            </a:r>
          </a:p>
          <a:p>
            <a:r>
              <a:rPr lang="en-GB" altLang="da-DK" dirty="0"/>
              <a:t>Learning how to find all information when using ZIMS</a:t>
            </a:r>
          </a:p>
          <a:p>
            <a:r>
              <a:rPr lang="en-GB" altLang="da-DK" dirty="0"/>
              <a:t>Learning a holistic approach to animal keeping; measurements, observations etc.</a:t>
            </a:r>
          </a:p>
        </p:txBody>
      </p:sp>
    </p:spTree>
    <p:extLst>
      <p:ext uri="{BB962C8B-B14F-4D97-AF65-F5344CB8AC3E}">
        <p14:creationId xmlns:p14="http://schemas.microsoft.com/office/powerpoint/2010/main" val="23788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Only minus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da-DK" dirty="0"/>
              <a:t>That the students cant find real data</a:t>
            </a:r>
          </a:p>
          <a:p>
            <a:pPr>
              <a:defRPr/>
            </a:pPr>
            <a:r>
              <a:rPr lang="en-GB" altLang="da-DK" dirty="0"/>
              <a:t>I do not let them use ZIMS, even if its just for searching due to the privacy of the institutions. It could be great if this was possible</a:t>
            </a:r>
          </a:p>
        </p:txBody>
      </p:sp>
    </p:spTree>
    <p:extLst>
      <p:ext uri="{BB962C8B-B14F-4D97-AF65-F5344CB8AC3E}">
        <p14:creationId xmlns:p14="http://schemas.microsoft.com/office/powerpoint/2010/main" val="17706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All in all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It is going very well. We have a lot of people contacting us regarding ZIMS</a:t>
            </a:r>
          </a:p>
          <a:p>
            <a:r>
              <a:rPr lang="en-GB" altLang="da-DK" dirty="0"/>
              <a:t>We hope this first course for professionals will be filled and more will come</a:t>
            </a:r>
          </a:p>
          <a:p>
            <a:r>
              <a:rPr lang="en-GB" altLang="da-DK" dirty="0"/>
              <a:t>All students graduating from us in Animal Care specialising in Zoos/Aquaria will have a ZIMS certificate</a:t>
            </a:r>
          </a:p>
          <a:p>
            <a:r>
              <a:rPr lang="en-GB" altLang="da-DK" dirty="0"/>
              <a:t>Newly graduated keepers have already been hired due to this</a:t>
            </a:r>
          </a:p>
        </p:txBody>
      </p:sp>
    </p:spTree>
    <p:extLst>
      <p:ext uri="{BB962C8B-B14F-4D97-AF65-F5344CB8AC3E}">
        <p14:creationId xmlns:p14="http://schemas.microsoft.com/office/powerpoint/2010/main" val="11217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Thank you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da-DK" dirty="0"/>
              <a:t>Thank you for listening</a:t>
            </a:r>
            <a:endParaRPr lang="en-GB" altLang="da-DK" dirty="0">
              <a:sym typeface="Wingdings" pitchFamily="2" charset="2"/>
            </a:endParaRPr>
          </a:p>
          <a:p>
            <a:pPr marL="457200" lvl="1" indent="0">
              <a:buFontTx/>
              <a:buNone/>
              <a:defRPr/>
            </a:pPr>
            <a:r>
              <a:rPr lang="en-GB" altLang="da-DK" dirty="0">
                <a:sym typeface="Wingdings" pitchFamily="2" charset="2"/>
              </a:rPr>
              <a:t>Never hesitate to contact me:</a:t>
            </a:r>
          </a:p>
          <a:p>
            <a:pPr lvl="1">
              <a:buFont typeface="Arial" charset="0"/>
              <a:buChar char="•"/>
              <a:defRPr/>
            </a:pPr>
            <a:r>
              <a:rPr lang="en-GB" altLang="da-DK" dirty="0" err="1">
                <a:sym typeface="Wingdings" pitchFamily="2" charset="2"/>
              </a:rPr>
              <a:t>Malene</a:t>
            </a:r>
            <a:r>
              <a:rPr lang="en-GB" altLang="da-DK" dirty="0">
                <a:sym typeface="Wingdings" pitchFamily="2" charset="2"/>
              </a:rPr>
              <a:t>: </a:t>
            </a:r>
            <a:r>
              <a:rPr lang="en-GB" altLang="da-DK" dirty="0">
                <a:sym typeface="Wingdings" pitchFamily="2" charset="2"/>
                <a:hlinkClick r:id="rId2"/>
              </a:rPr>
              <a:t>mafh@rts.dk</a:t>
            </a:r>
            <a:endParaRPr lang="en-GB" altLang="da-DK" dirty="0">
              <a:sym typeface="Wingdings" pitchFamily="2" charset="2"/>
            </a:endParaRPr>
          </a:p>
          <a:p>
            <a:pPr marL="457200" lvl="1" indent="0">
              <a:buFontTx/>
              <a:buNone/>
              <a:defRPr/>
            </a:pPr>
            <a:r>
              <a:rPr lang="en-GB" altLang="da-DK" dirty="0">
                <a:sym typeface="Wingdings" pitchFamily="2" charset="2"/>
              </a:rPr>
              <a:t>                 +45 60142757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1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sz="4000" dirty="0" smtClean="0"/>
              <a:t>Denmark</a:t>
            </a:r>
            <a:endParaRPr lang="en-GB" sz="4000" dirty="0"/>
          </a:p>
        </p:txBody>
      </p:sp>
      <p:pic>
        <p:nvPicPr>
          <p:cNvPr id="4" name="Picture 28" descr="danneb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74" y="612777"/>
            <a:ext cx="10096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europe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3451225" cy="452596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908175" y="3357563"/>
            <a:ext cx="6477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pic>
        <p:nvPicPr>
          <p:cNvPr id="7" name="Picture 22" descr="denmar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8340"/>
            <a:ext cx="3143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2555874" y="4005263"/>
            <a:ext cx="2016125" cy="1304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V="1">
            <a:off x="2555875" y="1938339"/>
            <a:ext cx="2016124" cy="1419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kstboks 18"/>
          <p:cNvSpPr txBox="1"/>
          <p:nvPr/>
        </p:nvSpPr>
        <p:spPr>
          <a:xfrm>
            <a:off x="642938" y="1428750"/>
            <a:ext cx="6429375" cy="954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latin typeface="Arial" charset="0"/>
              </a:rPr>
              <a:t>Educates students within all fields of plant and animal care</a:t>
            </a:r>
          </a:p>
        </p:txBody>
      </p:sp>
      <p:cxnSp>
        <p:nvCxnSpPr>
          <p:cNvPr id="12" name="Lige pilforbindelse 16"/>
          <p:cNvCxnSpPr/>
          <p:nvPr/>
        </p:nvCxnSpPr>
        <p:spPr>
          <a:xfrm rot="16200000" flipV="1">
            <a:off x="6297725" y="3974306"/>
            <a:ext cx="1241425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da-DK" dirty="0"/>
              <a:t>The education of animal </a:t>
            </a:r>
            <a:r>
              <a:rPr lang="en-GB" altLang="da-DK" dirty="0" smtClean="0"/>
              <a:t>keepers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3197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GB" altLang="da-DK" sz="1800" u="sng" dirty="0"/>
              <a:t>The education consists of 2 parts:</a:t>
            </a:r>
            <a:r>
              <a:rPr lang="en-GB" altLang="da-DK" sz="1800" dirty="0"/>
              <a:t> </a:t>
            </a:r>
          </a:p>
          <a:p>
            <a:pPr>
              <a:spcBef>
                <a:spcPct val="0"/>
              </a:spcBef>
              <a:buNone/>
            </a:pPr>
            <a:endParaRPr lang="en-GB" altLang="da-DK" sz="18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da-DK" sz="1800" dirty="0"/>
              <a:t>Basic Course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da-DK" sz="1800" dirty="0"/>
              <a:t>Main Course: </a:t>
            </a:r>
          </a:p>
          <a:p>
            <a:pPr lvl="1">
              <a:spcBef>
                <a:spcPct val="0"/>
              </a:spcBef>
              <a:buNone/>
            </a:pPr>
            <a:r>
              <a:rPr lang="en-GB" altLang="da-DK" sz="1800" dirty="0">
                <a:solidFill>
                  <a:schemeClr val="accent2"/>
                </a:solidFill>
              </a:rPr>
              <a:t>Step 1</a:t>
            </a:r>
            <a:r>
              <a:rPr lang="en-GB" altLang="da-DK" sz="1800" dirty="0"/>
              <a:t>: no specialization, animal keeper assistant. </a:t>
            </a:r>
          </a:p>
          <a:p>
            <a:pPr lvl="1">
              <a:spcBef>
                <a:spcPct val="0"/>
              </a:spcBef>
              <a:buNone/>
            </a:pPr>
            <a:r>
              <a:rPr lang="en-GB" altLang="da-DK" sz="1800" dirty="0">
                <a:solidFill>
                  <a:schemeClr val="accent2"/>
                </a:solidFill>
              </a:rPr>
              <a:t>Step 2</a:t>
            </a:r>
            <a:r>
              <a:rPr lang="en-GB" altLang="da-DK" sz="1800" dirty="0"/>
              <a:t>: specialising in Experimental animals, Horses or Zoo/Aquaria animals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76757"/>
              </p:ext>
            </p:extLst>
          </p:nvPr>
        </p:nvGraphicFramePr>
        <p:xfrm>
          <a:off x="468313" y="4057030"/>
          <a:ext cx="8424862" cy="1585912"/>
        </p:xfrm>
        <a:graphic>
          <a:graphicData uri="http://schemas.openxmlformats.org/drawingml/2006/table">
            <a:tbl>
              <a:tblPr/>
              <a:tblGrid>
                <a:gridCol w="889000"/>
                <a:gridCol w="1065212"/>
                <a:gridCol w="939800"/>
                <a:gridCol w="933450"/>
                <a:gridCol w="708025"/>
                <a:gridCol w="703263"/>
                <a:gridCol w="665162"/>
                <a:gridCol w="966788"/>
                <a:gridCol w="750887"/>
                <a:gridCol w="803275"/>
              </a:tblGrid>
              <a:tr h="2744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Basic course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Main course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443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Step 1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Step 2 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037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Possibly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on-the-job training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School period 20 weeks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On-the-job training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School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weeks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On-the-job training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School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period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weeks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School period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weeks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On-the-job training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School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weeks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On-the-job training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2601532" y="3555762"/>
            <a:ext cx="394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a-DK" dirty="0"/>
              <a:t>The structure of the education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50006" y="5642942"/>
            <a:ext cx="4971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da-DK" sz="1600" dirty="0"/>
              <a:t>Total: 	52 weeks formal education and training (College) and </a:t>
            </a:r>
          </a:p>
          <a:p>
            <a:pPr algn="ctr">
              <a:spcBef>
                <a:spcPct val="0"/>
              </a:spcBef>
            </a:pPr>
            <a:r>
              <a:rPr lang="en-US" altLang="da-DK" sz="1600" dirty="0"/>
              <a:t>	138 weeks on-the-job training (Lab/Stable/Zoo)</a:t>
            </a:r>
            <a:endParaRPr lang="da-DK" altLang="da-DK" sz="1600" dirty="0"/>
          </a:p>
        </p:txBody>
      </p:sp>
    </p:spTree>
    <p:extLst>
      <p:ext uri="{BB962C8B-B14F-4D97-AF65-F5344CB8AC3E}">
        <p14:creationId xmlns:p14="http://schemas.microsoft.com/office/powerpoint/2010/main" val="4576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7004"/>
          </a:xfrm>
        </p:spPr>
        <p:txBody>
          <a:bodyPr/>
          <a:lstStyle/>
          <a:p>
            <a:pPr algn="ctr"/>
            <a:r>
              <a:rPr lang="en-US" altLang="da-DK" dirty="0" err="1" smtClean="0"/>
              <a:t>Specialisations</a:t>
            </a:r>
            <a:endParaRPr lang="en-GB" dirty="0"/>
          </a:p>
        </p:txBody>
      </p:sp>
      <p:pic>
        <p:nvPicPr>
          <p:cNvPr id="4" name="Picture 9" descr="dyrepasser_forsoegs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5416"/>
            <a:ext cx="4038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67250" y="2124623"/>
            <a:ext cx="20734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2000" dirty="0">
                <a:solidFill>
                  <a:schemeClr val="bg1"/>
                </a:solidFill>
              </a:rPr>
              <a:t>Animal keeper</a:t>
            </a:r>
          </a:p>
          <a:p>
            <a:pPr>
              <a:spcBef>
                <a:spcPct val="50000"/>
              </a:spcBef>
            </a:pPr>
            <a:r>
              <a:rPr lang="da-DK" altLang="da-DK" dirty="0">
                <a:solidFill>
                  <a:schemeClr val="bg1"/>
                </a:solidFill>
              </a:rPr>
              <a:t>Experimental animals</a:t>
            </a:r>
          </a:p>
          <a:p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2544919" y="1689457"/>
            <a:ext cx="2122331" cy="661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1600" dirty="0">
                <a:solidFill>
                  <a:schemeClr val="bg1"/>
                </a:solidFill>
              </a:rPr>
              <a:t>Animal </a:t>
            </a:r>
            <a:r>
              <a:rPr lang="da-DK" altLang="da-DK" sz="1600" dirty="0" smtClean="0">
                <a:solidFill>
                  <a:schemeClr val="bg1"/>
                </a:solidFill>
              </a:rPr>
              <a:t>keeper</a:t>
            </a:r>
          </a:p>
          <a:p>
            <a:pPr>
              <a:spcBef>
                <a:spcPct val="50000"/>
              </a:spcBef>
            </a:pPr>
            <a:r>
              <a:rPr lang="da-DK" altLang="da-DK" sz="1400" dirty="0" smtClean="0">
                <a:solidFill>
                  <a:schemeClr val="bg1"/>
                </a:solidFill>
              </a:rPr>
              <a:t>Experimental animals</a:t>
            </a:r>
            <a:endParaRPr lang="da-DK" altLang="da-DK" sz="1400" dirty="0">
              <a:solidFill>
                <a:schemeClr val="bg1"/>
              </a:solidFill>
            </a:endParaRPr>
          </a:p>
        </p:txBody>
      </p:sp>
      <p:pic>
        <p:nvPicPr>
          <p:cNvPr id="7" name="Picture 8" descr="dyrepasser_h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26676"/>
            <a:ext cx="4038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647951" y="2926676"/>
            <a:ext cx="2019300" cy="661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1600" dirty="0">
                <a:solidFill>
                  <a:schemeClr val="bg1"/>
                </a:solidFill>
              </a:rPr>
              <a:t>Animal keeper</a:t>
            </a:r>
          </a:p>
          <a:p>
            <a:pPr>
              <a:spcBef>
                <a:spcPct val="50000"/>
              </a:spcBef>
            </a:pPr>
            <a:r>
              <a:rPr lang="da-DK" altLang="da-DK" sz="1400" dirty="0">
                <a:solidFill>
                  <a:schemeClr val="bg1"/>
                </a:solidFill>
              </a:rPr>
              <a:t>Horses</a:t>
            </a:r>
            <a:endParaRPr lang="da-DK" altLang="da-DK" sz="1400" dirty="0">
              <a:solidFill>
                <a:schemeClr val="bg1"/>
              </a:solidFill>
            </a:endParaRPr>
          </a:p>
        </p:txBody>
      </p:sp>
      <p:pic>
        <p:nvPicPr>
          <p:cNvPr id="9" name="Picture 10" descr="dyrepasser_zoody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56721"/>
            <a:ext cx="4038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647951" y="4373654"/>
            <a:ext cx="2019300" cy="661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1600" dirty="0">
                <a:solidFill>
                  <a:schemeClr val="bg1"/>
                </a:solidFill>
              </a:rPr>
              <a:t>Animal keeper</a:t>
            </a:r>
          </a:p>
          <a:p>
            <a:pPr>
              <a:spcBef>
                <a:spcPct val="50000"/>
              </a:spcBef>
            </a:pPr>
            <a:r>
              <a:rPr lang="da-DK" altLang="da-DK" sz="1400" dirty="0">
                <a:solidFill>
                  <a:schemeClr val="bg1"/>
                </a:solidFill>
              </a:rPr>
              <a:t>Zoos/Aquaria</a:t>
            </a:r>
            <a:endParaRPr lang="da-DK" altLang="da-DK" sz="14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049726" y="1609097"/>
            <a:ext cx="338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Experimental animals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spcBef>
                <a:spcPct val="0"/>
              </a:spcBef>
            </a:pPr>
            <a:r>
              <a:rPr lang="en-US" alt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Husbandry of experimental animals</a:t>
            </a:r>
            <a:r>
              <a:rPr lang="en-US" altLang="da-DK" dirty="0">
                <a:latin typeface="Arial" panose="020B0604020202020204" pitchFamily="34" charset="0"/>
                <a:cs typeface="Arial" panose="020B0604020202020204" pitchFamily="34" charset="0"/>
              </a:rPr>
              <a:t> Laboratory techniques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61587" y="2852063"/>
            <a:ext cx="34559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600" dirty="0"/>
              <a:t>Horses</a:t>
            </a:r>
            <a:r>
              <a:rPr lang="da-DK" altLang="da-DK" sz="16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 dirty="0"/>
              <a:t>Husbandry of horses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 dirty="0"/>
              <a:t>Horse stable technique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82971" y="4127458"/>
            <a:ext cx="4032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 dirty="0"/>
              <a:t>Zoo: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600" dirty="0"/>
              <a:t>Husbandry of animals in Zoos and Aquaria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600" dirty="0"/>
              <a:t>Zoo/Aquarium technique</a:t>
            </a:r>
            <a:r>
              <a:rPr lang="da-DK" alt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0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da-DK" dirty="0"/>
              <a:t>Zoo/Aquaria Keeping </a:t>
            </a:r>
            <a:r>
              <a:rPr lang="en-US" altLang="da-DK" dirty="0" smtClean="0"/>
              <a:t>students</a:t>
            </a:r>
            <a:endParaRPr lang="en-GB" dirty="0"/>
          </a:p>
        </p:txBody>
      </p:sp>
      <p:pic>
        <p:nvPicPr>
          <p:cNvPr id="4" name="Picture 5" descr="dyrepasser_zoo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3238"/>
            <a:ext cx="6410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500562" y="1852295"/>
            <a:ext cx="3408742" cy="9848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altLang="da-DK" sz="4000" dirty="0">
                <a:solidFill>
                  <a:schemeClr val="bg1"/>
                </a:solidFill>
              </a:rPr>
              <a:t>Zoo/Aq.keeper</a:t>
            </a:r>
          </a:p>
          <a:p>
            <a:endParaRPr lang="en-GB" dirty="0"/>
          </a:p>
        </p:txBody>
      </p:sp>
      <p:sp>
        <p:nvSpPr>
          <p:cNvPr id="6" name="Tekstboks 1"/>
          <p:cNvSpPr txBox="1"/>
          <p:nvPr/>
        </p:nvSpPr>
        <p:spPr>
          <a:xfrm>
            <a:off x="2268538" y="3213100"/>
            <a:ext cx="4175125" cy="255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u="sng" dirty="0">
                <a:latin typeface="Arial" charset="0"/>
              </a:rPr>
              <a:t>Profile: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25-30 years old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International experience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Committed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Hard-working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Eager to learn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Previous education in other fields</a:t>
            </a:r>
          </a:p>
        </p:txBody>
      </p:sp>
    </p:spTree>
    <p:extLst>
      <p:ext uri="{BB962C8B-B14F-4D97-AF65-F5344CB8AC3E}">
        <p14:creationId xmlns:p14="http://schemas.microsoft.com/office/powerpoint/2010/main" val="20734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da-DK" dirty="0"/>
              <a:t>Subjects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>
                <a:latin typeface="Arial" charset="0"/>
              </a:rPr>
              <a:t>Students are taught all subjects relevant to professional animal care in all fields of animal care:</a:t>
            </a:r>
          </a:p>
          <a:p>
            <a:pPr marL="285750" indent="-285750">
              <a:defRPr/>
            </a:pPr>
            <a:r>
              <a:rPr lang="en-GB" dirty="0">
                <a:latin typeface="Arial" charset="0"/>
              </a:rPr>
              <a:t>Animal behaviour, welfare, nutrition, wildlife conservation, environmental education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We aim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We aim to always keep ourselves up to date, and ensure the students are well equipped for the animal care industry</a:t>
            </a:r>
          </a:p>
          <a:p>
            <a:r>
              <a:rPr lang="en-GB" altLang="da-DK" dirty="0"/>
              <a:t>So now ZIMS!</a:t>
            </a:r>
          </a:p>
        </p:txBody>
      </p:sp>
    </p:spTree>
    <p:extLst>
      <p:ext uri="{BB962C8B-B14F-4D97-AF65-F5344CB8AC3E}">
        <p14:creationId xmlns:p14="http://schemas.microsoft.com/office/powerpoint/2010/main" val="25592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ZIMS at RTS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/>
              <a:t>Many animal facilities register animal data in ZIMS</a:t>
            </a:r>
          </a:p>
          <a:p>
            <a:r>
              <a:rPr lang="en-GB" altLang="da-DK" dirty="0"/>
              <a:t>It is a general aim to have keepers enter daily observations, training, enrichment and feeding data in ZIMS – not just scientific staff</a:t>
            </a:r>
          </a:p>
          <a:p>
            <a:endParaRPr lang="en-GB" altLang="da-DK" dirty="0"/>
          </a:p>
          <a:p>
            <a:r>
              <a:rPr lang="en-GB" altLang="da-DK" dirty="0"/>
              <a:t>We wish to prepare our keeper students for this, and professionals in the industry who has not been trained in using ZIMS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false</Review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2A8263-F17C-47A7-BF2E-8B6890A82DD3}"/>
</file>

<file path=customXml/itemProps2.xml><?xml version="1.0" encoding="utf-8"?>
<ds:datastoreItem xmlns:ds="http://schemas.openxmlformats.org/officeDocument/2006/customXml" ds:itemID="{F9A04963-EEAE-4C20-9CE4-64F1ABD6F931}"/>
</file>

<file path=customXml/itemProps3.xml><?xml version="1.0" encoding="utf-8"?>
<ds:datastoreItem xmlns:ds="http://schemas.openxmlformats.org/officeDocument/2006/customXml" ds:itemID="{BE25CBA2-D2F0-4C6F-B48B-A464885545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927</Words>
  <Application>Microsoft Office PowerPoint</Application>
  <PresentationFormat>Diavoorstelling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26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LearnZIMS at Roskilde Technical College Denmark</vt:lpstr>
      <vt:lpstr>Today</vt:lpstr>
      <vt:lpstr>Denmark</vt:lpstr>
      <vt:lpstr>The education of animal keepers</vt:lpstr>
      <vt:lpstr>Specialisations</vt:lpstr>
      <vt:lpstr>Zoo/Aquaria Keeping students</vt:lpstr>
      <vt:lpstr>Subjects</vt:lpstr>
      <vt:lpstr>We aim</vt:lpstr>
      <vt:lpstr>ZIMS at RTS</vt:lpstr>
      <vt:lpstr>ZIMS at RTS</vt:lpstr>
      <vt:lpstr>Certificates</vt:lpstr>
      <vt:lpstr>ZIMS for students</vt:lpstr>
      <vt:lpstr>ZIMS for professionals</vt:lpstr>
      <vt:lpstr>ZIMS for professionals</vt:lpstr>
      <vt:lpstr>A brief overview of using LearnZIMS my institution</vt:lpstr>
      <vt:lpstr>Adding students/participants</vt:lpstr>
      <vt:lpstr>Role access</vt:lpstr>
      <vt:lpstr>Introduction</vt:lpstr>
      <vt:lpstr>An assignment example</vt:lpstr>
      <vt:lpstr>Transaction monitoring</vt:lpstr>
      <vt:lpstr>The use of LearnZIMS</vt:lpstr>
      <vt:lpstr>The use of LearnZIMS</vt:lpstr>
      <vt:lpstr>Bonus</vt:lpstr>
      <vt:lpstr>Only minus</vt:lpstr>
      <vt:lpstr>All in all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22</cp:revision>
  <dcterms:created xsi:type="dcterms:W3CDTF">2016-07-26T18:48:10Z</dcterms:created>
  <dcterms:modified xsi:type="dcterms:W3CDTF">2016-08-11T16:02:07Z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Sp360">
    <vt:lpwstr>true</vt:lpwstr>
  </property>
  <property fmtid="{D5CDD505-2E9C-101B-9397-08002B2CF9AE}" pid="4" name="Tracked">
    <vt:lpwstr>false</vt:lpwstr>
  </property>
  <property fmtid="{D5CDD505-2E9C-101B-9397-08002B2CF9AE}" pid="5" name="Metrics URL">
    <vt:lpwstr/>
  </property>
  <property fmtid="{D5CDD505-2E9C-101B-9397-08002B2CF9AE}" pid="6" name="Tracking URL">
    <vt:lpwstr/>
  </property>
</Properties>
</file>