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74" d="100"/>
          <a:sy n="74" d="100"/>
        </p:scale>
        <p:origin x="1242" y="-9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customXml" Target="../customXml/item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0515" y="2468695"/>
            <a:ext cx="5525037" cy="1107583"/>
          </a:xfrm>
        </p:spPr>
        <p:txBody>
          <a:bodyPr>
            <a:noAutofit/>
          </a:bodyPr>
          <a:lstStyle/>
          <a:p>
            <a:r>
              <a:rPr lang="en-US" sz="4800" dirty="0"/>
              <a:t>Tips &amp; </a:t>
            </a:r>
            <a:r>
              <a:rPr lang="en-US" sz="4800" dirty="0" smtClean="0"/>
              <a:t>Tricks</a:t>
            </a:r>
            <a:br>
              <a:rPr lang="en-US" sz="4800" dirty="0" smtClean="0"/>
            </a:br>
            <a:r>
              <a:rPr lang="en-US" sz="4800" dirty="0"/>
              <a:t/>
            </a:r>
            <a:br>
              <a:rPr lang="en-US" sz="4800" dirty="0"/>
            </a:br>
            <a:r>
              <a:rPr lang="en-US" sz="4800" i="1" dirty="0"/>
              <a:t>Groups are Great!</a:t>
            </a:r>
            <a:endParaRPr lang="en-US" sz="4800" dirty="0"/>
          </a:p>
        </p:txBody>
      </p:sp>
      <p:sp>
        <p:nvSpPr>
          <p:cNvPr id="3" name="Subtitle 2"/>
          <p:cNvSpPr>
            <a:spLocks noGrp="1"/>
          </p:cNvSpPr>
          <p:nvPr>
            <p:ph type="subTitle" idx="1"/>
          </p:nvPr>
        </p:nvSpPr>
        <p:spPr>
          <a:xfrm>
            <a:off x="1014211" y="4623515"/>
            <a:ext cx="6858000" cy="734095"/>
          </a:xfrm>
        </p:spPr>
        <p:txBody>
          <a:bodyPr>
            <a:normAutofit/>
          </a:bodyPr>
          <a:lstStyle/>
          <a:p>
            <a:r>
              <a:rPr lang="en-US" dirty="0"/>
              <a:t>August 2014</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332" y="509077"/>
            <a:ext cx="3771587" cy="2513409"/>
          </a:xfrm>
          <a:prstGeom prst="rect">
            <a:avLst/>
          </a:prstGeom>
          <a:effectLst>
            <a:softEdge rad="127000"/>
          </a:effectLst>
        </p:spPr>
      </p:pic>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3175" y="4215909"/>
            <a:ext cx="7886700" cy="1325563"/>
          </a:xfrm>
        </p:spPr>
        <p:txBody>
          <a:bodyPr/>
          <a:lstStyle/>
          <a:p>
            <a:pPr algn="ctr"/>
            <a:r>
              <a:rPr lang="en-US" dirty="0"/>
              <a:t>Any questions?</a:t>
            </a:r>
            <a:endParaRPr lang="en-GB" dirty="0"/>
          </a:p>
        </p:txBody>
      </p:sp>
      <p:sp>
        <p:nvSpPr>
          <p:cNvPr id="3" name="Tijdelijke aanduiding voor inhoud 2"/>
          <p:cNvSpPr>
            <a:spLocks noGrp="1"/>
          </p:cNvSpPr>
          <p:nvPr>
            <p:ph idx="1"/>
          </p:nvPr>
        </p:nvSpPr>
        <p:spPr>
          <a:xfrm>
            <a:off x="1504413" y="4079428"/>
            <a:ext cx="7886700" cy="4351338"/>
          </a:xfrm>
        </p:spPr>
        <p:txBody>
          <a:bodyPr/>
          <a:lstStyle/>
          <a:p>
            <a:pPr marL="0" indent="0">
              <a:buNone/>
            </a:pPr>
            <a:r>
              <a:rPr lang="en-US" sz="2400" dirty="0"/>
              <a:t>On Legacy Migration of Groups</a:t>
            </a:r>
          </a:p>
          <a:p>
            <a:endParaRPr lang="en-GB" dirty="0"/>
          </a:p>
        </p:txBody>
      </p:sp>
    </p:spTree>
    <p:extLst>
      <p:ext uri="{BB962C8B-B14F-4D97-AF65-F5344CB8AC3E}">
        <p14:creationId xmlns:p14="http://schemas.microsoft.com/office/powerpoint/2010/main" val="2014699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909882"/>
          </a:xfrm>
        </p:spPr>
        <p:txBody>
          <a:bodyPr>
            <a:normAutofit fontScale="90000"/>
          </a:bodyPr>
          <a:lstStyle/>
          <a:p>
            <a:pPr algn="ctr"/>
            <a:r>
              <a:rPr lang="en-US" sz="4000" dirty="0"/>
              <a:t>Incomplete Accessions – avoiding Receiver Initiated Transactions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2"/>
          <a:stretch>
            <a:fillRect/>
          </a:stretch>
        </p:blipFill>
        <p:spPr>
          <a:xfrm>
            <a:off x="152400" y="1599348"/>
            <a:ext cx="3733333" cy="3561905"/>
          </a:xfrm>
          <a:prstGeom prst="rect">
            <a:avLst/>
          </a:prstGeom>
          <a:ln>
            <a:solidFill>
              <a:schemeClr val="tx1"/>
            </a:solidFill>
          </a:ln>
        </p:spPr>
      </p:pic>
      <p:sp>
        <p:nvSpPr>
          <p:cNvPr id="5" name="TextBox 3"/>
          <p:cNvSpPr txBox="1"/>
          <p:nvPr/>
        </p:nvSpPr>
        <p:spPr>
          <a:xfrm>
            <a:off x="4038600" y="1501286"/>
            <a:ext cx="4953000" cy="4031873"/>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Sometimes when you receive a group from another </a:t>
            </a:r>
          </a:p>
          <a:p>
            <a:r>
              <a:rPr lang="en-US" sz="1600" dirty="0" smtClean="0"/>
              <a:t>institution you do not know if the group is being sent </a:t>
            </a:r>
          </a:p>
          <a:p>
            <a:r>
              <a:rPr lang="en-US" sz="1600" dirty="0" smtClean="0"/>
              <a:t>in its entirety or if the sending institution is splitting part</a:t>
            </a:r>
          </a:p>
          <a:p>
            <a:r>
              <a:rPr lang="en-US" sz="1600" dirty="0" smtClean="0"/>
              <a:t>of an existing group to send to you. If the sender has not </a:t>
            </a:r>
          </a:p>
          <a:p>
            <a:r>
              <a:rPr lang="en-US" sz="1600" dirty="0" smtClean="0"/>
              <a:t>yet recorded the disposition, one of our ZIMS Users </a:t>
            </a:r>
          </a:p>
          <a:p>
            <a:r>
              <a:rPr lang="en-US" sz="1600" dirty="0" smtClean="0"/>
              <a:t>suggested using an Incomplete Accession until the </a:t>
            </a:r>
          </a:p>
          <a:p>
            <a:r>
              <a:rPr lang="en-US" sz="1600" dirty="0" smtClean="0"/>
              <a:t>disposition is recorded. Incomplete Accessions are used</a:t>
            </a:r>
          </a:p>
          <a:p>
            <a:r>
              <a:rPr lang="en-US" sz="1600" dirty="0" smtClean="0"/>
              <a:t>to allow you to record data, such as medical information,</a:t>
            </a:r>
          </a:p>
          <a:p>
            <a:r>
              <a:rPr lang="en-US" sz="1600" dirty="0"/>
              <a:t>i</a:t>
            </a:r>
            <a:r>
              <a:rPr lang="en-US" sz="1600" dirty="0" smtClean="0"/>
              <a:t>n a record prior to the animal or group being formally</a:t>
            </a:r>
          </a:p>
          <a:p>
            <a:r>
              <a:rPr lang="en-US" sz="1600" dirty="0"/>
              <a:t>a</a:t>
            </a:r>
            <a:r>
              <a:rPr lang="en-US" sz="1600" dirty="0" smtClean="0"/>
              <a:t>nd completely accessioned. They can also be used</a:t>
            </a:r>
          </a:p>
          <a:p>
            <a:r>
              <a:rPr lang="en-US" sz="1600" dirty="0"/>
              <a:t>w</a:t>
            </a:r>
            <a:r>
              <a:rPr lang="en-US" sz="1600" dirty="0" smtClean="0"/>
              <a:t>hile waiting for the sender to record a disposition</a:t>
            </a:r>
          </a:p>
          <a:p>
            <a:r>
              <a:rPr lang="en-US" sz="1600" dirty="0"/>
              <a:t>t</a:t>
            </a:r>
            <a:r>
              <a:rPr lang="en-US" sz="1600" dirty="0" smtClean="0"/>
              <a:t>o avoid making a possible error in the sending institution’s ID. There is minimal data </a:t>
            </a:r>
            <a:r>
              <a:rPr lang="en-US" sz="1600" dirty="0"/>
              <a:t>c</a:t>
            </a:r>
            <a:r>
              <a:rPr lang="en-US" sz="1600" dirty="0" smtClean="0"/>
              <a:t>ollected in an Incomplete Accession. We used the Notes section to record that we do not know if the group we received was split from another at the sending institution.</a:t>
            </a:r>
            <a:endParaRPr lang="en-US" sz="1600" dirty="0"/>
          </a:p>
        </p:txBody>
      </p:sp>
    </p:spTree>
    <p:extLst>
      <p:ext uri="{BB962C8B-B14F-4D97-AF65-F5344CB8AC3E}">
        <p14:creationId xmlns:p14="http://schemas.microsoft.com/office/powerpoint/2010/main" val="3793757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49216"/>
            <a:ext cx="7886700" cy="832609"/>
          </a:xfrm>
        </p:spPr>
        <p:txBody>
          <a:bodyPr>
            <a:noAutofit/>
          </a:bodyPr>
          <a:lstStyle/>
          <a:p>
            <a:pPr algn="ctr"/>
            <a:r>
              <a:rPr lang="en-US" sz="3200" dirty="0"/>
              <a:t>Incomplete Accessions – avoiding</a:t>
            </a:r>
            <a:br>
              <a:rPr lang="en-US" sz="3200" dirty="0"/>
            </a:br>
            <a:r>
              <a:rPr lang="en-US" sz="3200" dirty="0"/>
              <a:t>Receiver Initiated Transactions</a:t>
            </a:r>
            <a:endParaRPr lang="en-GB" sz="3200" dirty="0"/>
          </a:p>
        </p:txBody>
      </p:sp>
      <p:pic>
        <p:nvPicPr>
          <p:cNvPr id="4" name="Picture 3"/>
          <p:cNvPicPr>
            <a:picLocks noGrp="1" noChangeAspect="1"/>
          </p:cNvPicPr>
          <p:nvPr>
            <p:ph idx="1"/>
          </p:nvPr>
        </p:nvPicPr>
        <p:blipFill>
          <a:blip r:embed="rId2"/>
          <a:stretch>
            <a:fillRect/>
          </a:stretch>
        </p:blipFill>
        <p:spPr>
          <a:xfrm>
            <a:off x="282484" y="1081825"/>
            <a:ext cx="4638095" cy="3714286"/>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628650" y="4065622"/>
            <a:ext cx="6083967" cy="1684931"/>
          </a:xfrm>
          <a:prstGeom prst="rect">
            <a:avLst/>
          </a:prstGeom>
          <a:ln>
            <a:solidFill>
              <a:schemeClr val="tx1"/>
            </a:solidFill>
          </a:ln>
        </p:spPr>
      </p:pic>
      <p:sp>
        <p:nvSpPr>
          <p:cNvPr id="6" name="TextBox 5"/>
          <p:cNvSpPr txBox="1"/>
          <p:nvPr/>
        </p:nvSpPr>
        <p:spPr>
          <a:xfrm>
            <a:off x="5266745" y="1081825"/>
            <a:ext cx="3636445" cy="313932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Once the sender has recorded the</a:t>
            </a:r>
          </a:p>
          <a:p>
            <a:r>
              <a:rPr lang="en-US" dirty="0"/>
              <a:t>d</a:t>
            </a:r>
            <a:r>
              <a:rPr lang="en-US" dirty="0" smtClean="0"/>
              <a:t>isposition you can accept the</a:t>
            </a:r>
          </a:p>
          <a:p>
            <a:r>
              <a:rPr lang="en-US" dirty="0" smtClean="0"/>
              <a:t>Pending Transaction. The correct</a:t>
            </a:r>
          </a:p>
          <a:p>
            <a:r>
              <a:rPr lang="en-US" dirty="0"/>
              <a:t>i</a:t>
            </a:r>
            <a:r>
              <a:rPr lang="en-US" dirty="0" smtClean="0"/>
              <a:t>nformation from the sender will</a:t>
            </a:r>
          </a:p>
          <a:p>
            <a:r>
              <a:rPr lang="en-US" dirty="0"/>
              <a:t>d</a:t>
            </a:r>
            <a:r>
              <a:rPr lang="en-US" dirty="0" smtClean="0"/>
              <a:t>isplay. When you save, ZIMS will</a:t>
            </a:r>
          </a:p>
          <a:p>
            <a:r>
              <a:rPr lang="en-US" dirty="0"/>
              <a:t>f</a:t>
            </a:r>
            <a:r>
              <a:rPr lang="en-US" dirty="0" smtClean="0"/>
              <a:t>ind the Incomplete Accession to</a:t>
            </a:r>
          </a:p>
          <a:p>
            <a:r>
              <a:rPr lang="en-US" dirty="0"/>
              <a:t>a</a:t>
            </a:r>
            <a:r>
              <a:rPr lang="en-US" dirty="0" smtClean="0"/>
              <a:t>ssociate it with. This approach</a:t>
            </a:r>
          </a:p>
          <a:p>
            <a:r>
              <a:rPr lang="en-US" dirty="0"/>
              <a:t>s</a:t>
            </a:r>
            <a:r>
              <a:rPr lang="en-US" dirty="0" smtClean="0"/>
              <a:t>aves you from having to correct</a:t>
            </a:r>
          </a:p>
          <a:p>
            <a:r>
              <a:rPr lang="en-US" dirty="0" smtClean="0"/>
              <a:t>information should what you record</a:t>
            </a:r>
          </a:p>
          <a:p>
            <a:r>
              <a:rPr lang="en-US" dirty="0"/>
              <a:t>i</a:t>
            </a:r>
            <a:r>
              <a:rPr lang="en-US" dirty="0" smtClean="0"/>
              <a:t>n a Receiver Initiated Transaction be</a:t>
            </a:r>
          </a:p>
          <a:p>
            <a:r>
              <a:rPr lang="en-US" dirty="0"/>
              <a:t>i</a:t>
            </a:r>
            <a:r>
              <a:rPr lang="en-US" dirty="0" smtClean="0"/>
              <a:t>ncorrect.</a:t>
            </a:r>
            <a:endParaRPr lang="en-US" dirty="0"/>
          </a:p>
        </p:txBody>
      </p:sp>
    </p:spTree>
    <p:extLst>
      <p:ext uri="{BB962C8B-B14F-4D97-AF65-F5344CB8AC3E}">
        <p14:creationId xmlns:p14="http://schemas.microsoft.com/office/powerpoint/2010/main" val="4210960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en-US" sz="3600" dirty="0"/>
              <a:t>What To Do When the Incomplete Accession Doesn’t Match the Complete Accession</a:t>
            </a:r>
            <a:endParaRPr lang="en-GB" sz="3600" dirty="0"/>
          </a:p>
        </p:txBody>
      </p:sp>
      <p:sp>
        <p:nvSpPr>
          <p:cNvPr id="3" name="Tijdelijke aanduiding voor inhoud 2"/>
          <p:cNvSpPr>
            <a:spLocks noGrp="1"/>
          </p:cNvSpPr>
          <p:nvPr>
            <p:ph idx="1"/>
          </p:nvPr>
        </p:nvSpPr>
        <p:spPr/>
        <p:txBody>
          <a:bodyPr>
            <a:normAutofit/>
          </a:bodyPr>
          <a:lstStyle/>
          <a:p>
            <a:r>
              <a:rPr lang="en-US" sz="2400" dirty="0"/>
              <a:t>There may be times when several animals were received and the person doing the Incomplete Accession created only one record (that is they assumed they would be managed as a group) but the Registrar believes these animals should be separate individual records.</a:t>
            </a:r>
          </a:p>
          <a:p>
            <a:r>
              <a:rPr lang="en-US" sz="2400" dirty="0"/>
              <a:t>In reverse there may be times when several animals were received and the person doing the Incomplete Accession created multiple records but the Registrar believes these animals should be managed as a single group record.</a:t>
            </a:r>
          </a:p>
          <a:p>
            <a:endParaRPr lang="en-GB" dirty="0"/>
          </a:p>
        </p:txBody>
      </p:sp>
    </p:spTree>
    <p:extLst>
      <p:ext uri="{BB962C8B-B14F-4D97-AF65-F5344CB8AC3E}">
        <p14:creationId xmlns:p14="http://schemas.microsoft.com/office/powerpoint/2010/main" val="245333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31478"/>
            <a:ext cx="7886700" cy="1325563"/>
          </a:xfrm>
        </p:spPr>
        <p:txBody>
          <a:bodyPr>
            <a:normAutofit/>
          </a:bodyPr>
          <a:lstStyle/>
          <a:p>
            <a:pPr algn="ctr"/>
            <a:r>
              <a:rPr lang="en-US" sz="4000" dirty="0"/>
              <a:t>One IA into Multiple Individual Records </a:t>
            </a:r>
            <a:endParaRPr lang="en-GB" sz="4000" dirty="0"/>
          </a:p>
        </p:txBody>
      </p:sp>
      <p:sp>
        <p:nvSpPr>
          <p:cNvPr id="3" name="Tijdelijke aanduiding voor inhoud 2"/>
          <p:cNvSpPr>
            <a:spLocks noGrp="1"/>
          </p:cNvSpPr>
          <p:nvPr>
            <p:ph idx="1"/>
          </p:nvPr>
        </p:nvSpPr>
        <p:spPr/>
        <p:txBody>
          <a:bodyPr/>
          <a:lstStyle/>
          <a:p>
            <a:endParaRPr lang="en-GB" dirty="0"/>
          </a:p>
        </p:txBody>
      </p:sp>
      <p:sp>
        <p:nvSpPr>
          <p:cNvPr id="5" name="TextBox 5"/>
          <p:cNvSpPr txBox="1"/>
          <p:nvPr/>
        </p:nvSpPr>
        <p:spPr>
          <a:xfrm>
            <a:off x="628650" y="1557041"/>
            <a:ext cx="8103565"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For the first scenario four toads were received over the weekend that required some</a:t>
            </a:r>
          </a:p>
          <a:p>
            <a:r>
              <a:rPr lang="en-US" dirty="0"/>
              <a:t>m</a:t>
            </a:r>
            <a:r>
              <a:rPr lang="en-US" dirty="0" smtClean="0"/>
              <a:t>edical care. The Veterinarian created a single Incomplete Accession. He used the</a:t>
            </a:r>
          </a:p>
          <a:p>
            <a:r>
              <a:rPr lang="en-US" dirty="0" smtClean="0"/>
              <a:t>Other Information box to note that there were four animals received.</a:t>
            </a:r>
            <a:endParaRPr lang="en-GB" dirty="0"/>
          </a:p>
        </p:txBody>
      </p:sp>
      <p:pic>
        <p:nvPicPr>
          <p:cNvPr id="6" name="Picture 6"/>
          <p:cNvPicPr>
            <a:picLocks noChangeAspect="1"/>
          </p:cNvPicPr>
          <p:nvPr/>
        </p:nvPicPr>
        <p:blipFill>
          <a:blip r:embed="rId2"/>
          <a:stretch>
            <a:fillRect/>
          </a:stretch>
        </p:blipFill>
        <p:spPr>
          <a:xfrm>
            <a:off x="1501264" y="2614019"/>
            <a:ext cx="3971429" cy="4066667"/>
          </a:xfrm>
          <a:prstGeom prst="rect">
            <a:avLst/>
          </a:prstGeom>
          <a:ln>
            <a:solidFill>
              <a:schemeClr val="tx1"/>
            </a:solidFill>
          </a:ln>
        </p:spPr>
      </p:pic>
    </p:spTree>
    <p:extLst>
      <p:ext uri="{BB962C8B-B14F-4D97-AF65-F5344CB8AC3E}">
        <p14:creationId xmlns:p14="http://schemas.microsoft.com/office/powerpoint/2010/main" val="3212176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Creating the Complete Accession</a:t>
            </a:r>
            <a:endParaRPr lang="en-GB" sz="4000" dirty="0"/>
          </a:p>
        </p:txBody>
      </p:sp>
      <p:sp>
        <p:nvSpPr>
          <p:cNvPr id="4" name="TextBox 4"/>
          <p:cNvSpPr txBox="1"/>
          <p:nvPr/>
        </p:nvSpPr>
        <p:spPr>
          <a:xfrm>
            <a:off x="434683" y="1361960"/>
            <a:ext cx="8485977"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When the Registrar records the first individual accession the application finds the</a:t>
            </a:r>
          </a:p>
          <a:p>
            <a:r>
              <a:rPr lang="en-US" dirty="0" smtClean="0"/>
              <a:t>Incomplete Accession record. The Registrar should NOT choose to Associate With</a:t>
            </a:r>
          </a:p>
          <a:p>
            <a:r>
              <a:rPr lang="en-US" dirty="0" smtClean="0"/>
              <a:t>Incomplete Accession as the medical records would be associated only with this one </a:t>
            </a:r>
          </a:p>
          <a:p>
            <a:r>
              <a:rPr lang="en-US" dirty="0"/>
              <a:t>r</a:t>
            </a:r>
            <a:r>
              <a:rPr lang="en-US" dirty="0" smtClean="0"/>
              <a:t>ecord. They should instead select View Animal Details or Close. They should then</a:t>
            </a:r>
          </a:p>
          <a:p>
            <a:r>
              <a:rPr lang="en-US" dirty="0" smtClean="0"/>
              <a:t>complete the remaining three accessions. If they recorded a Batch Accession for the four</a:t>
            </a:r>
          </a:p>
          <a:p>
            <a:r>
              <a:rPr lang="en-US" dirty="0"/>
              <a:t>t</a:t>
            </a:r>
            <a:r>
              <a:rPr lang="en-US" dirty="0" smtClean="0"/>
              <a:t>oads the application will NOT look into Incomplete Accessions.</a:t>
            </a:r>
            <a:endParaRPr lang="en-GB" dirty="0"/>
          </a:p>
        </p:txBody>
      </p:sp>
      <p:pic>
        <p:nvPicPr>
          <p:cNvPr id="5" name="Picture 3"/>
          <p:cNvPicPr>
            <a:picLocks noGrp="1" noChangeAspect="1"/>
          </p:cNvPicPr>
          <p:nvPr>
            <p:ph idx="1"/>
          </p:nvPr>
        </p:nvPicPr>
        <p:blipFill>
          <a:blip r:embed="rId2"/>
          <a:stretch>
            <a:fillRect/>
          </a:stretch>
        </p:blipFill>
        <p:spPr>
          <a:xfrm>
            <a:off x="1375507" y="3409011"/>
            <a:ext cx="6180952" cy="2085714"/>
          </a:xfrm>
          <a:prstGeom prst="rect">
            <a:avLst/>
          </a:prstGeom>
          <a:ln>
            <a:solidFill>
              <a:schemeClr val="tx1"/>
            </a:solidFill>
          </a:ln>
        </p:spPr>
      </p:pic>
    </p:spTree>
    <p:extLst>
      <p:ext uri="{BB962C8B-B14F-4D97-AF65-F5344CB8AC3E}">
        <p14:creationId xmlns:p14="http://schemas.microsoft.com/office/powerpoint/2010/main" val="4046775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1030086"/>
          </a:xfrm>
        </p:spPr>
        <p:txBody>
          <a:bodyPr>
            <a:normAutofit/>
          </a:bodyPr>
          <a:lstStyle/>
          <a:p>
            <a:pPr algn="ctr"/>
            <a:r>
              <a:rPr lang="en-US" sz="4000" dirty="0"/>
              <a:t>Associating the Single IA Record</a:t>
            </a:r>
            <a:endParaRPr lang="en-GB" sz="4000" dirty="0"/>
          </a:p>
        </p:txBody>
      </p:sp>
      <p:pic>
        <p:nvPicPr>
          <p:cNvPr id="4" name="Picture 2"/>
          <p:cNvPicPr>
            <a:picLocks noChangeAspect="1"/>
          </p:cNvPicPr>
          <p:nvPr/>
        </p:nvPicPr>
        <p:blipFill>
          <a:blip r:embed="rId2"/>
          <a:stretch>
            <a:fillRect/>
          </a:stretch>
        </p:blipFill>
        <p:spPr>
          <a:xfrm>
            <a:off x="1067238" y="1279952"/>
            <a:ext cx="7009524" cy="1333333"/>
          </a:xfrm>
          <a:prstGeom prst="rect">
            <a:avLst/>
          </a:prstGeom>
          <a:ln>
            <a:solidFill>
              <a:schemeClr val="tx1"/>
            </a:solidFill>
          </a:ln>
        </p:spPr>
      </p:pic>
      <p:sp>
        <p:nvSpPr>
          <p:cNvPr id="5" name="TextBox 4"/>
          <p:cNvSpPr txBox="1"/>
          <p:nvPr/>
        </p:nvSpPr>
        <p:spPr>
          <a:xfrm>
            <a:off x="192186" y="2863481"/>
            <a:ext cx="3425704" cy="2585323"/>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To associate the single Incomplete</a:t>
            </a:r>
          </a:p>
          <a:p>
            <a:r>
              <a:rPr lang="en-US" dirty="0" smtClean="0"/>
              <a:t>Accession with the four individual </a:t>
            </a:r>
          </a:p>
          <a:p>
            <a:r>
              <a:rPr lang="en-US" dirty="0" smtClean="0"/>
              <a:t>complete accessions you would</a:t>
            </a:r>
          </a:p>
          <a:p>
            <a:r>
              <a:rPr lang="en-US" dirty="0"/>
              <a:t>g</a:t>
            </a:r>
            <a:r>
              <a:rPr lang="en-US" dirty="0" smtClean="0"/>
              <a:t>o to the Incomplete Accessions tab</a:t>
            </a:r>
            <a:r>
              <a:rPr lang="en-GB" dirty="0" smtClean="0"/>
              <a:t>, check</a:t>
            </a:r>
            <a:r>
              <a:rPr lang="en-US" dirty="0" smtClean="0"/>
              <a:t> the record and select Complete Selected.</a:t>
            </a:r>
          </a:p>
          <a:p>
            <a:endParaRPr lang="en-US" dirty="0"/>
          </a:p>
          <a:p>
            <a:r>
              <a:rPr lang="en-US" dirty="0" smtClean="0"/>
              <a:t>You would then enter the four</a:t>
            </a:r>
          </a:p>
          <a:p>
            <a:r>
              <a:rPr lang="en-US" dirty="0"/>
              <a:t>i</a:t>
            </a:r>
            <a:r>
              <a:rPr lang="en-US" dirty="0" smtClean="0"/>
              <a:t>ndividual complete accessions.</a:t>
            </a:r>
          </a:p>
        </p:txBody>
      </p:sp>
      <p:pic>
        <p:nvPicPr>
          <p:cNvPr id="6" name="Picture 3"/>
          <p:cNvPicPr>
            <a:picLocks noGrp="1" noChangeAspect="1"/>
          </p:cNvPicPr>
          <p:nvPr>
            <p:ph idx="1"/>
          </p:nvPr>
        </p:nvPicPr>
        <p:blipFill>
          <a:blip r:embed="rId3"/>
          <a:stretch>
            <a:fillRect/>
          </a:stretch>
        </p:blipFill>
        <p:spPr>
          <a:xfrm>
            <a:off x="4326935" y="2613285"/>
            <a:ext cx="4304762" cy="3085714"/>
          </a:xfrm>
          <a:prstGeom prst="rect">
            <a:avLst/>
          </a:prstGeom>
          <a:ln>
            <a:solidFill>
              <a:schemeClr val="tx1"/>
            </a:solidFill>
          </a:ln>
        </p:spPr>
      </p:pic>
    </p:spTree>
    <p:extLst>
      <p:ext uri="{BB962C8B-B14F-4D97-AF65-F5344CB8AC3E}">
        <p14:creationId xmlns:p14="http://schemas.microsoft.com/office/powerpoint/2010/main" val="1722342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742457"/>
          </a:xfrm>
        </p:spPr>
        <p:txBody>
          <a:bodyPr>
            <a:noAutofit/>
          </a:bodyPr>
          <a:lstStyle/>
          <a:p>
            <a:pPr algn="ctr"/>
            <a:r>
              <a:rPr lang="en-US" sz="3200" dirty="0"/>
              <a:t>The Flow for Single Incomplete Accession into Multiple Complete Accessions</a:t>
            </a:r>
            <a:endParaRPr lang="en-GB" sz="3200" dirty="0"/>
          </a:p>
        </p:txBody>
      </p:sp>
      <p:pic>
        <p:nvPicPr>
          <p:cNvPr id="4"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866" y="1448321"/>
            <a:ext cx="1557007" cy="959169"/>
          </a:xfrm>
          <a:prstGeom prst="rect">
            <a:avLst/>
          </a:prstGeom>
        </p:spPr>
      </p:pic>
      <p:sp>
        <p:nvSpPr>
          <p:cNvPr id="5" name="TextBox 8"/>
          <p:cNvSpPr txBox="1"/>
          <p:nvPr/>
        </p:nvSpPr>
        <p:spPr>
          <a:xfrm>
            <a:off x="3117045" y="1640959"/>
            <a:ext cx="3592202" cy="36933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Single Incomplete Accession created</a:t>
            </a:r>
            <a:endParaRPr lang="en-US" dirty="0"/>
          </a:p>
        </p:txBody>
      </p:sp>
      <p:sp>
        <p:nvSpPr>
          <p:cNvPr id="6" name="Right Arrow 9"/>
          <p:cNvSpPr/>
          <p:nvPr/>
        </p:nvSpPr>
        <p:spPr>
          <a:xfrm>
            <a:off x="2205159" y="1802765"/>
            <a:ext cx="609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0"/>
          <p:cNvSpPr txBox="1"/>
          <p:nvPr/>
        </p:nvSpPr>
        <p:spPr>
          <a:xfrm>
            <a:off x="345866" y="2456341"/>
            <a:ext cx="6870727"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Record the first Complete Accession </a:t>
            </a:r>
          </a:p>
          <a:p>
            <a:r>
              <a:rPr lang="en-US" dirty="0" smtClean="0"/>
              <a:t>After Save do NOT choose to Associate with the Incomplete Accession</a:t>
            </a:r>
            <a:endParaRPr lang="en-US" dirty="0"/>
          </a:p>
        </p:txBody>
      </p:sp>
      <p:pic>
        <p:nvPicPr>
          <p:cNvPr id="8"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0010" y="2208006"/>
            <a:ext cx="1714500" cy="1143000"/>
          </a:xfrm>
          <a:prstGeom prst="rect">
            <a:avLst/>
          </a:prstGeom>
        </p:spPr>
      </p:pic>
      <p:sp>
        <p:nvSpPr>
          <p:cNvPr id="9" name="Right Arrow 11"/>
          <p:cNvSpPr/>
          <p:nvPr/>
        </p:nvSpPr>
        <p:spPr>
          <a:xfrm>
            <a:off x="7216593" y="2779506"/>
            <a:ext cx="369444" cy="114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2"/>
          <p:cNvSpPr txBox="1"/>
          <p:nvPr/>
        </p:nvSpPr>
        <p:spPr>
          <a:xfrm>
            <a:off x="1644623" y="3710529"/>
            <a:ext cx="6870727"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Record the remaining three Complete Accessions.</a:t>
            </a:r>
          </a:p>
          <a:p>
            <a:r>
              <a:rPr lang="en-US" dirty="0" smtClean="0"/>
              <a:t>After Save do NOT choose to Associate with the Incomplete Accession</a:t>
            </a:r>
            <a:endParaRPr lang="en-US" dirty="0"/>
          </a:p>
        </p:txBody>
      </p:sp>
      <p:sp>
        <p:nvSpPr>
          <p:cNvPr id="11" name="TextBox 16"/>
          <p:cNvSpPr txBox="1"/>
          <p:nvPr/>
        </p:nvSpPr>
        <p:spPr>
          <a:xfrm>
            <a:off x="1832447" y="4516710"/>
            <a:ext cx="4876800"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Go to the Incomplete Accession tab</a:t>
            </a:r>
          </a:p>
          <a:p>
            <a:r>
              <a:rPr lang="en-US" dirty="0" smtClean="0"/>
              <a:t>Check the appropriate Incomplete Accession</a:t>
            </a:r>
          </a:p>
          <a:p>
            <a:r>
              <a:rPr lang="en-US" dirty="0" smtClean="0"/>
              <a:t>Select Complete Accession</a:t>
            </a:r>
          </a:p>
          <a:p>
            <a:r>
              <a:rPr lang="en-US" dirty="0" smtClean="0"/>
              <a:t>Associate it with the four Complete Accessions</a:t>
            </a:r>
            <a:endParaRPr lang="en-US" dirty="0"/>
          </a:p>
        </p:txBody>
      </p:sp>
      <p:pic>
        <p:nvPicPr>
          <p:cNvPr id="12"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66" y="3102672"/>
            <a:ext cx="1143000" cy="762000"/>
          </a:xfrm>
          <a:prstGeom prst="rect">
            <a:avLst/>
          </a:prstGeom>
        </p:spPr>
      </p:pic>
      <p:pic>
        <p:nvPicPr>
          <p:cNvPr id="13"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116" y="3865235"/>
            <a:ext cx="1129928" cy="753285"/>
          </a:xfrm>
          <a:prstGeom prst="rect">
            <a:avLst/>
          </a:prstGeom>
        </p:spPr>
      </p:pic>
      <p:pic>
        <p:nvPicPr>
          <p:cNvPr id="14"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709" y="4947872"/>
            <a:ext cx="1191743" cy="794495"/>
          </a:xfrm>
          <a:prstGeom prst="rect">
            <a:avLst/>
          </a:prstGeom>
        </p:spPr>
      </p:pic>
      <p:sp>
        <p:nvSpPr>
          <p:cNvPr id="15" name="Right Arrow 15"/>
          <p:cNvSpPr/>
          <p:nvPr/>
        </p:nvSpPr>
        <p:spPr>
          <a:xfrm rot="1814464">
            <a:off x="1120747" y="3729011"/>
            <a:ext cx="45743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4"/>
          <p:cNvSpPr/>
          <p:nvPr/>
        </p:nvSpPr>
        <p:spPr>
          <a:xfrm flipV="1">
            <a:off x="1119834" y="4348763"/>
            <a:ext cx="43362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3"/>
          <p:cNvSpPr/>
          <p:nvPr/>
        </p:nvSpPr>
        <p:spPr>
          <a:xfrm rot="19637305">
            <a:off x="1116837" y="4760336"/>
            <a:ext cx="609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221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Multiple IAs into One Permanent Accession</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2"/>
          <p:cNvSpPr txBox="1"/>
          <p:nvPr/>
        </p:nvSpPr>
        <p:spPr>
          <a:xfrm>
            <a:off x="368830" y="1690689"/>
            <a:ext cx="8406340"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a:t>For the </a:t>
            </a:r>
            <a:r>
              <a:rPr lang="en-US" dirty="0" smtClean="0"/>
              <a:t>second </a:t>
            </a:r>
            <a:r>
              <a:rPr lang="en-US" dirty="0"/>
              <a:t>scenario four toads were received over the weekend that required some</a:t>
            </a:r>
          </a:p>
          <a:p>
            <a:r>
              <a:rPr lang="en-US" dirty="0"/>
              <a:t>medical care. The Veterinarian created </a:t>
            </a:r>
            <a:r>
              <a:rPr lang="en-US" dirty="0" smtClean="0"/>
              <a:t>four </a:t>
            </a:r>
            <a:r>
              <a:rPr lang="en-US" dirty="0"/>
              <a:t>Incomplete </a:t>
            </a:r>
            <a:r>
              <a:rPr lang="en-US" dirty="0" smtClean="0"/>
              <a:t>Accessions. </a:t>
            </a:r>
            <a:r>
              <a:rPr lang="en-US" dirty="0"/>
              <a:t>He used the</a:t>
            </a:r>
          </a:p>
          <a:p>
            <a:r>
              <a:rPr lang="en-US" dirty="0"/>
              <a:t>Other Information box to note that </a:t>
            </a:r>
            <a:r>
              <a:rPr lang="en-US" dirty="0" smtClean="0"/>
              <a:t>each record was one of </a:t>
            </a:r>
            <a:r>
              <a:rPr lang="en-US" dirty="0"/>
              <a:t>four animals received</a:t>
            </a:r>
            <a:r>
              <a:rPr lang="en-US" dirty="0" smtClean="0"/>
              <a:t>. </a:t>
            </a:r>
          </a:p>
          <a:p>
            <a:r>
              <a:rPr lang="en-US" dirty="0" smtClean="0"/>
              <a:t>There is currently no Batch Accession option for Incomplete Accessions.</a:t>
            </a:r>
            <a:endParaRPr lang="en-GB" dirty="0"/>
          </a:p>
        </p:txBody>
      </p:sp>
      <p:pic>
        <p:nvPicPr>
          <p:cNvPr id="5" name="Picture 4"/>
          <p:cNvPicPr>
            <a:picLocks noChangeAspect="1"/>
          </p:cNvPicPr>
          <p:nvPr/>
        </p:nvPicPr>
        <p:blipFill>
          <a:blip r:embed="rId2"/>
          <a:stretch>
            <a:fillRect/>
          </a:stretch>
        </p:blipFill>
        <p:spPr>
          <a:xfrm>
            <a:off x="429636" y="3292771"/>
            <a:ext cx="8085714" cy="1847619"/>
          </a:xfrm>
          <a:prstGeom prst="rect">
            <a:avLst/>
          </a:prstGeom>
          <a:ln>
            <a:solidFill>
              <a:schemeClr val="tx1"/>
            </a:solidFill>
          </a:ln>
        </p:spPr>
      </p:pic>
    </p:spTree>
    <p:extLst>
      <p:ext uri="{BB962C8B-B14F-4D97-AF65-F5344CB8AC3E}">
        <p14:creationId xmlns:p14="http://schemas.microsoft.com/office/powerpoint/2010/main" val="4244444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587910"/>
          </a:xfrm>
        </p:spPr>
        <p:txBody>
          <a:bodyPr>
            <a:normAutofit fontScale="90000"/>
          </a:bodyPr>
          <a:lstStyle/>
          <a:p>
            <a:pPr algn="ctr"/>
            <a:r>
              <a:rPr lang="en-US" sz="4000" dirty="0"/>
              <a:t>Associating the Multiple IAs</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4"/>
          <p:cNvSpPr txBox="1"/>
          <p:nvPr/>
        </p:nvSpPr>
        <p:spPr>
          <a:xfrm>
            <a:off x="519001" y="1067902"/>
            <a:ext cx="7562904" cy="1107996"/>
          </a:xfrm>
          <a:prstGeom prst="rect">
            <a:avLst/>
          </a:prstGeom>
          <a:solidFill>
            <a:schemeClr val="accent1">
              <a:lumMod val="20000"/>
              <a:lumOff val="80000"/>
            </a:schemeClr>
          </a:solidFill>
          <a:ln>
            <a:solidFill>
              <a:schemeClr val="tx1"/>
            </a:solidFill>
          </a:ln>
        </p:spPr>
        <p:txBody>
          <a:bodyPr wrap="none" rtlCol="0">
            <a:spAutoFit/>
          </a:bodyPr>
          <a:lstStyle/>
          <a:p>
            <a:r>
              <a:rPr lang="en-US" sz="1600" dirty="0" smtClean="0"/>
              <a:t>The Registrar has determined that the four toads should actually be managed as a group</a:t>
            </a:r>
          </a:p>
          <a:p>
            <a:r>
              <a:rPr lang="en-US" sz="1600" dirty="0"/>
              <a:t>r</a:t>
            </a:r>
            <a:r>
              <a:rPr lang="en-US" sz="1600" dirty="0" smtClean="0"/>
              <a:t>ecord as they are not individually identifiable at this time. The Registrar records a single </a:t>
            </a:r>
          </a:p>
          <a:p>
            <a:r>
              <a:rPr lang="en-US" sz="1600" dirty="0" smtClean="0"/>
              <a:t>complete accession. The application finds the four possible IAs. All are selected to be</a:t>
            </a:r>
          </a:p>
          <a:p>
            <a:r>
              <a:rPr lang="en-US" sz="1600" dirty="0" smtClean="0"/>
              <a:t>associated.</a:t>
            </a:r>
            <a:endParaRPr lang="en-GB" sz="1600" dirty="0"/>
          </a:p>
        </p:txBody>
      </p:sp>
      <p:pic>
        <p:nvPicPr>
          <p:cNvPr id="5" name="Picture 3"/>
          <p:cNvPicPr>
            <a:picLocks noChangeAspect="1"/>
          </p:cNvPicPr>
          <p:nvPr/>
        </p:nvPicPr>
        <p:blipFill>
          <a:blip r:embed="rId2"/>
          <a:stretch>
            <a:fillRect/>
          </a:stretch>
        </p:blipFill>
        <p:spPr>
          <a:xfrm>
            <a:off x="519001" y="2290763"/>
            <a:ext cx="5274129" cy="3886200"/>
          </a:xfrm>
          <a:prstGeom prst="rect">
            <a:avLst/>
          </a:prstGeom>
          <a:ln>
            <a:solidFill>
              <a:schemeClr val="tx1"/>
            </a:solidFill>
          </a:ln>
        </p:spPr>
      </p:pic>
    </p:spTree>
    <p:extLst>
      <p:ext uri="{BB962C8B-B14F-4D97-AF65-F5344CB8AC3E}">
        <p14:creationId xmlns:p14="http://schemas.microsoft.com/office/powerpoint/2010/main" val="303966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Use of a Group Record</a:t>
            </a:r>
            <a:endParaRPr lang="en-GB" sz="4000" dirty="0"/>
          </a:p>
        </p:txBody>
      </p:sp>
      <p:sp>
        <p:nvSpPr>
          <p:cNvPr id="3" name="Tijdelijke aanduiding voor inhoud 2"/>
          <p:cNvSpPr>
            <a:spLocks noGrp="1"/>
          </p:cNvSpPr>
          <p:nvPr>
            <p:ph idx="1"/>
          </p:nvPr>
        </p:nvSpPr>
        <p:spPr/>
        <p:txBody>
          <a:bodyPr/>
          <a:lstStyle/>
          <a:p>
            <a:r>
              <a:rPr lang="en-US" dirty="0"/>
              <a:t>Individuals are not identifiable</a:t>
            </a:r>
          </a:p>
          <a:p>
            <a:pPr lvl="1"/>
            <a:r>
              <a:rPr lang="en-US" dirty="0"/>
              <a:t>EXAMPLE – all ten frogs look alike</a:t>
            </a:r>
          </a:p>
          <a:p>
            <a:pPr lvl="1"/>
            <a:r>
              <a:rPr lang="en-US" dirty="0"/>
              <a:t>EXAMPLE – your mole rats, once identified by toe clips, have lost that identification due to fighting</a:t>
            </a:r>
          </a:p>
          <a:p>
            <a:pPr lvl="1"/>
            <a:r>
              <a:rPr lang="en-US" dirty="0"/>
              <a:t>Avoid creating fiction</a:t>
            </a:r>
          </a:p>
          <a:p>
            <a:r>
              <a:rPr lang="en-US" dirty="0"/>
              <a:t>Simply wish to manage as a group</a:t>
            </a:r>
          </a:p>
          <a:p>
            <a:pPr lvl="1"/>
            <a:r>
              <a:rPr lang="en-US" dirty="0"/>
              <a:t>Do not care about genetics or demographics</a:t>
            </a:r>
          </a:p>
          <a:p>
            <a:pPr lvl="1"/>
            <a:r>
              <a:rPr lang="en-US" dirty="0"/>
              <a:t>EXAMPLE – your budgie walk through </a:t>
            </a:r>
            <a:r>
              <a:rPr lang="en-US" dirty="0" smtClean="0"/>
              <a:t>exhibit</a:t>
            </a:r>
            <a:endParaRPr lang="en-US" dirty="0"/>
          </a:p>
        </p:txBody>
      </p:sp>
    </p:spTree>
    <p:extLst>
      <p:ext uri="{BB962C8B-B14F-4D97-AF65-F5344CB8AC3E}">
        <p14:creationId xmlns:p14="http://schemas.microsoft.com/office/powerpoint/2010/main" val="299575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909882"/>
          </a:xfrm>
        </p:spPr>
        <p:txBody>
          <a:bodyPr>
            <a:noAutofit/>
          </a:bodyPr>
          <a:lstStyle/>
          <a:p>
            <a:pPr algn="ctr"/>
            <a:r>
              <a:rPr lang="en-US" sz="3200" dirty="0"/>
              <a:t>The Flow for Multiple Incomplete Accessions into Single Complete Accession</a:t>
            </a:r>
            <a:endParaRPr lang="en-GB" sz="3200" dirty="0"/>
          </a:p>
        </p:txBody>
      </p:sp>
      <p:pic>
        <p:nvPicPr>
          <p:cNvPr id="4"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065" y="1433584"/>
            <a:ext cx="1071524" cy="660096"/>
          </a:xfrm>
          <a:prstGeom prst="rect">
            <a:avLst/>
          </a:prstGeom>
        </p:spPr>
      </p:pic>
      <p:pic>
        <p:nvPicPr>
          <p:cNvPr id="6"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065" y="2171708"/>
            <a:ext cx="1071524" cy="660096"/>
          </a:xfrm>
          <a:prstGeom prst="rect">
            <a:avLst/>
          </a:prstGeom>
        </p:spPr>
      </p:pic>
      <p:pic>
        <p:nvPicPr>
          <p:cNvPr id="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065" y="2972446"/>
            <a:ext cx="1071524" cy="660096"/>
          </a:xfrm>
          <a:prstGeom prst="rect">
            <a:avLst/>
          </a:prstGeom>
        </p:spPr>
      </p:pic>
      <p:pic>
        <p:nvPicPr>
          <p:cNvPr id="8"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065" y="3816549"/>
            <a:ext cx="1071524" cy="660096"/>
          </a:xfrm>
          <a:prstGeom prst="rect">
            <a:avLst/>
          </a:prstGeom>
        </p:spPr>
      </p:pic>
      <p:sp>
        <p:nvSpPr>
          <p:cNvPr id="9" name="TextBox 8"/>
          <p:cNvSpPr txBox="1"/>
          <p:nvPr/>
        </p:nvSpPr>
        <p:spPr>
          <a:xfrm>
            <a:off x="3241183" y="2483600"/>
            <a:ext cx="3906647" cy="36933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Four Incomplete Accessions are created</a:t>
            </a:r>
            <a:endParaRPr lang="en-US" dirty="0"/>
          </a:p>
        </p:txBody>
      </p:sp>
      <p:sp>
        <p:nvSpPr>
          <p:cNvPr id="10" name="TextBox 15"/>
          <p:cNvSpPr txBox="1"/>
          <p:nvPr/>
        </p:nvSpPr>
        <p:spPr>
          <a:xfrm>
            <a:off x="267237" y="5141335"/>
            <a:ext cx="8153400" cy="646331"/>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After Save, four Incomplete Accessions are identified</a:t>
            </a:r>
          </a:p>
          <a:p>
            <a:r>
              <a:rPr lang="en-US" dirty="0" smtClean="0"/>
              <a:t>Select all four Incomplete Accessions to associate with the single Complete Accession</a:t>
            </a:r>
            <a:endParaRPr lang="en-US" dirty="0"/>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857" y="3935216"/>
            <a:ext cx="1624285" cy="1082857"/>
          </a:xfrm>
          <a:prstGeom prst="rect">
            <a:avLst/>
          </a:prstGeom>
        </p:spPr>
      </p:pic>
      <p:sp>
        <p:nvSpPr>
          <p:cNvPr id="12" name="TextBox 14"/>
          <p:cNvSpPr txBox="1"/>
          <p:nvPr/>
        </p:nvSpPr>
        <p:spPr>
          <a:xfrm>
            <a:off x="4343937" y="4322663"/>
            <a:ext cx="3744038" cy="36933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Single Complete Accession is recorded</a:t>
            </a:r>
            <a:endParaRPr lang="en-US" dirty="0"/>
          </a:p>
        </p:txBody>
      </p:sp>
      <p:sp>
        <p:nvSpPr>
          <p:cNvPr id="13" name="Right Arrow 13"/>
          <p:cNvSpPr/>
          <p:nvPr/>
        </p:nvSpPr>
        <p:spPr>
          <a:xfrm>
            <a:off x="3528810" y="4507329"/>
            <a:ext cx="609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9"/>
          <p:cNvSpPr/>
          <p:nvPr/>
        </p:nvSpPr>
        <p:spPr>
          <a:xfrm rot="2219628" flipV="1">
            <a:off x="2038889" y="1997491"/>
            <a:ext cx="927811" cy="59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0"/>
          <p:cNvSpPr/>
          <p:nvPr/>
        </p:nvSpPr>
        <p:spPr>
          <a:xfrm>
            <a:off x="1957589" y="2457375"/>
            <a:ext cx="807044" cy="59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1"/>
          <p:cNvSpPr/>
          <p:nvPr/>
        </p:nvSpPr>
        <p:spPr>
          <a:xfrm rot="20061691" flipV="1">
            <a:off x="2105323" y="2835156"/>
            <a:ext cx="798182" cy="117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2"/>
          <p:cNvSpPr/>
          <p:nvPr/>
        </p:nvSpPr>
        <p:spPr>
          <a:xfrm rot="19388314" flipV="1">
            <a:off x="1950493" y="3433507"/>
            <a:ext cx="1022672" cy="51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1095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28938" y="4576518"/>
            <a:ext cx="7886700" cy="1325563"/>
          </a:xfrm>
        </p:spPr>
        <p:txBody>
          <a:bodyPr/>
          <a:lstStyle/>
          <a:p>
            <a:pPr algn="ctr"/>
            <a:r>
              <a:rPr lang="en-US" dirty="0"/>
              <a:t>Any questions?</a:t>
            </a:r>
            <a:endParaRPr lang="en-GB" dirty="0"/>
          </a:p>
        </p:txBody>
      </p:sp>
      <p:sp>
        <p:nvSpPr>
          <p:cNvPr id="3" name="Tijdelijke aanduiding voor inhoud 2"/>
          <p:cNvSpPr>
            <a:spLocks noGrp="1"/>
          </p:cNvSpPr>
          <p:nvPr>
            <p:ph idx="1"/>
          </p:nvPr>
        </p:nvSpPr>
        <p:spPr>
          <a:xfrm>
            <a:off x="628650" y="4301543"/>
            <a:ext cx="6441851" cy="1875419"/>
          </a:xfrm>
        </p:spPr>
        <p:txBody>
          <a:bodyPr/>
          <a:lstStyle/>
          <a:p>
            <a:pPr marL="0" indent="0">
              <a:buNone/>
            </a:pPr>
            <a:r>
              <a:rPr lang="en-US" sz="2400" dirty="0"/>
              <a:t>On Groups and Incomplete Accessions</a:t>
            </a:r>
          </a:p>
          <a:p>
            <a:endParaRPr lang="en-GB" dirty="0"/>
          </a:p>
        </p:txBody>
      </p:sp>
    </p:spTree>
    <p:extLst>
      <p:ext uri="{BB962C8B-B14F-4D97-AF65-F5344CB8AC3E}">
        <p14:creationId xmlns:p14="http://schemas.microsoft.com/office/powerpoint/2010/main" val="1750690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Full Versus Partial Transactions</a:t>
            </a:r>
            <a:endParaRPr lang="en-GB" sz="4000" dirty="0"/>
          </a:p>
        </p:txBody>
      </p:sp>
      <p:sp>
        <p:nvSpPr>
          <p:cNvPr id="3" name="Tijdelijke aanduiding voor inhoud 2"/>
          <p:cNvSpPr>
            <a:spLocks noGrp="1"/>
          </p:cNvSpPr>
          <p:nvPr>
            <p:ph idx="1"/>
          </p:nvPr>
        </p:nvSpPr>
        <p:spPr/>
        <p:txBody>
          <a:bodyPr>
            <a:normAutofit/>
          </a:bodyPr>
          <a:lstStyle/>
          <a:p>
            <a:r>
              <a:rPr lang="en-US" sz="2400" dirty="0"/>
              <a:t>Full Transaction</a:t>
            </a:r>
          </a:p>
          <a:p>
            <a:pPr lvl="1"/>
            <a:r>
              <a:rPr lang="en-US" sz="2000" dirty="0"/>
              <a:t>What occurred happened to the ENTIRE group</a:t>
            </a:r>
          </a:p>
          <a:p>
            <a:pPr lvl="1"/>
            <a:r>
              <a:rPr lang="en-US" sz="2000" dirty="0"/>
              <a:t>Initial Transaction</a:t>
            </a:r>
          </a:p>
          <a:p>
            <a:pPr lvl="1"/>
            <a:r>
              <a:rPr lang="en-US" sz="2000" dirty="0"/>
              <a:t>Entire group Death or Disposition</a:t>
            </a:r>
          </a:p>
          <a:p>
            <a:r>
              <a:rPr lang="en-US" sz="2400" dirty="0"/>
              <a:t>Partial Transaction</a:t>
            </a:r>
          </a:p>
          <a:p>
            <a:pPr lvl="1"/>
            <a:r>
              <a:rPr lang="en-US" sz="2000" dirty="0"/>
              <a:t>What occurred happened only to SOME members of the group</a:t>
            </a:r>
          </a:p>
          <a:p>
            <a:pPr lvl="1"/>
            <a:r>
              <a:rPr lang="en-US" sz="2000" dirty="0"/>
              <a:t>Group is Split (into smaller group or individual)</a:t>
            </a:r>
          </a:p>
          <a:p>
            <a:pPr lvl="1"/>
            <a:r>
              <a:rPr lang="en-US" sz="2000" dirty="0"/>
              <a:t>Some members are added to the group</a:t>
            </a:r>
          </a:p>
          <a:p>
            <a:pPr lvl="1"/>
            <a:r>
              <a:rPr lang="en-US" sz="2000" dirty="0"/>
              <a:t>Some members are transferred into an existing group at your institution</a:t>
            </a:r>
          </a:p>
          <a:p>
            <a:pPr lvl="1"/>
            <a:r>
              <a:rPr lang="en-US" sz="2000" dirty="0"/>
              <a:t>Some members are Dispositioned</a:t>
            </a:r>
          </a:p>
          <a:p>
            <a:endParaRPr lang="en-GB" dirty="0"/>
          </a:p>
        </p:txBody>
      </p:sp>
    </p:spTree>
    <p:extLst>
      <p:ext uri="{BB962C8B-B14F-4D97-AF65-F5344CB8AC3E}">
        <p14:creationId xmlns:p14="http://schemas.microsoft.com/office/powerpoint/2010/main" val="381710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What Gets a new GAN/Local ID?</a:t>
            </a:r>
            <a:endParaRPr lang="en-GB" sz="4000" dirty="0"/>
          </a:p>
        </p:txBody>
      </p:sp>
      <p:sp>
        <p:nvSpPr>
          <p:cNvPr id="3" name="Tijdelijke aanduiding voor inhoud 2"/>
          <p:cNvSpPr>
            <a:spLocks noGrp="1"/>
          </p:cNvSpPr>
          <p:nvPr>
            <p:ph idx="1"/>
          </p:nvPr>
        </p:nvSpPr>
        <p:spPr>
          <a:xfrm>
            <a:off x="628650" y="1555169"/>
            <a:ext cx="7886700" cy="4351338"/>
          </a:xfrm>
        </p:spPr>
        <p:txBody>
          <a:bodyPr>
            <a:normAutofit fontScale="92500" lnSpcReduction="10000"/>
          </a:bodyPr>
          <a:lstStyle/>
          <a:p>
            <a:r>
              <a:rPr lang="en-US" sz="2600" dirty="0"/>
              <a:t>Some Partial Transactions create a new GAN and a new Local ID is required</a:t>
            </a:r>
          </a:p>
          <a:p>
            <a:endParaRPr lang="en-US" sz="2600" dirty="0"/>
          </a:p>
          <a:p>
            <a:r>
              <a:rPr lang="en-US" sz="2600" dirty="0"/>
              <a:t>New GAN/Local ID created</a:t>
            </a:r>
          </a:p>
          <a:p>
            <a:pPr lvl="1"/>
            <a:r>
              <a:rPr lang="en-US" sz="2200" dirty="0"/>
              <a:t>Split to form a new Group or Individual that remains at your institution</a:t>
            </a:r>
          </a:p>
          <a:p>
            <a:pPr lvl="1"/>
            <a:r>
              <a:rPr lang="en-US" sz="2200" dirty="0"/>
              <a:t>Split disposition To Another </a:t>
            </a:r>
            <a:r>
              <a:rPr lang="en-US" sz="2200" dirty="0" smtClean="0"/>
              <a:t>Institution</a:t>
            </a:r>
            <a:endParaRPr lang="en-US" sz="2200" dirty="0"/>
          </a:p>
          <a:p>
            <a:r>
              <a:rPr lang="en-US" sz="2600" dirty="0"/>
              <a:t>New GAN Local ID NOT created</a:t>
            </a:r>
          </a:p>
          <a:p>
            <a:pPr lvl="1"/>
            <a:r>
              <a:rPr lang="en-US" sz="2200" dirty="0"/>
              <a:t>Splitting a previously merged Individual from a Group</a:t>
            </a:r>
          </a:p>
          <a:p>
            <a:pPr lvl="2"/>
            <a:r>
              <a:rPr lang="en-US" sz="1900" dirty="0"/>
              <a:t>GAN/Local ID associated with the Individual already</a:t>
            </a:r>
          </a:p>
          <a:p>
            <a:pPr lvl="1"/>
            <a:r>
              <a:rPr lang="en-US" sz="2200" dirty="0"/>
              <a:t>Partial Transfer to Another Group (at your institution)</a:t>
            </a:r>
          </a:p>
          <a:p>
            <a:pPr lvl="1"/>
            <a:r>
              <a:rPr lang="en-US" sz="2200" dirty="0"/>
              <a:t>Partial Death, Missing or Release to Wild</a:t>
            </a:r>
          </a:p>
          <a:p>
            <a:endParaRPr lang="en-GB" dirty="0"/>
          </a:p>
        </p:txBody>
      </p:sp>
    </p:spTree>
    <p:extLst>
      <p:ext uri="{BB962C8B-B14F-4D97-AF65-F5344CB8AC3E}">
        <p14:creationId xmlns:p14="http://schemas.microsoft.com/office/powerpoint/2010/main" val="70624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25908" y="4602276"/>
            <a:ext cx="7886700" cy="1325563"/>
          </a:xfrm>
        </p:spPr>
        <p:txBody>
          <a:bodyPr/>
          <a:lstStyle/>
          <a:p>
            <a:pPr algn="ctr"/>
            <a:r>
              <a:rPr lang="en-US" dirty="0"/>
              <a:t>Any questions?</a:t>
            </a:r>
            <a:endParaRPr lang="en-GB" dirty="0"/>
          </a:p>
        </p:txBody>
      </p:sp>
      <p:sp>
        <p:nvSpPr>
          <p:cNvPr id="3" name="Tijdelijke aanduiding voor inhoud 2"/>
          <p:cNvSpPr>
            <a:spLocks noGrp="1"/>
          </p:cNvSpPr>
          <p:nvPr>
            <p:ph idx="1"/>
          </p:nvPr>
        </p:nvSpPr>
        <p:spPr>
          <a:xfrm>
            <a:off x="602892" y="4602276"/>
            <a:ext cx="7886700" cy="4351338"/>
          </a:xfrm>
        </p:spPr>
        <p:txBody>
          <a:bodyPr/>
          <a:lstStyle/>
          <a:p>
            <a:pPr marL="0" indent="0">
              <a:buNone/>
            </a:pPr>
            <a:r>
              <a:rPr lang="en-US" sz="2000" dirty="0"/>
              <a:t>On Full verses Partial Transactions</a:t>
            </a:r>
          </a:p>
          <a:p>
            <a:endParaRPr lang="en-GB" dirty="0"/>
          </a:p>
        </p:txBody>
      </p:sp>
    </p:spTree>
    <p:extLst>
      <p:ext uri="{BB962C8B-B14F-4D97-AF65-F5344CB8AC3E}">
        <p14:creationId xmlns:p14="http://schemas.microsoft.com/office/powerpoint/2010/main" val="565853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716699"/>
          </a:xfrm>
        </p:spPr>
        <p:txBody>
          <a:bodyPr>
            <a:normAutofit/>
          </a:bodyPr>
          <a:lstStyle/>
          <a:p>
            <a:pPr algn="ctr"/>
            <a:r>
              <a:rPr lang="en-US" sz="4000" dirty="0"/>
              <a:t>Group Close Out</a:t>
            </a:r>
            <a:endParaRPr lang="en-GB" sz="4000" dirty="0"/>
          </a:p>
        </p:txBody>
      </p:sp>
      <p:sp>
        <p:nvSpPr>
          <p:cNvPr id="3" name="Tijdelijke aanduiding voor inhoud 2"/>
          <p:cNvSpPr>
            <a:spLocks noGrp="1"/>
          </p:cNvSpPr>
          <p:nvPr>
            <p:ph idx="1"/>
          </p:nvPr>
        </p:nvSpPr>
        <p:spPr>
          <a:xfrm>
            <a:off x="628650" y="1081824"/>
            <a:ext cx="7886700" cy="4906851"/>
          </a:xfrm>
        </p:spPr>
        <p:txBody>
          <a:bodyPr>
            <a:noAutofit/>
          </a:bodyPr>
          <a:lstStyle/>
          <a:p>
            <a:r>
              <a:rPr lang="en-US" sz="1600" dirty="0"/>
              <a:t>A Full Disposition or Death will automatically finalize the group count as zero and that group will not appear in current searches, reports or inventories</a:t>
            </a:r>
          </a:p>
          <a:p>
            <a:pPr lvl="1"/>
            <a:r>
              <a:rPr lang="en-US" sz="1600" dirty="0"/>
              <a:t>The Status will be Alive (for Disposition) or Dead (for Death)</a:t>
            </a:r>
          </a:p>
          <a:p>
            <a:pPr lvl="1"/>
            <a:r>
              <a:rPr lang="en-US" sz="1600" dirty="0"/>
              <a:t>You do not have to Close Out a group with a Full Disposition or Death because ZIMS automatically removes it from your Current </a:t>
            </a:r>
            <a:r>
              <a:rPr lang="en-US" sz="1600" dirty="0" smtClean="0"/>
              <a:t>inventor</a:t>
            </a:r>
            <a:endParaRPr lang="en-US" sz="1600" dirty="0"/>
          </a:p>
          <a:p>
            <a:r>
              <a:rPr lang="en-US" sz="1600" dirty="0"/>
              <a:t>A Partial Death of all the group members will not automatically Close Out the Group</a:t>
            </a:r>
          </a:p>
          <a:p>
            <a:pPr lvl="1"/>
            <a:r>
              <a:rPr lang="en-US" sz="1600" dirty="0"/>
              <a:t>That is a second step</a:t>
            </a:r>
          </a:p>
          <a:p>
            <a:pPr lvl="1"/>
            <a:r>
              <a:rPr lang="en-US" sz="1600" dirty="0"/>
              <a:t>Will continue to appear on current searches and inventories if not Closed </a:t>
            </a:r>
            <a:r>
              <a:rPr lang="en-US" sz="1600" dirty="0" smtClean="0"/>
              <a:t>Out</a:t>
            </a:r>
            <a:endParaRPr lang="en-US" sz="1600" dirty="0"/>
          </a:p>
          <a:p>
            <a:r>
              <a:rPr lang="en-US" sz="1600" dirty="0"/>
              <a:t>All zero count groups migrated from ARKS are considered Open until you Close Out</a:t>
            </a:r>
          </a:p>
          <a:p>
            <a:pPr lvl="1"/>
            <a:r>
              <a:rPr lang="en-US" sz="1600" dirty="0"/>
              <a:t>Close Out was not an option in ARKS. ZIMS could not decide for you if wanted all zero count groups closed out, so this is your option to </a:t>
            </a:r>
            <a:r>
              <a:rPr lang="en-US" sz="1600" dirty="0" smtClean="0"/>
              <a:t>do</a:t>
            </a:r>
            <a:endParaRPr lang="en-US" sz="1600" dirty="0"/>
          </a:p>
          <a:p>
            <a:r>
              <a:rPr lang="en-US" sz="1600" dirty="0"/>
              <a:t>A Group does not have to have a count of zero to Close </a:t>
            </a:r>
            <a:r>
              <a:rPr lang="en-US" sz="1600" dirty="0" smtClean="0"/>
              <a:t>Out</a:t>
            </a:r>
            <a:endParaRPr lang="en-US" sz="1600" dirty="0"/>
          </a:p>
          <a:p>
            <a:r>
              <a:rPr lang="en-US" sz="1600" dirty="0"/>
              <a:t>Once you Close Out a group you cannot perform any transactions on it following the Close Out date</a:t>
            </a:r>
          </a:p>
          <a:p>
            <a:pPr lvl="1"/>
            <a:r>
              <a:rPr lang="en-US" sz="1600" dirty="0"/>
              <a:t>To do so you will need to delete the Close Out</a:t>
            </a:r>
            <a:endParaRPr lang="en-US" sz="1600" dirty="0"/>
          </a:p>
        </p:txBody>
      </p:sp>
    </p:spTree>
    <p:extLst>
      <p:ext uri="{BB962C8B-B14F-4D97-AF65-F5344CB8AC3E}">
        <p14:creationId xmlns:p14="http://schemas.microsoft.com/office/powerpoint/2010/main" val="26306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884125"/>
          </a:xfrm>
        </p:spPr>
        <p:txBody>
          <a:bodyPr>
            <a:normAutofit fontScale="90000"/>
          </a:bodyPr>
          <a:lstStyle/>
          <a:p>
            <a:pPr algn="ctr"/>
            <a:r>
              <a:rPr lang="en-US" sz="4000" dirty="0"/>
              <a:t>To Close Out Zero Count Migrated Groups</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5"/>
          <p:cNvPicPr>
            <a:picLocks noChangeAspect="1"/>
          </p:cNvPicPr>
          <p:nvPr/>
        </p:nvPicPr>
        <p:blipFill>
          <a:blip r:embed="rId2"/>
          <a:stretch>
            <a:fillRect/>
          </a:stretch>
        </p:blipFill>
        <p:spPr>
          <a:xfrm>
            <a:off x="628650" y="927279"/>
            <a:ext cx="2046701" cy="5024517"/>
          </a:xfrm>
          <a:prstGeom prst="rect">
            <a:avLst/>
          </a:prstGeom>
          <a:ln>
            <a:solidFill>
              <a:schemeClr val="tx1"/>
            </a:solidFill>
          </a:ln>
        </p:spPr>
      </p:pic>
      <p:sp>
        <p:nvSpPr>
          <p:cNvPr id="6" name="TextBox 4"/>
          <p:cNvSpPr txBox="1"/>
          <p:nvPr/>
        </p:nvSpPr>
        <p:spPr>
          <a:xfrm>
            <a:off x="3029233" y="1492929"/>
            <a:ext cx="5486117"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 can easily Close Out all of your groups that migrated </a:t>
            </a:r>
          </a:p>
          <a:p>
            <a:r>
              <a:rPr lang="en-US" dirty="0" smtClean="0"/>
              <a:t>with a count of zero using the Batch functionality. </a:t>
            </a:r>
          </a:p>
          <a:p>
            <a:r>
              <a:rPr lang="en-US" dirty="0" smtClean="0"/>
              <a:t>Use Advanced Animal Search and look for Local Current </a:t>
            </a:r>
          </a:p>
          <a:p>
            <a:r>
              <a:rPr lang="en-US" dirty="0" smtClean="0"/>
              <a:t>Animals Owned and On Site (will cover Loans in another </a:t>
            </a:r>
          </a:p>
          <a:p>
            <a:r>
              <a:rPr lang="en-US" dirty="0" smtClean="0"/>
              <a:t>slide) and Animal Type = Groups. In the results grid </a:t>
            </a:r>
          </a:p>
          <a:p>
            <a:r>
              <a:rPr lang="en-US" dirty="0" smtClean="0"/>
              <a:t>select the Sex column and Sort Ascending.</a:t>
            </a:r>
            <a:endParaRPr lang="en-US" dirty="0"/>
          </a:p>
        </p:txBody>
      </p:sp>
      <p:pic>
        <p:nvPicPr>
          <p:cNvPr id="7" name="Picture 6"/>
          <p:cNvPicPr>
            <a:picLocks noChangeAspect="1"/>
          </p:cNvPicPr>
          <p:nvPr/>
        </p:nvPicPr>
        <p:blipFill>
          <a:blip r:embed="rId3"/>
          <a:stretch>
            <a:fillRect/>
          </a:stretch>
        </p:blipFill>
        <p:spPr>
          <a:xfrm>
            <a:off x="3409634" y="3579951"/>
            <a:ext cx="4571429" cy="1685714"/>
          </a:xfrm>
          <a:prstGeom prst="rect">
            <a:avLst/>
          </a:prstGeom>
          <a:ln>
            <a:solidFill>
              <a:schemeClr val="tx1"/>
            </a:solidFill>
          </a:ln>
        </p:spPr>
      </p:pic>
    </p:spTree>
    <p:extLst>
      <p:ext uri="{BB962C8B-B14F-4D97-AF65-F5344CB8AC3E}">
        <p14:creationId xmlns:p14="http://schemas.microsoft.com/office/powerpoint/2010/main" val="3035802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768215"/>
          </a:xfrm>
        </p:spPr>
        <p:txBody>
          <a:bodyPr>
            <a:normAutofit fontScale="90000"/>
          </a:bodyPr>
          <a:lstStyle/>
          <a:p>
            <a:pPr algn="ctr"/>
            <a:r>
              <a:rPr lang="en-US" sz="4000" dirty="0"/>
              <a:t>To Close Out Zero Count Migrated Groups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178783" y="1325595"/>
            <a:ext cx="5506956" cy="4634737"/>
          </a:xfrm>
          <a:prstGeom prst="rect">
            <a:avLst/>
          </a:prstGeom>
          <a:ln>
            <a:solidFill>
              <a:schemeClr val="tx1"/>
            </a:solidFill>
          </a:ln>
        </p:spPr>
      </p:pic>
      <p:sp>
        <p:nvSpPr>
          <p:cNvPr id="5" name="TextBox 3"/>
          <p:cNvSpPr txBox="1"/>
          <p:nvPr/>
        </p:nvSpPr>
        <p:spPr>
          <a:xfrm>
            <a:off x="5960495" y="1037822"/>
            <a:ext cx="2362200" cy="4247317"/>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This will arrange the grid with the zero count groups first. Select all records that </a:t>
            </a:r>
          </a:p>
          <a:p>
            <a:r>
              <a:rPr lang="en-US" dirty="0"/>
              <a:t>y</a:t>
            </a:r>
            <a:r>
              <a:rPr lang="en-US" dirty="0" smtClean="0"/>
              <a:t>ou want to Close Out.</a:t>
            </a:r>
          </a:p>
          <a:p>
            <a:r>
              <a:rPr lang="en-US" dirty="0" smtClean="0"/>
              <a:t>Remember that selecting the upper left box will ONLY select those records on the page displayed. You</a:t>
            </a:r>
          </a:p>
          <a:p>
            <a:r>
              <a:rPr lang="en-US" dirty="0"/>
              <a:t>w</a:t>
            </a:r>
            <a:r>
              <a:rPr lang="en-US" dirty="0" smtClean="0"/>
              <a:t>ill need to move through all the pages if you want to Close Out records displayed on them.</a:t>
            </a:r>
            <a:endParaRPr lang="en-US" dirty="0"/>
          </a:p>
        </p:txBody>
      </p:sp>
    </p:spTree>
    <p:extLst>
      <p:ext uri="{BB962C8B-B14F-4D97-AF65-F5344CB8AC3E}">
        <p14:creationId xmlns:p14="http://schemas.microsoft.com/office/powerpoint/2010/main" val="1913317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832609"/>
          </a:xfrm>
        </p:spPr>
        <p:txBody>
          <a:bodyPr>
            <a:normAutofit fontScale="90000"/>
          </a:bodyPr>
          <a:lstStyle/>
          <a:p>
            <a:pPr algn="ctr"/>
            <a:r>
              <a:rPr lang="en-US" sz="4000" dirty="0"/>
              <a:t>To Close Out Zero Count Migrated Groups</a:t>
            </a:r>
            <a:endParaRPr lang="en-GB" sz="4000" dirty="0"/>
          </a:p>
        </p:txBody>
      </p:sp>
      <p:pic>
        <p:nvPicPr>
          <p:cNvPr id="4" name="Picture 2"/>
          <p:cNvPicPr>
            <a:picLocks noChangeAspect="1"/>
          </p:cNvPicPr>
          <p:nvPr/>
        </p:nvPicPr>
        <p:blipFill>
          <a:blip r:embed="rId2"/>
          <a:stretch>
            <a:fillRect/>
          </a:stretch>
        </p:blipFill>
        <p:spPr>
          <a:xfrm>
            <a:off x="510622" y="1197735"/>
            <a:ext cx="3219048" cy="1704762"/>
          </a:xfrm>
          <a:prstGeom prst="rect">
            <a:avLst/>
          </a:prstGeom>
          <a:ln>
            <a:solidFill>
              <a:schemeClr val="tx1"/>
            </a:solidFill>
          </a:ln>
        </p:spPr>
      </p:pic>
      <p:sp>
        <p:nvSpPr>
          <p:cNvPr id="5" name="TextBox 9"/>
          <p:cNvSpPr txBox="1"/>
          <p:nvPr/>
        </p:nvSpPr>
        <p:spPr>
          <a:xfrm>
            <a:off x="4156391" y="1352454"/>
            <a:ext cx="4672305"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Select to Make a Simple Batch Action for Group </a:t>
            </a:r>
          </a:p>
          <a:p>
            <a:r>
              <a:rPr lang="en-US" dirty="0" smtClean="0"/>
              <a:t>Death/Close Out. Then select the Close Out</a:t>
            </a:r>
          </a:p>
          <a:p>
            <a:r>
              <a:rPr lang="en-US" dirty="0"/>
              <a:t>r</a:t>
            </a:r>
            <a:r>
              <a:rPr lang="en-US" dirty="0" smtClean="0"/>
              <a:t>adio button. All that is required is the date</a:t>
            </a:r>
          </a:p>
          <a:p>
            <a:r>
              <a:rPr lang="en-US" dirty="0"/>
              <a:t>t</a:t>
            </a:r>
            <a:r>
              <a:rPr lang="en-US" dirty="0" smtClean="0"/>
              <a:t>hat you would like to close the group out.</a:t>
            </a:r>
            <a:endParaRPr lang="en-US" dirty="0"/>
          </a:p>
        </p:txBody>
      </p:sp>
      <p:pic>
        <p:nvPicPr>
          <p:cNvPr id="6" name="Picture 3"/>
          <p:cNvPicPr>
            <a:picLocks noChangeAspect="1"/>
          </p:cNvPicPr>
          <p:nvPr/>
        </p:nvPicPr>
        <p:blipFill>
          <a:blip r:embed="rId3"/>
          <a:stretch>
            <a:fillRect/>
          </a:stretch>
        </p:blipFill>
        <p:spPr>
          <a:xfrm>
            <a:off x="862846" y="3507232"/>
            <a:ext cx="2514600" cy="2811969"/>
          </a:xfrm>
          <a:prstGeom prst="rect">
            <a:avLst/>
          </a:prstGeom>
          <a:ln>
            <a:solidFill>
              <a:schemeClr val="tx1"/>
            </a:solidFill>
          </a:ln>
        </p:spPr>
      </p:pic>
      <p:pic>
        <p:nvPicPr>
          <p:cNvPr id="7" name="Picture 4"/>
          <p:cNvPicPr>
            <a:picLocks noGrp="1" noChangeAspect="1"/>
          </p:cNvPicPr>
          <p:nvPr>
            <p:ph idx="1"/>
          </p:nvPr>
        </p:nvPicPr>
        <p:blipFill>
          <a:blip r:embed="rId4"/>
          <a:stretch>
            <a:fillRect/>
          </a:stretch>
        </p:blipFill>
        <p:spPr>
          <a:xfrm>
            <a:off x="4305826" y="2552783"/>
            <a:ext cx="4209524" cy="3209524"/>
          </a:xfrm>
          <a:prstGeom prst="rect">
            <a:avLst/>
          </a:prstGeom>
          <a:ln>
            <a:solidFill>
              <a:schemeClr val="tx1"/>
            </a:solidFill>
          </a:ln>
        </p:spPr>
      </p:pic>
      <p:cxnSp>
        <p:nvCxnSpPr>
          <p:cNvPr id="8" name="Straight Arrow Connector 6"/>
          <p:cNvCxnSpPr/>
          <p:nvPr/>
        </p:nvCxnSpPr>
        <p:spPr>
          <a:xfrm>
            <a:off x="2102399" y="2880342"/>
            <a:ext cx="0" cy="4862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3422536" y="4905318"/>
            <a:ext cx="838200" cy="78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3349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Group Close Out – Loan Animals</a:t>
            </a:r>
            <a:endParaRPr lang="en-GB" sz="4000" dirty="0"/>
          </a:p>
        </p:txBody>
      </p:sp>
      <p:sp>
        <p:nvSpPr>
          <p:cNvPr id="3" name="Tijdelijke aanduiding voor inhoud 2"/>
          <p:cNvSpPr>
            <a:spLocks noGrp="1"/>
          </p:cNvSpPr>
          <p:nvPr>
            <p:ph idx="1"/>
          </p:nvPr>
        </p:nvSpPr>
        <p:spPr/>
        <p:txBody>
          <a:bodyPr>
            <a:normAutofit fontScale="70000" lnSpcReduction="20000"/>
          </a:bodyPr>
          <a:lstStyle/>
          <a:p>
            <a:r>
              <a:rPr lang="en-US" dirty="0"/>
              <a:t>As the Holder, you can Close Out a Group that you hold but do not own.</a:t>
            </a:r>
          </a:p>
          <a:p>
            <a:pPr lvl="1"/>
            <a:r>
              <a:rPr lang="en-US" dirty="0"/>
              <a:t>This is generally OK because as the Holder you are allowed to perform many actions on a record for an individual/group that you do not own but physically hold.</a:t>
            </a:r>
          </a:p>
          <a:p>
            <a:pPr lvl="1"/>
            <a:r>
              <a:rPr lang="en-US" dirty="0"/>
              <a:t>Recommend contacting the Owner as they receive no notification (no Pending or Post Office message) that their group was Closed Out.</a:t>
            </a:r>
          </a:p>
          <a:p>
            <a:endParaRPr lang="en-US" dirty="0"/>
          </a:p>
          <a:p>
            <a:r>
              <a:rPr lang="en-US" dirty="0"/>
              <a:t>Also, as the Owner, you can Close Out a Group that is held by another institution.</a:t>
            </a:r>
          </a:p>
          <a:p>
            <a:pPr lvl="1"/>
            <a:r>
              <a:rPr lang="en-US" dirty="0"/>
              <a:t>At this time this is ONLY recommended if you contact the Holder and they agree the group should be Closed Out</a:t>
            </a:r>
          </a:p>
          <a:p>
            <a:pPr lvl="1"/>
            <a:r>
              <a:rPr lang="en-US" dirty="0"/>
              <a:t>We do not recommend doing this because then the Holder can perform no transactions or census counts on the group AND they have no way to delete the Close Out so that they can continue to perform actions on the group</a:t>
            </a:r>
          </a:p>
          <a:p>
            <a:pPr lvl="1"/>
            <a:r>
              <a:rPr lang="en-US" dirty="0"/>
              <a:t>The Owner would need to delete the Close Out</a:t>
            </a:r>
          </a:p>
          <a:p>
            <a:pPr lvl="1"/>
            <a:r>
              <a:rPr lang="en-US" dirty="0"/>
              <a:t>We are looking into this</a:t>
            </a:r>
          </a:p>
        </p:txBody>
      </p:sp>
    </p:spTree>
    <p:extLst>
      <p:ext uri="{BB962C8B-B14F-4D97-AF65-F5344CB8AC3E}">
        <p14:creationId xmlns:p14="http://schemas.microsoft.com/office/powerpoint/2010/main" val="170736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768215"/>
          </a:xfrm>
        </p:spPr>
        <p:txBody>
          <a:bodyPr>
            <a:normAutofit/>
          </a:bodyPr>
          <a:lstStyle/>
          <a:p>
            <a:pPr algn="ctr"/>
            <a:r>
              <a:rPr lang="en-US" sz="4000" dirty="0"/>
              <a:t>Topics Covered</a:t>
            </a:r>
            <a:endParaRPr lang="en-GB" sz="4000" dirty="0"/>
          </a:p>
        </p:txBody>
      </p:sp>
      <p:sp>
        <p:nvSpPr>
          <p:cNvPr id="3" name="Tijdelijke aanduiding voor inhoud 2"/>
          <p:cNvSpPr>
            <a:spLocks noGrp="1"/>
          </p:cNvSpPr>
          <p:nvPr>
            <p:ph idx="1"/>
          </p:nvPr>
        </p:nvSpPr>
        <p:spPr>
          <a:xfrm>
            <a:off x="628650" y="1297591"/>
            <a:ext cx="7886700" cy="4351338"/>
          </a:xfrm>
        </p:spPr>
        <p:txBody>
          <a:bodyPr>
            <a:normAutofit fontScale="85000" lnSpcReduction="20000"/>
          </a:bodyPr>
          <a:lstStyle/>
          <a:p>
            <a:r>
              <a:rPr lang="en-US" dirty="0"/>
              <a:t>Legacy Issues (created by ARKS migration)</a:t>
            </a:r>
          </a:p>
          <a:p>
            <a:endParaRPr lang="en-US" dirty="0"/>
          </a:p>
          <a:p>
            <a:r>
              <a:rPr lang="en-US" dirty="0"/>
              <a:t>Incomplete Accessions</a:t>
            </a:r>
          </a:p>
          <a:p>
            <a:endParaRPr lang="en-US" dirty="0"/>
          </a:p>
          <a:p>
            <a:r>
              <a:rPr lang="en-US" dirty="0"/>
              <a:t>Partial versus Full Transactions</a:t>
            </a:r>
          </a:p>
          <a:p>
            <a:endParaRPr lang="en-US" dirty="0"/>
          </a:p>
          <a:p>
            <a:r>
              <a:rPr lang="en-US" dirty="0"/>
              <a:t>Group Close Out</a:t>
            </a:r>
          </a:p>
          <a:p>
            <a:endParaRPr lang="en-US" dirty="0"/>
          </a:p>
          <a:p>
            <a:r>
              <a:rPr lang="en-US" dirty="0"/>
              <a:t>Hints to end confusion</a:t>
            </a:r>
          </a:p>
          <a:p>
            <a:endParaRPr lang="en-US" dirty="0"/>
          </a:p>
          <a:p>
            <a:r>
              <a:rPr lang="en-US" dirty="0"/>
              <a:t>Your Questions on other group topics!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3899" y="1780504"/>
            <a:ext cx="3454275" cy="2286000"/>
          </a:xfrm>
          <a:prstGeom prst="rect">
            <a:avLst/>
          </a:prstGeom>
          <a:effectLst>
            <a:softEdge rad="127000"/>
          </a:effectLst>
        </p:spPr>
      </p:pic>
    </p:spTree>
    <p:extLst>
      <p:ext uri="{BB962C8B-B14F-4D97-AF65-F5344CB8AC3E}">
        <p14:creationId xmlns:p14="http://schemas.microsoft.com/office/powerpoint/2010/main" val="59948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272" y="4653791"/>
            <a:ext cx="7886700" cy="1325563"/>
          </a:xfrm>
        </p:spPr>
        <p:txBody>
          <a:bodyPr/>
          <a:lstStyle/>
          <a:p>
            <a:pPr algn="ctr"/>
            <a:r>
              <a:rPr lang="en-US" dirty="0"/>
              <a:t>Any questions?</a:t>
            </a:r>
            <a:endParaRPr lang="en-GB" dirty="0"/>
          </a:p>
        </p:txBody>
      </p:sp>
      <p:sp>
        <p:nvSpPr>
          <p:cNvPr id="3" name="Tijdelijke aanduiding voor inhoud 2"/>
          <p:cNvSpPr>
            <a:spLocks noGrp="1"/>
          </p:cNvSpPr>
          <p:nvPr>
            <p:ph idx="1"/>
          </p:nvPr>
        </p:nvSpPr>
        <p:spPr>
          <a:xfrm>
            <a:off x="628650" y="4468969"/>
            <a:ext cx="7886700" cy="1707994"/>
          </a:xfrm>
        </p:spPr>
        <p:txBody>
          <a:bodyPr/>
          <a:lstStyle/>
          <a:p>
            <a:pPr marL="0" indent="0">
              <a:buNone/>
            </a:pPr>
            <a:r>
              <a:rPr lang="en-US" dirty="0"/>
              <a:t>On Group Close Out</a:t>
            </a:r>
          </a:p>
          <a:p>
            <a:endParaRPr lang="en-GB" dirty="0"/>
          </a:p>
        </p:txBody>
      </p:sp>
    </p:spTree>
    <p:extLst>
      <p:ext uri="{BB962C8B-B14F-4D97-AF65-F5344CB8AC3E}">
        <p14:creationId xmlns:p14="http://schemas.microsoft.com/office/powerpoint/2010/main" val="26152402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716699"/>
          </a:xfrm>
        </p:spPr>
        <p:txBody>
          <a:bodyPr>
            <a:normAutofit/>
          </a:bodyPr>
          <a:lstStyle/>
          <a:p>
            <a:pPr algn="ctr"/>
            <a:r>
              <a:rPr lang="en-US" sz="4000" dirty="0"/>
              <a:t>Hints to End Group Confusion</a:t>
            </a:r>
            <a:endParaRPr lang="en-GB" sz="4000" dirty="0"/>
          </a:p>
        </p:txBody>
      </p:sp>
      <p:sp>
        <p:nvSpPr>
          <p:cNvPr id="3" name="Tijdelijke aanduiding voor inhoud 2"/>
          <p:cNvSpPr>
            <a:spLocks noGrp="1"/>
          </p:cNvSpPr>
          <p:nvPr>
            <p:ph idx="1"/>
          </p:nvPr>
        </p:nvSpPr>
        <p:spPr>
          <a:xfrm>
            <a:off x="628650" y="1336228"/>
            <a:ext cx="7886700" cy="4351338"/>
          </a:xfrm>
        </p:spPr>
        <p:txBody>
          <a:bodyPr>
            <a:normAutofit fontScale="92500" lnSpcReduction="20000"/>
          </a:bodyPr>
          <a:lstStyle/>
          <a:p>
            <a:r>
              <a:rPr lang="en-US" dirty="0"/>
              <a:t>Remember to accession as received</a:t>
            </a:r>
          </a:p>
          <a:p>
            <a:pPr lvl="1"/>
            <a:r>
              <a:rPr lang="en-US" dirty="0"/>
              <a:t>No apples to oranges</a:t>
            </a:r>
          </a:p>
          <a:p>
            <a:pPr lvl="1"/>
            <a:r>
              <a:rPr lang="en-US" dirty="0"/>
              <a:t>If you receive as a group accession as a group</a:t>
            </a:r>
          </a:p>
          <a:p>
            <a:pPr lvl="2"/>
            <a:r>
              <a:rPr lang="en-US" dirty="0"/>
              <a:t>Can split out individuals after</a:t>
            </a:r>
          </a:p>
          <a:p>
            <a:pPr lvl="1"/>
            <a:r>
              <a:rPr lang="en-US" dirty="0"/>
              <a:t>If you receive as individuals accession as individuals</a:t>
            </a:r>
          </a:p>
          <a:p>
            <a:pPr lvl="2"/>
            <a:r>
              <a:rPr lang="en-US" dirty="0"/>
              <a:t>Can merge into a group after</a:t>
            </a:r>
          </a:p>
          <a:p>
            <a:r>
              <a:rPr lang="en-US" dirty="0"/>
              <a:t>Communicate!</a:t>
            </a:r>
          </a:p>
          <a:p>
            <a:pPr lvl="1"/>
            <a:r>
              <a:rPr lang="en-US" dirty="0"/>
              <a:t>Senders and Receivers should talk to each other</a:t>
            </a:r>
          </a:p>
          <a:p>
            <a:pPr lvl="1"/>
            <a:r>
              <a:rPr lang="en-US" dirty="0"/>
              <a:t>Saves correcting time later, or waiting for </a:t>
            </a:r>
            <a:r>
              <a:rPr lang="en-US" dirty="0" smtClean="0"/>
              <a:t>Species360 </a:t>
            </a:r>
            <a:r>
              <a:rPr lang="en-US" dirty="0"/>
              <a:t>to correct if you cannot</a:t>
            </a:r>
          </a:p>
          <a:p>
            <a:r>
              <a:rPr lang="en-US" dirty="0"/>
              <a:t>Update Transaction Documents</a:t>
            </a:r>
          </a:p>
          <a:p>
            <a:pPr lvl="1"/>
            <a:r>
              <a:rPr lang="en-US" dirty="0"/>
              <a:t>Consider updating Transaction Confirmation forms so it is clear if you are receiving/sending the entire group or part of a group</a:t>
            </a:r>
          </a:p>
          <a:p>
            <a:endParaRPr lang="en-GB" dirty="0"/>
          </a:p>
        </p:txBody>
      </p:sp>
    </p:spTree>
    <p:extLst>
      <p:ext uri="{BB962C8B-B14F-4D97-AF65-F5344CB8AC3E}">
        <p14:creationId xmlns:p14="http://schemas.microsoft.com/office/powerpoint/2010/main" val="284287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 calcmode="lin" valueType="num">
                                      <p:cBhvr additive="base">
                                        <p:cTn id="2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22877" y="4851400"/>
            <a:ext cx="7886700" cy="1325563"/>
          </a:xfrm>
        </p:spPr>
        <p:txBody>
          <a:bodyPr/>
          <a:lstStyle/>
          <a:p>
            <a:pPr algn="ctr"/>
            <a:r>
              <a:rPr lang="en-US" dirty="0"/>
              <a:t>Any questions?</a:t>
            </a:r>
            <a:endParaRPr lang="en-GB" dirty="0"/>
          </a:p>
        </p:txBody>
      </p:sp>
      <p:sp>
        <p:nvSpPr>
          <p:cNvPr id="3" name="Tijdelijke aanduiding voor inhoud 2"/>
          <p:cNvSpPr>
            <a:spLocks noGrp="1"/>
          </p:cNvSpPr>
          <p:nvPr>
            <p:ph idx="1"/>
          </p:nvPr>
        </p:nvSpPr>
        <p:spPr>
          <a:xfrm>
            <a:off x="909571" y="4682331"/>
            <a:ext cx="7886700" cy="4351338"/>
          </a:xfrm>
        </p:spPr>
        <p:txBody>
          <a:bodyPr/>
          <a:lstStyle/>
          <a:p>
            <a:pPr marL="0" indent="0">
              <a:buNone/>
            </a:pPr>
            <a:r>
              <a:rPr lang="en-US" dirty="0"/>
              <a:t>On Groups</a:t>
            </a:r>
          </a:p>
          <a:p>
            <a:endParaRPr lang="en-GB" dirty="0"/>
          </a:p>
        </p:txBody>
      </p:sp>
    </p:spTree>
    <p:extLst>
      <p:ext uri="{BB962C8B-B14F-4D97-AF65-F5344CB8AC3E}">
        <p14:creationId xmlns:p14="http://schemas.microsoft.com/office/powerpoint/2010/main" val="1205234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961398"/>
          </a:xfrm>
        </p:spPr>
        <p:txBody>
          <a:bodyPr>
            <a:normAutofit/>
          </a:bodyPr>
          <a:lstStyle/>
          <a:p>
            <a:pPr algn="ctr"/>
            <a:r>
              <a:rPr lang="en-US" sz="4000" dirty="0"/>
              <a:t>Legacy – Use of Term Free</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09223" y="1136952"/>
            <a:ext cx="4057143" cy="2438095"/>
          </a:xfrm>
          <a:prstGeom prst="rect">
            <a:avLst/>
          </a:prstGeom>
          <a:ln>
            <a:solidFill>
              <a:schemeClr val="tx1"/>
            </a:solidFill>
          </a:ln>
        </p:spPr>
      </p:pic>
      <p:pic>
        <p:nvPicPr>
          <p:cNvPr id="5" name="Picture 2"/>
          <p:cNvPicPr>
            <a:picLocks noChangeAspect="1"/>
          </p:cNvPicPr>
          <p:nvPr/>
        </p:nvPicPr>
        <p:blipFill>
          <a:blip r:embed="rId3"/>
          <a:stretch>
            <a:fillRect/>
          </a:stretch>
        </p:blipFill>
        <p:spPr>
          <a:xfrm>
            <a:off x="385134" y="3745684"/>
            <a:ext cx="5085624" cy="2547189"/>
          </a:xfrm>
          <a:prstGeom prst="rect">
            <a:avLst/>
          </a:prstGeom>
          <a:ln>
            <a:solidFill>
              <a:schemeClr val="tx1"/>
            </a:solidFill>
          </a:ln>
        </p:spPr>
      </p:pic>
      <p:sp>
        <p:nvSpPr>
          <p:cNvPr id="6" name="TextBox 4"/>
          <p:cNvSpPr txBox="1"/>
          <p:nvPr/>
        </p:nvSpPr>
        <p:spPr>
          <a:xfrm>
            <a:off x="5413340" y="1261425"/>
            <a:ext cx="3258057" cy="3970318"/>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In ARKS when Individuals</a:t>
            </a:r>
          </a:p>
          <a:p>
            <a:r>
              <a:rPr lang="en-US" dirty="0"/>
              <a:t>w</a:t>
            </a:r>
            <a:r>
              <a:rPr lang="en-US" dirty="0" smtClean="0"/>
              <a:t>ere merged into a Group,</a:t>
            </a:r>
          </a:p>
          <a:p>
            <a:r>
              <a:rPr lang="en-US" dirty="0"/>
              <a:t>t</a:t>
            </a:r>
            <a:r>
              <a:rPr lang="en-US" dirty="0" smtClean="0"/>
              <a:t>he commonly recorded </a:t>
            </a:r>
          </a:p>
          <a:p>
            <a:r>
              <a:rPr lang="en-US" dirty="0"/>
              <a:t>t</a:t>
            </a:r>
            <a:r>
              <a:rPr lang="en-US" dirty="0" smtClean="0"/>
              <a:t>ransaction was Term Free</a:t>
            </a:r>
          </a:p>
          <a:p>
            <a:r>
              <a:rPr lang="en-US" dirty="0" smtClean="0"/>
              <a:t>Disposition. Your institution</a:t>
            </a:r>
          </a:p>
          <a:p>
            <a:r>
              <a:rPr lang="en-US" dirty="0"/>
              <a:t>w</a:t>
            </a:r>
            <a:r>
              <a:rPr lang="en-US" dirty="0" smtClean="0"/>
              <a:t>as recorded as both the Holder</a:t>
            </a:r>
          </a:p>
          <a:p>
            <a:r>
              <a:rPr lang="en-US" dirty="0"/>
              <a:t>a</a:t>
            </a:r>
            <a:r>
              <a:rPr lang="en-US" dirty="0" smtClean="0"/>
              <a:t>nd the Recipient. The Local</a:t>
            </a:r>
          </a:p>
          <a:p>
            <a:r>
              <a:rPr lang="en-US" dirty="0" smtClean="0"/>
              <a:t>ID was that of the Group that the Individual was being merged</a:t>
            </a:r>
          </a:p>
          <a:p>
            <a:r>
              <a:rPr lang="en-US" dirty="0"/>
              <a:t>i</a:t>
            </a:r>
            <a:r>
              <a:rPr lang="en-US" dirty="0" smtClean="0"/>
              <a:t>nto.</a:t>
            </a:r>
          </a:p>
          <a:p>
            <a:endParaRPr lang="en-US" dirty="0"/>
          </a:p>
          <a:p>
            <a:r>
              <a:rPr lang="en-US" dirty="0" smtClean="0"/>
              <a:t>In the Group record you would </a:t>
            </a:r>
          </a:p>
          <a:p>
            <a:r>
              <a:rPr lang="en-US" dirty="0"/>
              <a:t>r</a:t>
            </a:r>
            <a:r>
              <a:rPr lang="en-US" dirty="0" smtClean="0"/>
              <a:t>ecord Term Free Acquisition and the Local ID of the Individual.</a:t>
            </a:r>
            <a:endParaRPr lang="en-US" dirty="0"/>
          </a:p>
        </p:txBody>
      </p:sp>
    </p:spTree>
    <p:extLst>
      <p:ext uri="{BB962C8B-B14F-4D97-AF65-F5344CB8AC3E}">
        <p14:creationId xmlns:p14="http://schemas.microsoft.com/office/powerpoint/2010/main" val="2297571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716699"/>
          </a:xfrm>
        </p:spPr>
        <p:txBody>
          <a:bodyPr>
            <a:normAutofit/>
          </a:bodyPr>
          <a:lstStyle/>
          <a:p>
            <a:pPr algn="ctr"/>
            <a:r>
              <a:rPr lang="en-US" sz="4000" dirty="0"/>
              <a:t>Legacy – Use of Term Free</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228600" y="965916"/>
            <a:ext cx="8491838" cy="2544762"/>
          </a:xfrm>
          <a:prstGeom prst="rect">
            <a:avLst/>
          </a:prstGeom>
          <a:ln>
            <a:solidFill>
              <a:schemeClr val="tx1"/>
            </a:solidFill>
          </a:ln>
        </p:spPr>
      </p:pic>
      <p:sp>
        <p:nvSpPr>
          <p:cNvPr id="5" name="TextBox 3"/>
          <p:cNvSpPr txBox="1"/>
          <p:nvPr/>
        </p:nvSpPr>
        <p:spPr>
          <a:xfrm>
            <a:off x="1077673" y="3626588"/>
            <a:ext cx="7332231" cy="2062103"/>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This is what that record looks like in ZIMS. The Term Free Acquisitions are</a:t>
            </a:r>
          </a:p>
          <a:p>
            <a:r>
              <a:rPr lang="en-US" sz="1600" dirty="0"/>
              <a:t>w</a:t>
            </a:r>
            <a:r>
              <a:rPr lang="en-US" sz="1600" dirty="0" smtClean="0"/>
              <a:t>hat was recorded in the Group record as shown in the previous slide.</a:t>
            </a:r>
          </a:p>
          <a:p>
            <a:r>
              <a:rPr lang="en-US" sz="1600" dirty="0" smtClean="0"/>
              <a:t>The Merge an Individual Into This Group are sourced from the Individual</a:t>
            </a:r>
          </a:p>
          <a:p>
            <a:r>
              <a:rPr lang="en-US" sz="1600" dirty="0"/>
              <a:t>r</a:t>
            </a:r>
            <a:r>
              <a:rPr lang="en-US" sz="1600" dirty="0" smtClean="0"/>
              <a:t>ecords where you recorded a Term Free Disposition. Note that Census count</a:t>
            </a:r>
          </a:p>
          <a:p>
            <a:r>
              <a:rPr lang="en-US" sz="1600" dirty="0"/>
              <a:t>i</a:t>
            </a:r>
            <a:r>
              <a:rPr lang="en-US" sz="1600" dirty="0" smtClean="0"/>
              <a:t>s not altered by the two displays and the count, in most cases, pulls from the</a:t>
            </a:r>
          </a:p>
          <a:p>
            <a:r>
              <a:rPr lang="en-US" sz="1600" dirty="0" smtClean="0"/>
              <a:t>Term Free Transaction. The recommendation right now is to leave this alone.</a:t>
            </a:r>
          </a:p>
          <a:p>
            <a:r>
              <a:rPr lang="en-US" sz="1600" dirty="0" smtClean="0"/>
              <a:t>If you remove the Term Free Acquisitions you will remove the record. If you</a:t>
            </a:r>
          </a:p>
          <a:p>
            <a:r>
              <a:rPr lang="en-US" sz="1600" dirty="0"/>
              <a:t>r</a:t>
            </a:r>
            <a:r>
              <a:rPr lang="en-US" sz="1600" dirty="0" smtClean="0"/>
              <a:t>emove the Merge an Individual you will lose the link to the Individual record.</a:t>
            </a:r>
            <a:endParaRPr lang="en-US" sz="1600" dirty="0"/>
          </a:p>
        </p:txBody>
      </p:sp>
    </p:spTree>
    <p:extLst>
      <p:ext uri="{BB962C8B-B14F-4D97-AF65-F5344CB8AC3E}">
        <p14:creationId xmlns:p14="http://schemas.microsoft.com/office/powerpoint/2010/main" val="3485297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768215"/>
          </a:xfrm>
        </p:spPr>
        <p:txBody>
          <a:bodyPr>
            <a:normAutofit/>
          </a:bodyPr>
          <a:lstStyle/>
          <a:p>
            <a:pPr algn="ctr"/>
            <a:r>
              <a:rPr lang="en-US" sz="4000" dirty="0"/>
              <a:t>Legacy - Negative Group Counts</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254855" y="1133341"/>
            <a:ext cx="4123962" cy="2900294"/>
          </a:xfrm>
          <a:prstGeom prst="rect">
            <a:avLst/>
          </a:prstGeom>
        </p:spPr>
      </p:pic>
      <p:sp>
        <p:nvSpPr>
          <p:cNvPr id="5" name="TextBox 4"/>
          <p:cNvSpPr txBox="1"/>
          <p:nvPr/>
        </p:nvSpPr>
        <p:spPr>
          <a:xfrm>
            <a:off x="4614385" y="1133341"/>
            <a:ext cx="4274760" cy="313932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Another thing that ARKS allowed was </a:t>
            </a:r>
          </a:p>
          <a:p>
            <a:r>
              <a:rPr lang="en-US" dirty="0"/>
              <a:t>t</a:t>
            </a:r>
            <a:r>
              <a:rPr lang="en-US" dirty="0" smtClean="0"/>
              <a:t>aking groups into negative numbers.</a:t>
            </a:r>
          </a:p>
          <a:p>
            <a:r>
              <a:rPr lang="en-US" dirty="0" smtClean="0"/>
              <a:t>When we designed ZIMS we decided</a:t>
            </a:r>
          </a:p>
          <a:p>
            <a:r>
              <a:rPr lang="en-US" dirty="0"/>
              <a:t>t</a:t>
            </a:r>
            <a:r>
              <a:rPr lang="en-US" dirty="0" smtClean="0"/>
              <a:t>hat it is not logical to have a group</a:t>
            </a:r>
          </a:p>
          <a:p>
            <a:r>
              <a:rPr lang="en-US" dirty="0" smtClean="0"/>
              <a:t>with a count less than zero. Therefore,</a:t>
            </a:r>
          </a:p>
          <a:p>
            <a:r>
              <a:rPr lang="en-US" dirty="0" smtClean="0"/>
              <a:t>ZIMS does not allow this to happen.</a:t>
            </a:r>
          </a:p>
          <a:p>
            <a:r>
              <a:rPr lang="en-US" dirty="0" smtClean="0"/>
              <a:t>If you record an action that will bring the</a:t>
            </a:r>
          </a:p>
          <a:p>
            <a:r>
              <a:rPr lang="en-US" dirty="0" smtClean="0"/>
              <a:t>Group count below zero you receive this</a:t>
            </a:r>
          </a:p>
          <a:p>
            <a:r>
              <a:rPr lang="en-US" dirty="0"/>
              <a:t>m</a:t>
            </a:r>
            <a:r>
              <a:rPr lang="en-US" dirty="0" smtClean="0"/>
              <a:t>essage. If you select to Save, any negative </a:t>
            </a:r>
          </a:p>
          <a:p>
            <a:r>
              <a:rPr lang="en-US" dirty="0"/>
              <a:t>c</a:t>
            </a:r>
            <a:r>
              <a:rPr lang="en-US" dirty="0" smtClean="0"/>
              <a:t>ounts will become zeros. Or, you have the</a:t>
            </a:r>
          </a:p>
          <a:p>
            <a:r>
              <a:rPr lang="en-US" dirty="0"/>
              <a:t>o</a:t>
            </a:r>
            <a:r>
              <a:rPr lang="en-US" dirty="0" smtClean="0"/>
              <a:t>ption to go back and fix any transactions.</a:t>
            </a:r>
            <a:endParaRPr lang="en-US" dirty="0"/>
          </a:p>
        </p:txBody>
      </p:sp>
      <p:pic>
        <p:nvPicPr>
          <p:cNvPr id="6" name="Picture 2"/>
          <p:cNvPicPr>
            <a:picLocks noChangeAspect="1"/>
          </p:cNvPicPr>
          <p:nvPr/>
        </p:nvPicPr>
        <p:blipFill>
          <a:blip r:embed="rId3"/>
          <a:stretch>
            <a:fillRect/>
          </a:stretch>
        </p:blipFill>
        <p:spPr>
          <a:xfrm>
            <a:off x="161625" y="4370062"/>
            <a:ext cx="5633868" cy="1951491"/>
          </a:xfrm>
          <a:prstGeom prst="rect">
            <a:avLst/>
          </a:prstGeom>
          <a:ln>
            <a:solidFill>
              <a:schemeClr val="tx1"/>
            </a:solidFill>
          </a:ln>
        </p:spPr>
      </p:pic>
    </p:spTree>
    <p:extLst>
      <p:ext uri="{BB962C8B-B14F-4D97-AF65-F5344CB8AC3E}">
        <p14:creationId xmlns:p14="http://schemas.microsoft.com/office/powerpoint/2010/main" val="1278952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781094"/>
          </a:xfrm>
        </p:spPr>
        <p:txBody>
          <a:bodyPr>
            <a:normAutofit/>
          </a:bodyPr>
          <a:lstStyle/>
          <a:p>
            <a:pPr algn="ctr"/>
            <a:r>
              <a:rPr lang="en-US" sz="4000" dirty="0"/>
              <a:t>Legacy - Negative Group Counts</a:t>
            </a:r>
            <a:endParaRPr lang="en-GB" sz="4000" dirty="0"/>
          </a:p>
        </p:txBody>
      </p:sp>
      <p:pic>
        <p:nvPicPr>
          <p:cNvPr id="4" name="Picture 2"/>
          <p:cNvPicPr>
            <a:picLocks noChangeAspect="1"/>
          </p:cNvPicPr>
          <p:nvPr/>
        </p:nvPicPr>
        <p:blipFill>
          <a:blip r:embed="rId2"/>
          <a:stretch>
            <a:fillRect/>
          </a:stretch>
        </p:blipFill>
        <p:spPr>
          <a:xfrm>
            <a:off x="389231" y="1146221"/>
            <a:ext cx="8126119" cy="1600200"/>
          </a:xfrm>
          <a:prstGeom prst="rect">
            <a:avLst/>
          </a:prstGeom>
          <a:ln>
            <a:solidFill>
              <a:schemeClr val="tx1"/>
            </a:solidFill>
          </a:ln>
        </p:spPr>
      </p:pic>
      <p:pic>
        <p:nvPicPr>
          <p:cNvPr id="5" name="Picture 3"/>
          <p:cNvPicPr>
            <a:picLocks noGrp="1" noChangeAspect="1"/>
          </p:cNvPicPr>
          <p:nvPr>
            <p:ph idx="1"/>
          </p:nvPr>
        </p:nvPicPr>
        <p:blipFill>
          <a:blip r:embed="rId3"/>
          <a:stretch>
            <a:fillRect/>
          </a:stretch>
        </p:blipFill>
        <p:spPr>
          <a:xfrm>
            <a:off x="221121" y="2859522"/>
            <a:ext cx="4838095" cy="3571429"/>
          </a:xfrm>
          <a:prstGeom prst="rect">
            <a:avLst/>
          </a:prstGeom>
          <a:ln>
            <a:solidFill>
              <a:schemeClr val="tx1"/>
            </a:solidFill>
          </a:ln>
        </p:spPr>
      </p:pic>
      <p:sp>
        <p:nvSpPr>
          <p:cNvPr id="6" name="TextBox 4"/>
          <p:cNvSpPr txBox="1"/>
          <p:nvPr/>
        </p:nvSpPr>
        <p:spPr>
          <a:xfrm>
            <a:off x="5059216" y="2859522"/>
            <a:ext cx="3781582" cy="2831544"/>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In ZIMS you are still allowed to record</a:t>
            </a:r>
          </a:p>
          <a:p>
            <a:r>
              <a:rPr lang="en-US" sz="1600" dirty="0"/>
              <a:t>a</a:t>
            </a:r>
            <a:r>
              <a:rPr lang="en-US" sz="1600" dirty="0" smtClean="0"/>
              <a:t> count that would actually indicate</a:t>
            </a:r>
          </a:p>
          <a:p>
            <a:r>
              <a:rPr lang="en-US" sz="1600" dirty="0"/>
              <a:t>a</a:t>
            </a:r>
            <a:r>
              <a:rPr lang="en-US" sz="1600" dirty="0" smtClean="0"/>
              <a:t> negative number, but the census</a:t>
            </a:r>
          </a:p>
          <a:p>
            <a:r>
              <a:rPr lang="en-US" sz="1600" dirty="0"/>
              <a:t>w</a:t>
            </a:r>
            <a:r>
              <a:rPr lang="en-US" sz="1600" dirty="0" smtClean="0"/>
              <a:t>ill not display as such. Here we have</a:t>
            </a:r>
          </a:p>
          <a:p>
            <a:r>
              <a:rPr lang="en-US" sz="1600" dirty="0" smtClean="0"/>
              <a:t>recorded </a:t>
            </a:r>
            <a:r>
              <a:rPr lang="en-US" sz="1600" dirty="0" err="1" smtClean="0"/>
              <a:t>dispositioning</a:t>
            </a:r>
            <a:r>
              <a:rPr lang="en-US" sz="1600" dirty="0" smtClean="0"/>
              <a:t> 12 group members when we only have 9 in the group. This action must be allowed as you may be correcting counts later on. We have to take what you say as the truth but not display something that</a:t>
            </a:r>
          </a:p>
          <a:p>
            <a:r>
              <a:rPr lang="en-US" sz="1600" dirty="0" smtClean="0"/>
              <a:t>is illogical.</a:t>
            </a:r>
            <a:endParaRPr lang="en-US" sz="1600" dirty="0"/>
          </a:p>
        </p:txBody>
      </p:sp>
    </p:spTree>
    <p:extLst>
      <p:ext uri="{BB962C8B-B14F-4D97-AF65-F5344CB8AC3E}">
        <p14:creationId xmlns:p14="http://schemas.microsoft.com/office/powerpoint/2010/main" val="780537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600789"/>
          </a:xfrm>
        </p:spPr>
        <p:txBody>
          <a:bodyPr>
            <a:normAutofit fontScale="90000"/>
          </a:bodyPr>
          <a:lstStyle/>
          <a:p>
            <a:pPr algn="ctr"/>
            <a:r>
              <a:rPr lang="en-US" sz="4000" dirty="0"/>
              <a:t>Legacy - Editing</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8"/>
          <p:cNvPicPr>
            <a:picLocks noChangeAspect="1"/>
          </p:cNvPicPr>
          <p:nvPr/>
        </p:nvPicPr>
        <p:blipFill>
          <a:blip r:embed="rId2"/>
          <a:stretch>
            <a:fillRect/>
          </a:stretch>
        </p:blipFill>
        <p:spPr>
          <a:xfrm>
            <a:off x="252884" y="1102891"/>
            <a:ext cx="5590476" cy="2628571"/>
          </a:xfrm>
          <a:prstGeom prst="rect">
            <a:avLst/>
          </a:prstGeom>
          <a:ln>
            <a:solidFill>
              <a:schemeClr val="tx1"/>
            </a:solidFill>
          </a:ln>
        </p:spPr>
      </p:pic>
      <p:pic>
        <p:nvPicPr>
          <p:cNvPr id="5" name="Picture 7"/>
          <p:cNvPicPr>
            <a:picLocks noChangeAspect="1"/>
          </p:cNvPicPr>
          <p:nvPr/>
        </p:nvPicPr>
        <p:blipFill>
          <a:blip r:embed="rId3"/>
          <a:stretch>
            <a:fillRect/>
          </a:stretch>
        </p:blipFill>
        <p:spPr>
          <a:xfrm>
            <a:off x="252884" y="3731462"/>
            <a:ext cx="7835147" cy="2011297"/>
          </a:xfrm>
          <a:prstGeom prst="rect">
            <a:avLst/>
          </a:prstGeom>
          <a:ln>
            <a:solidFill>
              <a:schemeClr val="tx1"/>
            </a:solidFill>
          </a:ln>
        </p:spPr>
      </p:pic>
      <p:sp>
        <p:nvSpPr>
          <p:cNvPr id="6" name="TextBox 2"/>
          <p:cNvSpPr txBox="1"/>
          <p:nvPr/>
        </p:nvSpPr>
        <p:spPr>
          <a:xfrm>
            <a:off x="5731555" y="1102891"/>
            <a:ext cx="2895600" cy="2893100"/>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smtClean="0"/>
              <a:t>Some of the group data that migrated from ARKS into ZIMS is editable and some is not. In this example of a migrated group record you can edit the initial acquisition and any Births or Deaths. To edit a Census Count (yellow) you must go into the census grid as this cannot be edited from My Transactions. Currently, any partial group transactions such as acquisitions or dispositions  (red) from other facilities are not completely editable. </a:t>
            </a:r>
            <a:endParaRPr lang="en-US" sz="1400" dirty="0"/>
          </a:p>
        </p:txBody>
      </p:sp>
    </p:spTree>
    <p:extLst>
      <p:ext uri="{BB962C8B-B14F-4D97-AF65-F5344CB8AC3E}">
        <p14:creationId xmlns:p14="http://schemas.microsoft.com/office/powerpoint/2010/main" val="164718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665184"/>
          </a:xfrm>
        </p:spPr>
        <p:txBody>
          <a:bodyPr>
            <a:normAutofit/>
          </a:bodyPr>
          <a:lstStyle/>
          <a:p>
            <a:pPr algn="ctr"/>
            <a:r>
              <a:rPr lang="en-US" sz="4000" dirty="0"/>
              <a:t>Legacy - Editing</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215722" y="1030311"/>
            <a:ext cx="4847619" cy="4152381"/>
          </a:xfrm>
          <a:prstGeom prst="rect">
            <a:avLst/>
          </a:prstGeom>
          <a:ln>
            <a:solidFill>
              <a:schemeClr val="tx1"/>
            </a:solidFill>
          </a:ln>
        </p:spPr>
      </p:pic>
      <p:sp>
        <p:nvSpPr>
          <p:cNvPr id="5" name="TextBox 3"/>
          <p:cNvSpPr txBox="1"/>
          <p:nvPr/>
        </p:nvSpPr>
        <p:spPr>
          <a:xfrm>
            <a:off x="5255099" y="1212374"/>
            <a:ext cx="3260251" cy="397031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way these transactions</a:t>
            </a:r>
          </a:p>
          <a:p>
            <a:r>
              <a:rPr lang="en-US" dirty="0"/>
              <a:t>m</a:t>
            </a:r>
            <a:r>
              <a:rPr lang="en-US" dirty="0" smtClean="0"/>
              <a:t>igrated from ARKS into ZIMS</a:t>
            </a:r>
          </a:p>
          <a:p>
            <a:r>
              <a:rPr lang="en-US" dirty="0" smtClean="0"/>
              <a:t>shows that the institution was </a:t>
            </a:r>
          </a:p>
          <a:p>
            <a:r>
              <a:rPr lang="en-US" dirty="0"/>
              <a:t>r</a:t>
            </a:r>
            <a:r>
              <a:rPr lang="en-US" dirty="0" smtClean="0"/>
              <a:t>ecorded in the Notes section</a:t>
            </a:r>
          </a:p>
          <a:p>
            <a:r>
              <a:rPr lang="en-US" dirty="0"/>
              <a:t>a</a:t>
            </a:r>
            <a:r>
              <a:rPr lang="en-US" dirty="0" smtClean="0"/>
              <a:t>nd not the Institution field.</a:t>
            </a:r>
          </a:p>
          <a:p>
            <a:r>
              <a:rPr lang="en-US" dirty="0" smtClean="0"/>
              <a:t>You can edit the date for these</a:t>
            </a:r>
          </a:p>
          <a:p>
            <a:r>
              <a:rPr lang="en-US" dirty="0" smtClean="0"/>
              <a:t>Partial Transactions but the</a:t>
            </a:r>
          </a:p>
          <a:p>
            <a:r>
              <a:rPr lang="en-US" dirty="0" smtClean="0"/>
              <a:t>Institution field is not editable.</a:t>
            </a:r>
          </a:p>
          <a:p>
            <a:r>
              <a:rPr lang="en-US" dirty="0" smtClean="0"/>
              <a:t>We are working on a fix for this</a:t>
            </a:r>
          </a:p>
          <a:p>
            <a:r>
              <a:rPr lang="en-US" dirty="0" smtClean="0"/>
              <a:t>Bug. If you cannot wait for the </a:t>
            </a:r>
          </a:p>
          <a:p>
            <a:r>
              <a:rPr lang="en-US" dirty="0" smtClean="0"/>
              <a:t>fix and want to clean up these</a:t>
            </a:r>
          </a:p>
          <a:p>
            <a:r>
              <a:rPr lang="en-US" dirty="0"/>
              <a:t>r</a:t>
            </a:r>
            <a:r>
              <a:rPr lang="en-US" dirty="0" smtClean="0"/>
              <a:t>ecords you will have to reenter </a:t>
            </a:r>
          </a:p>
          <a:p>
            <a:r>
              <a:rPr lang="en-US" dirty="0" smtClean="0"/>
              <a:t>the transaction and delete the </a:t>
            </a:r>
          </a:p>
          <a:p>
            <a:r>
              <a:rPr lang="en-US" dirty="0" smtClean="0"/>
              <a:t>one that migrated from ARKS.</a:t>
            </a:r>
          </a:p>
        </p:txBody>
      </p:sp>
    </p:spTree>
    <p:extLst>
      <p:ext uri="{BB962C8B-B14F-4D97-AF65-F5344CB8AC3E}">
        <p14:creationId xmlns:p14="http://schemas.microsoft.com/office/powerpoint/2010/main" val="1892662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Language xmlns="00558959-21e2-49b6-8bc1-d46e8fb3ce16">EN</Language>
    <Module xmlns="00558959-21e2-49b6-8bc1-d46e8fb3ce16" xsi:nil="true"/>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Review xmlns="00558959-21e2-49b6-8bc1-d46e8fb3ce16">false</Review>
    <Content_x0020_Last_x0020_Updated_x0020_on_x003a_ xmlns="00558959-21e2-49b6-8bc1-d46e8fb3ce16" xsi:nil="true"/>
    <Permalink xmlns="00558959-21e2-49b6-8bc1-d46e8fb3ce16">
      <Url xsi:nil="true"/>
      <Description xsi:nil="true"/>
    </Permalink>
  </documentManagement>
</p:properties>
</file>

<file path=customXml/itemProps1.xml><?xml version="1.0" encoding="utf-8"?>
<ds:datastoreItem xmlns:ds="http://schemas.openxmlformats.org/officeDocument/2006/customXml" ds:itemID="{4419525F-9615-40DE-8395-E3A51B63C492}"/>
</file>

<file path=customXml/itemProps2.xml><?xml version="1.0" encoding="utf-8"?>
<ds:datastoreItem xmlns:ds="http://schemas.openxmlformats.org/officeDocument/2006/customXml" ds:itemID="{080DF949-A47D-4137-9AE5-34EA9987779E}"/>
</file>

<file path=customXml/itemProps3.xml><?xml version="1.0" encoding="utf-8"?>
<ds:datastoreItem xmlns:ds="http://schemas.openxmlformats.org/officeDocument/2006/customXml" ds:itemID="{D892C663-EC9A-4C09-BC98-ADA7E2A19597}"/>
</file>

<file path=docProps/app.xml><?xml version="1.0" encoding="utf-8"?>
<Properties xmlns="http://schemas.openxmlformats.org/officeDocument/2006/extended-properties" xmlns:vt="http://schemas.openxmlformats.org/officeDocument/2006/docPropsVTypes">
  <Template/>
  <TotalTime>397</TotalTime>
  <Words>2160</Words>
  <Application>Microsoft Office PowerPoint</Application>
  <PresentationFormat>Diavoorstelling (4:3)</PresentationFormat>
  <Paragraphs>235</Paragraphs>
  <Slides>32</Slides>
  <Notes>0</Notes>
  <HiddenSlides>0</HiddenSlides>
  <MMClips>0</MMClips>
  <ScaleCrop>false</ScaleCrop>
  <HeadingPairs>
    <vt:vector size="6" baseType="variant">
      <vt:variant>
        <vt:lpstr>Gebruikte lettertypen</vt:lpstr>
      </vt:variant>
      <vt:variant>
        <vt:i4>2</vt:i4>
      </vt:variant>
      <vt:variant>
        <vt:lpstr>Thema</vt:lpstr>
      </vt:variant>
      <vt:variant>
        <vt:i4>16</vt:i4>
      </vt:variant>
      <vt:variant>
        <vt:lpstr>Diatitels</vt:lpstr>
      </vt:variant>
      <vt:variant>
        <vt:i4>32</vt:i4>
      </vt:variant>
    </vt:vector>
  </HeadingPairs>
  <TitlesOfParts>
    <vt:vector size="50"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Tips &amp; Tricks  Groups are Great!</vt:lpstr>
      <vt:lpstr>Use of a Group Record</vt:lpstr>
      <vt:lpstr>Topics Covered</vt:lpstr>
      <vt:lpstr>Legacy – Use of Term Free</vt:lpstr>
      <vt:lpstr>Legacy – Use of Term Free</vt:lpstr>
      <vt:lpstr>Legacy - Negative Group Counts</vt:lpstr>
      <vt:lpstr>Legacy - Negative Group Counts</vt:lpstr>
      <vt:lpstr>Legacy - Editing</vt:lpstr>
      <vt:lpstr>Legacy - Editing</vt:lpstr>
      <vt:lpstr>Any questions?</vt:lpstr>
      <vt:lpstr>Incomplete Accessions – avoiding Receiver Initiated Transactions</vt:lpstr>
      <vt:lpstr>Incomplete Accessions – avoiding Receiver Initiated Transactions</vt:lpstr>
      <vt:lpstr>What To Do When the Incomplete Accession Doesn’t Match the Complete Accession</vt:lpstr>
      <vt:lpstr>One IA into Multiple Individual Records </vt:lpstr>
      <vt:lpstr>Creating the Complete Accession</vt:lpstr>
      <vt:lpstr>Associating the Single IA Record</vt:lpstr>
      <vt:lpstr>The Flow for Single Incomplete Accession into Multiple Complete Accessions</vt:lpstr>
      <vt:lpstr>Multiple IAs into One Permanent Accession</vt:lpstr>
      <vt:lpstr>Associating the Multiple IAs</vt:lpstr>
      <vt:lpstr>The Flow for Multiple Incomplete Accessions into Single Complete Accession</vt:lpstr>
      <vt:lpstr>Any questions?</vt:lpstr>
      <vt:lpstr>Full Versus Partial Transactions</vt:lpstr>
      <vt:lpstr>What Gets a new GAN/Local ID?</vt:lpstr>
      <vt:lpstr>Any questions?</vt:lpstr>
      <vt:lpstr>Group Close Out</vt:lpstr>
      <vt:lpstr>To Close Out Zero Count Migrated Groups</vt:lpstr>
      <vt:lpstr>To Close Out Zero Count Migrated Groups</vt:lpstr>
      <vt:lpstr>To Close Out Zero Count Migrated Groups</vt:lpstr>
      <vt:lpstr>Group Close Out – Loan Animals</vt:lpstr>
      <vt:lpstr>Any questions?</vt:lpstr>
      <vt:lpstr>Hints to End Group Confusion</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Lauren Florisson</cp:lastModifiedBy>
  <cp:revision>27</cp:revision>
  <dcterms:created xsi:type="dcterms:W3CDTF">2016-07-26T18:48:10Z</dcterms:created>
  <dcterms:modified xsi:type="dcterms:W3CDTF">2016-08-11T15:12:56Z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Sp360">
    <vt:lpwstr>true</vt:lpwstr>
  </property>
  <property fmtid="{D5CDD505-2E9C-101B-9397-08002B2CF9AE}" pid="4" name="Tracked">
    <vt:lpwstr>false</vt:lpwstr>
  </property>
  <property fmtid="{D5CDD505-2E9C-101B-9397-08002B2CF9AE}" pid="5" name="Metrics URL">
    <vt:lpwstr/>
  </property>
  <property fmtid="{D5CDD505-2E9C-101B-9397-08002B2CF9AE}" pid="6" name="Tracking URL">
    <vt:lpwstr/>
  </property>
  <property fmtid="{D5CDD505-2E9C-101B-9397-08002B2CF9AE}" pid="7" name="Updated on?">
    <vt:lpwstr>2018-07-04T16:14:20+00:00</vt:lpwstr>
  </property>
</Properties>
</file>