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fontScale="90000"/>
          </a:bodyPr>
          <a:lstStyle/>
          <a:p>
            <a:r>
              <a:rPr lang="en-US" sz="5400" dirty="0"/>
              <a:t>Tips &amp; Tricks – Release 2!</a:t>
            </a:r>
          </a:p>
        </p:txBody>
      </p:sp>
      <p:sp>
        <p:nvSpPr>
          <p:cNvPr id="3" name="Subtitle 2"/>
          <p:cNvSpPr>
            <a:spLocks noGrp="1"/>
          </p:cNvSpPr>
          <p:nvPr>
            <p:ph type="subTitle" idx="1"/>
          </p:nvPr>
        </p:nvSpPr>
        <p:spPr>
          <a:xfrm>
            <a:off x="1014211" y="3022487"/>
            <a:ext cx="6858000" cy="2335123"/>
          </a:xfrm>
        </p:spPr>
        <p:txBody>
          <a:bodyPr>
            <a:normAutofit fontScale="77500" lnSpcReduction="20000"/>
          </a:bodyPr>
          <a:lstStyle/>
          <a:p>
            <a:r>
              <a:rPr lang="en-US" sz="3600" i="1" dirty="0"/>
              <a:t>Increased Functionality for</a:t>
            </a:r>
            <a:br>
              <a:rPr lang="en-US" sz="3600" i="1" dirty="0"/>
            </a:br>
            <a:r>
              <a:rPr lang="en-US" sz="3600" i="1" dirty="0"/>
              <a:t>Inventory and </a:t>
            </a:r>
            <a:r>
              <a:rPr lang="en-US" sz="3600" i="1" dirty="0" smtClean="0"/>
              <a:t>Husbandry Module</a:t>
            </a:r>
          </a:p>
          <a:p>
            <a:r>
              <a:rPr lang="en-US" sz="3600" i="1" dirty="0" smtClean="0"/>
              <a:t/>
            </a:r>
            <a:br>
              <a:rPr lang="en-US" sz="3600" i="1" dirty="0" smtClean="0"/>
            </a:br>
            <a:r>
              <a:rPr lang="en-US" sz="3600" i="1" dirty="0" smtClean="0"/>
              <a:t>Addition of Medical Module</a:t>
            </a:r>
          </a:p>
          <a:p>
            <a:endParaRPr lang="en-US" sz="3600" i="1" dirty="0"/>
          </a:p>
          <a:p>
            <a:r>
              <a:rPr lang="en-US" sz="3600" dirty="0"/>
              <a:t>May 2014</a:t>
            </a:r>
          </a:p>
          <a:p>
            <a:endParaRPr lang="en-US" dirty="0"/>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Health Status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86744" y="1269807"/>
            <a:ext cx="5704762" cy="3419048"/>
          </a:xfrm>
          <a:prstGeom prst="rect">
            <a:avLst/>
          </a:prstGeom>
          <a:ln>
            <a:solidFill>
              <a:schemeClr val="tx1"/>
            </a:solidFill>
          </a:ln>
        </p:spPr>
      </p:pic>
      <p:pic>
        <p:nvPicPr>
          <p:cNvPr id="5" name="Picture 8"/>
          <p:cNvPicPr>
            <a:picLocks noChangeAspect="1"/>
          </p:cNvPicPr>
          <p:nvPr/>
        </p:nvPicPr>
        <p:blipFill>
          <a:blip r:embed="rId3"/>
          <a:stretch>
            <a:fillRect/>
          </a:stretch>
        </p:blipFill>
        <p:spPr>
          <a:xfrm>
            <a:off x="4081066" y="1825625"/>
            <a:ext cx="4876190" cy="2619048"/>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3982736" y="4032573"/>
            <a:ext cx="4169591" cy="1582435"/>
          </a:xfrm>
          <a:prstGeom prst="rect">
            <a:avLst/>
          </a:prstGeom>
          <a:ln>
            <a:solidFill>
              <a:schemeClr val="tx1"/>
            </a:solidFill>
          </a:ln>
        </p:spPr>
      </p:pic>
      <p:cxnSp>
        <p:nvCxnSpPr>
          <p:cNvPr id="7" name="Straight Arrow Connector 5"/>
          <p:cNvCxnSpPr/>
          <p:nvPr/>
        </p:nvCxnSpPr>
        <p:spPr>
          <a:xfrm>
            <a:off x="3396433" y="4501282"/>
            <a:ext cx="586303" cy="624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H="1" flipV="1">
            <a:off x="7558731" y="3769673"/>
            <a:ext cx="14046" cy="675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399655" y="4688855"/>
            <a:ext cx="3141175"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 Health Status has been</a:t>
            </a:r>
          </a:p>
          <a:p>
            <a:r>
              <a:rPr lang="en-US" sz="1400" dirty="0"/>
              <a:t>a</a:t>
            </a:r>
            <a:r>
              <a:rPr lang="en-US" sz="1400" dirty="0" smtClean="0"/>
              <a:t>dded to the Basic Info box</a:t>
            </a:r>
          </a:p>
          <a:p>
            <a:r>
              <a:rPr lang="en-US" sz="1400" dirty="0"/>
              <a:t>i</a:t>
            </a:r>
            <a:r>
              <a:rPr lang="en-US" sz="1400" dirty="0" smtClean="0"/>
              <a:t>n the Inventory and Husbandry</a:t>
            </a:r>
          </a:p>
          <a:p>
            <a:r>
              <a:rPr lang="en-US" sz="1400" dirty="0" smtClean="0"/>
              <a:t>animal record. Selecting</a:t>
            </a:r>
          </a:p>
          <a:p>
            <a:r>
              <a:rPr lang="en-US" sz="1400" dirty="0"/>
              <a:t>t</a:t>
            </a:r>
            <a:r>
              <a:rPr lang="en-US" sz="1400" dirty="0" smtClean="0"/>
              <a:t>he hyperlink will display the</a:t>
            </a:r>
          </a:p>
          <a:p>
            <a:r>
              <a:rPr lang="en-US" sz="1400" dirty="0" smtClean="0"/>
              <a:t>Heath Status history and you</a:t>
            </a:r>
          </a:p>
          <a:p>
            <a:r>
              <a:rPr lang="en-US" sz="1400" dirty="0"/>
              <a:t>c</a:t>
            </a:r>
            <a:r>
              <a:rPr lang="en-US" sz="1400" dirty="0" smtClean="0"/>
              <a:t>an open it to view details</a:t>
            </a:r>
            <a:endParaRPr lang="en-GB" sz="1400" dirty="0"/>
          </a:p>
        </p:txBody>
      </p:sp>
    </p:spTree>
    <p:extLst>
      <p:ext uri="{BB962C8B-B14F-4D97-AF65-F5344CB8AC3E}">
        <p14:creationId xmlns:p14="http://schemas.microsoft.com/office/powerpoint/2010/main" val="196231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Preferences - Show Only Your Local IDs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57389" y="1551345"/>
            <a:ext cx="5029200" cy="3019110"/>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982095" y="3833962"/>
            <a:ext cx="5161905" cy="1742857"/>
          </a:xfrm>
          <a:prstGeom prst="rect">
            <a:avLst/>
          </a:prstGeom>
          <a:ln>
            <a:solidFill>
              <a:schemeClr val="tx1"/>
            </a:solidFill>
          </a:ln>
        </p:spPr>
      </p:pic>
      <p:sp>
        <p:nvSpPr>
          <p:cNvPr id="6" name="TextBox 4"/>
          <p:cNvSpPr txBox="1"/>
          <p:nvPr/>
        </p:nvSpPr>
        <p:spPr>
          <a:xfrm>
            <a:off x="357390" y="5563758"/>
            <a:ext cx="5399466"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ability to display only your institution’s identifiers has </a:t>
            </a:r>
          </a:p>
          <a:p>
            <a:r>
              <a:rPr lang="en-US" dirty="0" smtClean="0"/>
              <a:t>been added to both Institution and My Preferences</a:t>
            </a:r>
            <a:endParaRPr lang="en-GB" dirty="0"/>
          </a:p>
        </p:txBody>
      </p:sp>
    </p:spTree>
    <p:extLst>
      <p:ext uri="{BB962C8B-B14F-4D97-AF65-F5344CB8AC3E}">
        <p14:creationId xmlns:p14="http://schemas.microsoft.com/office/powerpoint/2010/main" val="388275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Pedigree Explorer Using Clutch/Litter ID</a:t>
            </a:r>
            <a:endParaRPr lang="en-GB" sz="4000" dirty="0"/>
          </a:p>
        </p:txBody>
      </p:sp>
      <p:pic>
        <p:nvPicPr>
          <p:cNvPr id="4" name="Picture 3"/>
          <p:cNvPicPr>
            <a:picLocks noChangeAspect="1"/>
          </p:cNvPicPr>
          <p:nvPr/>
        </p:nvPicPr>
        <p:blipFill>
          <a:blip r:embed="rId2"/>
          <a:stretch>
            <a:fillRect/>
          </a:stretch>
        </p:blipFill>
        <p:spPr>
          <a:xfrm>
            <a:off x="628650" y="1821589"/>
            <a:ext cx="4217401" cy="2447599"/>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4846051" y="1821589"/>
            <a:ext cx="3904267" cy="2447599"/>
          </a:xfrm>
          <a:prstGeom prst="rect">
            <a:avLst/>
          </a:prstGeom>
          <a:ln>
            <a:solidFill>
              <a:schemeClr val="tx1"/>
            </a:solidFill>
          </a:ln>
        </p:spPr>
      </p:pic>
      <p:sp>
        <p:nvSpPr>
          <p:cNvPr id="6" name="TextBox 4"/>
          <p:cNvSpPr txBox="1">
            <a:spLocks noGrp="1"/>
          </p:cNvSpPr>
          <p:nvPr>
            <p:ph idx="1"/>
          </p:nvPr>
        </p:nvSpPr>
        <p:spPr>
          <a:xfrm>
            <a:off x="628650" y="4269188"/>
            <a:ext cx="8379410" cy="1179810"/>
          </a:xfrm>
          <a:prstGeom prst="rect">
            <a:avLst/>
          </a:prstGeom>
          <a:solidFill>
            <a:schemeClr val="accent1">
              <a:lumMod val="20000"/>
              <a:lumOff val="80000"/>
            </a:schemeClr>
          </a:solidFill>
          <a:ln>
            <a:solidFill>
              <a:schemeClr val="tx1"/>
            </a:solidFill>
          </a:ln>
        </p:spPr>
        <p:txBody>
          <a:bodyPr wrap="none" rtlCol="0">
            <a:spAutoFit/>
          </a:bodyPr>
          <a:lstStyle/>
          <a:p>
            <a:pPr marL="0" indent="0">
              <a:buNone/>
            </a:pPr>
            <a:r>
              <a:rPr lang="en-US" sz="2000" dirty="0" smtClean="0"/>
              <a:t>Pedigree Explorer is now finding siblings by using Clutch/Litter IDs. The</a:t>
            </a:r>
          </a:p>
          <a:p>
            <a:pPr marL="0" indent="0">
              <a:buNone/>
            </a:pPr>
            <a:r>
              <a:rPr lang="en-US" sz="2000" dirty="0"/>
              <a:t>a</a:t>
            </a:r>
            <a:r>
              <a:rPr lang="en-US" sz="2000" dirty="0" smtClean="0"/>
              <a:t>nimal above has Wild Parents but there were two other members in</a:t>
            </a:r>
          </a:p>
          <a:p>
            <a:pPr marL="0" indent="0">
              <a:buNone/>
            </a:pPr>
            <a:r>
              <a:rPr lang="en-US" sz="2000" dirty="0"/>
              <a:t>t</a:t>
            </a:r>
            <a:r>
              <a:rPr lang="en-US" sz="2000" dirty="0" smtClean="0"/>
              <a:t>he same clutch.</a:t>
            </a:r>
            <a:endParaRPr lang="en-GB" sz="2000" dirty="0"/>
          </a:p>
        </p:txBody>
      </p:sp>
    </p:spTree>
    <p:extLst>
      <p:ext uri="{BB962C8B-B14F-4D97-AF65-F5344CB8AC3E}">
        <p14:creationId xmlns:p14="http://schemas.microsoft.com/office/powerpoint/2010/main" val="396433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TAG Export</a:t>
            </a:r>
            <a:endParaRPr lang="en-GB" sz="4000" dirty="0"/>
          </a:p>
        </p:txBody>
      </p:sp>
      <p:sp>
        <p:nvSpPr>
          <p:cNvPr id="3" name="Tijdelijke aanduiding voor inhoud 2"/>
          <p:cNvSpPr>
            <a:spLocks noGrp="1"/>
          </p:cNvSpPr>
          <p:nvPr>
            <p:ph idx="1"/>
          </p:nvPr>
        </p:nvSpPr>
        <p:spPr/>
        <p:txBody>
          <a:bodyPr>
            <a:normAutofit fontScale="92500" lnSpcReduction="10000"/>
          </a:bodyPr>
          <a:lstStyle/>
          <a:p>
            <a:r>
              <a:rPr lang="en-US" sz="2600" dirty="0"/>
              <a:t>The TAG Export is found under the Reports menu</a:t>
            </a:r>
          </a:p>
          <a:p>
            <a:r>
              <a:rPr lang="en-US" sz="2600" dirty="0"/>
              <a:t>It was developed as a new service intended to help TAGs and other strategic collection planning efforts</a:t>
            </a:r>
          </a:p>
          <a:p>
            <a:r>
              <a:rPr lang="en-US" sz="2600" dirty="0"/>
              <a:t>The Excel file provides details of </a:t>
            </a:r>
            <a:r>
              <a:rPr lang="en-US" sz="2600" dirty="0" smtClean="0"/>
              <a:t>Species360 </a:t>
            </a:r>
            <a:r>
              <a:rPr lang="en-US" sz="2600" dirty="0"/>
              <a:t>member’s current inventory for the selected taxonomic scope in an easy to sort and filter spreadsheet</a:t>
            </a:r>
          </a:p>
          <a:p>
            <a:r>
              <a:rPr lang="en-US" sz="2600" dirty="0"/>
              <a:t>One tab displays the “conservation focus”</a:t>
            </a:r>
          </a:p>
          <a:p>
            <a:pPr lvl="1"/>
            <a:r>
              <a:rPr lang="en-US" sz="2200" dirty="0"/>
              <a:t>The % of the taxonomic scope that is At Risk according to IUCN</a:t>
            </a:r>
          </a:p>
          <a:p>
            <a:pPr lvl="1"/>
            <a:r>
              <a:rPr lang="en-US" sz="2200" dirty="0"/>
              <a:t>The % of taxa and animals in </a:t>
            </a:r>
            <a:r>
              <a:rPr lang="en-US" sz="2200" dirty="0" smtClean="0"/>
              <a:t>Species360 </a:t>
            </a:r>
            <a:r>
              <a:rPr lang="en-US" sz="2200" dirty="0"/>
              <a:t>member collections of those at-risk species</a:t>
            </a:r>
          </a:p>
          <a:p>
            <a:r>
              <a:rPr lang="en-US" sz="2600" dirty="0"/>
              <a:t>We welcome suggestions for improvements</a:t>
            </a:r>
            <a:endParaRPr lang="en-GB" sz="2600" dirty="0"/>
          </a:p>
          <a:p>
            <a:endParaRPr lang="en-GB" dirty="0"/>
          </a:p>
        </p:txBody>
      </p:sp>
    </p:spTree>
    <p:extLst>
      <p:ext uri="{BB962C8B-B14F-4D97-AF65-F5344CB8AC3E}">
        <p14:creationId xmlns:p14="http://schemas.microsoft.com/office/powerpoint/2010/main" val="395451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TAG Export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4"/>
          <p:cNvPicPr>
            <a:picLocks noChangeAspect="1"/>
          </p:cNvPicPr>
          <p:nvPr/>
        </p:nvPicPr>
        <p:blipFill>
          <a:blip r:embed="rId2"/>
          <a:stretch>
            <a:fillRect/>
          </a:stretch>
        </p:blipFill>
        <p:spPr>
          <a:xfrm>
            <a:off x="137374" y="1439427"/>
            <a:ext cx="4979044" cy="2561867"/>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794147" y="2001639"/>
            <a:ext cx="4043475" cy="3573718"/>
          </a:xfrm>
          <a:prstGeom prst="rect">
            <a:avLst/>
          </a:prstGeom>
          <a:ln>
            <a:solidFill>
              <a:schemeClr val="tx1"/>
            </a:solidFill>
          </a:ln>
        </p:spPr>
      </p:pic>
      <p:cxnSp>
        <p:nvCxnSpPr>
          <p:cNvPr id="6" name="Straight Arrow Connector 7"/>
          <p:cNvCxnSpPr/>
          <p:nvPr/>
        </p:nvCxnSpPr>
        <p:spPr>
          <a:xfrm>
            <a:off x="4358605" y="2639005"/>
            <a:ext cx="625519" cy="6322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512583" y="3811856"/>
            <a:ext cx="3959292" cy="255454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You can select to exclude Domestics, Breeds and Varieties. Checking the Export only Taxa Held box will eliminate </a:t>
            </a:r>
            <a:r>
              <a:rPr lang="en-US" sz="1600" dirty="0"/>
              <a:t>t</a:t>
            </a:r>
            <a:r>
              <a:rPr lang="en-US" sz="1600" dirty="0" smtClean="0"/>
              <a:t>axonomy not held at any zoo or </a:t>
            </a:r>
            <a:r>
              <a:rPr lang="en-US" sz="1600" dirty="0"/>
              <a:t>a</a:t>
            </a:r>
            <a:r>
              <a:rPr lang="en-US" sz="1600" dirty="0" smtClean="0"/>
              <a:t>quarium such as extinct animals for </a:t>
            </a:r>
            <a:r>
              <a:rPr lang="en-US" sz="1600" dirty="0"/>
              <a:t>e</a:t>
            </a:r>
            <a:r>
              <a:rPr lang="en-US" sz="1600" dirty="0" smtClean="0"/>
              <a:t>xample. It can be run at various levels </a:t>
            </a:r>
          </a:p>
          <a:p>
            <a:r>
              <a:rPr lang="en-US" sz="1600" dirty="0" smtClean="0"/>
              <a:t>from your institution only up to global level.</a:t>
            </a:r>
          </a:p>
          <a:p>
            <a:endParaRPr lang="en-US" sz="1600" dirty="0"/>
          </a:p>
          <a:p>
            <a:r>
              <a:rPr lang="en-US" sz="1600" dirty="0" smtClean="0"/>
              <a:t>Before running the report make sure you read the Explanations and Assumptions to help you interpret the results.</a:t>
            </a:r>
            <a:endParaRPr lang="en-GB" sz="1600" dirty="0"/>
          </a:p>
        </p:txBody>
      </p:sp>
    </p:spTree>
    <p:extLst>
      <p:ext uri="{BB962C8B-B14F-4D97-AF65-F5344CB8AC3E}">
        <p14:creationId xmlns:p14="http://schemas.microsoft.com/office/powerpoint/2010/main" val="45018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Death in Transit now in Transaction Report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7099" y="1583028"/>
            <a:ext cx="5238095" cy="3409524"/>
          </a:xfrm>
          <a:prstGeom prst="rect">
            <a:avLst/>
          </a:prstGeom>
          <a:ln>
            <a:solidFill>
              <a:schemeClr val="tx1"/>
            </a:solidFill>
          </a:ln>
        </p:spPr>
      </p:pic>
      <p:sp>
        <p:nvSpPr>
          <p:cNvPr id="5" name="TextBox 4"/>
          <p:cNvSpPr txBox="1"/>
          <p:nvPr/>
        </p:nvSpPr>
        <p:spPr>
          <a:xfrm>
            <a:off x="4276978" y="2999434"/>
            <a:ext cx="384977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ability to find Death in Transit has</a:t>
            </a:r>
          </a:p>
          <a:p>
            <a:r>
              <a:rPr lang="en-US" dirty="0"/>
              <a:t>b</a:t>
            </a:r>
            <a:r>
              <a:rPr lang="en-US" dirty="0" smtClean="0"/>
              <a:t>een added to the Transaction Report</a:t>
            </a:r>
          </a:p>
          <a:p>
            <a:r>
              <a:rPr lang="en-US" dirty="0"/>
              <a:t>u</a:t>
            </a:r>
            <a:r>
              <a:rPr lang="en-US" dirty="0" smtClean="0"/>
              <a:t>nder the Advanced Transaction</a:t>
            </a:r>
          </a:p>
          <a:p>
            <a:r>
              <a:rPr lang="en-US" dirty="0" smtClean="0"/>
              <a:t>Filter option.</a:t>
            </a:r>
          </a:p>
          <a:p>
            <a:endParaRPr lang="en-US" dirty="0" smtClean="0"/>
          </a:p>
          <a:p>
            <a:r>
              <a:rPr lang="en-US" dirty="0" smtClean="0"/>
              <a:t>Selecting this will find both animals</a:t>
            </a:r>
          </a:p>
          <a:p>
            <a:r>
              <a:rPr lang="en-US" dirty="0"/>
              <a:t>t</a:t>
            </a:r>
            <a:r>
              <a:rPr lang="en-US" dirty="0" smtClean="0"/>
              <a:t>hat you recorded as dying in transit</a:t>
            </a:r>
          </a:p>
          <a:p>
            <a:r>
              <a:rPr lang="en-US" dirty="0"/>
              <a:t>a</a:t>
            </a:r>
            <a:r>
              <a:rPr lang="en-US" dirty="0" smtClean="0"/>
              <a:t>fter you dispositioned them and</a:t>
            </a:r>
          </a:p>
          <a:p>
            <a:r>
              <a:rPr lang="en-US" dirty="0"/>
              <a:t>a</a:t>
            </a:r>
            <a:r>
              <a:rPr lang="en-US" dirty="0" smtClean="0"/>
              <a:t>nimals that you received dead.</a:t>
            </a:r>
            <a:endParaRPr lang="en-GB" dirty="0"/>
          </a:p>
        </p:txBody>
      </p:sp>
    </p:spTree>
    <p:extLst>
      <p:ext uri="{BB962C8B-B14F-4D97-AF65-F5344CB8AC3E}">
        <p14:creationId xmlns:p14="http://schemas.microsoft.com/office/powerpoint/2010/main" val="8821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Recording a DIT - Disposition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79071" y="1404871"/>
            <a:ext cx="4292929" cy="3429000"/>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279071" y="5070697"/>
            <a:ext cx="7848601" cy="672026"/>
          </a:xfrm>
          <a:prstGeom prst="rect">
            <a:avLst/>
          </a:prstGeom>
          <a:ln>
            <a:solidFill>
              <a:schemeClr val="tx1"/>
            </a:solidFill>
          </a:ln>
        </p:spPr>
      </p:pic>
      <p:sp>
        <p:nvSpPr>
          <p:cNvPr id="6" name="TextBox 3"/>
          <p:cNvSpPr txBox="1"/>
          <p:nvPr/>
        </p:nvSpPr>
        <p:spPr>
          <a:xfrm>
            <a:off x="4629552" y="1366687"/>
            <a:ext cx="3828245" cy="3585597"/>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When recording a Death in  Transit for a disposition check the Death In Transit checkbox . This will activate the Discovered Date field and the standard death information fields. This is hypothetical data.</a:t>
            </a:r>
          </a:p>
          <a:p>
            <a:endParaRPr lang="en-US" sz="1400" dirty="0"/>
          </a:p>
          <a:p>
            <a:r>
              <a:rPr lang="en-US" sz="1400" dirty="0" smtClean="0"/>
              <a:t>If you know the animal died in transit when you are recording the Disposition it will not create a Pending Transaction for the Receiving Institution. If you do not know the animal died when you recorded the disposition you can edit the disposition and check the box. If a Pending has already been created for the receiving institution, checking this box will remove it from their grid. The disposition will display as the intended disposition term plus Death in Transit</a:t>
            </a:r>
            <a:r>
              <a:rPr lang="en-US" sz="1700" dirty="0" smtClean="0"/>
              <a:t>.</a:t>
            </a:r>
            <a:endParaRPr lang="en-GB" sz="1700" dirty="0"/>
          </a:p>
        </p:txBody>
      </p:sp>
    </p:spTree>
    <p:extLst>
      <p:ext uri="{BB962C8B-B14F-4D97-AF65-F5344CB8AC3E}">
        <p14:creationId xmlns:p14="http://schemas.microsoft.com/office/powerpoint/2010/main" val="138510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Recording a DIT - Acquisition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97577" y="1321158"/>
            <a:ext cx="4274423" cy="3437348"/>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97577" y="4758506"/>
            <a:ext cx="8022981" cy="1009514"/>
          </a:xfrm>
          <a:prstGeom prst="rect">
            <a:avLst/>
          </a:prstGeom>
          <a:ln>
            <a:solidFill>
              <a:schemeClr val="tx1"/>
            </a:solidFill>
          </a:ln>
        </p:spPr>
      </p:pic>
      <p:sp>
        <p:nvSpPr>
          <p:cNvPr id="6" name="TextBox 4"/>
          <p:cNvSpPr txBox="1"/>
          <p:nvPr/>
        </p:nvSpPr>
        <p:spPr>
          <a:xfrm>
            <a:off x="4572000" y="1313756"/>
            <a:ext cx="4060535" cy="3323987"/>
          </a:xfrm>
          <a:prstGeom prst="rect">
            <a:avLst/>
          </a:prstGeom>
          <a:solidFill>
            <a:schemeClr val="accent1">
              <a:lumMod val="20000"/>
              <a:lumOff val="80000"/>
            </a:schemeClr>
          </a:solidFill>
          <a:ln>
            <a:solidFill>
              <a:schemeClr val="tx1"/>
            </a:solidFill>
          </a:ln>
        </p:spPr>
        <p:txBody>
          <a:bodyPr wrap="none" rtlCol="0">
            <a:spAutoFit/>
          </a:bodyPr>
          <a:lstStyle/>
          <a:p>
            <a:r>
              <a:rPr lang="en-US" sz="1500" dirty="0" smtClean="0"/>
              <a:t>To record an animal that was received</a:t>
            </a:r>
          </a:p>
          <a:p>
            <a:r>
              <a:rPr lang="en-US" sz="1500" dirty="0"/>
              <a:t>d</a:t>
            </a:r>
            <a:r>
              <a:rPr lang="en-US" sz="1500" dirty="0" smtClean="0"/>
              <a:t>ead check the Received Dead box in </a:t>
            </a:r>
          </a:p>
          <a:p>
            <a:r>
              <a:rPr lang="en-US" sz="1500" dirty="0"/>
              <a:t>t</a:t>
            </a:r>
            <a:r>
              <a:rPr lang="en-US" sz="1500" dirty="0" smtClean="0"/>
              <a:t>he confirmation screen. This will </a:t>
            </a:r>
          </a:p>
          <a:p>
            <a:r>
              <a:rPr lang="en-US" sz="1500" dirty="0" smtClean="0"/>
              <a:t>activate the required fields. The </a:t>
            </a:r>
          </a:p>
          <a:p>
            <a:r>
              <a:rPr lang="en-US" sz="1500" dirty="0"/>
              <a:t>t</a:t>
            </a:r>
            <a:r>
              <a:rPr lang="en-US" sz="1500" dirty="0" smtClean="0"/>
              <a:t>ransaction will display as the intended </a:t>
            </a:r>
          </a:p>
          <a:p>
            <a:r>
              <a:rPr lang="en-US" sz="1500" dirty="0" smtClean="0"/>
              <a:t>acquisition plus Received Dead in My </a:t>
            </a:r>
          </a:p>
          <a:p>
            <a:r>
              <a:rPr lang="en-US" sz="1500" dirty="0" smtClean="0"/>
              <a:t>Transactions. Neither DIT or Received </a:t>
            </a:r>
          </a:p>
          <a:p>
            <a:r>
              <a:rPr lang="en-US" sz="1500" dirty="0" smtClean="0"/>
              <a:t>Dead will count against your institutions </a:t>
            </a:r>
          </a:p>
          <a:p>
            <a:r>
              <a:rPr lang="en-US" sz="1500" dirty="0" smtClean="0"/>
              <a:t>death record.</a:t>
            </a:r>
          </a:p>
          <a:p>
            <a:r>
              <a:rPr lang="en-US" sz="1500" dirty="0" smtClean="0"/>
              <a:t>At this time Received Dead is only</a:t>
            </a:r>
          </a:p>
          <a:p>
            <a:r>
              <a:rPr lang="en-US" sz="1500" dirty="0"/>
              <a:t>a</a:t>
            </a:r>
            <a:r>
              <a:rPr lang="en-US" sz="1500" dirty="0" smtClean="0"/>
              <a:t>vailable as an option when confirming</a:t>
            </a:r>
          </a:p>
          <a:p>
            <a:r>
              <a:rPr lang="en-US" sz="1500" dirty="0"/>
              <a:t>r</a:t>
            </a:r>
            <a:r>
              <a:rPr lang="en-US" sz="1500" dirty="0" smtClean="0"/>
              <a:t>eceipt </a:t>
            </a:r>
            <a:r>
              <a:rPr lang="en-US" sz="1500" dirty="0"/>
              <a:t>o</a:t>
            </a:r>
            <a:r>
              <a:rPr lang="en-US" sz="1500" dirty="0" smtClean="0"/>
              <a:t>f an animal from an </a:t>
            </a:r>
            <a:r>
              <a:rPr lang="en-US" sz="1500" dirty="0" smtClean="0"/>
              <a:t>Species360 </a:t>
            </a:r>
            <a:r>
              <a:rPr lang="en-US" sz="1500" dirty="0" smtClean="0"/>
              <a:t>member.</a:t>
            </a:r>
          </a:p>
          <a:p>
            <a:r>
              <a:rPr lang="en-US" sz="1500" dirty="0" smtClean="0"/>
              <a:t>It is not yet available for acquisitions from </a:t>
            </a:r>
          </a:p>
          <a:p>
            <a:r>
              <a:rPr lang="en-US" sz="1500" dirty="0" smtClean="0"/>
              <a:t>non-Species360 </a:t>
            </a:r>
            <a:r>
              <a:rPr lang="en-US" sz="1500" dirty="0" smtClean="0"/>
              <a:t>members.</a:t>
            </a:r>
            <a:endParaRPr lang="en-GB" sz="1500" dirty="0"/>
          </a:p>
        </p:txBody>
      </p:sp>
    </p:spTree>
    <p:extLst>
      <p:ext uri="{BB962C8B-B14F-4D97-AF65-F5344CB8AC3E}">
        <p14:creationId xmlns:p14="http://schemas.microsoft.com/office/powerpoint/2010/main" val="3239618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98110"/>
          </a:xfrm>
        </p:spPr>
        <p:txBody>
          <a:bodyPr>
            <a:normAutofit fontScale="90000"/>
          </a:bodyPr>
          <a:lstStyle/>
          <a:p>
            <a:pPr algn="ctr"/>
            <a:r>
              <a:rPr lang="en-US" sz="4000" dirty="0"/>
              <a:t>Report Display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62588" y="963237"/>
            <a:ext cx="8052762" cy="227561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737326" y="3680337"/>
            <a:ext cx="7119334" cy="2055138"/>
          </a:xfrm>
          <a:prstGeom prst="rect">
            <a:avLst/>
          </a:prstGeom>
          <a:ln>
            <a:solidFill>
              <a:schemeClr val="tx1"/>
            </a:solidFill>
          </a:ln>
        </p:spPr>
      </p:pic>
      <p:sp>
        <p:nvSpPr>
          <p:cNvPr id="6" name="TextBox 4"/>
          <p:cNvSpPr txBox="1"/>
          <p:nvPr/>
        </p:nvSpPr>
        <p:spPr>
          <a:xfrm>
            <a:off x="1100829" y="3129074"/>
            <a:ext cx="6776279" cy="707886"/>
          </a:xfrm>
          <a:prstGeom prst="rect">
            <a:avLst/>
          </a:prstGeom>
          <a:solidFill>
            <a:schemeClr val="accent1">
              <a:lumMod val="20000"/>
              <a:lumOff val="80000"/>
            </a:schemeClr>
          </a:solidFill>
          <a:ln>
            <a:solidFill>
              <a:schemeClr val="tx1"/>
            </a:solidFill>
          </a:ln>
        </p:spPr>
        <p:txBody>
          <a:bodyPr wrap="none" rtlCol="0">
            <a:spAutoFit/>
          </a:bodyPr>
          <a:lstStyle/>
          <a:p>
            <a:r>
              <a:rPr lang="en-US" sz="2000" dirty="0" smtClean="0"/>
              <a:t>If DIT is selected in a Transaction Report it will display as above.</a:t>
            </a:r>
          </a:p>
          <a:p>
            <a:r>
              <a:rPr lang="en-US" sz="2000" dirty="0" smtClean="0"/>
              <a:t>The Taxon Report will display as below.</a:t>
            </a:r>
            <a:endParaRPr lang="en-GB" sz="2000" dirty="0"/>
          </a:p>
        </p:txBody>
      </p:sp>
    </p:spTree>
    <p:extLst>
      <p:ext uri="{BB962C8B-B14F-4D97-AF65-F5344CB8AC3E}">
        <p14:creationId xmlns:p14="http://schemas.microsoft.com/office/powerpoint/2010/main" val="239448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Incomplete Accessions</a:t>
            </a:r>
            <a:endParaRPr lang="en-GB" sz="4000" dirty="0"/>
          </a:p>
        </p:txBody>
      </p:sp>
      <p:sp>
        <p:nvSpPr>
          <p:cNvPr id="3" name="Tijdelijke aanduiding voor inhoud 2"/>
          <p:cNvSpPr>
            <a:spLocks noGrp="1"/>
          </p:cNvSpPr>
          <p:nvPr>
            <p:ph idx="1"/>
          </p:nvPr>
        </p:nvSpPr>
        <p:spPr/>
        <p:txBody>
          <a:bodyPr>
            <a:normAutofit/>
          </a:bodyPr>
          <a:lstStyle/>
          <a:p>
            <a:r>
              <a:rPr lang="en-US" sz="2000" dirty="0"/>
              <a:t>Original intent was to allow Veterinary Staff to create a record that they could record medical data into (</a:t>
            </a:r>
            <a:r>
              <a:rPr lang="en-US" sz="2000" dirty="0" err="1"/>
              <a:t>MedARKS</a:t>
            </a:r>
            <a:r>
              <a:rPr lang="en-US" sz="2000" dirty="0"/>
              <a:t> non-accessioned animal)</a:t>
            </a:r>
          </a:p>
          <a:p>
            <a:r>
              <a:rPr lang="en-US" sz="2000" dirty="0"/>
              <a:t>Curators may also want to use the feature should they wish to record information on an animal that has not yet been accessioned</a:t>
            </a:r>
          </a:p>
          <a:p>
            <a:r>
              <a:rPr lang="en-US" sz="2000" dirty="0"/>
              <a:t>All information recorded on an Incomplete Accession will be migrated into the permanent accession record</a:t>
            </a:r>
          </a:p>
          <a:p>
            <a:r>
              <a:rPr lang="en-US" sz="2000" dirty="0"/>
              <a:t>Access to creating Incomplete Accessions is found under My Institution&gt;Institution Roles&gt;Animal module. It is not a Medical module functionality.</a:t>
            </a:r>
            <a:endParaRPr lang="en-GB" sz="2000" dirty="0"/>
          </a:p>
          <a:p>
            <a:endParaRPr lang="en-GB" dirty="0"/>
          </a:p>
        </p:txBody>
      </p:sp>
    </p:spTree>
    <p:extLst>
      <p:ext uri="{BB962C8B-B14F-4D97-AF65-F5344CB8AC3E}">
        <p14:creationId xmlns:p14="http://schemas.microsoft.com/office/powerpoint/2010/main" val="41035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Main Attraction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1409700" y="1442434"/>
            <a:ext cx="6324600" cy="3210579"/>
          </a:xfrm>
          <a:prstGeom prst="rect">
            <a:avLst/>
          </a:prstGeom>
          <a:ln>
            <a:solidFill>
              <a:schemeClr val="tx1"/>
            </a:solidFill>
          </a:ln>
        </p:spPr>
      </p:pic>
      <p:sp>
        <p:nvSpPr>
          <p:cNvPr id="5" name="TextBox 3"/>
          <p:cNvSpPr txBox="1"/>
          <p:nvPr/>
        </p:nvSpPr>
        <p:spPr>
          <a:xfrm>
            <a:off x="989258" y="4784957"/>
            <a:ext cx="738163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Main Attraction of this release was the addition of the medical module –</a:t>
            </a:r>
          </a:p>
          <a:p>
            <a:r>
              <a:rPr lang="en-US" dirty="0"/>
              <a:t>t</a:t>
            </a:r>
            <a:r>
              <a:rPr lang="en-US" dirty="0" smtClean="0"/>
              <a:t>he long anticipated ZIMS Release 2! In addition to medical some other new </a:t>
            </a:r>
          </a:p>
          <a:p>
            <a:r>
              <a:rPr lang="en-US" dirty="0"/>
              <a:t>f</a:t>
            </a:r>
            <a:r>
              <a:rPr lang="en-US" dirty="0" smtClean="0"/>
              <a:t>unctionality was added that will be covered here.</a:t>
            </a:r>
            <a:endParaRPr lang="en-GB" dirty="0"/>
          </a:p>
        </p:txBody>
      </p:sp>
    </p:spTree>
    <p:extLst>
      <p:ext uri="{BB962C8B-B14F-4D97-AF65-F5344CB8AC3E}">
        <p14:creationId xmlns:p14="http://schemas.microsoft.com/office/powerpoint/2010/main" val="114576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Starting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628650" y="1825625"/>
            <a:ext cx="3752381" cy="3857143"/>
          </a:xfrm>
          <a:prstGeom prst="rect">
            <a:avLst/>
          </a:prstGeom>
          <a:ln>
            <a:solidFill>
              <a:schemeClr val="tx1"/>
            </a:solidFill>
          </a:ln>
        </p:spPr>
      </p:pic>
      <p:sp>
        <p:nvSpPr>
          <p:cNvPr id="5" name="TextBox 2"/>
          <p:cNvSpPr txBox="1"/>
          <p:nvPr/>
        </p:nvSpPr>
        <p:spPr>
          <a:xfrm>
            <a:off x="4572000" y="1999870"/>
            <a:ext cx="2568902"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Incomplete Accessions are found under the Start menu and Accession.</a:t>
            </a:r>
          </a:p>
          <a:p>
            <a:endParaRPr lang="en-US" dirty="0" smtClean="0"/>
          </a:p>
          <a:p>
            <a:r>
              <a:rPr lang="en-US" dirty="0" smtClean="0"/>
              <a:t>You will not select the entity type.</a:t>
            </a:r>
            <a:endParaRPr lang="en-GB" dirty="0"/>
          </a:p>
        </p:txBody>
      </p:sp>
    </p:spTree>
    <p:extLst>
      <p:ext uri="{BB962C8B-B14F-4D97-AF65-F5344CB8AC3E}">
        <p14:creationId xmlns:p14="http://schemas.microsoft.com/office/powerpoint/2010/main" val="198146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61682" y="1481725"/>
            <a:ext cx="4009524" cy="4695238"/>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3891207" y="4475808"/>
            <a:ext cx="4624143" cy="1080092"/>
          </a:xfrm>
          <a:prstGeom prst="rect">
            <a:avLst/>
          </a:prstGeom>
          <a:ln>
            <a:solidFill>
              <a:schemeClr val="tx1"/>
            </a:solidFill>
          </a:ln>
        </p:spPr>
      </p:pic>
      <p:sp>
        <p:nvSpPr>
          <p:cNvPr id="6" name="TextBox 3"/>
          <p:cNvSpPr txBox="1"/>
          <p:nvPr/>
        </p:nvSpPr>
        <p:spPr>
          <a:xfrm>
            <a:off x="4371206" y="1485282"/>
            <a:ext cx="4056047"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Minimal information is required for</a:t>
            </a:r>
          </a:p>
          <a:p>
            <a:r>
              <a:rPr lang="en-US" dirty="0"/>
              <a:t>a</a:t>
            </a:r>
            <a:r>
              <a:rPr lang="en-US" dirty="0" smtClean="0"/>
              <a:t>n Incomplete Accession. The taxonomy, </a:t>
            </a:r>
          </a:p>
          <a:p>
            <a:r>
              <a:rPr lang="en-US" dirty="0"/>
              <a:t>s</a:t>
            </a:r>
            <a:r>
              <a:rPr lang="en-US" dirty="0" smtClean="0"/>
              <a:t>ex, birth date and appropriate notes</a:t>
            </a:r>
          </a:p>
          <a:p>
            <a:r>
              <a:rPr lang="en-US" dirty="0"/>
              <a:t>a</a:t>
            </a:r>
            <a:r>
              <a:rPr lang="en-US" dirty="0" smtClean="0"/>
              <a:t>re the only information gathered.</a:t>
            </a:r>
          </a:p>
          <a:p>
            <a:r>
              <a:rPr lang="en-US" dirty="0" smtClean="0"/>
              <a:t>All of this can be edited when the</a:t>
            </a:r>
          </a:p>
          <a:p>
            <a:r>
              <a:rPr lang="en-US" dirty="0"/>
              <a:t>p</a:t>
            </a:r>
            <a:r>
              <a:rPr lang="en-US" dirty="0" smtClean="0"/>
              <a:t>ermanent accession is created.</a:t>
            </a:r>
          </a:p>
          <a:p>
            <a:endParaRPr lang="en-US" dirty="0"/>
          </a:p>
          <a:p>
            <a:r>
              <a:rPr lang="en-US" dirty="0" smtClean="0"/>
              <a:t>An Incomplete Accession receives a</a:t>
            </a:r>
          </a:p>
          <a:p>
            <a:r>
              <a:rPr lang="en-US" dirty="0"/>
              <a:t>t</a:t>
            </a:r>
            <a:r>
              <a:rPr lang="en-US" dirty="0" smtClean="0"/>
              <a:t>emporary GAN. Note that this GAN</a:t>
            </a:r>
          </a:p>
          <a:p>
            <a:r>
              <a:rPr lang="en-US" dirty="0"/>
              <a:t>e</a:t>
            </a:r>
            <a:r>
              <a:rPr lang="en-US" dirty="0" smtClean="0"/>
              <a:t>nds with “IA”.</a:t>
            </a:r>
            <a:endParaRPr lang="en-GB" dirty="0"/>
          </a:p>
        </p:txBody>
      </p:sp>
    </p:spTree>
    <p:extLst>
      <p:ext uri="{BB962C8B-B14F-4D97-AF65-F5344CB8AC3E}">
        <p14:creationId xmlns:p14="http://schemas.microsoft.com/office/powerpoint/2010/main" val="229386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Recording Data in an IA</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628650" y="1404179"/>
            <a:ext cx="5897204" cy="1200502"/>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767964" y="3152727"/>
            <a:ext cx="2457143" cy="2476190"/>
          </a:xfrm>
          <a:prstGeom prst="rect">
            <a:avLst/>
          </a:prstGeom>
          <a:ln>
            <a:solidFill>
              <a:schemeClr val="tx1"/>
            </a:solidFill>
          </a:ln>
        </p:spPr>
      </p:pic>
      <p:sp>
        <p:nvSpPr>
          <p:cNvPr id="6" name="TextBox 4"/>
          <p:cNvSpPr txBox="1"/>
          <p:nvPr/>
        </p:nvSpPr>
        <p:spPr>
          <a:xfrm>
            <a:off x="3490814" y="2479941"/>
            <a:ext cx="4737900" cy="3323987"/>
          </a:xfrm>
          <a:prstGeom prst="rect">
            <a:avLst/>
          </a:prstGeom>
          <a:solidFill>
            <a:schemeClr val="tx2">
              <a:lumMod val="20000"/>
              <a:lumOff val="80000"/>
            </a:schemeClr>
          </a:solidFill>
          <a:ln>
            <a:solidFill>
              <a:schemeClr val="tx1"/>
            </a:solidFill>
          </a:ln>
        </p:spPr>
        <p:txBody>
          <a:bodyPr wrap="square" rtlCol="0">
            <a:spAutoFit/>
          </a:bodyPr>
          <a:lstStyle/>
          <a:p>
            <a:r>
              <a:rPr lang="en-US" sz="1400" dirty="0" smtClean="0"/>
              <a:t>In the Inventory and Husbandry module </a:t>
            </a:r>
            <a:r>
              <a:rPr lang="en-US" sz="1400" dirty="0"/>
              <a:t>(</a:t>
            </a:r>
            <a:r>
              <a:rPr lang="en-US" sz="1400" dirty="0" smtClean="0"/>
              <a:t>above) Incomplete Accessions are found to the right of the Pending Transactions tab. </a:t>
            </a:r>
          </a:p>
          <a:p>
            <a:endParaRPr lang="en-US" sz="1400" dirty="0"/>
          </a:p>
          <a:p>
            <a:r>
              <a:rPr lang="en-US" sz="1400" dirty="0" smtClean="0"/>
              <a:t>Most information that can be recorded in an accessioned animal can be recorded in an Incomplete Accession such as weights and identifiers. To do this the User must have Inventory and Husbandry access to the animal. An IA cannot be put into an  Enclosure or a Collection, Parent Information cannot be added and subsequent Transactions such as Dispositions or Deaths cannot be recorded. </a:t>
            </a:r>
          </a:p>
          <a:p>
            <a:endParaRPr lang="en-US" sz="1400" dirty="0"/>
          </a:p>
          <a:p>
            <a:r>
              <a:rPr lang="en-US" sz="1400" dirty="0" smtClean="0"/>
              <a:t>In the Medical module (left) the Veterinarian can</a:t>
            </a:r>
          </a:p>
          <a:p>
            <a:r>
              <a:rPr lang="en-US" sz="1400" dirty="0"/>
              <a:t>f</a:t>
            </a:r>
            <a:r>
              <a:rPr lang="en-US" sz="1400" dirty="0" smtClean="0"/>
              <a:t>ind the Incomplete Accession record just as </a:t>
            </a:r>
          </a:p>
          <a:p>
            <a:r>
              <a:rPr lang="en-US" sz="1400" dirty="0" smtClean="0"/>
              <a:t>they can find a permanently accessioned record.</a:t>
            </a:r>
            <a:endParaRPr lang="en-GB" sz="1400" dirty="0"/>
          </a:p>
        </p:txBody>
      </p:sp>
    </p:spTree>
    <p:extLst>
      <p:ext uri="{BB962C8B-B14F-4D97-AF65-F5344CB8AC3E}">
        <p14:creationId xmlns:p14="http://schemas.microsoft.com/office/powerpoint/2010/main" val="4195056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Associating an Incomplete Accession with a Complete Accession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51138" y="1522926"/>
            <a:ext cx="5814811" cy="4302960"/>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454658" y="3674406"/>
            <a:ext cx="6200000" cy="2114286"/>
          </a:xfrm>
          <a:prstGeom prst="rect">
            <a:avLst/>
          </a:prstGeom>
          <a:ln>
            <a:solidFill>
              <a:schemeClr val="tx1"/>
            </a:solidFill>
          </a:ln>
        </p:spPr>
      </p:pic>
      <p:sp>
        <p:nvSpPr>
          <p:cNvPr id="6" name="TextBox 3"/>
          <p:cNvSpPr txBox="1"/>
          <p:nvPr/>
        </p:nvSpPr>
        <p:spPr>
          <a:xfrm>
            <a:off x="4836951" y="1644194"/>
            <a:ext cx="4042453" cy="2308324"/>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When a permanent accession is created</a:t>
            </a:r>
          </a:p>
          <a:p>
            <a:r>
              <a:rPr lang="en-US" dirty="0"/>
              <a:t>i</a:t>
            </a:r>
            <a:r>
              <a:rPr lang="en-US" dirty="0" smtClean="0"/>
              <a:t>f the application finds any possible</a:t>
            </a:r>
          </a:p>
          <a:p>
            <a:r>
              <a:rPr lang="en-US" dirty="0"/>
              <a:t>m</a:t>
            </a:r>
            <a:r>
              <a:rPr lang="en-US" dirty="0" smtClean="0"/>
              <a:t>atches in Incomplete Accessions you</a:t>
            </a:r>
          </a:p>
          <a:p>
            <a:r>
              <a:rPr lang="en-US" dirty="0"/>
              <a:t>w</a:t>
            </a:r>
            <a:r>
              <a:rPr lang="en-US" dirty="0" smtClean="0"/>
              <a:t>ill be asked if you wish to associate</a:t>
            </a:r>
          </a:p>
          <a:p>
            <a:r>
              <a:rPr lang="en-US" dirty="0"/>
              <a:t>a</a:t>
            </a:r>
            <a:r>
              <a:rPr lang="en-US" dirty="0" smtClean="0"/>
              <a:t>ny of these records with your accession.</a:t>
            </a:r>
          </a:p>
          <a:p>
            <a:r>
              <a:rPr lang="en-US" dirty="0" smtClean="0"/>
              <a:t>Check the appropriate record and select</a:t>
            </a:r>
          </a:p>
          <a:p>
            <a:r>
              <a:rPr lang="en-US" dirty="0" smtClean="0"/>
              <a:t>“Associate With Incomplete Accession”.</a:t>
            </a:r>
          </a:p>
          <a:p>
            <a:endParaRPr lang="en-GB" dirty="0"/>
          </a:p>
        </p:txBody>
      </p:sp>
    </p:spTree>
    <p:extLst>
      <p:ext uri="{BB962C8B-B14F-4D97-AF65-F5344CB8AC3E}">
        <p14:creationId xmlns:p14="http://schemas.microsoft.com/office/powerpoint/2010/main" val="3629795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If the Information is Different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725769" y="1315225"/>
            <a:ext cx="4995505" cy="1953317"/>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304800" y="5083438"/>
            <a:ext cx="5380952" cy="1123810"/>
          </a:xfrm>
          <a:prstGeom prst="rect">
            <a:avLst/>
          </a:prstGeom>
          <a:ln>
            <a:solidFill>
              <a:schemeClr val="tx1"/>
            </a:solidFill>
          </a:ln>
        </p:spPr>
      </p:pic>
      <p:sp>
        <p:nvSpPr>
          <p:cNvPr id="6" name="TextBox 4"/>
          <p:cNvSpPr txBox="1"/>
          <p:nvPr/>
        </p:nvSpPr>
        <p:spPr>
          <a:xfrm>
            <a:off x="304800" y="3298827"/>
            <a:ext cx="8534400" cy="1754326"/>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If the information for the complete accession does not match the information recorded for the Incomplete Accession you will be asked which information you wish to keep. In this example the birth date was different. We chose to keep the accessioned animal’s</a:t>
            </a:r>
          </a:p>
          <a:p>
            <a:r>
              <a:rPr lang="en-US" dirty="0"/>
              <a:t>i</a:t>
            </a:r>
            <a:r>
              <a:rPr lang="en-US" dirty="0" smtClean="0"/>
              <a:t>nformation. Any data recorded in the Incomplete Accession record will be migrated into the permanent record. The GAN of the Incomplete Accession becomes an Old Accession Number in the Identifiers grid. </a:t>
            </a:r>
            <a:endParaRPr lang="en-GB" dirty="0"/>
          </a:p>
        </p:txBody>
      </p:sp>
    </p:spTree>
    <p:extLst>
      <p:ext uri="{BB962C8B-B14F-4D97-AF65-F5344CB8AC3E}">
        <p14:creationId xmlns:p14="http://schemas.microsoft.com/office/powerpoint/2010/main" val="4038496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Complete Selected</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2"/>
          <p:cNvPicPr>
            <a:picLocks noChangeAspect="1"/>
          </p:cNvPicPr>
          <p:nvPr/>
        </p:nvPicPr>
        <p:blipFill>
          <a:blip r:embed="rId2"/>
          <a:stretch>
            <a:fillRect/>
          </a:stretch>
        </p:blipFill>
        <p:spPr>
          <a:xfrm>
            <a:off x="628650" y="1307644"/>
            <a:ext cx="7376484" cy="1401762"/>
          </a:xfrm>
          <a:prstGeom prst="rect">
            <a:avLst/>
          </a:prstGeom>
          <a:ln>
            <a:solidFill>
              <a:schemeClr val="tx1"/>
            </a:solidFill>
          </a:ln>
        </p:spPr>
      </p:pic>
      <p:pic>
        <p:nvPicPr>
          <p:cNvPr id="6" name="Picture 6"/>
          <p:cNvPicPr>
            <a:picLocks noChangeAspect="1"/>
          </p:cNvPicPr>
          <p:nvPr/>
        </p:nvPicPr>
        <p:blipFill>
          <a:blip r:embed="rId3"/>
          <a:stretch>
            <a:fillRect/>
          </a:stretch>
        </p:blipFill>
        <p:spPr>
          <a:xfrm>
            <a:off x="2335369" y="1852255"/>
            <a:ext cx="2923809" cy="780952"/>
          </a:xfrm>
          <a:prstGeom prst="rect">
            <a:avLst/>
          </a:prstGeom>
          <a:ln>
            <a:solidFill>
              <a:schemeClr val="tx1"/>
            </a:solidFill>
          </a:ln>
        </p:spPr>
      </p:pic>
      <p:pic>
        <p:nvPicPr>
          <p:cNvPr id="7" name="Picture 3"/>
          <p:cNvPicPr>
            <a:picLocks noChangeAspect="1"/>
          </p:cNvPicPr>
          <p:nvPr/>
        </p:nvPicPr>
        <p:blipFill>
          <a:blip r:embed="rId4"/>
          <a:stretch>
            <a:fillRect/>
          </a:stretch>
        </p:blipFill>
        <p:spPr>
          <a:xfrm>
            <a:off x="628650" y="3651924"/>
            <a:ext cx="3881256" cy="2160078"/>
          </a:xfrm>
          <a:prstGeom prst="rect">
            <a:avLst/>
          </a:prstGeom>
          <a:ln>
            <a:solidFill>
              <a:schemeClr val="tx1"/>
            </a:solidFill>
          </a:ln>
        </p:spPr>
      </p:pic>
      <p:sp>
        <p:nvSpPr>
          <p:cNvPr id="8" name="TextBox 4"/>
          <p:cNvSpPr txBox="1"/>
          <p:nvPr/>
        </p:nvSpPr>
        <p:spPr>
          <a:xfrm>
            <a:off x="4808058" y="2469569"/>
            <a:ext cx="3962400" cy="3293209"/>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smtClean="0"/>
              <a:t>If you don’t associate the complete accession with the Incomplete Accession, the Incomplete Accession will remain in the grid. You can select it and choose to “Complete Selected”. You will be asked what animal the Incomplete Accession should be associated with. This method does require that the complete accession be recorded prior to Completing Selected. This is also the method you would use to associate the records should you Confirm a Pending Transaction for an animal that has had an Incomplete Accession created for it.</a:t>
            </a:r>
            <a:endParaRPr lang="en-GB" sz="1600" dirty="0"/>
          </a:p>
        </p:txBody>
      </p:sp>
    </p:spTree>
    <p:extLst>
      <p:ext uri="{BB962C8B-B14F-4D97-AF65-F5344CB8AC3E}">
        <p14:creationId xmlns:p14="http://schemas.microsoft.com/office/powerpoint/2010/main" val="3229727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Entity Selection</a:t>
            </a:r>
            <a:endParaRPr lang="en-GB" sz="4000" dirty="0"/>
          </a:p>
        </p:txBody>
      </p:sp>
      <p:sp>
        <p:nvSpPr>
          <p:cNvPr id="3" name="Tijdelijke aanduiding voor inhoud 2"/>
          <p:cNvSpPr>
            <a:spLocks noGrp="1"/>
          </p:cNvSpPr>
          <p:nvPr>
            <p:ph idx="1"/>
          </p:nvPr>
        </p:nvSpPr>
        <p:spPr/>
        <p:txBody>
          <a:bodyPr>
            <a:normAutofit fontScale="85000" lnSpcReduction="20000"/>
          </a:bodyPr>
          <a:lstStyle/>
          <a:p>
            <a:r>
              <a:rPr lang="en-US" dirty="0"/>
              <a:t>Because there is no Entity (Individual, Group, Egg, etc.) selected during the Incomplete Accession, the Entity must be selected during the permanent accessioning process.</a:t>
            </a:r>
          </a:p>
          <a:p>
            <a:r>
              <a:rPr lang="en-US" dirty="0"/>
              <a:t>There may be times when several animals were received and the person doing the Incomplete Accession created only one record but the Registrar believes these animals should be separate individual records.</a:t>
            </a:r>
          </a:p>
          <a:p>
            <a:r>
              <a:rPr lang="en-US" dirty="0"/>
              <a:t>In reverse there may be times when several animals were received and the person doing the Incomplete Accession created multiple records but the Registrar believes these animals should be managed as a single group record.</a:t>
            </a:r>
          </a:p>
          <a:p>
            <a:r>
              <a:rPr lang="en-US" dirty="0"/>
              <a:t>These scenarios can be handled!</a:t>
            </a:r>
          </a:p>
          <a:p>
            <a:endParaRPr lang="en-GB" dirty="0"/>
          </a:p>
        </p:txBody>
      </p:sp>
    </p:spTree>
    <p:extLst>
      <p:ext uri="{BB962C8B-B14F-4D97-AF65-F5344CB8AC3E}">
        <p14:creationId xmlns:p14="http://schemas.microsoft.com/office/powerpoint/2010/main" val="38508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One IA into Multiple Individual Records </a:t>
            </a:r>
            <a:endParaRPr lang="en-GB" sz="4000" dirty="0"/>
          </a:p>
        </p:txBody>
      </p:sp>
      <p:sp>
        <p:nvSpPr>
          <p:cNvPr id="5" name="TextBox 5"/>
          <p:cNvSpPr txBox="1"/>
          <p:nvPr/>
        </p:nvSpPr>
        <p:spPr>
          <a:xfrm>
            <a:off x="628650" y="1690689"/>
            <a:ext cx="810356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the first scenario four toads were received over the weekend that required some</a:t>
            </a:r>
          </a:p>
          <a:p>
            <a:r>
              <a:rPr lang="en-US" dirty="0"/>
              <a:t>m</a:t>
            </a:r>
            <a:r>
              <a:rPr lang="en-US" dirty="0" smtClean="0"/>
              <a:t>edical care. The Veterinarian created a single Incomplete Accession. He used the</a:t>
            </a:r>
          </a:p>
          <a:p>
            <a:r>
              <a:rPr lang="en-US" dirty="0" smtClean="0"/>
              <a:t>Other Information box to note that there were four animals received.</a:t>
            </a:r>
            <a:endParaRPr lang="en-GB" dirty="0"/>
          </a:p>
        </p:txBody>
      </p:sp>
      <p:pic>
        <p:nvPicPr>
          <p:cNvPr id="6" name="Picture 6"/>
          <p:cNvPicPr>
            <a:picLocks noGrp="1" noChangeAspect="1"/>
          </p:cNvPicPr>
          <p:nvPr>
            <p:ph idx="1"/>
          </p:nvPr>
        </p:nvPicPr>
        <p:blipFill>
          <a:blip r:embed="rId2"/>
          <a:stretch>
            <a:fillRect/>
          </a:stretch>
        </p:blipFill>
        <p:spPr>
          <a:xfrm>
            <a:off x="1751399" y="2614019"/>
            <a:ext cx="3971429" cy="4066667"/>
          </a:xfrm>
          <a:prstGeom prst="rect">
            <a:avLst/>
          </a:prstGeom>
          <a:ln>
            <a:solidFill>
              <a:schemeClr val="tx1"/>
            </a:solidFill>
          </a:ln>
        </p:spPr>
      </p:pic>
    </p:spTree>
    <p:extLst>
      <p:ext uri="{BB962C8B-B14F-4D97-AF65-F5344CB8AC3E}">
        <p14:creationId xmlns:p14="http://schemas.microsoft.com/office/powerpoint/2010/main" val="2731212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the Complete Accession</a:t>
            </a:r>
            <a:endParaRPr lang="en-GB" sz="4000" dirty="0"/>
          </a:p>
        </p:txBody>
      </p:sp>
      <p:sp>
        <p:nvSpPr>
          <p:cNvPr id="4" name="TextBox 4"/>
          <p:cNvSpPr txBox="1"/>
          <p:nvPr/>
        </p:nvSpPr>
        <p:spPr>
          <a:xfrm>
            <a:off x="329011" y="1361960"/>
            <a:ext cx="848597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the Registrar records the first individual accession the application finds the</a:t>
            </a:r>
          </a:p>
          <a:p>
            <a:r>
              <a:rPr lang="en-US" dirty="0" smtClean="0"/>
              <a:t>Incomplete Accession record. The Registrar should NOT choose to Associate With</a:t>
            </a:r>
          </a:p>
          <a:p>
            <a:r>
              <a:rPr lang="en-US" dirty="0" smtClean="0"/>
              <a:t>Incomplete Accession as the medical records would be associated only with this one </a:t>
            </a:r>
          </a:p>
          <a:p>
            <a:r>
              <a:rPr lang="en-US" dirty="0"/>
              <a:t>r</a:t>
            </a:r>
            <a:r>
              <a:rPr lang="en-US" dirty="0" smtClean="0"/>
              <a:t>ecord. They should instead select View Animal Details or Close. They should then</a:t>
            </a:r>
          </a:p>
          <a:p>
            <a:r>
              <a:rPr lang="en-US" dirty="0" smtClean="0"/>
              <a:t>complete the remaining three accessions. If they recorded a Batch Accession for the four</a:t>
            </a:r>
          </a:p>
          <a:p>
            <a:r>
              <a:rPr lang="en-US" dirty="0"/>
              <a:t>t</a:t>
            </a:r>
            <a:r>
              <a:rPr lang="en-US" dirty="0" smtClean="0"/>
              <a:t>oads the application will NOT look into Incomplete Accessions.</a:t>
            </a:r>
            <a:endParaRPr lang="en-GB" dirty="0"/>
          </a:p>
        </p:txBody>
      </p:sp>
      <p:pic>
        <p:nvPicPr>
          <p:cNvPr id="5" name="Picture 3"/>
          <p:cNvPicPr>
            <a:picLocks noGrp="1" noChangeAspect="1"/>
          </p:cNvPicPr>
          <p:nvPr>
            <p:ph idx="1"/>
          </p:nvPr>
        </p:nvPicPr>
        <p:blipFill>
          <a:blip r:embed="rId2"/>
          <a:stretch>
            <a:fillRect/>
          </a:stretch>
        </p:blipFill>
        <p:spPr>
          <a:xfrm>
            <a:off x="1137394" y="3342750"/>
            <a:ext cx="6180952" cy="2085714"/>
          </a:xfrm>
          <a:prstGeom prst="rect">
            <a:avLst/>
          </a:prstGeom>
          <a:ln>
            <a:solidFill>
              <a:schemeClr val="tx1"/>
            </a:solidFill>
          </a:ln>
        </p:spPr>
      </p:pic>
    </p:spTree>
    <p:extLst>
      <p:ext uri="{BB962C8B-B14F-4D97-AF65-F5344CB8AC3E}">
        <p14:creationId xmlns:p14="http://schemas.microsoft.com/office/powerpoint/2010/main" val="4197073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1976"/>
            <a:ext cx="7886700" cy="1325563"/>
          </a:xfrm>
        </p:spPr>
        <p:txBody>
          <a:bodyPr>
            <a:normAutofit/>
          </a:bodyPr>
          <a:lstStyle/>
          <a:p>
            <a:pPr algn="ctr"/>
            <a:r>
              <a:rPr lang="en-US" sz="4000" dirty="0"/>
              <a:t>Associating the Single IA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836053" y="1261257"/>
            <a:ext cx="7009524" cy="133333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210588" y="2695016"/>
            <a:ext cx="4304762" cy="3085714"/>
          </a:xfrm>
          <a:prstGeom prst="rect">
            <a:avLst/>
          </a:prstGeom>
          <a:ln>
            <a:solidFill>
              <a:schemeClr val="tx1"/>
            </a:solidFill>
          </a:ln>
        </p:spPr>
      </p:pic>
      <p:sp>
        <p:nvSpPr>
          <p:cNvPr id="6" name="TextBox 4"/>
          <p:cNvSpPr txBox="1"/>
          <p:nvPr/>
        </p:nvSpPr>
        <p:spPr>
          <a:xfrm>
            <a:off x="462642" y="2930872"/>
            <a:ext cx="3425704"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associate the single Incomplete</a:t>
            </a:r>
          </a:p>
          <a:p>
            <a:r>
              <a:rPr lang="en-US" dirty="0" smtClean="0"/>
              <a:t>Accession with the four individual </a:t>
            </a:r>
          </a:p>
          <a:p>
            <a:r>
              <a:rPr lang="en-US" dirty="0" smtClean="0"/>
              <a:t>complete accessions you would</a:t>
            </a:r>
          </a:p>
          <a:p>
            <a:r>
              <a:rPr lang="en-US" dirty="0"/>
              <a:t>g</a:t>
            </a:r>
            <a:r>
              <a:rPr lang="en-US" dirty="0" smtClean="0"/>
              <a:t>o to the Incomplete Accessions tab</a:t>
            </a:r>
            <a:r>
              <a:rPr lang="en-GB" dirty="0" smtClean="0"/>
              <a:t>, check</a:t>
            </a:r>
            <a:r>
              <a:rPr lang="en-US" dirty="0" smtClean="0"/>
              <a:t> the record and select Complete Selected.</a:t>
            </a:r>
          </a:p>
          <a:p>
            <a:endParaRPr lang="en-US" dirty="0"/>
          </a:p>
          <a:p>
            <a:r>
              <a:rPr lang="en-US" dirty="0" smtClean="0"/>
              <a:t>You would then enter the four</a:t>
            </a:r>
          </a:p>
          <a:p>
            <a:r>
              <a:rPr lang="en-US" dirty="0"/>
              <a:t>i</a:t>
            </a:r>
            <a:r>
              <a:rPr lang="en-US" dirty="0" smtClean="0"/>
              <a:t>ndividual complete accessions.</a:t>
            </a:r>
          </a:p>
        </p:txBody>
      </p:sp>
    </p:spTree>
    <p:extLst>
      <p:ext uri="{BB962C8B-B14F-4D97-AF65-F5344CB8AC3E}">
        <p14:creationId xmlns:p14="http://schemas.microsoft.com/office/powerpoint/2010/main" val="129954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First to Go!!!!!!!!!</a:t>
            </a:r>
            <a:endParaRPr lang="en-GB" dirty="0"/>
          </a:p>
        </p:txBody>
      </p:sp>
      <p:sp>
        <p:nvSpPr>
          <p:cNvPr id="3" name="Tijdelijke aanduiding voor inhoud 2"/>
          <p:cNvSpPr>
            <a:spLocks noGrp="1"/>
          </p:cNvSpPr>
          <p:nvPr>
            <p:ph idx="1"/>
          </p:nvPr>
        </p:nvSpPr>
        <p:spPr>
          <a:xfrm>
            <a:off x="628650" y="1825625"/>
            <a:ext cx="3788804" cy="4351338"/>
          </a:xfrm>
        </p:spPr>
        <p:txBody>
          <a:bodyPr>
            <a:normAutofit fontScale="77500" lnSpcReduction="20000"/>
          </a:bodyPr>
          <a:lstStyle/>
          <a:p>
            <a:r>
              <a:rPr lang="en-US" sz="2300" dirty="0"/>
              <a:t>Auckland Zoo</a:t>
            </a:r>
          </a:p>
          <a:p>
            <a:r>
              <a:rPr lang="en-US" sz="2300" dirty="0"/>
              <a:t>Blank Park Zoo</a:t>
            </a:r>
          </a:p>
          <a:p>
            <a:r>
              <a:rPr lang="en-US" sz="2300" dirty="0"/>
              <a:t>Brookfield Zoo</a:t>
            </a:r>
          </a:p>
          <a:p>
            <a:r>
              <a:rPr lang="en-US" sz="2300" dirty="0"/>
              <a:t>Dallas Zoo</a:t>
            </a:r>
          </a:p>
          <a:p>
            <a:r>
              <a:rPr lang="en-US" sz="2300" dirty="0"/>
              <a:t>David Traylor Zoo of Emporia</a:t>
            </a:r>
          </a:p>
          <a:p>
            <a:r>
              <a:rPr lang="en-US" sz="2300" dirty="0"/>
              <a:t>Dreamworld Pty Ltd</a:t>
            </a:r>
          </a:p>
          <a:p>
            <a:r>
              <a:rPr lang="en-US" sz="2300" dirty="0"/>
              <a:t>DSI </a:t>
            </a:r>
            <a:r>
              <a:rPr lang="en-US" sz="2300" dirty="0" err="1"/>
              <a:t>Givskud</a:t>
            </a:r>
            <a:r>
              <a:rPr lang="en-US" sz="2300" dirty="0"/>
              <a:t> Zoo</a:t>
            </a:r>
          </a:p>
          <a:p>
            <a:r>
              <a:rPr lang="en-US" sz="2300" dirty="0"/>
              <a:t>Los Angeles Zoo</a:t>
            </a:r>
          </a:p>
          <a:p>
            <a:r>
              <a:rPr lang="en-US" sz="2300" dirty="0"/>
              <a:t>Melbourne Zoo</a:t>
            </a:r>
          </a:p>
          <a:p>
            <a:r>
              <a:rPr lang="en-US" sz="2300" dirty="0"/>
              <a:t>Minnesota Zoo</a:t>
            </a:r>
          </a:p>
          <a:p>
            <a:r>
              <a:rPr lang="en-US" sz="2300" dirty="0"/>
              <a:t>Museum de Besancon</a:t>
            </a:r>
          </a:p>
          <a:p>
            <a:r>
              <a:rPr lang="en-US" sz="2300" dirty="0"/>
              <a:t>Omaha’s Henry </a:t>
            </a:r>
            <a:r>
              <a:rPr lang="en-US" sz="2300" dirty="0" err="1"/>
              <a:t>Doorly</a:t>
            </a:r>
            <a:r>
              <a:rPr lang="en-US" sz="2300" dirty="0"/>
              <a:t> Zoo</a:t>
            </a:r>
          </a:p>
          <a:p>
            <a:r>
              <a:rPr lang="en-US" sz="2300" dirty="0" err="1"/>
              <a:t>Parc</a:t>
            </a:r>
            <a:r>
              <a:rPr lang="en-US" sz="2300" dirty="0"/>
              <a:t> </a:t>
            </a:r>
            <a:r>
              <a:rPr lang="en-US" sz="2300" dirty="0" err="1"/>
              <a:t>Paysager</a:t>
            </a:r>
            <a:r>
              <a:rPr lang="en-US" sz="2300" dirty="0"/>
              <a:t> Et </a:t>
            </a:r>
            <a:r>
              <a:rPr lang="en-US" sz="2300" dirty="0" err="1"/>
              <a:t>Animalier</a:t>
            </a:r>
            <a:r>
              <a:rPr lang="en-US" sz="2300" dirty="0"/>
              <a:t> Du </a:t>
            </a:r>
            <a:r>
              <a:rPr lang="en-US" sz="2300" dirty="0" err="1"/>
              <a:t>Reynou</a:t>
            </a:r>
            <a:endParaRPr lang="en-US" sz="2300" dirty="0"/>
          </a:p>
          <a:p>
            <a:endParaRPr lang="en-GB" dirty="0"/>
          </a:p>
        </p:txBody>
      </p:sp>
      <p:sp>
        <p:nvSpPr>
          <p:cNvPr id="4" name="Rechthoek 3"/>
          <p:cNvSpPr/>
          <p:nvPr/>
        </p:nvSpPr>
        <p:spPr>
          <a:xfrm>
            <a:off x="4745865" y="1825625"/>
            <a:ext cx="4572000" cy="3416320"/>
          </a:xfrm>
          <a:prstGeom prst="rect">
            <a:avLst/>
          </a:prstGeom>
        </p:spPr>
        <p:txBody>
          <a:bodyPr>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Roger Williams Park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Rosamond Gifford Zoo at Burnet Park</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Sacramento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Santa Ana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Steinhart Aquarium</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Living Desert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Toledo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Topeka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Wellington Zoo Trust</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Werribee</a:t>
            </a:r>
            <a:r>
              <a:rPr lang="en-US" dirty="0">
                <a:latin typeface="Arial" panose="020B0604020202020204" pitchFamily="34" charset="0"/>
                <a:cs typeface="Arial" panose="020B0604020202020204" pitchFamily="34" charset="0"/>
              </a:rPr>
              <a:t> Open Range Zoo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Zoo de Granby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Zoo </a:t>
            </a:r>
            <a:r>
              <a:rPr lang="en-US" dirty="0" err="1">
                <a:latin typeface="Arial" panose="020B0604020202020204" pitchFamily="34" charset="0"/>
                <a:cs typeface="Arial" panose="020B0604020202020204" pitchFamily="34" charset="0"/>
              </a:rPr>
              <a:t>Parc</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Beaval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612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8942"/>
            <a:ext cx="7886700" cy="1471748"/>
          </a:xfrm>
        </p:spPr>
        <p:txBody>
          <a:bodyPr>
            <a:normAutofit/>
          </a:bodyPr>
          <a:lstStyle/>
          <a:p>
            <a:pPr algn="ctr"/>
            <a:r>
              <a:rPr lang="en-US" sz="4000" dirty="0"/>
              <a:t>Information that Does Not Match</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a:stretch>
            <a:fillRect/>
          </a:stretch>
        </p:blipFill>
        <p:spPr>
          <a:xfrm>
            <a:off x="435088" y="2340754"/>
            <a:ext cx="5334647" cy="3971144"/>
          </a:xfrm>
          <a:prstGeom prst="rect">
            <a:avLst/>
          </a:prstGeom>
          <a:ln>
            <a:solidFill>
              <a:schemeClr val="tx1"/>
            </a:solidFill>
          </a:ln>
        </p:spPr>
      </p:pic>
      <p:sp>
        <p:nvSpPr>
          <p:cNvPr id="5" name="TextBox 3"/>
          <p:cNvSpPr txBox="1"/>
          <p:nvPr/>
        </p:nvSpPr>
        <p:spPr>
          <a:xfrm>
            <a:off x="435088" y="1232758"/>
            <a:ext cx="6682535" cy="1107996"/>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If the information does not match you will be given notification of such. In this</a:t>
            </a:r>
          </a:p>
          <a:p>
            <a:r>
              <a:rPr lang="en-US" sz="1600" dirty="0"/>
              <a:t>s</a:t>
            </a:r>
            <a:r>
              <a:rPr lang="en-US" sz="1600" dirty="0" smtClean="0"/>
              <a:t>ituation where the single IA is associated with multiple complete accessions, </a:t>
            </a:r>
          </a:p>
          <a:p>
            <a:r>
              <a:rPr lang="en-US" sz="1600" dirty="0" smtClean="0"/>
              <a:t>you do not have the option to select to keep the information recorded on the</a:t>
            </a:r>
          </a:p>
          <a:p>
            <a:r>
              <a:rPr lang="en-US" sz="1600" dirty="0" smtClean="0"/>
              <a:t>Incomplete Accession, it is simply for your information .</a:t>
            </a:r>
            <a:endParaRPr lang="en-GB" sz="1600" dirty="0"/>
          </a:p>
        </p:txBody>
      </p:sp>
    </p:spTree>
    <p:extLst>
      <p:ext uri="{BB962C8B-B14F-4D97-AF65-F5344CB8AC3E}">
        <p14:creationId xmlns:p14="http://schemas.microsoft.com/office/powerpoint/2010/main" val="3567614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Multiple IAs into One Permanent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9636" y="3786389"/>
            <a:ext cx="8085714" cy="1847619"/>
          </a:xfrm>
          <a:prstGeom prst="rect">
            <a:avLst/>
          </a:prstGeom>
          <a:ln>
            <a:solidFill>
              <a:schemeClr val="tx1"/>
            </a:solidFill>
          </a:ln>
        </p:spPr>
      </p:pic>
      <p:sp>
        <p:nvSpPr>
          <p:cNvPr id="5" name="TextBox 2"/>
          <p:cNvSpPr txBox="1"/>
          <p:nvPr/>
        </p:nvSpPr>
        <p:spPr>
          <a:xfrm>
            <a:off x="368830" y="1918428"/>
            <a:ext cx="840634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the </a:t>
            </a:r>
            <a:r>
              <a:rPr lang="en-US" dirty="0" smtClean="0"/>
              <a:t>second </a:t>
            </a:r>
            <a:r>
              <a:rPr lang="en-US" dirty="0"/>
              <a:t>scenario four toads were received over the weekend that required some</a:t>
            </a:r>
          </a:p>
          <a:p>
            <a:r>
              <a:rPr lang="en-US" dirty="0"/>
              <a:t>medical care. The Veterinarian created </a:t>
            </a:r>
            <a:r>
              <a:rPr lang="en-US" dirty="0" smtClean="0"/>
              <a:t>four </a:t>
            </a:r>
            <a:r>
              <a:rPr lang="en-US" dirty="0"/>
              <a:t>Incomplete </a:t>
            </a:r>
            <a:r>
              <a:rPr lang="en-US" dirty="0" smtClean="0"/>
              <a:t>Accessions. </a:t>
            </a:r>
            <a:r>
              <a:rPr lang="en-US" dirty="0"/>
              <a:t>He used the</a:t>
            </a:r>
          </a:p>
          <a:p>
            <a:r>
              <a:rPr lang="en-US" dirty="0"/>
              <a:t>Other Information box to note that </a:t>
            </a:r>
            <a:r>
              <a:rPr lang="en-US" dirty="0" smtClean="0"/>
              <a:t>each record was one of </a:t>
            </a:r>
            <a:r>
              <a:rPr lang="en-US" dirty="0"/>
              <a:t>four animals received</a:t>
            </a:r>
            <a:r>
              <a:rPr lang="en-US" dirty="0" smtClean="0"/>
              <a:t>. </a:t>
            </a:r>
          </a:p>
          <a:p>
            <a:r>
              <a:rPr lang="en-US" dirty="0" smtClean="0"/>
              <a:t>There is currently no Batch Accession option for Incomplete Accessions.</a:t>
            </a:r>
            <a:endParaRPr lang="en-GB" dirty="0"/>
          </a:p>
        </p:txBody>
      </p:sp>
    </p:spTree>
    <p:extLst>
      <p:ext uri="{BB962C8B-B14F-4D97-AF65-F5344CB8AC3E}">
        <p14:creationId xmlns:p14="http://schemas.microsoft.com/office/powerpoint/2010/main" val="2141159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751"/>
            <a:ext cx="7886700" cy="1325563"/>
          </a:xfrm>
        </p:spPr>
        <p:txBody>
          <a:bodyPr>
            <a:normAutofit/>
          </a:bodyPr>
          <a:lstStyle/>
          <a:p>
            <a:pPr algn="ctr"/>
            <a:r>
              <a:rPr lang="en-US" sz="4000" dirty="0"/>
              <a:t>Associating the Multiple IAs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93689" y="2339795"/>
            <a:ext cx="5276046" cy="3887613"/>
          </a:xfrm>
          <a:prstGeom prst="rect">
            <a:avLst/>
          </a:prstGeom>
          <a:ln>
            <a:solidFill>
              <a:schemeClr val="tx1"/>
            </a:solidFill>
          </a:ln>
        </p:spPr>
      </p:pic>
      <p:sp>
        <p:nvSpPr>
          <p:cNvPr id="5" name="TextBox 4"/>
          <p:cNvSpPr txBox="1"/>
          <p:nvPr/>
        </p:nvSpPr>
        <p:spPr>
          <a:xfrm>
            <a:off x="493689" y="1225460"/>
            <a:ext cx="850649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Registrar has determined that the four toads should actually be managed as a group</a:t>
            </a:r>
          </a:p>
          <a:p>
            <a:r>
              <a:rPr lang="en-US" dirty="0"/>
              <a:t>r</a:t>
            </a:r>
            <a:r>
              <a:rPr lang="en-US" dirty="0" smtClean="0"/>
              <a:t>ecord as they are not individually identifiable at this time. The Registrar records a single </a:t>
            </a:r>
          </a:p>
          <a:p>
            <a:r>
              <a:rPr lang="en-US" dirty="0" smtClean="0"/>
              <a:t>complete accession. The application finds the four possible IAs. All are selected to be</a:t>
            </a:r>
          </a:p>
          <a:p>
            <a:r>
              <a:rPr lang="en-US" dirty="0" smtClean="0"/>
              <a:t>associated.</a:t>
            </a:r>
            <a:endParaRPr lang="en-GB" dirty="0"/>
          </a:p>
        </p:txBody>
      </p:sp>
    </p:spTree>
    <p:extLst>
      <p:ext uri="{BB962C8B-B14F-4D97-AF65-F5344CB8AC3E}">
        <p14:creationId xmlns:p14="http://schemas.microsoft.com/office/powerpoint/2010/main" val="1752107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Information is Copied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027203" y="1998372"/>
            <a:ext cx="7089594" cy="1352476"/>
          </a:xfrm>
          <a:prstGeom prst="rect">
            <a:avLst/>
          </a:prstGeom>
          <a:ln>
            <a:solidFill>
              <a:schemeClr val="tx1"/>
            </a:solidFill>
          </a:ln>
        </p:spPr>
      </p:pic>
      <p:sp>
        <p:nvSpPr>
          <p:cNvPr id="5" name="TextBox 4"/>
          <p:cNvSpPr txBox="1"/>
          <p:nvPr/>
        </p:nvSpPr>
        <p:spPr>
          <a:xfrm>
            <a:off x="357288" y="1075042"/>
            <a:ext cx="842942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select to associate the records you will receive a message that all information</a:t>
            </a:r>
          </a:p>
          <a:p>
            <a:r>
              <a:rPr lang="en-US" dirty="0"/>
              <a:t>w</a:t>
            </a:r>
            <a:r>
              <a:rPr lang="en-US" dirty="0" smtClean="0"/>
              <a:t>ill be copied into the single permanent accession record. All four of the IAs GANs will</a:t>
            </a:r>
          </a:p>
          <a:p>
            <a:r>
              <a:rPr lang="en-US" dirty="0"/>
              <a:t>b</a:t>
            </a:r>
            <a:r>
              <a:rPr lang="en-US" dirty="0" smtClean="0"/>
              <a:t>ecome Old Accession Numbers</a:t>
            </a:r>
            <a:endParaRPr lang="en-GB" dirty="0"/>
          </a:p>
        </p:txBody>
      </p:sp>
      <p:pic>
        <p:nvPicPr>
          <p:cNvPr id="6" name="Picture 3"/>
          <p:cNvPicPr>
            <a:picLocks noChangeAspect="1"/>
          </p:cNvPicPr>
          <p:nvPr/>
        </p:nvPicPr>
        <p:blipFill>
          <a:blip r:embed="rId3"/>
          <a:stretch>
            <a:fillRect/>
          </a:stretch>
        </p:blipFill>
        <p:spPr>
          <a:xfrm>
            <a:off x="2016054" y="3350848"/>
            <a:ext cx="4423318" cy="2438400"/>
          </a:xfrm>
          <a:prstGeom prst="rect">
            <a:avLst/>
          </a:prstGeom>
          <a:ln>
            <a:solidFill>
              <a:schemeClr val="tx1"/>
            </a:solidFill>
          </a:ln>
        </p:spPr>
      </p:pic>
    </p:spTree>
    <p:extLst>
      <p:ext uri="{BB962C8B-B14F-4D97-AF65-F5344CB8AC3E}">
        <p14:creationId xmlns:p14="http://schemas.microsoft.com/office/powerpoint/2010/main" val="2186431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13668"/>
          </a:xfrm>
        </p:spPr>
        <p:txBody>
          <a:bodyPr>
            <a:normAutofit fontScale="90000"/>
          </a:bodyPr>
          <a:lstStyle/>
          <a:p>
            <a:pPr algn="ctr"/>
            <a:r>
              <a:rPr lang="en-US" sz="4000" dirty="0"/>
              <a:t>Rolling Back</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942090"/>
            <a:ext cx="7533648" cy="3059204"/>
          </a:xfrm>
          <a:prstGeom prst="rect">
            <a:avLst/>
          </a:prstGeom>
          <a:ln>
            <a:solidFill>
              <a:schemeClr val="tx1"/>
            </a:solidFill>
          </a:ln>
        </p:spPr>
      </p:pic>
      <p:sp>
        <p:nvSpPr>
          <p:cNvPr id="5" name="TextBox 3"/>
          <p:cNvSpPr txBox="1"/>
          <p:nvPr/>
        </p:nvSpPr>
        <p:spPr>
          <a:xfrm>
            <a:off x="352323" y="4001294"/>
            <a:ext cx="8086302"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Transaction Monitoring will display 3 transactions –Added Incomplete Accession, </a:t>
            </a:r>
          </a:p>
          <a:p>
            <a:r>
              <a:rPr lang="en-US" sz="1400" dirty="0" smtClean="0"/>
              <a:t>Added Accession (the complete accession), and Completed Incomplete Accession</a:t>
            </a:r>
          </a:p>
          <a:p>
            <a:r>
              <a:rPr lang="en-US" sz="1400" dirty="0" smtClean="0"/>
              <a:t>(associating the two transactions). If you choose to Roll Back (Undo Selected) the</a:t>
            </a:r>
          </a:p>
          <a:p>
            <a:r>
              <a:rPr lang="en-US" sz="1400" dirty="0" smtClean="0"/>
              <a:t>Completed Incomplete Accession if you made an error in associating the two, the </a:t>
            </a:r>
          </a:p>
          <a:p>
            <a:r>
              <a:rPr lang="en-US" sz="1400" dirty="0" smtClean="0"/>
              <a:t>Incomplete Accession will reappear in the Incomplete Accession grid, any information entered into it will remain with it. In the complete accession any information entered into the Incomplete Accession will be removed.</a:t>
            </a:r>
            <a:endParaRPr lang="en-GB" sz="1400" dirty="0"/>
          </a:p>
        </p:txBody>
      </p:sp>
    </p:spTree>
    <p:extLst>
      <p:ext uri="{BB962C8B-B14F-4D97-AF65-F5344CB8AC3E}">
        <p14:creationId xmlns:p14="http://schemas.microsoft.com/office/powerpoint/2010/main" val="2671431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6228" y="2675731"/>
            <a:ext cx="7886700" cy="1325563"/>
          </a:xfrm>
        </p:spPr>
        <p:txBody>
          <a:bodyPr>
            <a:normAutofit/>
          </a:bodyPr>
          <a:lstStyle/>
          <a:p>
            <a:pPr algn="ctr"/>
            <a:r>
              <a:rPr lang="en-US" sz="6000" dirty="0"/>
              <a:t>Any Questions?</a:t>
            </a:r>
            <a:endParaRPr lang="en-GB" sz="6000" dirty="0"/>
          </a:p>
        </p:txBody>
      </p:sp>
      <p:sp>
        <p:nvSpPr>
          <p:cNvPr id="3" name="Tijdelijke aanduiding voor inhoud 2"/>
          <p:cNvSpPr>
            <a:spLocks noGrp="1"/>
          </p:cNvSpPr>
          <p:nvPr>
            <p:ph idx="1"/>
          </p:nvPr>
        </p:nvSpPr>
        <p:spPr>
          <a:xfrm>
            <a:off x="3096162" y="4182459"/>
            <a:ext cx="3466832" cy="479693"/>
          </a:xfrm>
        </p:spPr>
        <p:txBody>
          <a:bodyPr>
            <a:normAutofit fontScale="92500"/>
          </a:bodyPr>
          <a:lstStyle/>
          <a:p>
            <a:r>
              <a:rPr lang="en-US" dirty="0"/>
              <a:t>On the R2 Roll Out!</a:t>
            </a:r>
            <a:endParaRPr lang="en-GB" dirty="0"/>
          </a:p>
        </p:txBody>
      </p:sp>
    </p:spTree>
    <p:extLst>
      <p:ext uri="{BB962C8B-B14F-4D97-AF65-F5344CB8AC3E}">
        <p14:creationId xmlns:p14="http://schemas.microsoft.com/office/powerpoint/2010/main" val="340038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The Very First to Go!!!</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71023" y="1279055"/>
            <a:ext cx="6550240" cy="4454690"/>
          </a:xfrm>
          <a:prstGeom prst="rect">
            <a:avLst/>
          </a:prstGeom>
          <a:ln>
            <a:solidFill>
              <a:schemeClr val="accent1"/>
            </a:solidFill>
          </a:ln>
        </p:spPr>
      </p:pic>
      <p:sp>
        <p:nvSpPr>
          <p:cNvPr id="5" name="TextBox 4"/>
          <p:cNvSpPr txBox="1"/>
          <p:nvPr/>
        </p:nvSpPr>
        <p:spPr>
          <a:xfrm>
            <a:off x="360609" y="5357792"/>
            <a:ext cx="5409126" cy="954107"/>
          </a:xfrm>
          <a:prstGeom prst="rect">
            <a:avLst/>
          </a:prstGeom>
          <a:solidFill>
            <a:schemeClr val="accent1">
              <a:lumMod val="20000"/>
              <a:lumOff val="80000"/>
            </a:schemeClr>
          </a:solidFill>
          <a:ln>
            <a:solidFill>
              <a:schemeClr val="accent1"/>
            </a:solidFill>
          </a:ln>
        </p:spPr>
        <p:txBody>
          <a:bodyPr wrap="square" rtlCol="0">
            <a:spAutoFit/>
          </a:bodyPr>
          <a:lstStyle/>
          <a:p>
            <a:r>
              <a:rPr lang="en-US" sz="2800" dirty="0" smtClean="0"/>
              <a:t>Janice Raines, Dallas Zoo, made the very first medical entry!</a:t>
            </a:r>
            <a:endParaRPr lang="en-GB" sz="2800" dirty="0"/>
          </a:p>
        </p:txBody>
      </p:sp>
    </p:spTree>
    <p:extLst>
      <p:ext uri="{BB962C8B-B14F-4D97-AF65-F5344CB8AC3E}">
        <p14:creationId xmlns:p14="http://schemas.microsoft.com/office/powerpoint/2010/main" val="143185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 Lot of Excitement!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69" y="1514340"/>
            <a:ext cx="5958016"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a:stretch>
            <a:fillRect/>
          </a:stretch>
        </p:blipFill>
        <p:spPr>
          <a:xfrm>
            <a:off x="4316475" y="2839903"/>
            <a:ext cx="4198875" cy="2353848"/>
          </a:xfrm>
          <a:prstGeom prst="rect">
            <a:avLst/>
          </a:prstGeom>
          <a:ln>
            <a:solidFill>
              <a:schemeClr val="accent1"/>
            </a:solidFill>
          </a:ln>
        </p:spPr>
      </p:pic>
      <p:sp>
        <p:nvSpPr>
          <p:cNvPr id="6" name="TextBox 3"/>
          <p:cNvSpPr txBox="1"/>
          <p:nvPr/>
        </p:nvSpPr>
        <p:spPr>
          <a:xfrm>
            <a:off x="354169" y="4946693"/>
            <a:ext cx="5373710" cy="1477328"/>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Brigid Kilbane, The Living Desert, made ZIMS 2.0 cupcakes for </a:t>
            </a:r>
          </a:p>
          <a:p>
            <a:r>
              <a:rPr lang="en-US" dirty="0"/>
              <a:t>h</a:t>
            </a:r>
            <a:r>
              <a:rPr lang="en-US" dirty="0" smtClean="0"/>
              <a:t>er team and posted her access to the Medical functionality</a:t>
            </a:r>
          </a:p>
          <a:p>
            <a:r>
              <a:rPr lang="en-US" dirty="0"/>
              <a:t>o</a:t>
            </a:r>
            <a:r>
              <a:rPr lang="en-US" dirty="0" smtClean="0"/>
              <a:t>n Facebook!</a:t>
            </a:r>
            <a:endParaRPr lang="en-GB" dirty="0"/>
          </a:p>
        </p:txBody>
      </p:sp>
    </p:spTree>
    <p:extLst>
      <p:ext uri="{BB962C8B-B14F-4D97-AF65-F5344CB8AC3E}">
        <p14:creationId xmlns:p14="http://schemas.microsoft.com/office/powerpoint/2010/main" val="748233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Read the Release Notes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54994" y="1279003"/>
            <a:ext cx="6582177" cy="4439142"/>
          </a:xfrm>
          <a:prstGeom prst="rect">
            <a:avLst/>
          </a:prstGeom>
          <a:ln>
            <a:solidFill>
              <a:schemeClr val="tx1"/>
            </a:solidFill>
          </a:ln>
        </p:spPr>
      </p:pic>
    </p:spTree>
    <p:extLst>
      <p:ext uri="{BB962C8B-B14F-4D97-AF65-F5344CB8AC3E}">
        <p14:creationId xmlns:p14="http://schemas.microsoft.com/office/powerpoint/2010/main" val="399820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Help Documents – From Release Notes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00695" y="1600200"/>
            <a:ext cx="5003160" cy="4399838"/>
          </a:xfrm>
          <a:prstGeom prst="rect">
            <a:avLst/>
          </a:prstGeom>
        </p:spPr>
      </p:pic>
      <p:pic>
        <p:nvPicPr>
          <p:cNvPr id="5" name="Picture 3"/>
          <p:cNvPicPr>
            <a:picLocks noChangeAspect="1"/>
          </p:cNvPicPr>
          <p:nvPr/>
        </p:nvPicPr>
        <p:blipFill>
          <a:blip r:embed="rId3"/>
          <a:stretch>
            <a:fillRect/>
          </a:stretch>
        </p:blipFill>
        <p:spPr>
          <a:xfrm>
            <a:off x="2835499" y="1825625"/>
            <a:ext cx="5247800" cy="3952290"/>
          </a:xfrm>
          <a:prstGeom prst="rect">
            <a:avLst/>
          </a:prstGeom>
          <a:ln>
            <a:solidFill>
              <a:schemeClr val="tx1"/>
            </a:solidFill>
          </a:ln>
        </p:spPr>
      </p:pic>
      <p:cxnSp>
        <p:nvCxnSpPr>
          <p:cNvPr id="6" name="Straight Arrow Connector 6"/>
          <p:cNvCxnSpPr/>
          <p:nvPr/>
        </p:nvCxnSpPr>
        <p:spPr>
          <a:xfrm flipV="1">
            <a:off x="1371600" y="4198513"/>
            <a:ext cx="1693572" cy="297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4715895" y="3015289"/>
            <a:ext cx="4158382" cy="1569660"/>
          </a:xfrm>
          <a:prstGeom prst="rect">
            <a:avLst/>
          </a:prstGeom>
          <a:solidFill>
            <a:schemeClr val="accent1">
              <a:lumMod val="20000"/>
              <a:lumOff val="80000"/>
            </a:schemeClr>
          </a:solidFill>
          <a:ln>
            <a:solidFill>
              <a:schemeClr val="tx1"/>
            </a:solidFill>
          </a:ln>
        </p:spPr>
        <p:txBody>
          <a:bodyPr wrap="none" rtlCol="0">
            <a:spAutoFit/>
          </a:bodyPr>
          <a:lstStyle/>
          <a:p>
            <a:r>
              <a:rPr lang="en-US" sz="2400" dirty="0" smtClean="0"/>
              <a:t>Many of the topics in the </a:t>
            </a:r>
          </a:p>
          <a:p>
            <a:r>
              <a:rPr lang="en-US" sz="2400" dirty="0" smtClean="0"/>
              <a:t>Release Notes are hyperlinks </a:t>
            </a:r>
          </a:p>
          <a:p>
            <a:r>
              <a:rPr lang="en-US" sz="2400" dirty="0" smtClean="0"/>
              <a:t>to the Help Documents created </a:t>
            </a:r>
          </a:p>
          <a:p>
            <a:r>
              <a:rPr lang="en-US" sz="2400" dirty="0"/>
              <a:t>t</a:t>
            </a:r>
            <a:r>
              <a:rPr lang="en-US" sz="2400" dirty="0" smtClean="0"/>
              <a:t>o assist you in getting started.</a:t>
            </a:r>
            <a:endParaRPr lang="en-GB" sz="2400" dirty="0"/>
          </a:p>
        </p:txBody>
      </p:sp>
    </p:spTree>
    <p:extLst>
      <p:ext uri="{BB962C8B-B14F-4D97-AF65-F5344CB8AC3E}">
        <p14:creationId xmlns:p14="http://schemas.microsoft.com/office/powerpoint/2010/main" val="358417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Help Documents from Start Menu</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08212" y="2991553"/>
            <a:ext cx="4685714" cy="3638095"/>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928117" y="1372940"/>
            <a:ext cx="4771562" cy="3667601"/>
          </a:xfrm>
          <a:prstGeom prst="rect">
            <a:avLst/>
          </a:prstGeom>
          <a:ln>
            <a:solidFill>
              <a:schemeClr val="tx1"/>
            </a:solidFill>
          </a:ln>
        </p:spPr>
      </p:pic>
      <p:cxnSp>
        <p:nvCxnSpPr>
          <p:cNvPr id="6" name="Straight Arrow Connector 5"/>
          <p:cNvCxnSpPr/>
          <p:nvPr/>
        </p:nvCxnSpPr>
        <p:spPr>
          <a:xfrm flipV="1">
            <a:off x="4343400" y="5040541"/>
            <a:ext cx="370268" cy="11316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p:cNvSpPr txBox="1"/>
          <p:nvPr/>
        </p:nvSpPr>
        <p:spPr>
          <a:xfrm>
            <a:off x="308212" y="1432235"/>
            <a:ext cx="3349388" cy="1569660"/>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t>Medical Topics have also been added to the Help Documents available in the Start Menus</a:t>
            </a:r>
            <a:endParaRPr lang="en-GB" sz="2400" dirty="0"/>
          </a:p>
        </p:txBody>
      </p:sp>
    </p:spTree>
    <p:extLst>
      <p:ext uri="{BB962C8B-B14F-4D97-AF65-F5344CB8AC3E}">
        <p14:creationId xmlns:p14="http://schemas.microsoft.com/office/powerpoint/2010/main" val="3521380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Assigning Medical Roles</a:t>
            </a:r>
            <a:endParaRPr lang="en-GB" dirty="0"/>
          </a:p>
        </p:txBody>
      </p:sp>
      <p:sp>
        <p:nvSpPr>
          <p:cNvPr id="3" name="Tijdelijke aanduiding voor inhoud 2"/>
          <p:cNvSpPr>
            <a:spLocks noGrp="1"/>
          </p:cNvSpPr>
          <p:nvPr>
            <p:ph idx="1"/>
          </p:nvPr>
        </p:nvSpPr>
        <p:spPr/>
        <p:txBody>
          <a:bodyPr>
            <a:normAutofit fontScale="92500" lnSpcReduction="10000"/>
          </a:bodyPr>
          <a:lstStyle/>
          <a:p>
            <a:r>
              <a:rPr lang="en-US" dirty="0"/>
              <a:t>Global Admin first assigns a Medical Admin Role to your Local Administrator (or what staff member you want to manage the medical roles)</a:t>
            </a:r>
          </a:p>
          <a:p>
            <a:r>
              <a:rPr lang="en-US" dirty="0"/>
              <a:t>The Medical Roles are managed under My Institution just like the other Roles </a:t>
            </a:r>
          </a:p>
          <a:p>
            <a:r>
              <a:rPr lang="en-US" dirty="0"/>
              <a:t>Medical Admin will then assign medical roles to other staff members as appropriate</a:t>
            </a:r>
          </a:p>
          <a:p>
            <a:r>
              <a:rPr lang="en-US" dirty="0"/>
              <a:t>There are two </a:t>
            </a:r>
            <a:r>
              <a:rPr lang="en-US" dirty="0" smtClean="0"/>
              <a:t>Species360 </a:t>
            </a:r>
            <a:r>
              <a:rPr lang="en-US" dirty="0"/>
              <a:t>template Medical Roles</a:t>
            </a:r>
          </a:p>
          <a:p>
            <a:pPr lvl="1"/>
            <a:r>
              <a:rPr lang="en-US" dirty="0"/>
              <a:t>Medical Admin (can assign medical roles to other staff)</a:t>
            </a:r>
          </a:p>
          <a:p>
            <a:pPr lvl="1"/>
            <a:r>
              <a:rPr lang="en-US" dirty="0"/>
              <a:t>Veterinarian (cannot assign medical roles to other staff)</a:t>
            </a:r>
          </a:p>
          <a:p>
            <a:r>
              <a:rPr lang="en-US" dirty="0"/>
              <a:t>Custom Roles can be </a:t>
            </a:r>
            <a:r>
              <a:rPr lang="en-US" dirty="0" smtClean="0"/>
              <a:t>created</a:t>
            </a:r>
            <a:endParaRPr lang="en-US" dirty="0"/>
          </a:p>
        </p:txBody>
      </p:sp>
    </p:spTree>
    <p:extLst>
      <p:ext uri="{BB962C8B-B14F-4D97-AF65-F5344CB8AC3E}">
        <p14:creationId xmlns:p14="http://schemas.microsoft.com/office/powerpoint/2010/main" val="29630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263DF849-E86D-4B10-B2D0-03E0CEAC5212}"/>
</file>

<file path=customXml/itemProps2.xml><?xml version="1.0" encoding="utf-8"?>
<ds:datastoreItem xmlns:ds="http://schemas.openxmlformats.org/officeDocument/2006/customXml" ds:itemID="{9F674862-805B-4E6B-A890-1657183748A2}"/>
</file>

<file path=customXml/itemProps3.xml><?xml version="1.0" encoding="utf-8"?>
<ds:datastoreItem xmlns:ds="http://schemas.openxmlformats.org/officeDocument/2006/customXml" ds:itemID="{17D7F522-2BAD-4761-934A-F73D4032DFC2}"/>
</file>

<file path=docProps/app.xml><?xml version="1.0" encoding="utf-8"?>
<Properties xmlns="http://schemas.openxmlformats.org/officeDocument/2006/extended-properties" xmlns:vt="http://schemas.openxmlformats.org/officeDocument/2006/docPropsVTypes">
  <Template/>
  <TotalTime>417</TotalTime>
  <Words>1972</Words>
  <Application>Microsoft Office PowerPoint</Application>
  <PresentationFormat>Diavoorstelling (4:3)</PresentationFormat>
  <Paragraphs>209</Paragraphs>
  <Slides>35</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35</vt:i4>
      </vt:variant>
    </vt:vector>
  </HeadingPairs>
  <TitlesOfParts>
    <vt:vector size="5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 – Release 2!</vt:lpstr>
      <vt:lpstr>The Main Attraction</vt:lpstr>
      <vt:lpstr>The First to Go!!!!!!!!!</vt:lpstr>
      <vt:lpstr>The Very First to Go!!!</vt:lpstr>
      <vt:lpstr>A Lot of Excitement!</vt:lpstr>
      <vt:lpstr>Read the Release Notes</vt:lpstr>
      <vt:lpstr>Help Documents – From Release Notes</vt:lpstr>
      <vt:lpstr>Help Documents from Start Menu</vt:lpstr>
      <vt:lpstr>Assigning Medical Roles</vt:lpstr>
      <vt:lpstr>Health Status</vt:lpstr>
      <vt:lpstr>Preferences - Show Only Your Local IDs</vt:lpstr>
      <vt:lpstr>Pedigree Explorer Using Clutch/Litter ID</vt:lpstr>
      <vt:lpstr>TAG Export</vt:lpstr>
      <vt:lpstr>TAG Export</vt:lpstr>
      <vt:lpstr>Death in Transit now in Transaction Report</vt:lpstr>
      <vt:lpstr>Recording a DIT - Disposition</vt:lpstr>
      <vt:lpstr>Recording a DIT - Acquisition</vt:lpstr>
      <vt:lpstr>Report Display</vt:lpstr>
      <vt:lpstr>Incomplete Accessions</vt:lpstr>
      <vt:lpstr>Starting an Incomplete Accession</vt:lpstr>
      <vt:lpstr>Creating an Incomplete Accession</vt:lpstr>
      <vt:lpstr>Recording Data in an IA</vt:lpstr>
      <vt:lpstr>Associating an Incomplete Accession with a Complete Accession</vt:lpstr>
      <vt:lpstr>If the Information is Different</vt:lpstr>
      <vt:lpstr>Complete Selected</vt:lpstr>
      <vt:lpstr>Entity Selection</vt:lpstr>
      <vt:lpstr>One IA into Multiple Individual Records </vt:lpstr>
      <vt:lpstr>Creating the Complete Accession</vt:lpstr>
      <vt:lpstr>Associating the Single IA Record</vt:lpstr>
      <vt:lpstr>Information that Does Not Match</vt:lpstr>
      <vt:lpstr>Multiple IAs into One Permanent Accession</vt:lpstr>
      <vt:lpstr>Associating the Multiple IAs</vt:lpstr>
      <vt:lpstr>Information is Copied</vt:lpstr>
      <vt:lpstr>Rolling Back</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42</cp:revision>
  <dcterms:created xsi:type="dcterms:W3CDTF">2016-07-26T18:48:10Z</dcterms:created>
  <dcterms:modified xsi:type="dcterms:W3CDTF">2016-08-09T15:10:52Z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2018-07-03T04:19:32+00:00</vt:lpwstr>
  </property>
</Properties>
</file>