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sldIdLst>
    <p:sldId id="256" r:id="rId17"/>
    <p:sldId id="257" r:id="rId18"/>
    <p:sldId id="258" r:id="rId19"/>
    <p:sldId id="259" r:id="rId20"/>
    <p:sldId id="260" r:id="rId21"/>
    <p:sldId id="261" r:id="rId22"/>
    <p:sldId id="263" r:id="rId23"/>
    <p:sldId id="262"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9" r:id="rId37"/>
    <p:sldId id="276" r:id="rId38"/>
    <p:sldId id="277" r:id="rId39"/>
    <p:sldId id="278" r:id="rId40"/>
    <p:sldId id="280" r:id="rId41"/>
    <p:sldId id="281" r:id="rId42"/>
    <p:sldId id="282" r:id="rId43"/>
    <p:sldId id="28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4" autoAdjust="0"/>
    <p:restoredTop sz="94660"/>
  </p:normalViewPr>
  <p:slideViewPr>
    <p:cSldViewPr snapToGrid="0" showGuides="1">
      <p:cViewPr varScale="1">
        <p:scale>
          <a:sx n="74" d="100"/>
          <a:sy n="74" d="100"/>
        </p:scale>
        <p:origin x="124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customXml" Target="../customXml/item1.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viewProps" Target="viewProps.xml"/><Relationship Id="rId20" Type="http://schemas.openxmlformats.org/officeDocument/2006/relationships/slide" Target="slides/slide4.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‹nr.›</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8/9/2016</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‹nr.›</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5952" y="2756079"/>
            <a:ext cx="7772400" cy="1642526"/>
          </a:xfrm>
        </p:spPr>
        <p:txBody>
          <a:bodyPr>
            <a:normAutofit/>
          </a:bodyPr>
          <a:lstStyle/>
          <a:p>
            <a:r>
              <a:rPr lang="en-US" sz="3600" dirty="0"/>
              <a:t>ZIMS With Medical</a:t>
            </a:r>
            <a:br>
              <a:rPr lang="en-US" sz="3600" dirty="0"/>
            </a:br>
            <a:r>
              <a:rPr lang="en-US" sz="3600" dirty="0"/>
              <a:t>Release 2.0</a:t>
            </a:r>
            <a:br>
              <a:rPr lang="en-US" sz="3600" dirty="0"/>
            </a:br>
            <a:r>
              <a:rPr lang="en-US" sz="3600" dirty="0"/>
              <a:t>R2</a:t>
            </a:r>
            <a:endParaRPr lang="en-US" sz="3600" dirty="0"/>
          </a:p>
        </p:txBody>
      </p:sp>
      <p:sp>
        <p:nvSpPr>
          <p:cNvPr id="3" name="Subtitle 2"/>
          <p:cNvSpPr>
            <a:spLocks noGrp="1"/>
          </p:cNvSpPr>
          <p:nvPr>
            <p:ph type="subTitle" idx="1"/>
          </p:nvPr>
        </p:nvSpPr>
        <p:spPr>
          <a:xfrm>
            <a:off x="1143000" y="4610636"/>
            <a:ext cx="6858000" cy="1081825"/>
          </a:xfrm>
        </p:spPr>
        <p:txBody>
          <a:bodyPr/>
          <a:lstStyle/>
          <a:p>
            <a:r>
              <a:rPr lang="en-US" dirty="0"/>
              <a:t>An overview of the Medical Module in ZIMS and how it impacts the Animal Husbandry (R1) </a:t>
            </a:r>
            <a:r>
              <a:rPr lang="en-US" dirty="0" smtClean="0"/>
              <a:t>Module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84344"/>
            <a:ext cx="2417296" cy="2593500"/>
          </a:xfrm>
          <a:prstGeom prst="rect">
            <a:avLst/>
          </a:prstGeom>
          <a:effectLst>
            <a:softEdge rad="1270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385514"/>
            <a:ext cx="3505200" cy="2147631"/>
          </a:xfrm>
          <a:prstGeom prst="rect">
            <a:avLst/>
          </a:prstGeom>
          <a:effectLst>
            <a:softEdge rad="127000"/>
          </a:effectLst>
        </p:spPr>
      </p:pic>
    </p:spTree>
    <p:extLst>
      <p:ext uri="{BB962C8B-B14F-4D97-AF65-F5344CB8AC3E}">
        <p14:creationId xmlns:p14="http://schemas.microsoft.com/office/powerpoint/2010/main" val="2318133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200" dirty="0"/>
              <a:t>Right Side Panel – Health Status and BCS</a:t>
            </a:r>
            <a:endParaRPr lang="en-GB" sz="3200" dirty="0"/>
          </a:p>
        </p:txBody>
      </p:sp>
      <p:pic>
        <p:nvPicPr>
          <p:cNvPr id="4" name="Picture 4"/>
          <p:cNvPicPr>
            <a:picLocks noGrp="1" noChangeAspect="1"/>
          </p:cNvPicPr>
          <p:nvPr>
            <p:ph idx="1"/>
          </p:nvPr>
        </p:nvPicPr>
        <p:blipFill>
          <a:blip r:embed="rId2"/>
          <a:stretch>
            <a:fillRect/>
          </a:stretch>
        </p:blipFill>
        <p:spPr>
          <a:xfrm>
            <a:off x="3126224" y="2070224"/>
            <a:ext cx="5678621" cy="1844953"/>
          </a:xfrm>
          <a:prstGeom prst="rect">
            <a:avLst/>
          </a:prstGeom>
          <a:ln>
            <a:solidFill>
              <a:schemeClr val="tx1"/>
            </a:solidFill>
          </a:ln>
        </p:spPr>
      </p:pic>
      <p:sp>
        <p:nvSpPr>
          <p:cNvPr id="5" name="TextBox 3"/>
          <p:cNvSpPr txBox="1"/>
          <p:nvPr/>
        </p:nvSpPr>
        <p:spPr>
          <a:xfrm>
            <a:off x="500216" y="1848175"/>
            <a:ext cx="5252015" cy="3416320"/>
          </a:xfrm>
          <a:prstGeom prst="rect">
            <a:avLst/>
          </a:prstGeom>
          <a:solidFill>
            <a:schemeClr val="tx2">
              <a:lumMod val="20000"/>
              <a:lumOff val="80000"/>
            </a:schemeClr>
          </a:solidFill>
          <a:ln>
            <a:solidFill>
              <a:schemeClr val="tx1"/>
            </a:solidFill>
          </a:ln>
        </p:spPr>
        <p:txBody>
          <a:bodyPr wrap="none" rtlCol="0">
            <a:spAutoFit/>
          </a:bodyPr>
          <a:lstStyle/>
          <a:p>
            <a:r>
              <a:rPr lang="en-US" dirty="0" smtClean="0"/>
              <a:t>The rest of the information on the right side </a:t>
            </a:r>
          </a:p>
          <a:p>
            <a:r>
              <a:rPr lang="en-US" dirty="0" smtClean="0"/>
              <a:t>panel is data that is sourced only from the R2 module.</a:t>
            </a:r>
          </a:p>
          <a:p>
            <a:endParaRPr lang="en-US" dirty="0"/>
          </a:p>
          <a:p>
            <a:r>
              <a:rPr lang="en-US" dirty="0" smtClean="0"/>
              <a:t>The Health Status is the current health status,</a:t>
            </a:r>
          </a:p>
          <a:p>
            <a:r>
              <a:rPr lang="en-US" dirty="0"/>
              <a:t>a</a:t>
            </a:r>
            <a:r>
              <a:rPr lang="en-US" dirty="0" smtClean="0"/>
              <a:t>s of the date displayed, and is a hyperlink to </a:t>
            </a:r>
          </a:p>
          <a:p>
            <a:r>
              <a:rPr lang="en-US" dirty="0" smtClean="0"/>
              <a:t>the full health status history and the screen </a:t>
            </a:r>
          </a:p>
          <a:p>
            <a:r>
              <a:rPr lang="en-US" dirty="0" smtClean="0"/>
              <a:t>where you can add a new Status or edit this one.</a:t>
            </a:r>
          </a:p>
          <a:p>
            <a:endParaRPr lang="en-US" dirty="0"/>
          </a:p>
          <a:p>
            <a:r>
              <a:rPr lang="en-US" dirty="0" smtClean="0"/>
              <a:t>The Body Condition Score is as of the date displayed.</a:t>
            </a:r>
          </a:p>
          <a:p>
            <a:r>
              <a:rPr lang="en-US" dirty="0" smtClean="0"/>
              <a:t>It is a hyperlink to the full Body Condition score and</a:t>
            </a:r>
          </a:p>
          <a:p>
            <a:r>
              <a:rPr lang="en-US" dirty="0"/>
              <a:t>t</a:t>
            </a:r>
            <a:r>
              <a:rPr lang="en-US" dirty="0" smtClean="0"/>
              <a:t>he screen where you can add a new BCS or edit</a:t>
            </a:r>
          </a:p>
          <a:p>
            <a:r>
              <a:rPr lang="en-US" dirty="0"/>
              <a:t>t</a:t>
            </a:r>
            <a:r>
              <a:rPr lang="en-US" dirty="0" smtClean="0"/>
              <a:t>his one.</a:t>
            </a:r>
          </a:p>
        </p:txBody>
      </p:sp>
    </p:spTree>
    <p:extLst>
      <p:ext uri="{BB962C8B-B14F-4D97-AF65-F5344CB8AC3E}">
        <p14:creationId xmlns:p14="http://schemas.microsoft.com/office/powerpoint/2010/main" val="1283421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Right Side Panel – Active Problems</a:t>
            </a:r>
            <a:endParaRPr lang="en-GB" sz="3600" dirty="0"/>
          </a:p>
        </p:txBody>
      </p:sp>
      <p:pic>
        <p:nvPicPr>
          <p:cNvPr id="4" name="Picture 2"/>
          <p:cNvPicPr>
            <a:picLocks noChangeAspect="1"/>
          </p:cNvPicPr>
          <p:nvPr/>
        </p:nvPicPr>
        <p:blipFill>
          <a:blip r:embed="rId2"/>
          <a:stretch>
            <a:fillRect/>
          </a:stretch>
        </p:blipFill>
        <p:spPr>
          <a:xfrm>
            <a:off x="2689192" y="3019266"/>
            <a:ext cx="5624121" cy="1766810"/>
          </a:xfrm>
          <a:prstGeom prst="rect">
            <a:avLst/>
          </a:prstGeom>
          <a:ln>
            <a:solidFill>
              <a:schemeClr val="tx1"/>
            </a:solidFill>
          </a:ln>
        </p:spPr>
      </p:pic>
      <p:pic>
        <p:nvPicPr>
          <p:cNvPr id="5" name="Picture 3"/>
          <p:cNvPicPr>
            <a:picLocks noGrp="1" noChangeAspect="1"/>
          </p:cNvPicPr>
          <p:nvPr>
            <p:ph idx="1"/>
          </p:nvPr>
        </p:nvPicPr>
        <p:blipFill>
          <a:blip r:embed="rId3"/>
          <a:stretch>
            <a:fillRect/>
          </a:stretch>
        </p:blipFill>
        <p:spPr>
          <a:xfrm>
            <a:off x="4934998" y="1396087"/>
            <a:ext cx="2828571" cy="1295238"/>
          </a:xfrm>
          <a:prstGeom prst="rect">
            <a:avLst/>
          </a:prstGeom>
          <a:ln>
            <a:solidFill>
              <a:schemeClr val="tx1"/>
            </a:solidFill>
          </a:ln>
        </p:spPr>
      </p:pic>
      <p:cxnSp>
        <p:nvCxnSpPr>
          <p:cNvPr id="6" name="Straight Arrow Connector 6"/>
          <p:cNvCxnSpPr/>
          <p:nvPr/>
        </p:nvCxnSpPr>
        <p:spPr>
          <a:xfrm flipV="1">
            <a:off x="5163355" y="2584847"/>
            <a:ext cx="0" cy="8688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p:cNvPicPr>
          <p:nvPr/>
        </p:nvPicPr>
        <p:blipFill>
          <a:blip r:embed="rId4"/>
          <a:stretch>
            <a:fillRect/>
          </a:stretch>
        </p:blipFill>
        <p:spPr>
          <a:xfrm>
            <a:off x="4672879" y="4921876"/>
            <a:ext cx="980952" cy="990476"/>
          </a:xfrm>
          <a:prstGeom prst="rect">
            <a:avLst/>
          </a:prstGeom>
          <a:ln>
            <a:solidFill>
              <a:schemeClr val="tx1"/>
            </a:solidFill>
          </a:ln>
        </p:spPr>
      </p:pic>
      <p:cxnSp>
        <p:nvCxnSpPr>
          <p:cNvPr id="8" name="Straight Arrow Connector 7"/>
          <p:cNvCxnSpPr/>
          <p:nvPr/>
        </p:nvCxnSpPr>
        <p:spPr>
          <a:xfrm flipH="1">
            <a:off x="5872766" y="3950758"/>
            <a:ext cx="1927049" cy="10720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10"/>
          <p:cNvSpPr txBox="1"/>
          <p:nvPr/>
        </p:nvSpPr>
        <p:spPr>
          <a:xfrm>
            <a:off x="247508" y="2545652"/>
            <a:ext cx="4631268" cy="2308324"/>
          </a:xfrm>
          <a:prstGeom prst="rect">
            <a:avLst/>
          </a:prstGeom>
          <a:solidFill>
            <a:schemeClr val="tx2">
              <a:lumMod val="20000"/>
              <a:lumOff val="80000"/>
            </a:schemeClr>
          </a:solidFill>
          <a:ln>
            <a:solidFill>
              <a:schemeClr val="tx1"/>
            </a:solidFill>
          </a:ln>
        </p:spPr>
        <p:txBody>
          <a:bodyPr wrap="none" rtlCol="0">
            <a:spAutoFit/>
          </a:bodyPr>
          <a:lstStyle/>
          <a:p>
            <a:r>
              <a:rPr lang="en-US" dirty="0" smtClean="0"/>
              <a:t>The Active Problems are unresolved</a:t>
            </a:r>
          </a:p>
          <a:p>
            <a:r>
              <a:rPr lang="en-US" dirty="0"/>
              <a:t>m</a:t>
            </a:r>
            <a:r>
              <a:rPr lang="en-US" dirty="0" smtClean="0"/>
              <a:t>edical issues for this animal.</a:t>
            </a:r>
          </a:p>
          <a:p>
            <a:endParaRPr lang="en-US" dirty="0"/>
          </a:p>
          <a:p>
            <a:r>
              <a:rPr lang="en-US" dirty="0" smtClean="0"/>
              <a:t>Click on the left side bubble to see more details</a:t>
            </a:r>
          </a:p>
          <a:p>
            <a:endParaRPr lang="en-US" dirty="0"/>
          </a:p>
          <a:p>
            <a:r>
              <a:rPr lang="en-US" dirty="0" smtClean="0"/>
              <a:t>Click on the wheel icon to Edit the record,</a:t>
            </a:r>
          </a:p>
          <a:p>
            <a:r>
              <a:rPr lang="en-US" dirty="0"/>
              <a:t>a</a:t>
            </a:r>
            <a:r>
              <a:rPr lang="en-US" dirty="0" smtClean="0"/>
              <a:t>ssociate it with other records, resolve the</a:t>
            </a:r>
          </a:p>
          <a:p>
            <a:r>
              <a:rPr lang="en-US" dirty="0"/>
              <a:t>p</a:t>
            </a:r>
            <a:r>
              <a:rPr lang="en-US" dirty="0" smtClean="0"/>
              <a:t>roblem, or delete the problem.</a:t>
            </a:r>
            <a:endParaRPr lang="en-GB" dirty="0"/>
          </a:p>
        </p:txBody>
      </p:sp>
    </p:spTree>
    <p:extLst>
      <p:ext uri="{BB962C8B-B14F-4D97-AF65-F5344CB8AC3E}">
        <p14:creationId xmlns:p14="http://schemas.microsoft.com/office/powerpoint/2010/main" val="2228556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200" dirty="0"/>
              <a:t>Right Side Panel – Active Treatments/</a:t>
            </a:r>
            <a:br>
              <a:rPr lang="en-US" sz="3200" dirty="0"/>
            </a:br>
            <a:r>
              <a:rPr lang="en-US" sz="3200" dirty="0"/>
              <a:t>Prescriptions</a:t>
            </a:r>
            <a:endParaRPr lang="en-GB" sz="32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2069206" y="1579692"/>
            <a:ext cx="6271949" cy="1371543"/>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4870707" y="2641801"/>
            <a:ext cx="2487827" cy="3048000"/>
          </a:xfrm>
          <a:prstGeom prst="rect">
            <a:avLst/>
          </a:prstGeom>
          <a:ln>
            <a:solidFill>
              <a:schemeClr val="tx1"/>
            </a:solidFill>
          </a:ln>
        </p:spPr>
      </p:pic>
      <p:cxnSp>
        <p:nvCxnSpPr>
          <p:cNvPr id="6" name="Straight Arrow Connector 4"/>
          <p:cNvCxnSpPr/>
          <p:nvPr/>
        </p:nvCxnSpPr>
        <p:spPr>
          <a:xfrm>
            <a:off x="4998412" y="2336107"/>
            <a:ext cx="206768" cy="3056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a:stretch>
            <a:fillRect/>
          </a:stretch>
        </p:blipFill>
        <p:spPr>
          <a:xfrm>
            <a:off x="7446464" y="3438488"/>
            <a:ext cx="1083209" cy="1042333"/>
          </a:xfrm>
          <a:prstGeom prst="rect">
            <a:avLst/>
          </a:prstGeom>
          <a:ln>
            <a:solidFill>
              <a:schemeClr val="tx1"/>
            </a:solidFill>
          </a:ln>
        </p:spPr>
      </p:pic>
      <p:cxnSp>
        <p:nvCxnSpPr>
          <p:cNvPr id="9" name="Straight Arrow Connector 8"/>
          <p:cNvCxnSpPr/>
          <p:nvPr/>
        </p:nvCxnSpPr>
        <p:spPr>
          <a:xfrm flipH="1">
            <a:off x="7988068" y="2395043"/>
            <a:ext cx="49955" cy="104344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6"/>
          <p:cNvSpPr txBox="1"/>
          <p:nvPr/>
        </p:nvSpPr>
        <p:spPr>
          <a:xfrm>
            <a:off x="338162" y="1825625"/>
            <a:ext cx="4444615" cy="3139321"/>
          </a:xfrm>
          <a:prstGeom prst="rect">
            <a:avLst/>
          </a:prstGeom>
          <a:solidFill>
            <a:schemeClr val="tx2">
              <a:lumMod val="20000"/>
              <a:lumOff val="80000"/>
            </a:schemeClr>
          </a:solidFill>
          <a:ln>
            <a:solidFill>
              <a:schemeClr val="tx1"/>
            </a:solidFill>
          </a:ln>
        </p:spPr>
        <p:txBody>
          <a:bodyPr wrap="none" rtlCol="0">
            <a:spAutoFit/>
          </a:bodyPr>
          <a:lstStyle/>
          <a:p>
            <a:r>
              <a:rPr lang="en-US" dirty="0" smtClean="0"/>
              <a:t>Active Treatments and Prescriptions are</a:t>
            </a:r>
          </a:p>
          <a:p>
            <a:r>
              <a:rPr lang="en-US" dirty="0"/>
              <a:t>t</a:t>
            </a:r>
            <a:r>
              <a:rPr lang="en-US" dirty="0" smtClean="0"/>
              <a:t>hose that are currently active or on-going</a:t>
            </a:r>
          </a:p>
          <a:p>
            <a:r>
              <a:rPr lang="en-US" dirty="0"/>
              <a:t>f</a:t>
            </a:r>
            <a:r>
              <a:rPr lang="en-US" dirty="0" smtClean="0"/>
              <a:t>or the animal</a:t>
            </a:r>
            <a:r>
              <a:rPr lang="en-GB" dirty="0" smtClean="0"/>
              <a:t>.</a:t>
            </a:r>
          </a:p>
          <a:p>
            <a:endParaRPr lang="en-US" dirty="0"/>
          </a:p>
          <a:p>
            <a:r>
              <a:rPr lang="en-US" dirty="0" smtClean="0"/>
              <a:t>Clicking on the left hand bubble will</a:t>
            </a:r>
          </a:p>
          <a:p>
            <a:r>
              <a:rPr lang="en-US" dirty="0"/>
              <a:t>b</a:t>
            </a:r>
            <a:r>
              <a:rPr lang="en-US" dirty="0" smtClean="0"/>
              <a:t>ring up the details.</a:t>
            </a:r>
          </a:p>
          <a:p>
            <a:endParaRPr lang="en-US" dirty="0"/>
          </a:p>
          <a:p>
            <a:r>
              <a:rPr lang="en-US" dirty="0" smtClean="0"/>
              <a:t>Clicking on the wheel icon will allow</a:t>
            </a:r>
          </a:p>
          <a:p>
            <a:r>
              <a:rPr lang="en-US" dirty="0"/>
              <a:t>y</a:t>
            </a:r>
            <a:r>
              <a:rPr lang="en-US" dirty="0" smtClean="0"/>
              <a:t>ou to Edit, Terminate, Clone or Delete</a:t>
            </a:r>
          </a:p>
          <a:p>
            <a:r>
              <a:rPr lang="en-US" dirty="0"/>
              <a:t>t</a:t>
            </a:r>
            <a:r>
              <a:rPr lang="en-US" dirty="0" smtClean="0"/>
              <a:t>he information. Cloning will copy the </a:t>
            </a:r>
          </a:p>
          <a:p>
            <a:r>
              <a:rPr lang="en-US" dirty="0"/>
              <a:t>i</a:t>
            </a:r>
            <a:r>
              <a:rPr lang="en-US" dirty="0" smtClean="0"/>
              <a:t>nformation but will allow editing if required.</a:t>
            </a:r>
          </a:p>
        </p:txBody>
      </p:sp>
    </p:spTree>
    <p:extLst>
      <p:ext uri="{BB962C8B-B14F-4D97-AF65-F5344CB8AC3E}">
        <p14:creationId xmlns:p14="http://schemas.microsoft.com/office/powerpoint/2010/main" val="773254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Right Side Panel – Medical Alerts</a:t>
            </a:r>
            <a:endParaRPr lang="en-GB" sz="4000" dirty="0"/>
          </a:p>
        </p:txBody>
      </p:sp>
      <p:pic>
        <p:nvPicPr>
          <p:cNvPr id="4" name="Picture 4"/>
          <p:cNvPicPr>
            <a:picLocks noChangeAspect="1"/>
          </p:cNvPicPr>
          <p:nvPr/>
        </p:nvPicPr>
        <p:blipFill>
          <a:blip r:embed="rId2"/>
          <a:stretch>
            <a:fillRect/>
          </a:stretch>
        </p:blipFill>
        <p:spPr>
          <a:xfrm>
            <a:off x="2250701" y="1690689"/>
            <a:ext cx="5766662" cy="1447800"/>
          </a:xfrm>
          <a:prstGeom prst="rect">
            <a:avLst/>
          </a:prstGeom>
          <a:ln>
            <a:solidFill>
              <a:schemeClr val="tx1"/>
            </a:solidFill>
          </a:ln>
        </p:spPr>
      </p:pic>
      <p:pic>
        <p:nvPicPr>
          <p:cNvPr id="5" name="Picture 2"/>
          <p:cNvPicPr>
            <a:picLocks noGrp="1" noChangeAspect="1"/>
          </p:cNvPicPr>
          <p:nvPr>
            <p:ph idx="1"/>
          </p:nvPr>
        </p:nvPicPr>
        <p:blipFill>
          <a:blip r:embed="rId3"/>
          <a:stretch>
            <a:fillRect/>
          </a:stretch>
        </p:blipFill>
        <p:spPr>
          <a:xfrm>
            <a:off x="5134032" y="3997385"/>
            <a:ext cx="3323809" cy="933333"/>
          </a:xfrm>
          <a:prstGeom prst="rect">
            <a:avLst/>
          </a:prstGeom>
          <a:ln>
            <a:solidFill>
              <a:schemeClr val="tx1"/>
            </a:solidFill>
          </a:ln>
        </p:spPr>
      </p:pic>
      <p:cxnSp>
        <p:nvCxnSpPr>
          <p:cNvPr id="6" name="Straight Arrow Connector 5"/>
          <p:cNvCxnSpPr/>
          <p:nvPr/>
        </p:nvCxnSpPr>
        <p:spPr>
          <a:xfrm>
            <a:off x="5134032" y="2338389"/>
            <a:ext cx="107670" cy="1600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8"/>
          <p:cNvSpPr txBox="1"/>
          <p:nvPr/>
        </p:nvSpPr>
        <p:spPr>
          <a:xfrm>
            <a:off x="483960" y="1690689"/>
            <a:ext cx="4323748" cy="4247317"/>
          </a:xfrm>
          <a:prstGeom prst="rect">
            <a:avLst/>
          </a:prstGeom>
          <a:solidFill>
            <a:schemeClr val="tx2">
              <a:lumMod val="20000"/>
              <a:lumOff val="80000"/>
            </a:schemeClr>
          </a:solidFill>
          <a:ln>
            <a:solidFill>
              <a:schemeClr val="tx1"/>
            </a:solidFill>
          </a:ln>
        </p:spPr>
        <p:txBody>
          <a:bodyPr wrap="none" rtlCol="0">
            <a:spAutoFit/>
          </a:bodyPr>
          <a:lstStyle/>
          <a:p>
            <a:r>
              <a:rPr lang="en-US" dirty="0" smtClean="0"/>
              <a:t>Medical Alerts are a special subtype of </a:t>
            </a:r>
          </a:p>
          <a:p>
            <a:r>
              <a:rPr lang="en-US" dirty="0" smtClean="0"/>
              <a:t>clinical note that contain critical</a:t>
            </a:r>
          </a:p>
          <a:p>
            <a:r>
              <a:rPr lang="en-US" dirty="0"/>
              <a:t>i</a:t>
            </a:r>
            <a:r>
              <a:rPr lang="en-US" dirty="0" smtClean="0"/>
              <a:t>nformation regarding the animal.</a:t>
            </a:r>
          </a:p>
          <a:p>
            <a:r>
              <a:rPr lang="en-US" dirty="0" smtClean="0"/>
              <a:t>These Alerts are different than the</a:t>
            </a:r>
          </a:p>
          <a:p>
            <a:r>
              <a:rPr lang="en-US" dirty="0" smtClean="0"/>
              <a:t>Animal Alerts in the R1 side as they</a:t>
            </a:r>
          </a:p>
          <a:p>
            <a:r>
              <a:rPr lang="en-US" dirty="0"/>
              <a:t>u</a:t>
            </a:r>
            <a:r>
              <a:rPr lang="en-US" dirty="0" smtClean="0"/>
              <a:t>sually indicate on-going Alerts for </a:t>
            </a:r>
          </a:p>
          <a:p>
            <a:r>
              <a:rPr lang="en-US" dirty="0"/>
              <a:t>t</a:t>
            </a:r>
            <a:r>
              <a:rPr lang="en-US" dirty="0" smtClean="0"/>
              <a:t>he care of the animal.</a:t>
            </a:r>
          </a:p>
          <a:p>
            <a:endParaRPr lang="en-US" dirty="0"/>
          </a:p>
          <a:p>
            <a:r>
              <a:rPr lang="en-US" dirty="0" smtClean="0"/>
              <a:t>Selecting the left side bubble is an active</a:t>
            </a:r>
          </a:p>
          <a:p>
            <a:r>
              <a:rPr lang="en-US" dirty="0"/>
              <a:t>l</a:t>
            </a:r>
            <a:r>
              <a:rPr lang="en-US" dirty="0" smtClean="0"/>
              <a:t>ink to the full text of the Alert.</a:t>
            </a:r>
          </a:p>
          <a:p>
            <a:endParaRPr lang="en-US" dirty="0"/>
          </a:p>
          <a:p>
            <a:r>
              <a:rPr lang="en-US" dirty="0" smtClean="0"/>
              <a:t>Calendar Tasks are scheduled for a future</a:t>
            </a:r>
          </a:p>
          <a:p>
            <a:r>
              <a:rPr lang="en-US" dirty="0"/>
              <a:t>r</a:t>
            </a:r>
            <a:r>
              <a:rPr lang="en-US" dirty="0" smtClean="0"/>
              <a:t>elease and will include upcoming calendar</a:t>
            </a:r>
          </a:p>
          <a:p>
            <a:r>
              <a:rPr lang="en-US" dirty="0"/>
              <a:t>e</a:t>
            </a:r>
            <a:r>
              <a:rPr lang="en-US" dirty="0" smtClean="0"/>
              <a:t>vents such as medical procedures, sample</a:t>
            </a:r>
          </a:p>
          <a:p>
            <a:r>
              <a:rPr lang="en-US" dirty="0"/>
              <a:t>c</a:t>
            </a:r>
            <a:r>
              <a:rPr lang="en-US" dirty="0" smtClean="0"/>
              <a:t>ollection or treatment.</a:t>
            </a:r>
            <a:endParaRPr lang="en-GB" dirty="0"/>
          </a:p>
        </p:txBody>
      </p:sp>
    </p:spTree>
    <p:extLst>
      <p:ext uri="{BB962C8B-B14F-4D97-AF65-F5344CB8AC3E}">
        <p14:creationId xmlns:p14="http://schemas.microsoft.com/office/powerpoint/2010/main" val="142925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Multiple</a:t>
            </a:r>
            <a:r>
              <a:rPr lang="en-US" dirty="0" smtClean="0"/>
              <a:t> </a:t>
            </a:r>
            <a:r>
              <a:rPr lang="en-US" dirty="0"/>
              <a:t>Open Records </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914400" y="1442219"/>
            <a:ext cx="3895238" cy="4952381"/>
          </a:xfrm>
          <a:prstGeom prst="rect">
            <a:avLst/>
          </a:prstGeom>
          <a:ln>
            <a:solidFill>
              <a:schemeClr val="tx1"/>
            </a:solidFill>
          </a:ln>
        </p:spPr>
      </p:pic>
      <p:sp>
        <p:nvSpPr>
          <p:cNvPr id="5" name="TextBox 3"/>
          <p:cNvSpPr txBox="1"/>
          <p:nvPr/>
        </p:nvSpPr>
        <p:spPr>
          <a:xfrm>
            <a:off x="3808926" y="2487248"/>
            <a:ext cx="4271041" cy="2862322"/>
          </a:xfrm>
          <a:prstGeom prst="rect">
            <a:avLst/>
          </a:prstGeom>
          <a:solidFill>
            <a:schemeClr val="tx2">
              <a:lumMod val="20000"/>
              <a:lumOff val="80000"/>
            </a:schemeClr>
          </a:solidFill>
          <a:ln>
            <a:solidFill>
              <a:schemeClr val="tx1"/>
            </a:solidFill>
          </a:ln>
        </p:spPr>
        <p:txBody>
          <a:bodyPr wrap="none" rtlCol="0">
            <a:spAutoFit/>
          </a:bodyPr>
          <a:lstStyle/>
          <a:p>
            <a:r>
              <a:rPr lang="en-US" dirty="0" smtClean="0"/>
              <a:t>You can keep multiple records open at</a:t>
            </a:r>
          </a:p>
          <a:p>
            <a:r>
              <a:rPr lang="en-US" dirty="0"/>
              <a:t>t</a:t>
            </a:r>
            <a:r>
              <a:rPr lang="en-US" dirty="0" smtClean="0"/>
              <a:t>he same time for ease of comparison. </a:t>
            </a:r>
          </a:p>
          <a:p>
            <a:r>
              <a:rPr lang="en-US" dirty="0" smtClean="0"/>
              <a:t>Your open records will display as a list</a:t>
            </a:r>
          </a:p>
          <a:p>
            <a:r>
              <a:rPr lang="en-US" dirty="0"/>
              <a:t>o</a:t>
            </a:r>
            <a:r>
              <a:rPr lang="en-US" dirty="0" smtClean="0"/>
              <a:t>n the left side of the dashboard. You can </a:t>
            </a:r>
          </a:p>
          <a:p>
            <a:r>
              <a:rPr lang="en-US" dirty="0"/>
              <a:t>e</a:t>
            </a:r>
            <a:r>
              <a:rPr lang="en-US" dirty="0" smtClean="0"/>
              <a:t>xpand and collapse by using the arrows.</a:t>
            </a:r>
          </a:p>
          <a:p>
            <a:endParaRPr lang="en-US" dirty="0"/>
          </a:p>
          <a:p>
            <a:r>
              <a:rPr lang="en-US" dirty="0" smtClean="0"/>
              <a:t>Using the right side icons you can print</a:t>
            </a:r>
          </a:p>
          <a:p>
            <a:r>
              <a:rPr lang="en-US" dirty="0"/>
              <a:t>t</a:t>
            </a:r>
            <a:r>
              <a:rPr lang="en-US" dirty="0" smtClean="0"/>
              <a:t>he medical history of the animal,</a:t>
            </a:r>
          </a:p>
          <a:p>
            <a:r>
              <a:rPr lang="en-US" dirty="0"/>
              <a:t>r</a:t>
            </a:r>
            <a:r>
              <a:rPr lang="en-US" dirty="0" smtClean="0"/>
              <a:t>emove the animal from your list of open </a:t>
            </a:r>
          </a:p>
          <a:p>
            <a:r>
              <a:rPr lang="en-US" dirty="0"/>
              <a:t>r</a:t>
            </a:r>
            <a:r>
              <a:rPr lang="en-US" dirty="0" smtClean="0"/>
              <a:t>ecords, or filter the records by date.</a:t>
            </a:r>
            <a:endParaRPr lang="en-GB" dirty="0"/>
          </a:p>
        </p:txBody>
      </p:sp>
    </p:spTree>
    <p:extLst>
      <p:ext uri="{BB962C8B-B14F-4D97-AF65-F5344CB8AC3E}">
        <p14:creationId xmlns:p14="http://schemas.microsoft.com/office/powerpoint/2010/main" val="2734926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R1 View in a R2 World!</a:t>
            </a:r>
            <a:endParaRPr lang="en-GB" dirty="0"/>
          </a:p>
        </p:txBody>
      </p:sp>
      <p:sp>
        <p:nvSpPr>
          <p:cNvPr id="3" name="Tijdelijke aanduiding voor inhoud 2"/>
          <p:cNvSpPr>
            <a:spLocks noGrp="1"/>
          </p:cNvSpPr>
          <p:nvPr>
            <p:ph idx="1"/>
          </p:nvPr>
        </p:nvSpPr>
        <p:spPr/>
        <p:txBody>
          <a:bodyPr/>
          <a:lstStyle/>
          <a:p>
            <a:r>
              <a:rPr lang="en-US" dirty="0"/>
              <a:t>When you deploy R2 and your staff begins using it, some information on the R1 side may be impacted</a:t>
            </a:r>
          </a:p>
          <a:p>
            <a:r>
              <a:rPr lang="en-US" dirty="0"/>
              <a:t>Some information entered into the medical module will also display in the husbandry module</a:t>
            </a:r>
          </a:p>
          <a:p>
            <a:r>
              <a:rPr lang="en-US" dirty="0"/>
              <a:t>You will not be able to edit this information from the R1 module </a:t>
            </a:r>
            <a:endParaRPr lang="en-GB" dirty="0"/>
          </a:p>
        </p:txBody>
      </p:sp>
    </p:spTree>
    <p:extLst>
      <p:ext uri="{BB962C8B-B14F-4D97-AF65-F5344CB8AC3E}">
        <p14:creationId xmlns:p14="http://schemas.microsoft.com/office/powerpoint/2010/main" val="126020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Animal Care Staff Medical Summary </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1"/>
          <p:cNvPicPr>
            <a:picLocks noChangeAspect="1"/>
          </p:cNvPicPr>
          <p:nvPr/>
        </p:nvPicPr>
        <p:blipFill>
          <a:blip r:embed="rId2"/>
          <a:stretch>
            <a:fillRect/>
          </a:stretch>
        </p:blipFill>
        <p:spPr>
          <a:xfrm>
            <a:off x="628651" y="1416622"/>
            <a:ext cx="4922144" cy="4642079"/>
          </a:xfrm>
          <a:prstGeom prst="rect">
            <a:avLst/>
          </a:prstGeom>
          <a:ln>
            <a:solidFill>
              <a:schemeClr val="tx1"/>
            </a:solidFill>
          </a:ln>
        </p:spPr>
      </p:pic>
      <p:sp>
        <p:nvSpPr>
          <p:cNvPr id="5" name="TextBox 2"/>
          <p:cNvSpPr txBox="1"/>
          <p:nvPr/>
        </p:nvSpPr>
        <p:spPr>
          <a:xfrm>
            <a:off x="3973120" y="1891001"/>
            <a:ext cx="4439485" cy="3693319"/>
          </a:xfrm>
          <a:prstGeom prst="rect">
            <a:avLst/>
          </a:prstGeom>
          <a:solidFill>
            <a:schemeClr val="tx2">
              <a:lumMod val="20000"/>
              <a:lumOff val="80000"/>
            </a:schemeClr>
          </a:solidFill>
          <a:ln>
            <a:solidFill>
              <a:schemeClr val="tx1"/>
            </a:solidFill>
          </a:ln>
        </p:spPr>
        <p:txBody>
          <a:bodyPr wrap="none" rtlCol="0">
            <a:spAutoFit/>
          </a:bodyPr>
          <a:lstStyle/>
          <a:p>
            <a:r>
              <a:rPr lang="en-US" dirty="0" smtClean="0"/>
              <a:t>In Clinical Notes there is the option to record </a:t>
            </a:r>
          </a:p>
          <a:p>
            <a:r>
              <a:rPr lang="en-US" dirty="0" smtClean="0"/>
              <a:t>a simple note as selected here, or to select</a:t>
            </a:r>
          </a:p>
          <a:p>
            <a:r>
              <a:rPr lang="en-US" dirty="0"/>
              <a:t>t</a:t>
            </a:r>
            <a:r>
              <a:rPr lang="en-US" dirty="0" smtClean="0"/>
              <a:t>he SOAP Entry (Subjective, Objective,</a:t>
            </a:r>
          </a:p>
          <a:p>
            <a:r>
              <a:rPr lang="en-US" dirty="0" smtClean="0"/>
              <a:t>Assessment and Plan) button and record a</a:t>
            </a:r>
          </a:p>
          <a:p>
            <a:r>
              <a:rPr lang="en-US" dirty="0"/>
              <a:t>m</a:t>
            </a:r>
            <a:r>
              <a:rPr lang="en-US" dirty="0" smtClean="0"/>
              <a:t>ore detailed comment. The information</a:t>
            </a:r>
          </a:p>
          <a:p>
            <a:r>
              <a:rPr lang="en-US" dirty="0"/>
              <a:t>r</a:t>
            </a:r>
            <a:r>
              <a:rPr lang="en-US" dirty="0" smtClean="0"/>
              <a:t>ecorded either as a SOAP entry or as a</a:t>
            </a:r>
          </a:p>
          <a:p>
            <a:r>
              <a:rPr lang="en-US" dirty="0" smtClean="0"/>
              <a:t>Note/Examination/Report Entry will display </a:t>
            </a:r>
          </a:p>
          <a:p>
            <a:r>
              <a:rPr lang="en-US" dirty="0" smtClean="0"/>
              <a:t>only in the R2 module. </a:t>
            </a:r>
          </a:p>
          <a:p>
            <a:endParaRPr lang="en-US" dirty="0"/>
          </a:p>
          <a:p>
            <a:r>
              <a:rPr lang="en-US" dirty="0" smtClean="0"/>
              <a:t>Any information recorded in the Animal</a:t>
            </a:r>
          </a:p>
          <a:p>
            <a:r>
              <a:rPr lang="en-US" dirty="0" smtClean="0"/>
              <a:t>Care Staff Medical Summary will display</a:t>
            </a:r>
          </a:p>
          <a:p>
            <a:r>
              <a:rPr lang="en-US" dirty="0"/>
              <a:t>i</a:t>
            </a:r>
            <a:r>
              <a:rPr lang="en-US" dirty="0" smtClean="0"/>
              <a:t>n the R1 module Notes/Observation grid, </a:t>
            </a:r>
          </a:p>
          <a:p>
            <a:r>
              <a:rPr lang="en-US" dirty="0"/>
              <a:t>a</a:t>
            </a:r>
            <a:r>
              <a:rPr lang="en-US" dirty="0" smtClean="0"/>
              <a:t>s well as within the R2 module.</a:t>
            </a:r>
            <a:endParaRPr lang="en-GB" dirty="0"/>
          </a:p>
        </p:txBody>
      </p:sp>
    </p:spTree>
    <p:extLst>
      <p:ext uri="{BB962C8B-B14F-4D97-AF65-F5344CB8AC3E}">
        <p14:creationId xmlns:p14="http://schemas.microsoft.com/office/powerpoint/2010/main" val="540331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R1 View of Medical Summary</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356665" y="3132932"/>
            <a:ext cx="8430669" cy="1371600"/>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1523203" y="4639468"/>
            <a:ext cx="5714286" cy="961905"/>
          </a:xfrm>
          <a:prstGeom prst="rect">
            <a:avLst/>
          </a:prstGeom>
          <a:ln>
            <a:solidFill>
              <a:schemeClr val="tx1"/>
            </a:solidFill>
          </a:ln>
        </p:spPr>
      </p:pic>
      <p:sp>
        <p:nvSpPr>
          <p:cNvPr id="6" name="TextBox 4"/>
          <p:cNvSpPr txBox="1"/>
          <p:nvPr/>
        </p:nvSpPr>
        <p:spPr>
          <a:xfrm>
            <a:off x="628650" y="1618604"/>
            <a:ext cx="7899983" cy="1200329"/>
          </a:xfrm>
          <a:prstGeom prst="rect">
            <a:avLst/>
          </a:prstGeom>
          <a:solidFill>
            <a:schemeClr val="tx2">
              <a:lumMod val="20000"/>
              <a:lumOff val="80000"/>
            </a:schemeClr>
          </a:solidFill>
          <a:ln>
            <a:solidFill>
              <a:schemeClr val="tx1"/>
            </a:solidFill>
          </a:ln>
        </p:spPr>
        <p:txBody>
          <a:bodyPr wrap="none" rtlCol="0">
            <a:spAutoFit/>
          </a:bodyPr>
          <a:lstStyle/>
          <a:p>
            <a:r>
              <a:rPr lang="en-US" dirty="0" smtClean="0"/>
              <a:t>Below is the R1 view of the Animal Care Staff Medical Summary information</a:t>
            </a:r>
          </a:p>
          <a:p>
            <a:r>
              <a:rPr lang="en-US" dirty="0"/>
              <a:t>f</a:t>
            </a:r>
            <a:r>
              <a:rPr lang="en-US" dirty="0" smtClean="0"/>
              <a:t>rom the previous slide. You can tell this note was entered on the R2 module</a:t>
            </a:r>
          </a:p>
          <a:p>
            <a:r>
              <a:rPr lang="en-US" dirty="0" smtClean="0"/>
              <a:t>as the title is Clinical Medical Summary Note. You cannot edit or delete this note. </a:t>
            </a:r>
          </a:p>
          <a:p>
            <a:r>
              <a:rPr lang="en-US" dirty="0" smtClean="0"/>
              <a:t>Those actions can only be done from the R2 module because it was entered there.</a:t>
            </a:r>
          </a:p>
        </p:txBody>
      </p:sp>
    </p:spTree>
    <p:extLst>
      <p:ext uri="{BB962C8B-B14F-4D97-AF65-F5344CB8AC3E}">
        <p14:creationId xmlns:p14="http://schemas.microsoft.com/office/powerpoint/2010/main" val="3035685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Accessing Medical From R1</a:t>
            </a:r>
            <a:endParaRPr lang="en-GB" dirty="0"/>
          </a:p>
        </p:txBody>
      </p:sp>
      <p:pic>
        <p:nvPicPr>
          <p:cNvPr id="4" name="Picture 2"/>
          <p:cNvPicPr>
            <a:picLocks noChangeAspect="1"/>
          </p:cNvPicPr>
          <p:nvPr/>
        </p:nvPicPr>
        <p:blipFill>
          <a:blip r:embed="rId2"/>
          <a:stretch>
            <a:fillRect/>
          </a:stretch>
        </p:blipFill>
        <p:spPr>
          <a:xfrm>
            <a:off x="521703" y="2999762"/>
            <a:ext cx="8100593" cy="2047686"/>
          </a:xfrm>
          <a:prstGeom prst="rect">
            <a:avLst/>
          </a:prstGeom>
          <a:ln>
            <a:solidFill>
              <a:schemeClr val="tx1"/>
            </a:solidFill>
          </a:ln>
        </p:spPr>
      </p:pic>
      <p:sp>
        <p:nvSpPr>
          <p:cNvPr id="5" name="TextBox 3"/>
          <p:cNvSpPr txBox="1"/>
          <p:nvPr/>
        </p:nvSpPr>
        <p:spPr>
          <a:xfrm>
            <a:off x="826454" y="2022060"/>
            <a:ext cx="7491090" cy="646331"/>
          </a:xfrm>
          <a:prstGeom prst="rect">
            <a:avLst/>
          </a:prstGeom>
          <a:solidFill>
            <a:schemeClr val="tx2">
              <a:lumMod val="20000"/>
              <a:lumOff val="80000"/>
            </a:schemeClr>
          </a:solidFill>
          <a:ln>
            <a:solidFill>
              <a:schemeClr val="tx1"/>
            </a:solidFill>
          </a:ln>
        </p:spPr>
        <p:txBody>
          <a:bodyPr wrap="none" rtlCol="0">
            <a:spAutoFit/>
          </a:bodyPr>
          <a:lstStyle/>
          <a:p>
            <a:r>
              <a:rPr lang="en-US" dirty="0" smtClean="0"/>
              <a:t>If you have access to the R2 module you can access the medical records for an</a:t>
            </a:r>
          </a:p>
          <a:p>
            <a:r>
              <a:rPr lang="en-US" dirty="0"/>
              <a:t>a</a:t>
            </a:r>
            <a:r>
              <a:rPr lang="en-US" dirty="0" smtClean="0"/>
              <a:t>nimal from within its R1 record as shown below.</a:t>
            </a:r>
            <a:endParaRPr lang="en-GB" dirty="0"/>
          </a:p>
        </p:txBody>
      </p:sp>
    </p:spTree>
    <p:extLst>
      <p:ext uri="{BB962C8B-B14F-4D97-AF65-F5344CB8AC3E}">
        <p14:creationId xmlns:p14="http://schemas.microsoft.com/office/powerpoint/2010/main" val="3638050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Animal Weights</a:t>
            </a:r>
            <a:endParaRPr lang="en-GB" dirty="0"/>
          </a:p>
        </p:txBody>
      </p:sp>
      <p:pic>
        <p:nvPicPr>
          <p:cNvPr id="4" name="Picture 4"/>
          <p:cNvPicPr>
            <a:picLocks noGrp="1" noChangeAspect="1"/>
          </p:cNvPicPr>
          <p:nvPr>
            <p:ph idx="1"/>
          </p:nvPr>
        </p:nvPicPr>
        <p:blipFill rotWithShape="1">
          <a:blip r:embed="rId2"/>
          <a:srcRect b="13808"/>
          <a:stretch/>
        </p:blipFill>
        <p:spPr>
          <a:xfrm>
            <a:off x="1002138" y="1493006"/>
            <a:ext cx="7886700" cy="3342322"/>
          </a:xfrm>
          <a:prstGeom prst="rect">
            <a:avLst/>
          </a:prstGeom>
          <a:ln>
            <a:solidFill>
              <a:schemeClr val="tx1"/>
            </a:solidFill>
          </a:ln>
        </p:spPr>
      </p:pic>
      <p:sp>
        <p:nvSpPr>
          <p:cNvPr id="5" name="TextBox 3"/>
          <p:cNvSpPr txBox="1"/>
          <p:nvPr/>
        </p:nvSpPr>
        <p:spPr>
          <a:xfrm>
            <a:off x="628650" y="1470805"/>
            <a:ext cx="4468970" cy="3539430"/>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smtClean="0"/>
              <a:t>When recording an anesthesia or treatment event, the Veterinarian has the option to use the last weight recorded which is usually sourced from the R1 module weight grid. However, they have the option to record a new weight for the animal.</a:t>
            </a:r>
          </a:p>
          <a:p>
            <a:endParaRPr lang="en-US" sz="1600" dirty="0"/>
          </a:p>
          <a:p>
            <a:r>
              <a:rPr lang="en-US" sz="1600" dirty="0" smtClean="0"/>
              <a:t>If a new weight is recorded, this information is copied into the weight grid in the R1 animal record. If this is an estimated weight recorded during a Treatment it is NOT copied into the R1 module. This weight cannot be edited from the R1 module and can only be edited from within the R2 record. At this time there is no indication in the weight grid that the weight was sourced from an R2 entry.</a:t>
            </a:r>
          </a:p>
        </p:txBody>
      </p:sp>
      <p:pic>
        <p:nvPicPr>
          <p:cNvPr id="6" name="Picture 5"/>
          <p:cNvPicPr>
            <a:picLocks noChangeAspect="1"/>
          </p:cNvPicPr>
          <p:nvPr/>
        </p:nvPicPr>
        <p:blipFill>
          <a:blip r:embed="rId3"/>
          <a:stretch>
            <a:fillRect/>
          </a:stretch>
        </p:blipFill>
        <p:spPr>
          <a:xfrm>
            <a:off x="628650" y="5032436"/>
            <a:ext cx="4623515" cy="1314453"/>
          </a:xfrm>
          <a:prstGeom prst="rect">
            <a:avLst/>
          </a:prstGeom>
          <a:ln>
            <a:solidFill>
              <a:schemeClr val="tx1"/>
            </a:solidFill>
          </a:ln>
        </p:spPr>
      </p:pic>
      <p:pic>
        <p:nvPicPr>
          <p:cNvPr id="7" name="Picture 2"/>
          <p:cNvPicPr>
            <a:picLocks noChangeAspect="1"/>
          </p:cNvPicPr>
          <p:nvPr/>
        </p:nvPicPr>
        <p:blipFill>
          <a:blip r:embed="rId4"/>
          <a:stretch>
            <a:fillRect/>
          </a:stretch>
        </p:blipFill>
        <p:spPr>
          <a:xfrm>
            <a:off x="5625653" y="4497870"/>
            <a:ext cx="2117502" cy="1069131"/>
          </a:xfrm>
          <a:prstGeom prst="rect">
            <a:avLst/>
          </a:prstGeom>
          <a:ln>
            <a:solidFill>
              <a:schemeClr val="tx1"/>
            </a:solidFill>
          </a:ln>
        </p:spPr>
      </p:pic>
    </p:spTree>
    <p:extLst>
      <p:ext uri="{BB962C8B-B14F-4D97-AF65-F5344CB8AC3E}">
        <p14:creationId xmlns:p14="http://schemas.microsoft.com/office/powerpoint/2010/main" val="111046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Navigation</a:t>
            </a:r>
            <a:endParaRPr lang="en-GB" dirty="0"/>
          </a:p>
        </p:txBody>
      </p:sp>
      <p:sp>
        <p:nvSpPr>
          <p:cNvPr id="3" name="Tijdelijke aanduiding voor inhoud 2"/>
          <p:cNvSpPr>
            <a:spLocks noGrp="1"/>
          </p:cNvSpPr>
          <p:nvPr>
            <p:ph idx="1"/>
          </p:nvPr>
        </p:nvSpPr>
        <p:spPr>
          <a:xfrm>
            <a:off x="4464660" y="1690689"/>
            <a:ext cx="4419868" cy="4351338"/>
          </a:xfrm>
        </p:spPr>
        <p:txBody>
          <a:bodyPr>
            <a:normAutofit fontScale="92500" lnSpcReduction="20000"/>
          </a:bodyPr>
          <a:lstStyle/>
          <a:p>
            <a:pPr marL="0" indent="0">
              <a:buNone/>
            </a:pPr>
            <a:r>
              <a:rPr lang="en-US" sz="2600" dirty="0"/>
              <a:t>The Medical Module is found</a:t>
            </a:r>
          </a:p>
          <a:p>
            <a:pPr marL="0" indent="0">
              <a:buNone/>
            </a:pPr>
            <a:r>
              <a:rPr lang="en-US" sz="2600" dirty="0"/>
              <a:t>under the Start Menu. This will</a:t>
            </a:r>
          </a:p>
          <a:p>
            <a:pPr marL="0" indent="0">
              <a:buNone/>
            </a:pPr>
            <a:r>
              <a:rPr lang="en-US" sz="2600" dirty="0"/>
              <a:t>only display if access has been</a:t>
            </a:r>
          </a:p>
          <a:p>
            <a:pPr marL="0" indent="0">
              <a:buNone/>
            </a:pPr>
            <a:r>
              <a:rPr lang="en-US" sz="2600" dirty="0"/>
              <a:t>provided to you in your ZIMS Role.</a:t>
            </a:r>
          </a:p>
          <a:p>
            <a:pPr marL="0" indent="0">
              <a:buNone/>
            </a:pPr>
            <a:endParaRPr lang="en-US" sz="2600" dirty="0"/>
          </a:p>
          <a:p>
            <a:pPr marL="0" indent="0">
              <a:buNone/>
            </a:pPr>
            <a:r>
              <a:rPr lang="en-US" sz="2600" dirty="0"/>
              <a:t>There are four modules:</a:t>
            </a:r>
          </a:p>
          <a:p>
            <a:r>
              <a:rPr lang="en-US" sz="2600" dirty="0"/>
              <a:t>-Pharmacy Inventory</a:t>
            </a:r>
          </a:p>
          <a:p>
            <a:r>
              <a:rPr lang="en-US" sz="2600" dirty="0"/>
              <a:t>-Medical Records</a:t>
            </a:r>
          </a:p>
          <a:p>
            <a:r>
              <a:rPr lang="en-US" sz="2600" dirty="0"/>
              <a:t>-Medical Reports</a:t>
            </a:r>
          </a:p>
          <a:p>
            <a:r>
              <a:rPr lang="en-US" sz="2600" dirty="0"/>
              <a:t>-Dictionary</a:t>
            </a:r>
          </a:p>
          <a:p>
            <a:endParaRPr lang="en-GB" dirty="0"/>
          </a:p>
        </p:txBody>
      </p:sp>
      <p:pic>
        <p:nvPicPr>
          <p:cNvPr id="4" name="Picture 3"/>
          <p:cNvPicPr>
            <a:picLocks noChangeAspect="1"/>
          </p:cNvPicPr>
          <p:nvPr/>
        </p:nvPicPr>
        <p:blipFill>
          <a:blip r:embed="rId2"/>
          <a:stretch>
            <a:fillRect/>
          </a:stretch>
        </p:blipFill>
        <p:spPr>
          <a:xfrm>
            <a:off x="455070" y="1690689"/>
            <a:ext cx="4009590" cy="4196338"/>
          </a:xfrm>
          <a:prstGeom prst="rect">
            <a:avLst/>
          </a:prstGeom>
          <a:ln>
            <a:solidFill>
              <a:schemeClr val="tx1"/>
            </a:solidFill>
          </a:ln>
        </p:spPr>
      </p:pic>
    </p:spTree>
    <p:extLst>
      <p:ext uri="{BB962C8B-B14F-4D97-AF65-F5344CB8AC3E}">
        <p14:creationId xmlns:p14="http://schemas.microsoft.com/office/powerpoint/2010/main" val="2219188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R2 Display in Transaction Monitoring and Activity Report</a:t>
            </a:r>
            <a:endParaRPr lang="en-GB" sz="3600" dirty="0"/>
          </a:p>
        </p:txBody>
      </p:sp>
      <p:sp>
        <p:nvSpPr>
          <p:cNvPr id="3" name="Tijdelijke aanduiding voor inhoud 2"/>
          <p:cNvSpPr>
            <a:spLocks noGrp="1"/>
          </p:cNvSpPr>
          <p:nvPr>
            <p:ph idx="1"/>
          </p:nvPr>
        </p:nvSpPr>
        <p:spPr/>
        <p:txBody>
          <a:bodyPr/>
          <a:lstStyle/>
          <a:p>
            <a:r>
              <a:rPr lang="en-US" dirty="0"/>
              <a:t>Transaction Monitoring</a:t>
            </a:r>
          </a:p>
          <a:p>
            <a:pPr lvl="1"/>
            <a:r>
              <a:rPr lang="en-US" dirty="0"/>
              <a:t>All medical entries</a:t>
            </a:r>
          </a:p>
          <a:p>
            <a:pPr lvl="1"/>
            <a:r>
              <a:rPr lang="en-US" dirty="0"/>
              <a:t>Weights are not separated out as they are recorded during Anesthesia or </a:t>
            </a:r>
            <a:r>
              <a:rPr lang="en-US" dirty="0" smtClean="0"/>
              <a:t>Treatment</a:t>
            </a:r>
          </a:p>
          <a:p>
            <a:pPr lvl="1"/>
            <a:endParaRPr lang="en-US" dirty="0"/>
          </a:p>
          <a:p>
            <a:r>
              <a:rPr lang="en-US" dirty="0"/>
              <a:t>Activity Report</a:t>
            </a:r>
          </a:p>
          <a:p>
            <a:pPr lvl="1"/>
            <a:r>
              <a:rPr lang="en-US" dirty="0"/>
              <a:t>Weights recorded (including estimated weights)</a:t>
            </a:r>
          </a:p>
          <a:p>
            <a:pPr lvl="1"/>
            <a:r>
              <a:rPr lang="en-US" dirty="0"/>
              <a:t>Animal Care Staff Medical Summary note</a:t>
            </a:r>
          </a:p>
          <a:p>
            <a:pPr lvl="1"/>
            <a:r>
              <a:rPr lang="en-US" dirty="0"/>
              <a:t>Other medical entries are not displayed</a:t>
            </a:r>
            <a:endParaRPr lang="en-GB" dirty="0"/>
          </a:p>
          <a:p>
            <a:endParaRPr lang="en-GB" dirty="0"/>
          </a:p>
        </p:txBody>
      </p:sp>
    </p:spTree>
    <p:extLst>
      <p:ext uri="{BB962C8B-B14F-4D97-AF65-F5344CB8AC3E}">
        <p14:creationId xmlns:p14="http://schemas.microsoft.com/office/powerpoint/2010/main" val="22832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Incomplete Accessions</a:t>
            </a:r>
            <a:endParaRPr lang="en-GB" sz="4000" dirty="0"/>
          </a:p>
        </p:txBody>
      </p:sp>
      <p:sp>
        <p:nvSpPr>
          <p:cNvPr id="3" name="Tijdelijke aanduiding voor inhoud 2"/>
          <p:cNvSpPr>
            <a:spLocks noGrp="1"/>
          </p:cNvSpPr>
          <p:nvPr>
            <p:ph idx="1"/>
          </p:nvPr>
        </p:nvSpPr>
        <p:spPr/>
        <p:txBody>
          <a:bodyPr/>
          <a:lstStyle/>
          <a:p>
            <a:r>
              <a:rPr lang="en-US" dirty="0"/>
              <a:t>Allows your Veterinary staff to start entering medical data without actually accessioning an animal</a:t>
            </a:r>
          </a:p>
          <a:p>
            <a:r>
              <a:rPr lang="en-US" dirty="0"/>
              <a:t>Similar to the “non-accessioned” animal functionality in </a:t>
            </a:r>
            <a:r>
              <a:rPr lang="en-US" dirty="0" err="1"/>
              <a:t>MedARKS</a:t>
            </a:r>
            <a:endParaRPr lang="en-US" dirty="0"/>
          </a:p>
          <a:p>
            <a:r>
              <a:rPr lang="en-US" dirty="0"/>
              <a:t>When it is time to actually accession the animal the Incomplete Accession information will be tied to the actual accessioned record</a:t>
            </a:r>
            <a:endParaRPr lang="en-GB" dirty="0"/>
          </a:p>
          <a:p>
            <a:endParaRPr lang="en-GB" dirty="0"/>
          </a:p>
        </p:txBody>
      </p:sp>
    </p:spTree>
    <p:extLst>
      <p:ext uri="{BB962C8B-B14F-4D97-AF65-F5344CB8AC3E}">
        <p14:creationId xmlns:p14="http://schemas.microsoft.com/office/powerpoint/2010/main" val="1657417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Starting an Incomplete Accession</a:t>
            </a:r>
            <a:endParaRPr lang="en-GB" sz="4000" dirty="0"/>
          </a:p>
        </p:txBody>
      </p:sp>
      <p:pic>
        <p:nvPicPr>
          <p:cNvPr id="4" name="Picture 1"/>
          <p:cNvPicPr>
            <a:picLocks noGrp="1" noChangeAspect="1"/>
          </p:cNvPicPr>
          <p:nvPr>
            <p:ph idx="1"/>
          </p:nvPr>
        </p:nvPicPr>
        <p:blipFill>
          <a:blip r:embed="rId2"/>
          <a:stretch>
            <a:fillRect/>
          </a:stretch>
        </p:blipFill>
        <p:spPr>
          <a:xfrm>
            <a:off x="819619" y="1690689"/>
            <a:ext cx="3752381" cy="3857143"/>
          </a:xfrm>
          <a:prstGeom prst="rect">
            <a:avLst/>
          </a:prstGeom>
          <a:ln>
            <a:solidFill>
              <a:schemeClr val="tx1"/>
            </a:solidFill>
          </a:ln>
        </p:spPr>
      </p:pic>
      <p:sp>
        <p:nvSpPr>
          <p:cNvPr id="5" name="TextBox 2"/>
          <p:cNvSpPr txBox="1"/>
          <p:nvPr/>
        </p:nvSpPr>
        <p:spPr>
          <a:xfrm>
            <a:off x="4762970" y="1690689"/>
            <a:ext cx="4123454" cy="3693319"/>
          </a:xfrm>
          <a:prstGeom prst="rect">
            <a:avLst/>
          </a:prstGeom>
          <a:solidFill>
            <a:schemeClr val="tx2">
              <a:lumMod val="20000"/>
              <a:lumOff val="80000"/>
            </a:schemeClr>
          </a:solidFill>
          <a:ln>
            <a:solidFill>
              <a:schemeClr val="tx1"/>
            </a:solidFill>
          </a:ln>
        </p:spPr>
        <p:txBody>
          <a:bodyPr wrap="square" rtlCol="0">
            <a:spAutoFit/>
          </a:bodyPr>
          <a:lstStyle/>
          <a:p>
            <a:r>
              <a:rPr lang="en-US" dirty="0" smtClean="0"/>
              <a:t>An Incomplete Accession is intended</a:t>
            </a:r>
          </a:p>
          <a:p>
            <a:r>
              <a:rPr lang="en-US" dirty="0"/>
              <a:t>t</a:t>
            </a:r>
            <a:r>
              <a:rPr lang="en-US" dirty="0" smtClean="0"/>
              <a:t>o allow the Veterinarian to create a</a:t>
            </a:r>
          </a:p>
          <a:p>
            <a:r>
              <a:rPr lang="en-US" dirty="0"/>
              <a:t>t</a:t>
            </a:r>
            <a:r>
              <a:rPr lang="en-US" dirty="0" smtClean="0"/>
              <a:t>emporary record so that medical</a:t>
            </a:r>
          </a:p>
          <a:p>
            <a:r>
              <a:rPr lang="en-US" dirty="0"/>
              <a:t>i</a:t>
            </a:r>
            <a:r>
              <a:rPr lang="en-US" dirty="0" smtClean="0"/>
              <a:t>nformation can be recorded.  This is</a:t>
            </a:r>
          </a:p>
          <a:p>
            <a:r>
              <a:rPr lang="en-US" dirty="0"/>
              <a:t>s</a:t>
            </a:r>
            <a:r>
              <a:rPr lang="en-US" dirty="0" smtClean="0"/>
              <a:t>imilar to a non-accessioned record in</a:t>
            </a:r>
          </a:p>
          <a:p>
            <a:r>
              <a:rPr lang="en-US" dirty="0" err="1" smtClean="0"/>
              <a:t>MedARKS</a:t>
            </a:r>
            <a:r>
              <a:rPr lang="en-US" dirty="0" smtClean="0"/>
              <a:t>. An Incomplete Accession is </a:t>
            </a:r>
          </a:p>
          <a:p>
            <a:r>
              <a:rPr lang="en-US" dirty="0" smtClean="0"/>
              <a:t>generally used when the person who does </a:t>
            </a:r>
          </a:p>
          <a:p>
            <a:r>
              <a:rPr lang="en-US" dirty="0"/>
              <a:t>a</a:t>
            </a:r>
            <a:r>
              <a:rPr lang="en-US" dirty="0" smtClean="0"/>
              <a:t>ccessions is not available to create the </a:t>
            </a:r>
          </a:p>
          <a:p>
            <a:r>
              <a:rPr lang="en-US" dirty="0"/>
              <a:t>p</a:t>
            </a:r>
            <a:r>
              <a:rPr lang="en-US" dirty="0" smtClean="0"/>
              <a:t>ermanent record. </a:t>
            </a:r>
          </a:p>
          <a:p>
            <a:endParaRPr lang="en-US" dirty="0"/>
          </a:p>
          <a:p>
            <a:r>
              <a:rPr lang="en-US" dirty="0" smtClean="0"/>
              <a:t>Incomplete Accessions are found under</a:t>
            </a:r>
          </a:p>
          <a:p>
            <a:r>
              <a:rPr lang="en-US" dirty="0"/>
              <a:t>t</a:t>
            </a:r>
            <a:r>
              <a:rPr lang="en-US" dirty="0" smtClean="0"/>
              <a:t>he Start menu and Accession. You </a:t>
            </a:r>
          </a:p>
          <a:p>
            <a:r>
              <a:rPr lang="en-US" dirty="0"/>
              <a:t>w</a:t>
            </a:r>
            <a:r>
              <a:rPr lang="en-US" dirty="0" smtClean="0"/>
              <a:t>ill not select the entity type.</a:t>
            </a:r>
            <a:endParaRPr lang="en-GB" dirty="0"/>
          </a:p>
        </p:txBody>
      </p:sp>
    </p:spTree>
    <p:extLst>
      <p:ext uri="{BB962C8B-B14F-4D97-AF65-F5344CB8AC3E}">
        <p14:creationId xmlns:p14="http://schemas.microsoft.com/office/powerpoint/2010/main" val="3155470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Creating an Incomplete Accession</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330708" y="1392227"/>
            <a:ext cx="4009524" cy="4695238"/>
          </a:xfrm>
          <a:prstGeom prst="rect">
            <a:avLst/>
          </a:prstGeom>
          <a:ln>
            <a:solidFill>
              <a:schemeClr val="tx1"/>
            </a:solidFill>
          </a:ln>
        </p:spPr>
      </p:pic>
      <p:sp>
        <p:nvSpPr>
          <p:cNvPr id="5" name="TextBox 3"/>
          <p:cNvSpPr txBox="1"/>
          <p:nvPr/>
        </p:nvSpPr>
        <p:spPr>
          <a:xfrm>
            <a:off x="4340232" y="1574229"/>
            <a:ext cx="4056047" cy="2862322"/>
          </a:xfrm>
          <a:prstGeom prst="rect">
            <a:avLst/>
          </a:prstGeom>
          <a:solidFill>
            <a:schemeClr val="tx2">
              <a:lumMod val="20000"/>
              <a:lumOff val="80000"/>
            </a:schemeClr>
          </a:solidFill>
          <a:ln>
            <a:solidFill>
              <a:schemeClr val="tx1"/>
            </a:solidFill>
          </a:ln>
        </p:spPr>
        <p:txBody>
          <a:bodyPr wrap="none" rtlCol="0">
            <a:spAutoFit/>
          </a:bodyPr>
          <a:lstStyle/>
          <a:p>
            <a:r>
              <a:rPr lang="en-US" dirty="0" smtClean="0"/>
              <a:t>Minimal information is required for</a:t>
            </a:r>
          </a:p>
          <a:p>
            <a:r>
              <a:rPr lang="en-US" dirty="0"/>
              <a:t>a</a:t>
            </a:r>
            <a:r>
              <a:rPr lang="en-US" dirty="0" smtClean="0"/>
              <a:t>n Incomplete Accession. The taxonomy, </a:t>
            </a:r>
          </a:p>
          <a:p>
            <a:r>
              <a:rPr lang="en-US" dirty="0"/>
              <a:t>s</a:t>
            </a:r>
            <a:r>
              <a:rPr lang="en-US" dirty="0" smtClean="0"/>
              <a:t>ex, birth date and appropriate notes</a:t>
            </a:r>
          </a:p>
          <a:p>
            <a:r>
              <a:rPr lang="en-US" dirty="0"/>
              <a:t>a</a:t>
            </a:r>
            <a:r>
              <a:rPr lang="en-US" dirty="0" smtClean="0"/>
              <a:t>re the only information gathered.</a:t>
            </a:r>
          </a:p>
          <a:p>
            <a:r>
              <a:rPr lang="en-US" dirty="0" smtClean="0"/>
              <a:t>All of this can be edited when the</a:t>
            </a:r>
          </a:p>
          <a:p>
            <a:r>
              <a:rPr lang="en-US" dirty="0"/>
              <a:t>p</a:t>
            </a:r>
            <a:r>
              <a:rPr lang="en-US" dirty="0" smtClean="0"/>
              <a:t>ermanent accession is created.</a:t>
            </a:r>
          </a:p>
          <a:p>
            <a:endParaRPr lang="en-US" dirty="0"/>
          </a:p>
          <a:p>
            <a:r>
              <a:rPr lang="en-US" dirty="0" smtClean="0"/>
              <a:t>An Incomplete Accession receives a</a:t>
            </a:r>
          </a:p>
          <a:p>
            <a:r>
              <a:rPr lang="en-US" dirty="0"/>
              <a:t>t</a:t>
            </a:r>
            <a:r>
              <a:rPr lang="en-US" dirty="0" smtClean="0"/>
              <a:t>emporary GAN. Note that this GAN</a:t>
            </a:r>
          </a:p>
          <a:p>
            <a:r>
              <a:rPr lang="en-US" dirty="0"/>
              <a:t>e</a:t>
            </a:r>
            <a:r>
              <a:rPr lang="en-US" dirty="0" smtClean="0"/>
              <a:t>nds with “IC”.</a:t>
            </a:r>
            <a:endParaRPr lang="en-GB" dirty="0"/>
          </a:p>
        </p:txBody>
      </p:sp>
      <p:pic>
        <p:nvPicPr>
          <p:cNvPr id="6" name="Picture 4"/>
          <p:cNvPicPr>
            <a:picLocks noChangeAspect="1"/>
          </p:cNvPicPr>
          <p:nvPr/>
        </p:nvPicPr>
        <p:blipFill>
          <a:blip r:embed="rId3"/>
          <a:stretch>
            <a:fillRect/>
          </a:stretch>
        </p:blipFill>
        <p:spPr>
          <a:xfrm>
            <a:off x="3495416" y="4679445"/>
            <a:ext cx="4424344" cy="968513"/>
          </a:xfrm>
          <a:prstGeom prst="rect">
            <a:avLst/>
          </a:prstGeom>
          <a:ln>
            <a:solidFill>
              <a:schemeClr val="tx1"/>
            </a:solidFill>
          </a:ln>
        </p:spPr>
      </p:pic>
    </p:spTree>
    <p:extLst>
      <p:ext uri="{BB962C8B-B14F-4D97-AF65-F5344CB8AC3E}">
        <p14:creationId xmlns:p14="http://schemas.microsoft.com/office/powerpoint/2010/main" val="1540241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Recording Data in an IC</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628650" y="1366563"/>
            <a:ext cx="7152381" cy="1419048"/>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628650" y="2998865"/>
            <a:ext cx="2476612" cy="2538334"/>
          </a:xfrm>
          <a:prstGeom prst="rect">
            <a:avLst/>
          </a:prstGeom>
          <a:ln>
            <a:solidFill>
              <a:schemeClr val="tx1"/>
            </a:solidFill>
          </a:ln>
        </p:spPr>
      </p:pic>
      <p:sp>
        <p:nvSpPr>
          <p:cNvPr id="6" name="TextBox 4"/>
          <p:cNvSpPr txBox="1"/>
          <p:nvPr/>
        </p:nvSpPr>
        <p:spPr>
          <a:xfrm>
            <a:off x="3685793" y="2211023"/>
            <a:ext cx="4737900" cy="3539430"/>
          </a:xfrm>
          <a:prstGeom prst="rect">
            <a:avLst/>
          </a:prstGeom>
          <a:solidFill>
            <a:schemeClr val="tx2">
              <a:lumMod val="20000"/>
              <a:lumOff val="80000"/>
            </a:schemeClr>
          </a:solidFill>
          <a:ln>
            <a:solidFill>
              <a:schemeClr val="tx1"/>
            </a:solidFill>
          </a:ln>
        </p:spPr>
        <p:txBody>
          <a:bodyPr wrap="square" rtlCol="0">
            <a:spAutoFit/>
          </a:bodyPr>
          <a:lstStyle/>
          <a:p>
            <a:r>
              <a:rPr lang="en-US" sz="1400" dirty="0" smtClean="0"/>
              <a:t>In the R1 module </a:t>
            </a:r>
            <a:r>
              <a:rPr lang="en-US" sz="1400" dirty="0"/>
              <a:t>(</a:t>
            </a:r>
            <a:r>
              <a:rPr lang="en-US" sz="1400" dirty="0" smtClean="0"/>
              <a:t>above) Incomplete Accessions </a:t>
            </a:r>
          </a:p>
          <a:p>
            <a:r>
              <a:rPr lang="en-US" sz="1400" dirty="0"/>
              <a:t>a</a:t>
            </a:r>
            <a:r>
              <a:rPr lang="en-US" sz="1400" dirty="0" smtClean="0"/>
              <a:t>re found to the right of the Pending</a:t>
            </a:r>
          </a:p>
          <a:p>
            <a:r>
              <a:rPr lang="en-US" sz="1400" dirty="0" smtClean="0"/>
              <a:t>Transactions tab. </a:t>
            </a:r>
          </a:p>
          <a:p>
            <a:endParaRPr lang="en-US" sz="1400" dirty="0"/>
          </a:p>
          <a:p>
            <a:r>
              <a:rPr lang="en-US" sz="1400" dirty="0" smtClean="0"/>
              <a:t>Most information that can be recorded in an accessioned animal can be recorded in an Incomplete Accession such as weights and</a:t>
            </a:r>
          </a:p>
          <a:p>
            <a:r>
              <a:rPr lang="en-US" sz="1400" dirty="0" smtClean="0"/>
              <a:t>identifiers. An IC cannot be put into an  Enclosure or a Collection, Parent Information cannot be added and subsequent Transactions such as Dispositions or Deaths cannot be</a:t>
            </a:r>
          </a:p>
          <a:p>
            <a:r>
              <a:rPr lang="en-US" sz="1400" dirty="0" smtClean="0"/>
              <a:t>recorded. </a:t>
            </a:r>
          </a:p>
          <a:p>
            <a:endParaRPr lang="en-US" sz="1400" dirty="0"/>
          </a:p>
          <a:p>
            <a:r>
              <a:rPr lang="en-US" sz="1400" dirty="0" smtClean="0"/>
              <a:t>In the R2 module (left) the Veterinarian can</a:t>
            </a:r>
          </a:p>
          <a:p>
            <a:r>
              <a:rPr lang="en-US" sz="1400" dirty="0"/>
              <a:t>f</a:t>
            </a:r>
            <a:r>
              <a:rPr lang="en-US" sz="1400" dirty="0" smtClean="0"/>
              <a:t>ind the Incomplete Accession record just as </a:t>
            </a:r>
          </a:p>
          <a:p>
            <a:r>
              <a:rPr lang="en-US" sz="1400" dirty="0" smtClean="0"/>
              <a:t>they can find a permanently accessioned record.</a:t>
            </a:r>
            <a:endParaRPr lang="en-GB" sz="1400" dirty="0"/>
          </a:p>
        </p:txBody>
      </p:sp>
    </p:spTree>
    <p:extLst>
      <p:ext uri="{BB962C8B-B14F-4D97-AF65-F5344CB8AC3E}">
        <p14:creationId xmlns:p14="http://schemas.microsoft.com/office/powerpoint/2010/main" val="41249966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Associating an Incomplete Accession with an Actual Accession</a:t>
            </a:r>
            <a:endParaRPr lang="en-GB" sz="3600" dirty="0"/>
          </a:p>
        </p:txBody>
      </p:sp>
      <p:pic>
        <p:nvPicPr>
          <p:cNvPr id="4" name="Picture 2"/>
          <p:cNvPicPr>
            <a:picLocks noGrp="1" noChangeAspect="1"/>
          </p:cNvPicPr>
          <p:nvPr>
            <p:ph idx="1"/>
          </p:nvPr>
        </p:nvPicPr>
        <p:blipFill>
          <a:blip r:embed="rId2"/>
          <a:stretch>
            <a:fillRect/>
          </a:stretch>
        </p:blipFill>
        <p:spPr>
          <a:xfrm>
            <a:off x="305383" y="1542290"/>
            <a:ext cx="5309806" cy="3929257"/>
          </a:xfrm>
          <a:prstGeom prst="rect">
            <a:avLst/>
          </a:prstGeom>
          <a:ln>
            <a:solidFill>
              <a:schemeClr val="tx1"/>
            </a:solidFill>
          </a:ln>
        </p:spPr>
      </p:pic>
      <p:pic>
        <p:nvPicPr>
          <p:cNvPr id="5" name="Picture 5"/>
          <p:cNvPicPr>
            <a:picLocks noChangeAspect="1"/>
          </p:cNvPicPr>
          <p:nvPr/>
        </p:nvPicPr>
        <p:blipFill>
          <a:blip r:embed="rId3"/>
          <a:stretch>
            <a:fillRect/>
          </a:stretch>
        </p:blipFill>
        <p:spPr>
          <a:xfrm>
            <a:off x="1121535" y="3596425"/>
            <a:ext cx="6190476" cy="2095238"/>
          </a:xfrm>
          <a:prstGeom prst="rect">
            <a:avLst/>
          </a:prstGeom>
          <a:ln>
            <a:solidFill>
              <a:schemeClr val="tx1"/>
            </a:solidFill>
          </a:ln>
        </p:spPr>
      </p:pic>
      <p:sp>
        <p:nvSpPr>
          <p:cNvPr id="6" name="TextBox 3"/>
          <p:cNvSpPr txBox="1"/>
          <p:nvPr/>
        </p:nvSpPr>
        <p:spPr>
          <a:xfrm>
            <a:off x="4796164" y="1489395"/>
            <a:ext cx="4042453" cy="2308324"/>
          </a:xfrm>
          <a:prstGeom prst="rect">
            <a:avLst/>
          </a:prstGeom>
          <a:solidFill>
            <a:schemeClr val="tx2">
              <a:lumMod val="20000"/>
              <a:lumOff val="80000"/>
            </a:schemeClr>
          </a:solidFill>
          <a:ln>
            <a:solidFill>
              <a:schemeClr val="tx1"/>
            </a:solidFill>
          </a:ln>
        </p:spPr>
        <p:txBody>
          <a:bodyPr wrap="none" rtlCol="0">
            <a:spAutoFit/>
          </a:bodyPr>
          <a:lstStyle/>
          <a:p>
            <a:r>
              <a:rPr lang="en-US" dirty="0" smtClean="0"/>
              <a:t>When a permanent accession is created,</a:t>
            </a:r>
          </a:p>
          <a:p>
            <a:r>
              <a:rPr lang="en-US" dirty="0"/>
              <a:t>i</a:t>
            </a:r>
            <a:r>
              <a:rPr lang="en-US" dirty="0" smtClean="0"/>
              <a:t>f the application finds any possible</a:t>
            </a:r>
          </a:p>
          <a:p>
            <a:r>
              <a:rPr lang="en-US" dirty="0"/>
              <a:t>m</a:t>
            </a:r>
            <a:r>
              <a:rPr lang="en-US" dirty="0" smtClean="0"/>
              <a:t>atches in Incomplete Accessions you</a:t>
            </a:r>
          </a:p>
          <a:p>
            <a:r>
              <a:rPr lang="en-US" dirty="0"/>
              <a:t>w</a:t>
            </a:r>
            <a:r>
              <a:rPr lang="en-US" dirty="0" smtClean="0"/>
              <a:t>ill be asked if you wish to associate</a:t>
            </a:r>
          </a:p>
          <a:p>
            <a:r>
              <a:rPr lang="en-US" dirty="0"/>
              <a:t>a</a:t>
            </a:r>
            <a:r>
              <a:rPr lang="en-US" dirty="0" smtClean="0"/>
              <a:t>ny of these records with your accession.</a:t>
            </a:r>
          </a:p>
          <a:p>
            <a:r>
              <a:rPr lang="en-US" dirty="0" smtClean="0"/>
              <a:t>Check the appropriate record and select</a:t>
            </a:r>
          </a:p>
          <a:p>
            <a:r>
              <a:rPr lang="en-US" dirty="0" smtClean="0"/>
              <a:t>“Associate With Incomplete Accession”.</a:t>
            </a:r>
          </a:p>
          <a:p>
            <a:endParaRPr lang="en-GB" dirty="0"/>
          </a:p>
        </p:txBody>
      </p:sp>
    </p:spTree>
    <p:extLst>
      <p:ext uri="{BB962C8B-B14F-4D97-AF65-F5344CB8AC3E}">
        <p14:creationId xmlns:p14="http://schemas.microsoft.com/office/powerpoint/2010/main" val="23599674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Another Way</a:t>
            </a:r>
            <a:endParaRPr lang="en-GB" dirty="0"/>
          </a:p>
        </p:txBody>
      </p:sp>
      <p:pic>
        <p:nvPicPr>
          <p:cNvPr id="4" name="Picture 2"/>
          <p:cNvPicPr>
            <a:picLocks noGrp="1" noChangeAspect="1"/>
          </p:cNvPicPr>
          <p:nvPr>
            <p:ph idx="1"/>
          </p:nvPr>
        </p:nvPicPr>
        <p:blipFill>
          <a:blip r:embed="rId2"/>
          <a:stretch>
            <a:fillRect/>
          </a:stretch>
        </p:blipFill>
        <p:spPr>
          <a:xfrm>
            <a:off x="276762" y="1601033"/>
            <a:ext cx="6361905" cy="1314286"/>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276762" y="3102735"/>
            <a:ext cx="4295238" cy="2390476"/>
          </a:xfrm>
          <a:prstGeom prst="rect">
            <a:avLst/>
          </a:prstGeom>
          <a:ln>
            <a:solidFill>
              <a:schemeClr val="tx1"/>
            </a:solidFill>
          </a:ln>
        </p:spPr>
      </p:pic>
      <p:sp>
        <p:nvSpPr>
          <p:cNvPr id="6" name="TextBox 4"/>
          <p:cNvSpPr txBox="1"/>
          <p:nvPr/>
        </p:nvSpPr>
        <p:spPr>
          <a:xfrm>
            <a:off x="4797448" y="2964199"/>
            <a:ext cx="4082208" cy="2031325"/>
          </a:xfrm>
          <a:prstGeom prst="rect">
            <a:avLst/>
          </a:prstGeom>
          <a:solidFill>
            <a:schemeClr val="tx2">
              <a:lumMod val="20000"/>
              <a:lumOff val="80000"/>
            </a:schemeClr>
          </a:solidFill>
          <a:ln>
            <a:solidFill>
              <a:schemeClr val="tx1"/>
            </a:solidFill>
          </a:ln>
        </p:spPr>
        <p:txBody>
          <a:bodyPr wrap="none" rtlCol="0">
            <a:spAutoFit/>
          </a:bodyPr>
          <a:lstStyle/>
          <a:p>
            <a:r>
              <a:rPr lang="en-US" dirty="0" smtClean="0"/>
              <a:t>If you don’t associate the permanent</a:t>
            </a:r>
          </a:p>
          <a:p>
            <a:r>
              <a:rPr lang="en-US" dirty="0"/>
              <a:t>a</a:t>
            </a:r>
            <a:r>
              <a:rPr lang="en-US" dirty="0" smtClean="0"/>
              <a:t>ccession with the Incomplete Accession,</a:t>
            </a:r>
          </a:p>
          <a:p>
            <a:r>
              <a:rPr lang="en-US" dirty="0"/>
              <a:t>t</a:t>
            </a:r>
            <a:r>
              <a:rPr lang="en-US" dirty="0" smtClean="0"/>
              <a:t>he Incomplete Accession will remain in</a:t>
            </a:r>
          </a:p>
          <a:p>
            <a:r>
              <a:rPr lang="en-US" dirty="0"/>
              <a:t>t</a:t>
            </a:r>
            <a:r>
              <a:rPr lang="en-US" dirty="0" smtClean="0"/>
              <a:t>he grid. You can select it and choose</a:t>
            </a:r>
          </a:p>
          <a:p>
            <a:r>
              <a:rPr lang="en-US" dirty="0"/>
              <a:t>t</a:t>
            </a:r>
            <a:r>
              <a:rPr lang="en-US" dirty="0" smtClean="0"/>
              <a:t>o “Complete Selected”. You will be</a:t>
            </a:r>
          </a:p>
          <a:p>
            <a:r>
              <a:rPr lang="en-US" dirty="0"/>
              <a:t>a</a:t>
            </a:r>
            <a:r>
              <a:rPr lang="en-US" dirty="0" smtClean="0"/>
              <a:t>sked what animal the Incomplete</a:t>
            </a:r>
          </a:p>
          <a:p>
            <a:r>
              <a:rPr lang="en-US" dirty="0" smtClean="0"/>
              <a:t>Accession should be associated with.</a:t>
            </a:r>
            <a:endParaRPr lang="en-GB" dirty="0"/>
          </a:p>
        </p:txBody>
      </p:sp>
    </p:spTree>
    <p:extLst>
      <p:ext uri="{BB962C8B-B14F-4D97-AF65-F5344CB8AC3E}">
        <p14:creationId xmlns:p14="http://schemas.microsoft.com/office/powerpoint/2010/main" val="31173809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7781254" cy="850975"/>
          </a:xfrm>
        </p:spPr>
        <p:txBody>
          <a:bodyPr>
            <a:normAutofit/>
          </a:bodyPr>
          <a:lstStyle/>
          <a:p>
            <a:pPr algn="ctr"/>
            <a:r>
              <a:rPr lang="en-US" sz="4000" dirty="0"/>
              <a:t>If the Information is Different</a:t>
            </a:r>
            <a:endParaRPr lang="en-GB" sz="4000" dirty="0"/>
          </a:p>
        </p:txBody>
      </p:sp>
      <p:pic>
        <p:nvPicPr>
          <p:cNvPr id="4" name="Picture 3"/>
          <p:cNvPicPr>
            <a:picLocks noGrp="1" noChangeAspect="1"/>
          </p:cNvPicPr>
          <p:nvPr>
            <p:ph idx="1"/>
          </p:nvPr>
        </p:nvPicPr>
        <p:blipFill>
          <a:blip r:embed="rId2"/>
          <a:stretch>
            <a:fillRect/>
          </a:stretch>
        </p:blipFill>
        <p:spPr>
          <a:xfrm>
            <a:off x="1418643" y="1216101"/>
            <a:ext cx="5626101" cy="2175426"/>
          </a:xfrm>
          <a:prstGeom prst="rect">
            <a:avLst/>
          </a:prstGeom>
          <a:ln>
            <a:solidFill>
              <a:schemeClr val="tx1"/>
            </a:solidFill>
          </a:ln>
        </p:spPr>
      </p:pic>
      <p:sp>
        <p:nvSpPr>
          <p:cNvPr id="5" name="TextBox 4"/>
          <p:cNvSpPr txBox="1"/>
          <p:nvPr/>
        </p:nvSpPr>
        <p:spPr>
          <a:xfrm>
            <a:off x="304800" y="3391527"/>
            <a:ext cx="8210550" cy="1569660"/>
          </a:xfrm>
          <a:prstGeom prst="rect">
            <a:avLst/>
          </a:prstGeom>
          <a:solidFill>
            <a:schemeClr val="tx2">
              <a:lumMod val="20000"/>
              <a:lumOff val="80000"/>
            </a:schemeClr>
          </a:solidFill>
          <a:ln>
            <a:solidFill>
              <a:schemeClr val="tx1"/>
            </a:solidFill>
          </a:ln>
        </p:spPr>
        <p:txBody>
          <a:bodyPr wrap="square" rtlCol="0">
            <a:spAutoFit/>
          </a:bodyPr>
          <a:lstStyle/>
          <a:p>
            <a:r>
              <a:rPr lang="en-US" sz="1600" dirty="0" smtClean="0"/>
              <a:t>If the information for the permanent accession does not match the information recorded for the Incomplete Accession you will be asked which information you wish to keep. In this example the birth date was different. We chose to keep the accessioned animal’s</a:t>
            </a:r>
          </a:p>
          <a:p>
            <a:r>
              <a:rPr lang="en-US" sz="1600" dirty="0"/>
              <a:t>i</a:t>
            </a:r>
            <a:r>
              <a:rPr lang="en-US" sz="1600" dirty="0" smtClean="0"/>
              <a:t>nformation. Any data recorded in the Incomplete Accession record will be migrated into the permanent record. The GAN of the Incomplete Accession becomes an Old Accession Number in the Identifiers grid. </a:t>
            </a:r>
            <a:endParaRPr lang="en-GB" sz="1600" dirty="0"/>
          </a:p>
        </p:txBody>
      </p:sp>
      <p:pic>
        <p:nvPicPr>
          <p:cNvPr id="6" name="Picture 5"/>
          <p:cNvPicPr>
            <a:picLocks noChangeAspect="1"/>
          </p:cNvPicPr>
          <p:nvPr/>
        </p:nvPicPr>
        <p:blipFill>
          <a:blip r:embed="rId3"/>
          <a:stretch>
            <a:fillRect/>
          </a:stretch>
        </p:blipFill>
        <p:spPr>
          <a:xfrm>
            <a:off x="1662156" y="5092365"/>
            <a:ext cx="3883659" cy="1155469"/>
          </a:xfrm>
          <a:prstGeom prst="rect">
            <a:avLst/>
          </a:prstGeom>
          <a:ln>
            <a:solidFill>
              <a:schemeClr val="tx1"/>
            </a:solidFill>
          </a:ln>
        </p:spPr>
      </p:pic>
    </p:spTree>
    <p:extLst>
      <p:ext uri="{BB962C8B-B14F-4D97-AF65-F5344CB8AC3E}">
        <p14:creationId xmlns:p14="http://schemas.microsoft.com/office/powerpoint/2010/main" val="34018046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R2 is on its way to you!</a:t>
            </a:r>
            <a:endParaRPr lang="en-GB" dirty="0"/>
          </a:p>
        </p:txBody>
      </p:sp>
      <p:pic>
        <p:nvPicPr>
          <p:cNvPr id="4" name="Pictur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6986" y="1690688"/>
            <a:ext cx="4364202" cy="3113131"/>
          </a:xfrm>
          <a:prstGeom prst="rect">
            <a:avLst/>
          </a:prstGeom>
          <a:effectLst>
            <a:softEdge rad="127000"/>
          </a:effectLst>
        </p:spPr>
      </p:pic>
    </p:spTree>
    <p:extLst>
      <p:ext uri="{BB962C8B-B14F-4D97-AF65-F5344CB8AC3E}">
        <p14:creationId xmlns:p14="http://schemas.microsoft.com/office/powerpoint/2010/main" val="1168537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The Four Modules</a:t>
            </a:r>
            <a:endParaRPr lang="en-GB" dirty="0"/>
          </a:p>
        </p:txBody>
      </p:sp>
      <p:sp>
        <p:nvSpPr>
          <p:cNvPr id="4" name="Content Placeholder 3"/>
          <p:cNvSpPr txBox="1">
            <a:spLocks/>
          </p:cNvSpPr>
          <p:nvPr/>
        </p:nvSpPr>
        <p:spPr>
          <a:xfrm>
            <a:off x="4343400" y="1690689"/>
            <a:ext cx="3886200" cy="3992562"/>
          </a:xfrm>
          <a:prstGeom prst="rect">
            <a:avLst/>
          </a:prstGeom>
          <a:solidFill>
            <a:schemeClr val="accent1">
              <a:lumMod val="20000"/>
              <a:lumOff val="80000"/>
            </a:schemeClr>
          </a:solidFill>
          <a:ln>
            <a:solidFill>
              <a:schemeClr val="tx1"/>
            </a:solidFill>
          </a:ln>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Pharmacy Inventory</a:t>
            </a:r>
          </a:p>
          <a:p>
            <a:pPr lvl="1"/>
            <a:r>
              <a:rPr lang="en-US" smtClean="0"/>
              <a:t>Your supply of drugs</a:t>
            </a:r>
          </a:p>
          <a:p>
            <a:pPr lvl="2"/>
            <a:r>
              <a:rPr lang="en-US" smtClean="0"/>
              <a:t>Often track controlled substances </a:t>
            </a:r>
          </a:p>
          <a:p>
            <a:pPr lvl="1"/>
            <a:r>
              <a:rPr lang="en-US" smtClean="0"/>
              <a:t>Tracks usage/availability</a:t>
            </a:r>
          </a:p>
          <a:p>
            <a:r>
              <a:rPr lang="en-US" smtClean="0"/>
              <a:t>Medical Records</a:t>
            </a:r>
          </a:p>
          <a:p>
            <a:pPr lvl="1"/>
            <a:r>
              <a:rPr lang="en-US" smtClean="0"/>
              <a:t>All the medical records on all the animals in your collection</a:t>
            </a:r>
          </a:p>
          <a:p>
            <a:r>
              <a:rPr lang="en-US" smtClean="0"/>
              <a:t>Medical Reports</a:t>
            </a:r>
          </a:p>
          <a:p>
            <a:pPr lvl="1"/>
            <a:r>
              <a:rPr lang="en-US" smtClean="0"/>
              <a:t>Anesthesia Summary</a:t>
            </a:r>
          </a:p>
          <a:p>
            <a:pPr lvl="1"/>
            <a:r>
              <a:rPr lang="en-US" smtClean="0"/>
              <a:t>Samples/Tests/Results</a:t>
            </a:r>
          </a:p>
          <a:p>
            <a:pPr lvl="1"/>
            <a:r>
              <a:rPr lang="en-US" smtClean="0"/>
              <a:t>Unresolved Medical Issues</a:t>
            </a:r>
          </a:p>
          <a:p>
            <a:pPr lvl="1"/>
            <a:r>
              <a:rPr lang="en-US" smtClean="0"/>
              <a:t>Complete Medical History</a:t>
            </a:r>
          </a:p>
          <a:p>
            <a:r>
              <a:rPr lang="en-US" smtClean="0"/>
              <a:t>Dictionary</a:t>
            </a:r>
          </a:p>
          <a:p>
            <a:pPr lvl="1"/>
            <a:r>
              <a:rPr lang="en-US" smtClean="0"/>
              <a:t>Term</a:t>
            </a:r>
          </a:p>
          <a:p>
            <a:pPr lvl="1"/>
            <a:r>
              <a:rPr lang="en-US" smtClean="0"/>
              <a:t>Treatment </a:t>
            </a:r>
          </a:p>
          <a:p>
            <a:pPr lvl="1"/>
            <a:r>
              <a:rPr lang="en-US" smtClean="0"/>
              <a:t>Test</a:t>
            </a:r>
          </a:p>
          <a:p>
            <a:endParaRPr lang="en-GB" dirty="0"/>
          </a:p>
        </p:txBody>
      </p:sp>
      <p:pic>
        <p:nvPicPr>
          <p:cNvPr id="5" name="Picture 4"/>
          <p:cNvPicPr>
            <a:picLocks noChangeAspect="1"/>
          </p:cNvPicPr>
          <p:nvPr/>
        </p:nvPicPr>
        <p:blipFill>
          <a:blip r:embed="rId2"/>
          <a:stretch>
            <a:fillRect/>
          </a:stretch>
        </p:blipFill>
        <p:spPr>
          <a:xfrm>
            <a:off x="628650" y="2235558"/>
            <a:ext cx="3303976" cy="2209800"/>
          </a:xfrm>
          <a:prstGeom prst="rect">
            <a:avLst/>
          </a:prstGeom>
        </p:spPr>
      </p:pic>
    </p:spTree>
    <p:extLst>
      <p:ext uri="{BB962C8B-B14F-4D97-AF65-F5344CB8AC3E}">
        <p14:creationId xmlns:p14="http://schemas.microsoft.com/office/powerpoint/2010/main" val="648686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Medical Records – the Dashboard</a:t>
            </a:r>
            <a:endParaRPr lang="en-GB" sz="4000" dirty="0"/>
          </a:p>
        </p:txBody>
      </p:sp>
      <p:pic>
        <p:nvPicPr>
          <p:cNvPr id="4" name="Picture 4"/>
          <p:cNvPicPr>
            <a:picLocks noChangeAspect="1"/>
          </p:cNvPicPr>
          <p:nvPr/>
        </p:nvPicPr>
        <p:blipFill>
          <a:blip r:embed="rId2"/>
          <a:stretch>
            <a:fillRect/>
          </a:stretch>
        </p:blipFill>
        <p:spPr>
          <a:xfrm>
            <a:off x="688386" y="1316193"/>
            <a:ext cx="7493427" cy="3588104"/>
          </a:xfrm>
          <a:prstGeom prst="rect">
            <a:avLst/>
          </a:prstGeom>
          <a:ln>
            <a:solidFill>
              <a:schemeClr val="tx1"/>
            </a:solidFill>
          </a:ln>
        </p:spPr>
      </p:pic>
      <p:sp>
        <p:nvSpPr>
          <p:cNvPr id="5" name="TextBox 5"/>
          <p:cNvSpPr txBox="1"/>
          <p:nvPr/>
        </p:nvSpPr>
        <p:spPr>
          <a:xfrm>
            <a:off x="838199" y="4415307"/>
            <a:ext cx="7343613" cy="1384995"/>
          </a:xfrm>
          <a:prstGeom prst="rect">
            <a:avLst/>
          </a:prstGeom>
          <a:solidFill>
            <a:schemeClr val="accent1">
              <a:lumMod val="20000"/>
              <a:lumOff val="80000"/>
            </a:schemeClr>
          </a:solidFill>
          <a:ln>
            <a:solidFill>
              <a:schemeClr val="tx1"/>
            </a:solidFill>
          </a:ln>
        </p:spPr>
        <p:txBody>
          <a:bodyPr wrap="square" rtlCol="0">
            <a:spAutoFit/>
          </a:bodyPr>
          <a:lstStyle/>
          <a:p>
            <a:r>
              <a:rPr lang="en-US" sz="1400" dirty="0" smtClean="0"/>
              <a:t>When you first open the Medical Records module the most recent entries</a:t>
            </a:r>
          </a:p>
          <a:p>
            <a:r>
              <a:rPr lang="en-US" sz="1400" dirty="0"/>
              <a:t>w</a:t>
            </a:r>
            <a:r>
              <a:rPr lang="en-US" sz="1400" dirty="0" smtClean="0"/>
              <a:t>ill display in the middle. The left hand side indicates how many of each</a:t>
            </a:r>
          </a:p>
          <a:p>
            <a:r>
              <a:rPr lang="en-US" sz="1400" dirty="0"/>
              <a:t>t</a:t>
            </a:r>
            <a:r>
              <a:rPr lang="en-US" sz="1400" dirty="0" smtClean="0"/>
              <a:t>ype of record are included. Note how the icons allow you to easily spot</a:t>
            </a:r>
          </a:p>
          <a:p>
            <a:r>
              <a:rPr lang="en-US" sz="1400" dirty="0"/>
              <a:t>d</a:t>
            </a:r>
            <a:r>
              <a:rPr lang="en-US" sz="1400" dirty="0" smtClean="0"/>
              <a:t>ifferent record types. You can easily find the 3 Tests &amp; Results records (red) </a:t>
            </a:r>
          </a:p>
          <a:p>
            <a:r>
              <a:rPr lang="en-US" sz="1400" dirty="0"/>
              <a:t>a</a:t>
            </a:r>
            <a:r>
              <a:rPr lang="en-US" sz="1400" dirty="0" smtClean="0"/>
              <a:t>nd the 2 Samples records (blue). The date range default is for the past</a:t>
            </a:r>
          </a:p>
          <a:p>
            <a:r>
              <a:rPr lang="en-US" sz="1400" dirty="0" smtClean="0"/>
              <a:t>7 days.</a:t>
            </a:r>
            <a:endParaRPr lang="en-GB" sz="1400" dirty="0"/>
          </a:p>
        </p:txBody>
      </p:sp>
    </p:spTree>
    <p:extLst>
      <p:ext uri="{BB962C8B-B14F-4D97-AF65-F5344CB8AC3E}">
        <p14:creationId xmlns:p14="http://schemas.microsoft.com/office/powerpoint/2010/main" val="820883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Opening an Animal Record </a:t>
            </a:r>
            <a:endParaRPr lang="en-GB" dirty="0"/>
          </a:p>
        </p:txBody>
      </p:sp>
      <p:sp>
        <p:nvSpPr>
          <p:cNvPr id="5" name="TextBox 3"/>
          <p:cNvSpPr txBox="1"/>
          <p:nvPr/>
        </p:nvSpPr>
        <p:spPr>
          <a:xfrm>
            <a:off x="5245473" y="2313685"/>
            <a:ext cx="3659335" cy="2308324"/>
          </a:xfrm>
          <a:prstGeom prst="rect">
            <a:avLst/>
          </a:prstGeom>
          <a:noFill/>
        </p:spPr>
        <p:txBody>
          <a:bodyPr wrap="none" rtlCol="0">
            <a:spAutoFit/>
          </a:bodyPr>
          <a:lstStyle/>
          <a:p>
            <a:r>
              <a:rPr lang="en-US" sz="2400" dirty="0" smtClean="0"/>
              <a:t>To open a record for a </a:t>
            </a:r>
          </a:p>
          <a:p>
            <a:r>
              <a:rPr lang="en-US" sz="2400" dirty="0"/>
              <a:t>s</a:t>
            </a:r>
            <a:r>
              <a:rPr lang="en-US" sz="2400" dirty="0" smtClean="0"/>
              <a:t>pecific animal or group </a:t>
            </a:r>
          </a:p>
          <a:p>
            <a:r>
              <a:rPr lang="en-US" sz="2400" dirty="0" smtClean="0"/>
              <a:t>type in the GAN, Local ID, </a:t>
            </a:r>
          </a:p>
          <a:p>
            <a:r>
              <a:rPr lang="en-US" sz="2400" dirty="0" smtClean="0"/>
              <a:t>or other identifier such as</a:t>
            </a:r>
          </a:p>
          <a:p>
            <a:r>
              <a:rPr lang="en-US" sz="2400" dirty="0"/>
              <a:t>t</a:t>
            </a:r>
            <a:r>
              <a:rPr lang="en-US" sz="2400" dirty="0" smtClean="0"/>
              <a:t>ransponder into the search</a:t>
            </a:r>
          </a:p>
          <a:p>
            <a:r>
              <a:rPr lang="en-US" sz="2400" dirty="0" smtClean="0"/>
              <a:t>field</a:t>
            </a:r>
            <a:endParaRPr lang="en-GB" sz="2400" dirty="0"/>
          </a:p>
        </p:txBody>
      </p:sp>
      <p:pic>
        <p:nvPicPr>
          <p:cNvPr id="6" name="Picture 2"/>
          <p:cNvPicPr>
            <a:picLocks noChangeAspect="1"/>
          </p:cNvPicPr>
          <p:nvPr/>
        </p:nvPicPr>
        <p:blipFill>
          <a:blip r:embed="rId2"/>
          <a:stretch>
            <a:fillRect/>
          </a:stretch>
        </p:blipFill>
        <p:spPr>
          <a:xfrm>
            <a:off x="628650" y="1690689"/>
            <a:ext cx="4066667" cy="3904762"/>
          </a:xfrm>
          <a:prstGeom prst="rect">
            <a:avLst/>
          </a:prstGeom>
          <a:ln>
            <a:solidFill>
              <a:schemeClr val="tx1"/>
            </a:solidFill>
          </a:ln>
        </p:spPr>
      </p:pic>
    </p:spTree>
    <p:extLst>
      <p:ext uri="{BB962C8B-B14F-4D97-AF65-F5344CB8AC3E}">
        <p14:creationId xmlns:p14="http://schemas.microsoft.com/office/powerpoint/2010/main" val="2312127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Record Selection</a:t>
            </a:r>
            <a:endParaRPr lang="en-GB" dirty="0"/>
          </a:p>
        </p:txBody>
      </p:sp>
      <p:sp>
        <p:nvSpPr>
          <p:cNvPr id="3" name="Tijdelijke aanduiding voor inhoud 2"/>
          <p:cNvSpPr>
            <a:spLocks noGrp="1"/>
          </p:cNvSpPr>
          <p:nvPr>
            <p:ph idx="1"/>
          </p:nvPr>
        </p:nvSpPr>
        <p:spPr/>
        <p:txBody>
          <a:bodyPr/>
          <a:lstStyle/>
          <a:p>
            <a:endParaRPr lang="en-GB"/>
          </a:p>
        </p:txBody>
      </p:sp>
      <p:pic>
        <p:nvPicPr>
          <p:cNvPr id="6" name="Picture 2"/>
          <p:cNvPicPr>
            <a:picLocks noChangeAspect="1"/>
          </p:cNvPicPr>
          <p:nvPr/>
        </p:nvPicPr>
        <p:blipFill>
          <a:blip r:embed="rId2"/>
          <a:stretch>
            <a:fillRect/>
          </a:stretch>
        </p:blipFill>
        <p:spPr>
          <a:xfrm>
            <a:off x="457200" y="1752600"/>
            <a:ext cx="7924800" cy="3856653"/>
          </a:xfrm>
          <a:prstGeom prst="rect">
            <a:avLst/>
          </a:prstGeom>
        </p:spPr>
      </p:pic>
      <p:pic>
        <p:nvPicPr>
          <p:cNvPr id="7" name="Picture 4"/>
          <p:cNvPicPr>
            <a:picLocks noChangeAspect="1"/>
          </p:cNvPicPr>
          <p:nvPr/>
        </p:nvPicPr>
        <p:blipFill>
          <a:blip r:embed="rId3"/>
          <a:stretch>
            <a:fillRect/>
          </a:stretch>
        </p:blipFill>
        <p:spPr>
          <a:xfrm>
            <a:off x="457200" y="4212848"/>
            <a:ext cx="1590476" cy="1761905"/>
          </a:xfrm>
          <a:prstGeom prst="rect">
            <a:avLst/>
          </a:prstGeom>
        </p:spPr>
      </p:pic>
      <p:cxnSp>
        <p:nvCxnSpPr>
          <p:cNvPr id="8" name="Straight Arrow Connector 6"/>
          <p:cNvCxnSpPr/>
          <p:nvPr/>
        </p:nvCxnSpPr>
        <p:spPr>
          <a:xfrm flipH="1">
            <a:off x="1600200" y="2438400"/>
            <a:ext cx="304800" cy="17014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3"/>
          <p:cNvSpPr txBox="1"/>
          <p:nvPr/>
        </p:nvSpPr>
        <p:spPr>
          <a:xfrm>
            <a:off x="2402579" y="2157432"/>
            <a:ext cx="6284221" cy="3046988"/>
          </a:xfrm>
          <a:prstGeom prst="rect">
            <a:avLst/>
          </a:prstGeom>
          <a:solidFill>
            <a:schemeClr val="tx2">
              <a:lumMod val="20000"/>
              <a:lumOff val="80000"/>
            </a:schemeClr>
          </a:solidFill>
          <a:ln>
            <a:solidFill>
              <a:schemeClr val="tx1"/>
            </a:solidFill>
          </a:ln>
        </p:spPr>
        <p:txBody>
          <a:bodyPr wrap="none" rtlCol="0">
            <a:spAutoFit/>
          </a:bodyPr>
          <a:lstStyle/>
          <a:p>
            <a:r>
              <a:rPr lang="en-US" sz="2400" dirty="0" smtClean="0"/>
              <a:t>The left side controls the selection of the records</a:t>
            </a:r>
          </a:p>
          <a:p>
            <a:r>
              <a:rPr lang="en-US" sz="2400" dirty="0"/>
              <a:t>y</a:t>
            </a:r>
            <a:r>
              <a:rPr lang="en-US" sz="2400" dirty="0" smtClean="0"/>
              <a:t>ou want to view. There are 7 active topics you</a:t>
            </a:r>
          </a:p>
          <a:p>
            <a:r>
              <a:rPr lang="en-US" sz="2400" dirty="0"/>
              <a:t>c</a:t>
            </a:r>
            <a:r>
              <a:rPr lang="en-US" sz="2400" dirty="0" smtClean="0"/>
              <a:t>an select from in this first release.</a:t>
            </a:r>
          </a:p>
          <a:p>
            <a:endParaRPr lang="en-US" sz="2400" dirty="0"/>
          </a:p>
          <a:p>
            <a:r>
              <a:rPr lang="en-US" sz="2400" dirty="0" smtClean="0"/>
              <a:t>The date range default when an animal record is </a:t>
            </a:r>
          </a:p>
          <a:p>
            <a:r>
              <a:rPr lang="en-US" sz="2400" dirty="0"/>
              <a:t>s</a:t>
            </a:r>
            <a:r>
              <a:rPr lang="en-US" sz="2400" dirty="0" smtClean="0"/>
              <a:t>elected is the life of the animal. Using the </a:t>
            </a:r>
          </a:p>
          <a:p>
            <a:r>
              <a:rPr lang="en-US" sz="2400" dirty="0" smtClean="0"/>
              <a:t>calendar icon you can adjust this to your</a:t>
            </a:r>
          </a:p>
          <a:p>
            <a:r>
              <a:rPr lang="en-US" sz="2400" dirty="0"/>
              <a:t>d</a:t>
            </a:r>
            <a:r>
              <a:rPr lang="en-US" sz="2400" dirty="0" smtClean="0"/>
              <a:t>esired date range.</a:t>
            </a:r>
            <a:endParaRPr lang="en-GB" sz="2400" dirty="0"/>
          </a:p>
        </p:txBody>
      </p:sp>
    </p:spTree>
    <p:extLst>
      <p:ext uri="{BB962C8B-B14F-4D97-AF65-F5344CB8AC3E}">
        <p14:creationId xmlns:p14="http://schemas.microsoft.com/office/powerpoint/2010/main" val="408182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List of Selected Records </a:t>
            </a:r>
            <a:endParaRPr lang="en-GB" dirty="0"/>
          </a:p>
        </p:txBody>
      </p:sp>
      <p:pic>
        <p:nvPicPr>
          <p:cNvPr id="4" name="Picture 2"/>
          <p:cNvPicPr>
            <a:picLocks noGrp="1" noChangeAspect="1"/>
          </p:cNvPicPr>
          <p:nvPr>
            <p:ph idx="1"/>
          </p:nvPr>
        </p:nvPicPr>
        <p:blipFill>
          <a:blip r:embed="rId2"/>
          <a:stretch>
            <a:fillRect/>
          </a:stretch>
        </p:blipFill>
        <p:spPr>
          <a:xfrm>
            <a:off x="435467" y="1690689"/>
            <a:ext cx="7886700" cy="3665649"/>
          </a:xfrm>
          <a:prstGeom prst="rect">
            <a:avLst/>
          </a:prstGeom>
          <a:ln>
            <a:solidFill>
              <a:schemeClr val="tx1"/>
            </a:solidFill>
          </a:ln>
        </p:spPr>
      </p:pic>
      <p:sp>
        <p:nvSpPr>
          <p:cNvPr id="5" name="TextBox 3"/>
          <p:cNvSpPr txBox="1"/>
          <p:nvPr/>
        </p:nvSpPr>
        <p:spPr>
          <a:xfrm>
            <a:off x="242284" y="3626544"/>
            <a:ext cx="6584944" cy="1200329"/>
          </a:xfrm>
          <a:prstGeom prst="rect">
            <a:avLst/>
          </a:prstGeom>
          <a:solidFill>
            <a:schemeClr val="tx2">
              <a:lumMod val="20000"/>
              <a:lumOff val="80000"/>
            </a:schemeClr>
          </a:solidFill>
          <a:ln>
            <a:solidFill>
              <a:schemeClr val="tx1"/>
            </a:solidFill>
          </a:ln>
        </p:spPr>
        <p:txBody>
          <a:bodyPr wrap="none" rtlCol="0">
            <a:spAutoFit/>
          </a:bodyPr>
          <a:lstStyle/>
          <a:p>
            <a:r>
              <a:rPr lang="en-US" sz="2400" dirty="0" smtClean="0"/>
              <a:t>We have selected Treatments &amp; Prescriptions</a:t>
            </a:r>
          </a:p>
          <a:p>
            <a:r>
              <a:rPr lang="en-US" sz="2400" dirty="0" smtClean="0"/>
              <a:t>from the left panel. Only this topic is now displayed</a:t>
            </a:r>
          </a:p>
          <a:p>
            <a:r>
              <a:rPr lang="en-US" sz="2400" dirty="0" smtClean="0"/>
              <a:t>with the most recent date at the top.</a:t>
            </a:r>
            <a:endParaRPr lang="en-GB" sz="2400" dirty="0"/>
          </a:p>
        </p:txBody>
      </p:sp>
    </p:spTree>
    <p:extLst>
      <p:ext uri="{BB962C8B-B14F-4D97-AF65-F5344CB8AC3E}">
        <p14:creationId xmlns:p14="http://schemas.microsoft.com/office/powerpoint/2010/main" val="3680752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Record Preview Pane</a:t>
            </a:r>
            <a:endParaRPr lang="en-GB" dirty="0"/>
          </a:p>
        </p:txBody>
      </p:sp>
      <p:pic>
        <p:nvPicPr>
          <p:cNvPr id="4" name="Picture 2"/>
          <p:cNvPicPr>
            <a:picLocks noGrp="1" noChangeAspect="1"/>
          </p:cNvPicPr>
          <p:nvPr>
            <p:ph idx="1"/>
          </p:nvPr>
        </p:nvPicPr>
        <p:blipFill>
          <a:blip r:embed="rId2"/>
          <a:stretch>
            <a:fillRect/>
          </a:stretch>
        </p:blipFill>
        <p:spPr>
          <a:xfrm>
            <a:off x="1417377" y="1452138"/>
            <a:ext cx="5717519" cy="4351338"/>
          </a:xfrm>
          <a:prstGeom prst="rect">
            <a:avLst/>
          </a:prstGeom>
          <a:ln>
            <a:solidFill>
              <a:schemeClr val="tx1"/>
            </a:solidFill>
          </a:ln>
        </p:spPr>
      </p:pic>
      <p:sp>
        <p:nvSpPr>
          <p:cNvPr id="5" name="TextBox 3"/>
          <p:cNvSpPr txBox="1"/>
          <p:nvPr/>
        </p:nvSpPr>
        <p:spPr>
          <a:xfrm>
            <a:off x="2205336" y="2674669"/>
            <a:ext cx="4594710" cy="1477328"/>
          </a:xfrm>
          <a:prstGeom prst="rect">
            <a:avLst/>
          </a:prstGeom>
          <a:solidFill>
            <a:schemeClr val="tx2">
              <a:lumMod val="20000"/>
              <a:lumOff val="80000"/>
            </a:schemeClr>
          </a:solidFill>
          <a:ln>
            <a:solidFill>
              <a:schemeClr val="tx1"/>
            </a:solidFill>
          </a:ln>
        </p:spPr>
        <p:txBody>
          <a:bodyPr wrap="square" rtlCol="0">
            <a:spAutoFit/>
          </a:bodyPr>
          <a:lstStyle/>
          <a:p>
            <a:r>
              <a:rPr lang="en-US" dirty="0" smtClean="0"/>
              <a:t>When a record is selected from the list,</a:t>
            </a:r>
          </a:p>
          <a:p>
            <a:r>
              <a:rPr lang="en-US" dirty="0"/>
              <a:t>t</a:t>
            </a:r>
            <a:r>
              <a:rPr lang="en-US" dirty="0" smtClean="0"/>
              <a:t>he lower center panel becomes a</a:t>
            </a:r>
          </a:p>
          <a:p>
            <a:r>
              <a:rPr lang="en-US" dirty="0"/>
              <a:t>p</a:t>
            </a:r>
            <a:r>
              <a:rPr lang="en-US" dirty="0" smtClean="0"/>
              <a:t>review pane for the information recorded.</a:t>
            </a:r>
          </a:p>
          <a:p>
            <a:r>
              <a:rPr lang="en-US" dirty="0" smtClean="0"/>
              <a:t>To view the entire entry select the</a:t>
            </a:r>
          </a:p>
          <a:p>
            <a:r>
              <a:rPr lang="en-US" dirty="0" smtClean="0"/>
              <a:t>Maximize button.</a:t>
            </a:r>
            <a:endParaRPr lang="en-GB" dirty="0"/>
          </a:p>
        </p:txBody>
      </p:sp>
    </p:spTree>
    <p:extLst>
      <p:ext uri="{BB962C8B-B14F-4D97-AF65-F5344CB8AC3E}">
        <p14:creationId xmlns:p14="http://schemas.microsoft.com/office/powerpoint/2010/main" val="2232831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Right Side Panel - Top</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3336702" y="2008031"/>
            <a:ext cx="5321066" cy="2895600"/>
          </a:xfrm>
          <a:prstGeom prst="rect">
            <a:avLst/>
          </a:prstGeom>
          <a:ln>
            <a:solidFill>
              <a:schemeClr val="tx1"/>
            </a:solidFill>
          </a:ln>
        </p:spPr>
      </p:pic>
      <p:sp>
        <p:nvSpPr>
          <p:cNvPr id="5" name="TextBox 3"/>
          <p:cNvSpPr txBox="1"/>
          <p:nvPr/>
        </p:nvSpPr>
        <p:spPr>
          <a:xfrm>
            <a:off x="628650" y="1519707"/>
            <a:ext cx="5299656" cy="4801314"/>
          </a:xfrm>
          <a:prstGeom prst="rect">
            <a:avLst/>
          </a:prstGeom>
          <a:solidFill>
            <a:schemeClr val="tx2">
              <a:lumMod val="20000"/>
              <a:lumOff val="80000"/>
            </a:schemeClr>
          </a:solidFill>
          <a:ln>
            <a:solidFill>
              <a:schemeClr val="tx1"/>
            </a:solidFill>
          </a:ln>
        </p:spPr>
        <p:txBody>
          <a:bodyPr wrap="square" rtlCol="0">
            <a:spAutoFit/>
          </a:bodyPr>
          <a:lstStyle/>
          <a:p>
            <a:r>
              <a:rPr lang="en-US" dirty="0" smtClean="0"/>
              <a:t>The top of the right side panel displays information</a:t>
            </a:r>
          </a:p>
          <a:p>
            <a:r>
              <a:rPr lang="en-US" dirty="0"/>
              <a:t>t</a:t>
            </a:r>
            <a:r>
              <a:rPr lang="en-US" dirty="0" smtClean="0"/>
              <a:t>hat is sourced from the R1 (Animal Husbandry)</a:t>
            </a:r>
          </a:p>
          <a:p>
            <a:r>
              <a:rPr lang="en-US" dirty="0"/>
              <a:t>m</a:t>
            </a:r>
            <a:r>
              <a:rPr lang="en-US" dirty="0" smtClean="0"/>
              <a:t>odule of ZIMS.</a:t>
            </a:r>
          </a:p>
          <a:p>
            <a:endParaRPr lang="en-US" dirty="0" smtClean="0"/>
          </a:p>
          <a:p>
            <a:r>
              <a:rPr lang="en-US" dirty="0" smtClean="0"/>
              <a:t>The GAN is a hyperlink to the animal record.</a:t>
            </a:r>
          </a:p>
          <a:p>
            <a:endParaRPr lang="en-US" dirty="0" smtClean="0"/>
          </a:p>
          <a:p>
            <a:r>
              <a:rPr lang="en-US" dirty="0" smtClean="0"/>
              <a:t>The Enclosure is a hyperlink to the Enclosure record.</a:t>
            </a:r>
          </a:p>
          <a:p>
            <a:endParaRPr lang="en-US" dirty="0" smtClean="0"/>
          </a:p>
          <a:p>
            <a:r>
              <a:rPr lang="en-US" dirty="0" smtClean="0"/>
              <a:t>The Owner and Holder are hyperlinks to the Institution</a:t>
            </a:r>
          </a:p>
          <a:p>
            <a:r>
              <a:rPr lang="en-US" dirty="0" smtClean="0"/>
              <a:t>record.</a:t>
            </a:r>
          </a:p>
          <a:p>
            <a:endParaRPr lang="en-US" dirty="0"/>
          </a:p>
          <a:p>
            <a:r>
              <a:rPr lang="en-US" dirty="0" smtClean="0"/>
              <a:t>The Last Weight may be sourced from the R1 module</a:t>
            </a:r>
          </a:p>
          <a:p>
            <a:r>
              <a:rPr lang="en-US" dirty="0"/>
              <a:t>o</a:t>
            </a:r>
            <a:r>
              <a:rPr lang="en-US" dirty="0" smtClean="0"/>
              <a:t>r it may have been entered directly into the Medical </a:t>
            </a:r>
          </a:p>
          <a:p>
            <a:r>
              <a:rPr lang="en-US" dirty="0" smtClean="0"/>
              <a:t>(R2) module. The Unit of Measure will always be</a:t>
            </a:r>
          </a:p>
          <a:p>
            <a:r>
              <a:rPr lang="en-US" dirty="0"/>
              <a:t>t</a:t>
            </a:r>
            <a:r>
              <a:rPr lang="en-US" dirty="0" smtClean="0"/>
              <a:t>he UOM selected in your Preferences, regardless of</a:t>
            </a:r>
          </a:p>
          <a:p>
            <a:r>
              <a:rPr lang="en-US" dirty="0"/>
              <a:t>w</a:t>
            </a:r>
            <a:r>
              <a:rPr lang="en-US" dirty="0" smtClean="0"/>
              <a:t>hat UOM was entered for the weight, and converted</a:t>
            </a:r>
          </a:p>
          <a:p>
            <a:r>
              <a:rPr lang="en-US" dirty="0" smtClean="0"/>
              <a:t>if required.</a:t>
            </a:r>
            <a:endParaRPr lang="en-GB" dirty="0"/>
          </a:p>
        </p:txBody>
      </p:sp>
    </p:spTree>
    <p:extLst>
      <p:ext uri="{BB962C8B-B14F-4D97-AF65-F5344CB8AC3E}">
        <p14:creationId xmlns:p14="http://schemas.microsoft.com/office/powerpoint/2010/main" val="2239673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nguage xmlns="00558959-21e2-49b6-8bc1-d46e8fb3ce16">EN</Language>
    <Module xmlns="00558959-21e2-49b6-8bc1-d46e8fb3ce16" xsi:nil="true"/>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Review xmlns="00558959-21e2-49b6-8bc1-d46e8fb3ce16">false</Review>
    <Content_x0020_Last_x0020_Updated_x0020_on_x003a_ xmlns="00558959-21e2-49b6-8bc1-d46e8fb3ce16" xsi:nil="true"/>
    <Permalink xmlns="00558959-21e2-49b6-8bc1-d46e8fb3ce16">
      <Url xsi:nil="true"/>
      <Description xsi:nil="true"/>
    </Permalink>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F6AD90C-D531-401B-B10F-E5753BC4C6DA}"/>
</file>

<file path=customXml/itemProps2.xml><?xml version="1.0" encoding="utf-8"?>
<ds:datastoreItem xmlns:ds="http://schemas.openxmlformats.org/officeDocument/2006/customXml" ds:itemID="{2E7A37A3-4366-48B1-B4B1-220329872A9C}"/>
</file>

<file path=customXml/itemProps3.xml><?xml version="1.0" encoding="utf-8"?>
<ds:datastoreItem xmlns:ds="http://schemas.openxmlformats.org/officeDocument/2006/customXml" ds:itemID="{4BABB4FB-8F39-4EDF-B821-0D35DA7FB425}"/>
</file>

<file path=docProps/app.xml><?xml version="1.0" encoding="utf-8"?>
<Properties xmlns="http://schemas.openxmlformats.org/officeDocument/2006/extended-properties" xmlns:vt="http://schemas.openxmlformats.org/officeDocument/2006/docPropsVTypes">
  <Template/>
  <TotalTime>230</TotalTime>
  <Words>1745</Words>
  <Application>Microsoft Office PowerPoint</Application>
  <PresentationFormat>Diavoorstelling (4:3)</PresentationFormat>
  <Paragraphs>241</Paragraphs>
  <Slides>28</Slides>
  <Notes>0</Notes>
  <HiddenSlides>0</HiddenSlides>
  <MMClips>0</MMClips>
  <ScaleCrop>false</ScaleCrop>
  <HeadingPairs>
    <vt:vector size="6" baseType="variant">
      <vt:variant>
        <vt:lpstr>Gebruikte lettertypen</vt:lpstr>
      </vt:variant>
      <vt:variant>
        <vt:i4>2</vt:i4>
      </vt:variant>
      <vt:variant>
        <vt:lpstr>Thema</vt:lpstr>
      </vt:variant>
      <vt:variant>
        <vt:i4>16</vt:i4>
      </vt:variant>
      <vt:variant>
        <vt:lpstr>Diatitels</vt:lpstr>
      </vt:variant>
      <vt:variant>
        <vt:i4>28</vt:i4>
      </vt:variant>
    </vt:vector>
  </HeadingPairs>
  <TitlesOfParts>
    <vt:vector size="46"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ZIMS With Medical Release 2.0 R2</vt:lpstr>
      <vt:lpstr>Navigation</vt:lpstr>
      <vt:lpstr>The Four Modules</vt:lpstr>
      <vt:lpstr>Medical Records – the Dashboard</vt:lpstr>
      <vt:lpstr>Opening an Animal Record </vt:lpstr>
      <vt:lpstr>Record Selection</vt:lpstr>
      <vt:lpstr>List of Selected Records </vt:lpstr>
      <vt:lpstr>Record Preview Pane</vt:lpstr>
      <vt:lpstr>Right Side Panel - Top</vt:lpstr>
      <vt:lpstr>Right Side Panel – Health Status and BCS</vt:lpstr>
      <vt:lpstr>Right Side Panel – Active Problems</vt:lpstr>
      <vt:lpstr>Right Side Panel – Active Treatments/ Prescriptions</vt:lpstr>
      <vt:lpstr>Right Side Panel – Medical Alerts</vt:lpstr>
      <vt:lpstr>Multiple Open Records </vt:lpstr>
      <vt:lpstr>R1 View in a R2 World!</vt:lpstr>
      <vt:lpstr>Animal Care Staff Medical Summary </vt:lpstr>
      <vt:lpstr>R1 View of Medical Summary</vt:lpstr>
      <vt:lpstr>Accessing Medical From R1</vt:lpstr>
      <vt:lpstr>Animal Weights</vt:lpstr>
      <vt:lpstr>R2 Display in Transaction Monitoring and Activity Report</vt:lpstr>
      <vt:lpstr>Incomplete Accessions</vt:lpstr>
      <vt:lpstr>Starting an Incomplete Accession</vt:lpstr>
      <vt:lpstr>Creating an Incomplete Accession</vt:lpstr>
      <vt:lpstr>Recording Data in an IC</vt:lpstr>
      <vt:lpstr>Associating an Incomplete Accession with an Actual Accession</vt:lpstr>
      <vt:lpstr>Another Way</vt:lpstr>
      <vt:lpstr>If the Information is Different</vt:lpstr>
      <vt:lpstr>R2 is on its way to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Lauren Florisson</cp:lastModifiedBy>
  <cp:revision>34</cp:revision>
  <dcterms:created xsi:type="dcterms:W3CDTF">2016-07-26T18:48:10Z</dcterms:created>
  <dcterms:modified xsi:type="dcterms:W3CDTF">2016-08-09T10:42:58Z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Sp360">
    <vt:lpwstr>true</vt:lpwstr>
  </property>
  <property fmtid="{D5CDD505-2E9C-101B-9397-08002B2CF9AE}" pid="4" name="Tracked">
    <vt:lpwstr>false</vt:lpwstr>
  </property>
  <property fmtid="{D5CDD505-2E9C-101B-9397-08002B2CF9AE}" pid="5" name="Metrics URL">
    <vt:lpwstr/>
  </property>
  <property fmtid="{D5CDD505-2E9C-101B-9397-08002B2CF9AE}" pid="6" name="Tracking URL">
    <vt:lpwstr/>
  </property>
  <property fmtid="{D5CDD505-2E9C-101B-9397-08002B2CF9AE}" pid="7" name="Updated on?">
    <vt:lpwstr>2018-07-02T19:09:02+00:00</vt:lpwstr>
  </property>
</Properties>
</file>