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Default Extension="WMF" ContentType="image/x-wmf"/>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44"/>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4" autoAdjust="0"/>
    <p:restoredTop sz="94660"/>
  </p:normalViewPr>
  <p:slideViewPr>
    <p:cSldViewPr snapToGrid="0" showGuides="1">
      <p:cViewPr varScale="1">
        <p:scale>
          <a:sx n="70" d="100"/>
          <a:sy n="70" d="100"/>
        </p:scale>
        <p:origin x="1362" y="72"/>
      </p:cViewPr>
      <p:guideLst>
        <p:guide orient="horz" pos="2160"/>
        <p:guide pos="2880"/>
      </p:guideLst>
    </p:cSldViewPr>
  </p:slideViewPr>
  <p:notesTextViewPr>
    <p:cViewPr>
      <p:scale>
        <a:sx n="1" d="1"/>
        <a:sy n="1" d="1"/>
      </p:scale>
      <p:origin x="0" y="-9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customXml" Target="../customXml/item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viewProps" Target="viewProps.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86304-3D09-42C6-BB00-8D3E40AE430E}" type="datetimeFigureOut">
              <a:rPr lang="en-GB" smtClean="0"/>
              <a:t>09/08/2016</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96FB2-CC46-4111-8B69-655EA8A37B42}" type="slidenum">
              <a:rPr lang="en-GB" smtClean="0"/>
              <a:t>‹nr.›</a:t>
            </a:fld>
            <a:endParaRPr lang="en-GB"/>
          </a:p>
        </p:txBody>
      </p:sp>
    </p:spTree>
    <p:extLst>
      <p:ext uri="{BB962C8B-B14F-4D97-AF65-F5344CB8AC3E}">
        <p14:creationId xmlns:p14="http://schemas.microsoft.com/office/powerpoint/2010/main" val="256323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Loan transactions can be very confusing to Users if they do not understand what some of the terms mean and how to record some of those complicated transaction flows that can arise with animals in or out on loan.</a:t>
            </a:r>
          </a:p>
          <a:p>
            <a:endParaRPr lang="en-GB" dirty="0"/>
          </a:p>
        </p:txBody>
      </p:sp>
      <p:sp>
        <p:nvSpPr>
          <p:cNvPr id="4" name="Tijdelijke aanduiding voor dianummer 3"/>
          <p:cNvSpPr>
            <a:spLocks noGrp="1"/>
          </p:cNvSpPr>
          <p:nvPr>
            <p:ph type="sldNum" sz="quarter" idx="10"/>
          </p:nvPr>
        </p:nvSpPr>
        <p:spPr/>
        <p:txBody>
          <a:bodyPr/>
          <a:lstStyle/>
          <a:p>
            <a:fld id="{C6E96FB2-CC46-4111-8B69-655EA8A37B42}" type="slidenum">
              <a:rPr lang="en-GB" smtClean="0"/>
              <a:t>1</a:t>
            </a:fld>
            <a:endParaRPr lang="en-GB"/>
          </a:p>
        </p:txBody>
      </p:sp>
    </p:spTree>
    <p:extLst>
      <p:ext uri="{BB962C8B-B14F-4D97-AF65-F5344CB8AC3E}">
        <p14:creationId xmlns:p14="http://schemas.microsoft.com/office/powerpoint/2010/main" val="167263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When trying to provide a Best Practice recommendation for designating the ownership of an animal in on loan once the survivorship is met I contacted several experiences Registrars and found that there are actually three different ways to do this and all have </a:t>
            </a:r>
            <a:r>
              <a:rPr lang="en-US" sz="1200" dirty="0" err="1" smtClean="0"/>
              <a:t>ositives</a:t>
            </a:r>
            <a:r>
              <a:rPr lang="en-US" sz="1200" dirty="0" smtClean="0"/>
              <a:t> and negatives. There are two very important things to remember regardless of how you record it.</a:t>
            </a:r>
          </a:p>
          <a:p>
            <a:endParaRPr lang="en-US" sz="1200" dirty="0" smtClean="0"/>
          </a:p>
          <a:p>
            <a:r>
              <a:rPr lang="en-US" sz="1200" dirty="0" smtClean="0"/>
              <a:t>&gt;&gt;Follow the terms of the loan agreement and</a:t>
            </a:r>
          </a:p>
          <a:p>
            <a:endParaRPr lang="en-US" sz="1200" dirty="0" smtClean="0"/>
          </a:p>
          <a:p>
            <a:r>
              <a:rPr lang="en-US" sz="1200" dirty="0" smtClean="0"/>
              <a:t>&gt;work with the owning institution to record in a manner they are in agreement with.</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C6E96FB2-CC46-4111-8B69-655EA8A37B42}" type="slidenum">
              <a:rPr lang="en-GB" smtClean="0"/>
              <a:t>4</a:t>
            </a:fld>
            <a:endParaRPr lang="en-GB"/>
          </a:p>
        </p:txBody>
      </p:sp>
    </p:spTree>
    <p:extLst>
      <p:ext uri="{BB962C8B-B14F-4D97-AF65-F5344CB8AC3E}">
        <p14:creationId xmlns:p14="http://schemas.microsoft.com/office/powerpoint/2010/main" val="139584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Recording Acquisition Loan terms are usually considered Receiver Initiated transactions, that is the Receiver is recording the transaction before the Sender is recording it. Of course when receiving an animal from </a:t>
            </a:r>
            <a:r>
              <a:rPr lang="en-US" sz="1200" smtClean="0"/>
              <a:t>a non-Species360 </a:t>
            </a:r>
            <a:r>
              <a:rPr lang="en-US" sz="1200" dirty="0" smtClean="0"/>
              <a:t>member you must record a Receiver Initiated Transaction.</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C6E96FB2-CC46-4111-8B69-655EA8A37B42}" type="slidenum">
              <a:rPr lang="en-GB" smtClean="0"/>
              <a:t>14</a:t>
            </a:fld>
            <a:endParaRPr lang="en-GB"/>
          </a:p>
        </p:txBody>
      </p:sp>
    </p:spTree>
    <p:extLst>
      <p:ext uri="{BB962C8B-B14F-4D97-AF65-F5344CB8AC3E}">
        <p14:creationId xmlns:p14="http://schemas.microsoft.com/office/powerpoint/2010/main" val="147495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We have taken some of the real life scenarios that you have run into and requested help for support to figure out.  Sometimes there may be more than one way to complete the action as we will see in our first example for births/hatches of animals In On Loan. Want this to be a very interactive session, so tell us how you do things at your facility. And if I don’t cover one of your scenarios please bring it up at the end so we can discuss it.</a:t>
            </a:r>
            <a:endParaRPr lang="en-GB" sz="1200" dirty="0" smtClean="0"/>
          </a:p>
          <a:p>
            <a:endParaRPr lang="en-GB" dirty="0"/>
          </a:p>
        </p:txBody>
      </p:sp>
      <p:sp>
        <p:nvSpPr>
          <p:cNvPr id="4" name="Tijdelijke aanduiding voor dianummer 3"/>
          <p:cNvSpPr>
            <a:spLocks noGrp="1"/>
          </p:cNvSpPr>
          <p:nvPr>
            <p:ph type="sldNum" sz="quarter" idx="10"/>
          </p:nvPr>
        </p:nvSpPr>
        <p:spPr/>
        <p:txBody>
          <a:bodyPr/>
          <a:lstStyle/>
          <a:p>
            <a:fld id="{C6E96FB2-CC46-4111-8B69-655EA8A37B42}" type="slidenum">
              <a:rPr lang="en-GB" smtClean="0"/>
              <a:t>20</a:t>
            </a:fld>
            <a:endParaRPr lang="en-GB"/>
          </a:p>
        </p:txBody>
      </p:sp>
    </p:spTree>
    <p:extLst>
      <p:ext uri="{BB962C8B-B14F-4D97-AF65-F5344CB8AC3E}">
        <p14:creationId xmlns:p14="http://schemas.microsoft.com/office/powerpoint/2010/main" val="264915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Loan </a:t>
            </a:r>
            <a:r>
              <a:rPr lang="en-US" dirty="0" smtClean="0"/>
              <a:t>Transactions</a:t>
            </a:r>
            <a:endParaRPr lang="en-US" dirty="0"/>
          </a:p>
        </p:txBody>
      </p:sp>
      <p:sp>
        <p:nvSpPr>
          <p:cNvPr id="3" name="Subtitle 2"/>
          <p:cNvSpPr>
            <a:spLocks noGrp="1"/>
          </p:cNvSpPr>
          <p:nvPr>
            <p:ph type="subTitle" idx="1"/>
          </p:nvPr>
        </p:nvSpPr>
        <p:spPr/>
        <p:txBody>
          <a:bodyPr/>
          <a:lstStyle/>
          <a:p>
            <a:r>
              <a:rPr lang="en-US" dirty="0"/>
              <a:t>Making them simple</a:t>
            </a:r>
          </a:p>
          <a:p>
            <a:endParaRPr lang="en-US" dirty="0"/>
          </a:p>
        </p:txBody>
      </p:sp>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200" dirty="0"/>
              <a:t>Report Holder Change – For Animal Out on Loan (formerly Loan Out To (Change in Reported Holder))</a:t>
            </a:r>
            <a:endParaRPr lang="en-GB" sz="3200" dirty="0"/>
          </a:p>
        </p:txBody>
      </p:sp>
      <p:sp>
        <p:nvSpPr>
          <p:cNvPr id="3" name="Tijdelijke aanduiding voor inhoud 2"/>
          <p:cNvSpPr>
            <a:spLocks noGrp="1"/>
          </p:cNvSpPr>
          <p:nvPr>
            <p:ph idx="1"/>
          </p:nvPr>
        </p:nvSpPr>
        <p:spPr/>
        <p:txBody>
          <a:bodyPr/>
          <a:lstStyle/>
          <a:p>
            <a:r>
              <a:rPr lang="en-US" sz="1800" dirty="0"/>
              <a:t>DEFINITION: </a:t>
            </a:r>
            <a:r>
              <a:rPr lang="en-US" sz="1800" i="1" dirty="0">
                <a:solidFill>
                  <a:srgbClr val="0070C0"/>
                </a:solidFill>
              </a:rPr>
              <a:t>An animal that was out on loan from your institution is transferred to a another facility. The animal will now be out on loan from you to the new facility.</a:t>
            </a:r>
          </a:p>
          <a:p>
            <a:r>
              <a:rPr lang="en-US" sz="1800" dirty="0"/>
              <a:t>The </a:t>
            </a:r>
            <a:r>
              <a:rPr lang="en-US" sz="1800" dirty="0">
                <a:solidFill>
                  <a:srgbClr val="FF0000"/>
                </a:solidFill>
              </a:rPr>
              <a:t>Owner</a:t>
            </a:r>
            <a:r>
              <a:rPr lang="en-US" sz="1800" dirty="0"/>
              <a:t> records this transaction</a:t>
            </a:r>
          </a:p>
          <a:p>
            <a:r>
              <a:rPr lang="en-US" sz="1800" dirty="0"/>
              <a:t>The new </a:t>
            </a:r>
            <a:r>
              <a:rPr lang="en-US" sz="1800" dirty="0">
                <a:solidFill>
                  <a:srgbClr val="0070C0"/>
                </a:solidFill>
              </a:rPr>
              <a:t>Holder </a:t>
            </a:r>
            <a:r>
              <a:rPr lang="en-US" sz="1800" dirty="0"/>
              <a:t>receives a Pending</a:t>
            </a:r>
          </a:p>
          <a:p>
            <a:pPr lvl="1"/>
            <a:r>
              <a:rPr lang="en-US" sz="1800" dirty="0"/>
              <a:t>If the old Holder has not yet recorded a Loan Transfer (next slide) they will get a Pending ONLY after the new Holder confirms</a:t>
            </a:r>
            <a:endParaRPr lang="en-US" sz="1800" dirty="0">
              <a:solidFill>
                <a:srgbClr val="FF0000"/>
              </a:solidFill>
            </a:endParaRPr>
          </a:p>
          <a:p>
            <a:r>
              <a:rPr lang="en-US" sz="1800" dirty="0"/>
              <a:t>EXAMPLE: The octopus from the last scenario is transferred from Institution A to Institution B</a:t>
            </a:r>
          </a:p>
          <a:p>
            <a:pPr lvl="1"/>
            <a:r>
              <a:rPr lang="en-US" sz="1800" dirty="0"/>
              <a:t>Institution B now has the animal physically</a:t>
            </a:r>
          </a:p>
          <a:p>
            <a:pPr lvl="1"/>
            <a:r>
              <a:rPr lang="en-US" sz="1800" dirty="0"/>
              <a:t>Your institution retains legal ownership of it</a:t>
            </a:r>
            <a:endParaRPr lang="en-GB" sz="1800"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576" y="5187554"/>
            <a:ext cx="1484693" cy="989409"/>
          </a:xfrm>
          <a:prstGeom prst="rect">
            <a:avLst/>
          </a:prstGeom>
          <a:ln w="76200">
            <a:solidFill>
              <a:srgbClr val="FF0000"/>
            </a:solidFill>
          </a:ln>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1299" y="5187554"/>
            <a:ext cx="1484693" cy="989409"/>
          </a:xfrm>
          <a:prstGeom prst="rect">
            <a:avLst/>
          </a:prstGeom>
        </p:spPr>
      </p:pic>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731" y="4351655"/>
            <a:ext cx="1484693" cy="989409"/>
          </a:xfrm>
          <a:prstGeom prst="rect">
            <a:avLst/>
          </a:prstGeom>
          <a:ln w="76200">
            <a:solidFill>
              <a:srgbClr val="0070C0"/>
            </a:solidFill>
          </a:ln>
        </p:spPr>
      </p:pic>
      <p:cxnSp>
        <p:nvCxnSpPr>
          <p:cNvPr id="7" name="Straight Arrow Connector 13"/>
          <p:cNvCxnSpPr/>
          <p:nvPr/>
        </p:nvCxnSpPr>
        <p:spPr>
          <a:xfrm flipV="1">
            <a:off x="2192099" y="5659585"/>
            <a:ext cx="1219200" cy="22673"/>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Gebogen verbindingslijn 8"/>
          <p:cNvCxnSpPr/>
          <p:nvPr/>
        </p:nvCxnSpPr>
        <p:spPr>
          <a:xfrm flipV="1">
            <a:off x="5022376" y="4846359"/>
            <a:ext cx="2008281" cy="835900"/>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6"/>
          <p:cNvSpPr txBox="1"/>
          <p:nvPr/>
        </p:nvSpPr>
        <p:spPr>
          <a:xfrm>
            <a:off x="995671" y="6311899"/>
            <a:ext cx="819481" cy="369332"/>
          </a:xfrm>
          <a:prstGeom prst="rect">
            <a:avLst/>
          </a:prstGeom>
          <a:noFill/>
        </p:spPr>
        <p:txBody>
          <a:bodyPr wrap="square" rtlCol="0">
            <a:spAutoFit/>
          </a:bodyPr>
          <a:lstStyle/>
          <a:p>
            <a:r>
              <a:rPr lang="en-US" dirty="0" smtClean="0"/>
              <a:t>Owner</a:t>
            </a:r>
            <a:endParaRPr lang="en-GB" dirty="0"/>
          </a:p>
        </p:txBody>
      </p:sp>
      <p:sp>
        <p:nvSpPr>
          <p:cNvPr id="12" name="TextBox 7"/>
          <p:cNvSpPr txBox="1"/>
          <p:nvPr/>
        </p:nvSpPr>
        <p:spPr>
          <a:xfrm>
            <a:off x="3556523" y="6068829"/>
            <a:ext cx="1339469" cy="646331"/>
          </a:xfrm>
          <a:prstGeom prst="rect">
            <a:avLst/>
          </a:prstGeom>
          <a:noFill/>
        </p:spPr>
        <p:txBody>
          <a:bodyPr wrap="none" rtlCol="0">
            <a:spAutoFit/>
          </a:bodyPr>
          <a:lstStyle/>
          <a:p>
            <a:r>
              <a:rPr lang="en-US" dirty="0" smtClean="0"/>
              <a:t>Institution A</a:t>
            </a:r>
          </a:p>
          <a:p>
            <a:r>
              <a:rPr lang="en-US" dirty="0" smtClean="0"/>
              <a:t>Old Holder</a:t>
            </a:r>
            <a:endParaRPr lang="en-GB" dirty="0"/>
          </a:p>
        </p:txBody>
      </p:sp>
      <p:sp>
        <p:nvSpPr>
          <p:cNvPr id="13" name="TextBox 8"/>
          <p:cNvSpPr txBox="1"/>
          <p:nvPr/>
        </p:nvSpPr>
        <p:spPr>
          <a:xfrm>
            <a:off x="7260514" y="5403901"/>
            <a:ext cx="1331455" cy="646331"/>
          </a:xfrm>
          <a:prstGeom prst="rect">
            <a:avLst/>
          </a:prstGeom>
          <a:noFill/>
        </p:spPr>
        <p:txBody>
          <a:bodyPr wrap="none" rtlCol="0">
            <a:spAutoFit/>
          </a:bodyPr>
          <a:lstStyle/>
          <a:p>
            <a:r>
              <a:rPr lang="en-US" dirty="0" smtClean="0"/>
              <a:t>Institution B</a:t>
            </a:r>
          </a:p>
          <a:p>
            <a:r>
              <a:rPr lang="en-US" dirty="0" smtClean="0"/>
              <a:t>New Holder</a:t>
            </a:r>
            <a:endParaRPr lang="en-GB" dirty="0"/>
          </a:p>
        </p:txBody>
      </p:sp>
    </p:spTree>
    <p:extLst>
      <p:ext uri="{BB962C8B-B14F-4D97-AF65-F5344CB8AC3E}">
        <p14:creationId xmlns:p14="http://schemas.microsoft.com/office/powerpoint/2010/main" val="427372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Loan Transfer To (Physical Only)</a:t>
            </a:r>
            <a:endParaRPr lang="en-GB" sz="4000" dirty="0"/>
          </a:p>
        </p:txBody>
      </p:sp>
      <p:sp>
        <p:nvSpPr>
          <p:cNvPr id="3" name="Tijdelijke aanduiding voor inhoud 2"/>
          <p:cNvSpPr>
            <a:spLocks noGrp="1"/>
          </p:cNvSpPr>
          <p:nvPr>
            <p:ph idx="1"/>
          </p:nvPr>
        </p:nvSpPr>
        <p:spPr/>
        <p:txBody>
          <a:bodyPr/>
          <a:lstStyle/>
          <a:p>
            <a:r>
              <a:rPr lang="en-US" sz="1600" dirty="0"/>
              <a:t>DEFINITION: </a:t>
            </a:r>
            <a:r>
              <a:rPr lang="en-US" sz="1600" i="1" dirty="0">
                <a:solidFill>
                  <a:srgbClr val="0070C0"/>
                </a:solidFill>
              </a:rPr>
              <a:t>Physically transferring an entity that was in on loan to you to a third party, the first party retains legal ownership.</a:t>
            </a:r>
          </a:p>
          <a:p>
            <a:r>
              <a:rPr lang="en-US" sz="1600" dirty="0"/>
              <a:t>The </a:t>
            </a:r>
            <a:r>
              <a:rPr lang="en-US" sz="1600" dirty="0">
                <a:solidFill>
                  <a:srgbClr val="FF0000"/>
                </a:solidFill>
              </a:rPr>
              <a:t>Holder</a:t>
            </a:r>
            <a:r>
              <a:rPr lang="en-US" sz="1600" dirty="0"/>
              <a:t> records this transaction</a:t>
            </a:r>
          </a:p>
          <a:p>
            <a:r>
              <a:rPr lang="en-US" sz="1600" dirty="0"/>
              <a:t>The </a:t>
            </a:r>
            <a:r>
              <a:rPr lang="en-US" sz="1600" dirty="0">
                <a:solidFill>
                  <a:srgbClr val="FFC000"/>
                </a:solidFill>
              </a:rPr>
              <a:t>Owner</a:t>
            </a:r>
            <a:r>
              <a:rPr lang="en-US" sz="1600" dirty="0"/>
              <a:t> receives a PO message that the animal has been transferred</a:t>
            </a:r>
          </a:p>
          <a:p>
            <a:r>
              <a:rPr lang="en-US" sz="1600" dirty="0"/>
              <a:t>The new </a:t>
            </a:r>
            <a:r>
              <a:rPr lang="en-US" sz="1600" dirty="0">
                <a:solidFill>
                  <a:srgbClr val="0070C0"/>
                </a:solidFill>
              </a:rPr>
              <a:t>Holder</a:t>
            </a:r>
            <a:r>
              <a:rPr lang="en-US" sz="1600" dirty="0"/>
              <a:t> receives a Pending</a:t>
            </a:r>
          </a:p>
          <a:p>
            <a:pPr marL="342900" lvl="1" indent="-342900"/>
            <a:r>
              <a:rPr lang="en-US" sz="1600" dirty="0"/>
              <a:t>The </a:t>
            </a:r>
            <a:r>
              <a:rPr lang="en-US" sz="1600" dirty="0">
                <a:solidFill>
                  <a:srgbClr val="FFC000"/>
                </a:solidFill>
              </a:rPr>
              <a:t>Owner</a:t>
            </a:r>
            <a:r>
              <a:rPr lang="en-US" sz="1600" dirty="0"/>
              <a:t> receives a Pending once the new </a:t>
            </a:r>
            <a:r>
              <a:rPr lang="en-US" sz="1600" dirty="0">
                <a:solidFill>
                  <a:srgbClr val="0070C0"/>
                </a:solidFill>
              </a:rPr>
              <a:t>Holder </a:t>
            </a:r>
            <a:r>
              <a:rPr lang="en-US" sz="1600" dirty="0" smtClean="0"/>
              <a:t>confirms</a:t>
            </a:r>
            <a:endParaRPr lang="en-US" sz="1600" dirty="0"/>
          </a:p>
          <a:p>
            <a:r>
              <a:rPr lang="en-US" sz="1600" dirty="0"/>
              <a:t>EXAMPLE: In the octopus scenario Institution A records a transfer to Institution B</a:t>
            </a:r>
          </a:p>
          <a:p>
            <a:pPr lvl="1"/>
            <a:r>
              <a:rPr lang="en-US" sz="1600" dirty="0"/>
              <a:t>Institution B now has the animal physically</a:t>
            </a:r>
          </a:p>
          <a:p>
            <a:pPr lvl="1"/>
            <a:r>
              <a:rPr lang="en-US" sz="1600" dirty="0"/>
              <a:t>Your institution retains legal title to it</a:t>
            </a:r>
          </a:p>
          <a:p>
            <a:endParaRPr lang="en-GB" dirty="0"/>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558" y="4658432"/>
            <a:ext cx="1484693" cy="989409"/>
          </a:xfrm>
          <a:prstGeom prst="rect">
            <a:avLst/>
          </a:prstGeom>
          <a:ln w="76200">
            <a:solidFill>
              <a:srgbClr val="FFC000"/>
            </a:solidFill>
          </a:ln>
        </p:spPr>
      </p:pic>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3107" y="4658431"/>
            <a:ext cx="1484693" cy="989409"/>
          </a:xfrm>
          <a:prstGeom prst="rect">
            <a:avLst/>
          </a:prstGeom>
          <a:ln w="76200">
            <a:solidFill>
              <a:srgbClr val="FF0000"/>
            </a:solidFill>
          </a:ln>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1839" y="4163727"/>
            <a:ext cx="1484693" cy="989409"/>
          </a:xfrm>
          <a:prstGeom prst="rect">
            <a:avLst/>
          </a:prstGeom>
          <a:ln w="76200">
            <a:solidFill>
              <a:srgbClr val="0070C0"/>
            </a:solidFill>
          </a:ln>
        </p:spPr>
      </p:pic>
      <p:cxnSp>
        <p:nvCxnSpPr>
          <p:cNvPr id="7" name="Straight Arrow Connector 10"/>
          <p:cNvCxnSpPr/>
          <p:nvPr/>
        </p:nvCxnSpPr>
        <p:spPr>
          <a:xfrm flipV="1">
            <a:off x="2500967" y="5129147"/>
            <a:ext cx="1219200" cy="22673"/>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Gebogen verbindingslijn 7"/>
          <p:cNvCxnSpPr/>
          <p:nvPr/>
        </p:nvCxnSpPr>
        <p:spPr>
          <a:xfrm flipV="1">
            <a:off x="5603964" y="4658431"/>
            <a:ext cx="945061" cy="836020"/>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6"/>
          <p:cNvSpPr txBox="1"/>
          <p:nvPr/>
        </p:nvSpPr>
        <p:spPr>
          <a:xfrm>
            <a:off x="1108176" y="5807631"/>
            <a:ext cx="819455" cy="369332"/>
          </a:xfrm>
          <a:prstGeom prst="rect">
            <a:avLst/>
          </a:prstGeom>
          <a:noFill/>
        </p:spPr>
        <p:txBody>
          <a:bodyPr wrap="none" rtlCol="0">
            <a:spAutoFit/>
          </a:bodyPr>
          <a:lstStyle/>
          <a:p>
            <a:r>
              <a:rPr lang="en-US" dirty="0" smtClean="0"/>
              <a:t>Owner</a:t>
            </a:r>
            <a:endParaRPr lang="en-GB" dirty="0"/>
          </a:p>
        </p:txBody>
      </p:sp>
      <p:sp>
        <p:nvSpPr>
          <p:cNvPr id="14" name="TextBox 7"/>
          <p:cNvSpPr txBox="1"/>
          <p:nvPr/>
        </p:nvSpPr>
        <p:spPr>
          <a:xfrm>
            <a:off x="3975718" y="5693793"/>
            <a:ext cx="1339469" cy="646331"/>
          </a:xfrm>
          <a:prstGeom prst="rect">
            <a:avLst/>
          </a:prstGeom>
          <a:noFill/>
        </p:spPr>
        <p:txBody>
          <a:bodyPr wrap="none" rtlCol="0">
            <a:spAutoFit/>
          </a:bodyPr>
          <a:lstStyle/>
          <a:p>
            <a:r>
              <a:rPr lang="en-US" dirty="0" smtClean="0"/>
              <a:t>Institution A</a:t>
            </a:r>
          </a:p>
          <a:p>
            <a:r>
              <a:rPr lang="en-US" dirty="0" smtClean="0"/>
              <a:t>Old Holder</a:t>
            </a:r>
            <a:endParaRPr lang="en-GB" dirty="0"/>
          </a:p>
        </p:txBody>
      </p:sp>
      <p:sp>
        <p:nvSpPr>
          <p:cNvPr id="15" name="TextBox 8"/>
          <p:cNvSpPr txBox="1"/>
          <p:nvPr/>
        </p:nvSpPr>
        <p:spPr>
          <a:xfrm>
            <a:off x="6778457" y="5171285"/>
            <a:ext cx="1331455" cy="646331"/>
          </a:xfrm>
          <a:prstGeom prst="rect">
            <a:avLst/>
          </a:prstGeom>
          <a:noFill/>
        </p:spPr>
        <p:txBody>
          <a:bodyPr wrap="none" rtlCol="0">
            <a:spAutoFit/>
          </a:bodyPr>
          <a:lstStyle/>
          <a:p>
            <a:r>
              <a:rPr lang="en-US" dirty="0" smtClean="0"/>
              <a:t>Institution B</a:t>
            </a:r>
          </a:p>
          <a:p>
            <a:r>
              <a:rPr lang="en-US" dirty="0" smtClean="0"/>
              <a:t>New Holder</a:t>
            </a:r>
            <a:endParaRPr lang="en-GB" dirty="0"/>
          </a:p>
        </p:txBody>
      </p:sp>
    </p:spTree>
    <p:extLst>
      <p:ext uri="{BB962C8B-B14F-4D97-AF65-F5344CB8AC3E}">
        <p14:creationId xmlns:p14="http://schemas.microsoft.com/office/powerpoint/2010/main" val="134797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Why do 2 Institutions Record?</a:t>
            </a:r>
            <a:endParaRPr lang="en-GB" dirty="0"/>
          </a:p>
        </p:txBody>
      </p:sp>
      <p:sp>
        <p:nvSpPr>
          <p:cNvPr id="3" name="Tijdelijke aanduiding voor inhoud 2"/>
          <p:cNvSpPr>
            <a:spLocks noGrp="1"/>
          </p:cNvSpPr>
          <p:nvPr>
            <p:ph idx="1"/>
          </p:nvPr>
        </p:nvSpPr>
        <p:spPr/>
        <p:txBody>
          <a:bodyPr/>
          <a:lstStyle/>
          <a:p>
            <a:r>
              <a:rPr lang="en-US" dirty="0"/>
              <a:t>We take what YOU say for the Local record</a:t>
            </a:r>
          </a:p>
          <a:p>
            <a:r>
              <a:rPr lang="en-US" dirty="0"/>
              <a:t>If, as the Owner, you do not believe the animal was moved, your records need to reflect that</a:t>
            </a:r>
          </a:p>
          <a:p>
            <a:r>
              <a:rPr lang="en-US" dirty="0"/>
              <a:t>If the Owner says the animal was moved but it really wasn’t, then the Holder’s records must reflect that</a:t>
            </a:r>
          </a:p>
          <a:p>
            <a:r>
              <a:rPr lang="en-US" dirty="0"/>
              <a:t>Species Holding may reflect 2 animals because of this</a:t>
            </a:r>
            <a:endParaRPr lang="en-GB" dirty="0"/>
          </a:p>
          <a:p>
            <a:endParaRPr lang="en-GB" dirty="0"/>
          </a:p>
        </p:txBody>
      </p:sp>
    </p:spTree>
    <p:extLst>
      <p:ext uri="{BB962C8B-B14F-4D97-AF65-F5344CB8AC3E}">
        <p14:creationId xmlns:p14="http://schemas.microsoft.com/office/powerpoint/2010/main" val="14267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Loan Return to Owner (Physical Only</a:t>
            </a:r>
            <a:r>
              <a:rPr lang="en-US" dirty="0"/>
              <a:t>)</a:t>
            </a:r>
            <a:endParaRPr lang="en-GB" dirty="0"/>
          </a:p>
        </p:txBody>
      </p:sp>
      <p:sp>
        <p:nvSpPr>
          <p:cNvPr id="3" name="Tijdelijke aanduiding voor inhoud 2"/>
          <p:cNvSpPr>
            <a:spLocks noGrp="1"/>
          </p:cNvSpPr>
          <p:nvPr>
            <p:ph idx="1"/>
          </p:nvPr>
        </p:nvSpPr>
        <p:spPr/>
        <p:txBody>
          <a:bodyPr>
            <a:normAutofit/>
          </a:bodyPr>
          <a:lstStyle/>
          <a:p>
            <a:r>
              <a:rPr lang="en-US" sz="2000" dirty="0"/>
              <a:t>DEFINITION: </a:t>
            </a:r>
            <a:r>
              <a:rPr lang="en-US" sz="2000" i="1" dirty="0">
                <a:solidFill>
                  <a:srgbClr val="0070C0"/>
                </a:solidFill>
              </a:rPr>
              <a:t>Physically returning an entity that was In On Loan to your facility from another institution to you its legal owner.</a:t>
            </a:r>
          </a:p>
          <a:p>
            <a:r>
              <a:rPr lang="en-US" sz="2000" dirty="0"/>
              <a:t>The current/last </a:t>
            </a:r>
            <a:r>
              <a:rPr lang="en-US" sz="2000" dirty="0">
                <a:solidFill>
                  <a:srgbClr val="FF0000"/>
                </a:solidFill>
              </a:rPr>
              <a:t>Holder</a:t>
            </a:r>
            <a:r>
              <a:rPr lang="en-US" sz="2000" dirty="0"/>
              <a:t> records this transaction</a:t>
            </a:r>
          </a:p>
          <a:p>
            <a:r>
              <a:rPr lang="en-US" sz="2000" dirty="0"/>
              <a:t>The </a:t>
            </a:r>
            <a:r>
              <a:rPr lang="en-US" sz="2000" dirty="0">
                <a:solidFill>
                  <a:srgbClr val="0070C0"/>
                </a:solidFill>
              </a:rPr>
              <a:t>Owner </a:t>
            </a:r>
            <a:r>
              <a:rPr lang="en-US" sz="2000" dirty="0"/>
              <a:t>receives a Pending</a:t>
            </a:r>
          </a:p>
          <a:p>
            <a:r>
              <a:rPr lang="en-US" sz="2000" dirty="0"/>
              <a:t>EXAMPLE: Institution B (now the holder of the octopus) returns it to you</a:t>
            </a:r>
          </a:p>
          <a:p>
            <a:pPr lvl="1"/>
            <a:r>
              <a:rPr lang="en-US" sz="2000" dirty="0"/>
              <a:t>Your institution now has both the animal physical and legal ownership of it</a:t>
            </a:r>
            <a:endParaRPr lang="en-GB" sz="2000" dirty="0"/>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4568205"/>
            <a:ext cx="1484693" cy="989409"/>
          </a:xfrm>
          <a:prstGeom prst="rect">
            <a:avLst/>
          </a:prstGeom>
          <a:ln w="76200">
            <a:solidFill>
              <a:srgbClr val="0070C0"/>
            </a:solidFill>
          </a:ln>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0579" y="4513613"/>
            <a:ext cx="1484693" cy="989409"/>
          </a:xfrm>
          <a:prstGeom prst="rect">
            <a:avLst/>
          </a:prstGeom>
        </p:spPr>
      </p:pic>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0112" y="4433269"/>
            <a:ext cx="1484693" cy="989409"/>
          </a:xfrm>
          <a:prstGeom prst="rect">
            <a:avLst/>
          </a:prstGeom>
          <a:ln w="76200">
            <a:solidFill>
              <a:srgbClr val="FF0000"/>
            </a:solidFill>
          </a:ln>
        </p:spPr>
      </p:pic>
      <p:cxnSp>
        <p:nvCxnSpPr>
          <p:cNvPr id="7" name="Straight Arrow Connector 6"/>
          <p:cNvCxnSpPr/>
          <p:nvPr/>
        </p:nvCxnSpPr>
        <p:spPr>
          <a:xfrm flipV="1">
            <a:off x="2455181" y="5008316"/>
            <a:ext cx="1219200" cy="22673"/>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363092" y="4985643"/>
            <a:ext cx="1219200" cy="22673"/>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TextBox 15"/>
          <p:cNvSpPr txBox="1"/>
          <p:nvPr/>
        </p:nvSpPr>
        <p:spPr>
          <a:xfrm>
            <a:off x="961268" y="5695525"/>
            <a:ext cx="819455" cy="369332"/>
          </a:xfrm>
          <a:prstGeom prst="rect">
            <a:avLst/>
          </a:prstGeom>
          <a:noFill/>
        </p:spPr>
        <p:txBody>
          <a:bodyPr wrap="none" rtlCol="0">
            <a:spAutoFit/>
          </a:bodyPr>
          <a:lstStyle/>
          <a:p>
            <a:r>
              <a:rPr lang="en-US" dirty="0" smtClean="0"/>
              <a:t>Owner</a:t>
            </a:r>
            <a:endParaRPr lang="en-GB" dirty="0"/>
          </a:p>
        </p:txBody>
      </p:sp>
      <p:sp>
        <p:nvSpPr>
          <p:cNvPr id="10" name="TextBox 16"/>
          <p:cNvSpPr txBox="1"/>
          <p:nvPr/>
        </p:nvSpPr>
        <p:spPr>
          <a:xfrm>
            <a:off x="7005746" y="5476655"/>
            <a:ext cx="1331455" cy="646331"/>
          </a:xfrm>
          <a:prstGeom prst="rect">
            <a:avLst/>
          </a:prstGeom>
          <a:noFill/>
        </p:spPr>
        <p:txBody>
          <a:bodyPr wrap="none" rtlCol="0">
            <a:spAutoFit/>
          </a:bodyPr>
          <a:lstStyle/>
          <a:p>
            <a:r>
              <a:rPr lang="en-US" dirty="0" smtClean="0"/>
              <a:t>Institution B</a:t>
            </a:r>
          </a:p>
          <a:p>
            <a:r>
              <a:rPr lang="en-US" dirty="0" smtClean="0"/>
              <a:t>Last Holder</a:t>
            </a:r>
            <a:endParaRPr lang="en-GB" dirty="0"/>
          </a:p>
        </p:txBody>
      </p:sp>
      <p:cxnSp>
        <p:nvCxnSpPr>
          <p:cNvPr id="11" name="Straight Connector 11"/>
          <p:cNvCxnSpPr/>
          <p:nvPr/>
        </p:nvCxnSpPr>
        <p:spPr>
          <a:xfrm flipH="1" flipV="1">
            <a:off x="1370996" y="6506591"/>
            <a:ext cx="7527344" cy="12893"/>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4"/>
          <p:cNvCxnSpPr/>
          <p:nvPr/>
        </p:nvCxnSpPr>
        <p:spPr>
          <a:xfrm flipV="1">
            <a:off x="1382501" y="6064857"/>
            <a:ext cx="0" cy="51097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bogen verbindingslijn 18"/>
          <p:cNvCxnSpPr/>
          <p:nvPr/>
        </p:nvCxnSpPr>
        <p:spPr>
          <a:xfrm rot="16200000" flipH="1">
            <a:off x="7877780" y="5605647"/>
            <a:ext cx="1429608" cy="510768"/>
          </a:xfrm>
          <a:prstGeom prst="bentConnector3">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33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Loan Terms - Acquisition</a:t>
            </a:r>
            <a:endParaRPr lang="en-GB" dirty="0"/>
          </a:p>
        </p:txBody>
      </p:sp>
      <p:sp>
        <p:nvSpPr>
          <p:cNvPr id="3" name="Tijdelijke aanduiding voor inhoud 2"/>
          <p:cNvSpPr>
            <a:spLocks noGrp="1"/>
          </p:cNvSpPr>
          <p:nvPr>
            <p:ph idx="1"/>
          </p:nvPr>
        </p:nvSpPr>
        <p:spPr/>
        <p:txBody>
          <a:bodyPr/>
          <a:lstStyle/>
          <a:p>
            <a:r>
              <a:rPr lang="en-US" dirty="0"/>
              <a:t>Loan In From (Physical Only)</a:t>
            </a:r>
          </a:p>
          <a:p>
            <a:r>
              <a:rPr lang="en-US" dirty="0"/>
              <a:t>Loan Transfer From (Physical Only)</a:t>
            </a:r>
          </a:p>
          <a:p>
            <a:r>
              <a:rPr lang="en-US" dirty="0"/>
              <a:t>Loan Return to Us (Physical Only)</a:t>
            </a:r>
          </a:p>
          <a:p>
            <a:r>
              <a:rPr lang="en-US" dirty="0"/>
              <a:t>Report Owner Change – For Animal In On Loan</a:t>
            </a:r>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2042" y="4155743"/>
            <a:ext cx="2015680" cy="2312206"/>
          </a:xfrm>
          <a:prstGeom prst="rect">
            <a:avLst/>
          </a:prstGeom>
        </p:spPr>
      </p:pic>
    </p:spTree>
    <p:extLst>
      <p:ext uri="{BB962C8B-B14F-4D97-AF65-F5344CB8AC3E}">
        <p14:creationId xmlns:p14="http://schemas.microsoft.com/office/powerpoint/2010/main" val="1312045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Loan In From (Physical Only)</a:t>
            </a:r>
            <a:endParaRPr lang="en-GB" dirty="0"/>
          </a:p>
        </p:txBody>
      </p:sp>
      <p:sp>
        <p:nvSpPr>
          <p:cNvPr id="3" name="Tijdelijke aanduiding voor inhoud 2"/>
          <p:cNvSpPr>
            <a:spLocks noGrp="1"/>
          </p:cNvSpPr>
          <p:nvPr>
            <p:ph idx="1"/>
          </p:nvPr>
        </p:nvSpPr>
        <p:spPr/>
        <p:txBody>
          <a:bodyPr/>
          <a:lstStyle/>
          <a:p>
            <a:r>
              <a:rPr lang="en-US" sz="2000" dirty="0"/>
              <a:t>DEFINITION: </a:t>
            </a:r>
            <a:r>
              <a:rPr lang="en-US" sz="2000" i="1" dirty="0">
                <a:solidFill>
                  <a:srgbClr val="0070C0"/>
                </a:solidFill>
              </a:rPr>
              <a:t>Physically  receiving an animal entity without also acquiring the legal title from the Owner</a:t>
            </a:r>
          </a:p>
          <a:p>
            <a:r>
              <a:rPr lang="en-US" sz="2000" dirty="0"/>
              <a:t>The new </a:t>
            </a:r>
            <a:r>
              <a:rPr lang="en-US" sz="2000" dirty="0">
                <a:solidFill>
                  <a:srgbClr val="FF0000"/>
                </a:solidFill>
              </a:rPr>
              <a:t>Holder </a:t>
            </a:r>
            <a:r>
              <a:rPr lang="en-US" sz="2000" dirty="0"/>
              <a:t>records this transaction</a:t>
            </a:r>
          </a:p>
          <a:p>
            <a:r>
              <a:rPr lang="en-US" sz="2000" dirty="0"/>
              <a:t>The </a:t>
            </a:r>
            <a:r>
              <a:rPr lang="en-US" sz="2000" dirty="0">
                <a:solidFill>
                  <a:srgbClr val="0070C0"/>
                </a:solidFill>
              </a:rPr>
              <a:t>previous Holder/current Owner </a:t>
            </a:r>
            <a:r>
              <a:rPr lang="en-US" sz="2000" dirty="0"/>
              <a:t>receives a Pending</a:t>
            </a:r>
            <a:endParaRPr lang="en-US" sz="2000" dirty="0">
              <a:solidFill>
                <a:srgbClr val="0070C0"/>
              </a:solidFill>
            </a:endParaRPr>
          </a:p>
          <a:p>
            <a:r>
              <a:rPr lang="en-US" sz="2000" dirty="0"/>
              <a:t>EXAMPLE: Your institution receives an octopus physically only from another institution</a:t>
            </a:r>
          </a:p>
          <a:p>
            <a:pPr lvl="1"/>
            <a:r>
              <a:rPr lang="en-US" sz="2000" dirty="0"/>
              <a:t>Your institution has the animal physically</a:t>
            </a:r>
          </a:p>
          <a:p>
            <a:pPr lvl="1"/>
            <a:r>
              <a:rPr lang="en-US" sz="2000" dirty="0"/>
              <a:t>The sending institution retains the legal title to it</a:t>
            </a:r>
          </a:p>
          <a:p>
            <a:endParaRPr lang="en-GB" dirty="0"/>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911" y="4875291"/>
            <a:ext cx="1484693" cy="989409"/>
          </a:xfrm>
          <a:prstGeom prst="rect">
            <a:avLst/>
          </a:prstGeom>
          <a:ln w="76200">
            <a:solidFill>
              <a:srgbClr val="0070C0"/>
            </a:solidFill>
          </a:ln>
        </p:spPr>
      </p:pic>
      <p:pic>
        <p:nvPicPr>
          <p:cNvPr id="5"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2696" y="4875291"/>
            <a:ext cx="1484693" cy="989409"/>
          </a:xfrm>
          <a:prstGeom prst="rect">
            <a:avLst/>
          </a:prstGeom>
          <a:ln w="76200">
            <a:solidFill>
              <a:srgbClr val="FF0000"/>
            </a:solidFill>
          </a:ln>
        </p:spPr>
      </p:pic>
      <p:cxnSp>
        <p:nvCxnSpPr>
          <p:cNvPr id="6" name="Straight Arrow Connector 13"/>
          <p:cNvCxnSpPr/>
          <p:nvPr/>
        </p:nvCxnSpPr>
        <p:spPr>
          <a:xfrm flipV="1">
            <a:off x="2624550" y="5347322"/>
            <a:ext cx="1219200" cy="226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15"/>
          <p:cNvSpPr txBox="1"/>
          <p:nvPr/>
        </p:nvSpPr>
        <p:spPr>
          <a:xfrm>
            <a:off x="840911" y="5992297"/>
            <a:ext cx="1545616" cy="369332"/>
          </a:xfrm>
          <a:prstGeom prst="rect">
            <a:avLst/>
          </a:prstGeom>
          <a:noFill/>
        </p:spPr>
        <p:txBody>
          <a:bodyPr wrap="none" rtlCol="0">
            <a:spAutoFit/>
          </a:bodyPr>
          <a:lstStyle/>
          <a:p>
            <a:r>
              <a:rPr lang="en-US" dirty="0" smtClean="0"/>
              <a:t>Owner/Holder</a:t>
            </a:r>
            <a:endParaRPr lang="en-GB" dirty="0"/>
          </a:p>
        </p:txBody>
      </p:sp>
      <p:sp>
        <p:nvSpPr>
          <p:cNvPr id="8" name="TextBox 16"/>
          <p:cNvSpPr txBox="1"/>
          <p:nvPr/>
        </p:nvSpPr>
        <p:spPr>
          <a:xfrm>
            <a:off x="4047656" y="5988733"/>
            <a:ext cx="1625188" cy="646331"/>
          </a:xfrm>
          <a:prstGeom prst="rect">
            <a:avLst/>
          </a:prstGeom>
          <a:noFill/>
        </p:spPr>
        <p:txBody>
          <a:bodyPr wrap="none" rtlCol="0">
            <a:spAutoFit/>
          </a:bodyPr>
          <a:lstStyle/>
          <a:p>
            <a:r>
              <a:rPr lang="en-US" dirty="0" smtClean="0"/>
              <a:t>Your Institution</a:t>
            </a:r>
          </a:p>
          <a:p>
            <a:r>
              <a:rPr lang="en-US" dirty="0" smtClean="0"/>
              <a:t>New Holder</a:t>
            </a:r>
            <a:endParaRPr lang="en-GB" dirty="0"/>
          </a:p>
        </p:txBody>
      </p:sp>
    </p:spTree>
    <p:extLst>
      <p:ext uri="{BB962C8B-B14F-4D97-AF65-F5344CB8AC3E}">
        <p14:creationId xmlns:p14="http://schemas.microsoft.com/office/powerpoint/2010/main" val="317927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Loan Transfer From (Physical Only)</a:t>
            </a:r>
            <a:endParaRPr lang="en-GB" sz="3600" dirty="0"/>
          </a:p>
        </p:txBody>
      </p:sp>
      <p:sp>
        <p:nvSpPr>
          <p:cNvPr id="3" name="Tijdelijke aanduiding voor inhoud 2"/>
          <p:cNvSpPr>
            <a:spLocks noGrp="1"/>
          </p:cNvSpPr>
          <p:nvPr>
            <p:ph idx="1"/>
          </p:nvPr>
        </p:nvSpPr>
        <p:spPr/>
        <p:txBody>
          <a:bodyPr/>
          <a:lstStyle/>
          <a:p>
            <a:r>
              <a:rPr lang="en-US" sz="2000" dirty="0"/>
              <a:t>DEFINITION: </a:t>
            </a:r>
            <a:r>
              <a:rPr lang="en-US" sz="2000" i="1" dirty="0">
                <a:solidFill>
                  <a:srgbClr val="0070C0"/>
                </a:solidFill>
              </a:rPr>
              <a:t>Receiving an animal entity from an institution other than the Owning institution</a:t>
            </a:r>
          </a:p>
          <a:p>
            <a:r>
              <a:rPr lang="en-US" sz="2000" dirty="0"/>
              <a:t>The new </a:t>
            </a:r>
            <a:r>
              <a:rPr lang="en-US" sz="2000" dirty="0">
                <a:solidFill>
                  <a:srgbClr val="FF0000"/>
                </a:solidFill>
              </a:rPr>
              <a:t>Holder</a:t>
            </a:r>
            <a:r>
              <a:rPr lang="en-US" sz="2000" dirty="0"/>
              <a:t> records this transaction</a:t>
            </a:r>
          </a:p>
          <a:p>
            <a:r>
              <a:rPr lang="en-US" sz="2000" dirty="0"/>
              <a:t>The previous </a:t>
            </a:r>
            <a:r>
              <a:rPr lang="en-US" sz="2000" dirty="0">
                <a:solidFill>
                  <a:srgbClr val="0070C0"/>
                </a:solidFill>
              </a:rPr>
              <a:t>Holder</a:t>
            </a:r>
            <a:r>
              <a:rPr lang="en-US" sz="2000" dirty="0"/>
              <a:t> receives a Pending</a:t>
            </a:r>
          </a:p>
          <a:p>
            <a:r>
              <a:rPr lang="en-US" sz="2000" dirty="0"/>
              <a:t>The </a:t>
            </a:r>
            <a:r>
              <a:rPr lang="en-US" sz="2000" dirty="0">
                <a:solidFill>
                  <a:srgbClr val="FFC000"/>
                </a:solidFill>
              </a:rPr>
              <a:t>Owner</a:t>
            </a:r>
            <a:r>
              <a:rPr lang="en-US" sz="2000" dirty="0"/>
              <a:t> also receives a Pending</a:t>
            </a:r>
          </a:p>
          <a:p>
            <a:r>
              <a:rPr lang="en-US" sz="2000" dirty="0"/>
              <a:t>EXAMPLE: Your institution receives the octopus from  an Institution who had it In On Loan</a:t>
            </a:r>
          </a:p>
          <a:p>
            <a:pPr lvl="1"/>
            <a:r>
              <a:rPr lang="en-US" sz="2000" dirty="0"/>
              <a:t>Your institution now has the animal physically</a:t>
            </a:r>
          </a:p>
          <a:p>
            <a:pPr lvl="1"/>
            <a:r>
              <a:rPr lang="en-US" sz="2000" dirty="0"/>
              <a:t>The Owner retains legal title to it  </a:t>
            </a:r>
            <a:endParaRPr lang="en-GB" sz="2000" dirty="0"/>
          </a:p>
          <a:p>
            <a:endParaRPr lang="en-GB" dirty="0"/>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243" y="5017686"/>
            <a:ext cx="1484693" cy="989409"/>
          </a:xfrm>
          <a:prstGeom prst="rect">
            <a:avLst/>
          </a:prstGeom>
          <a:ln w="76200">
            <a:solidFill>
              <a:srgbClr val="FFC000"/>
            </a:solidFill>
          </a:ln>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7098" y="5017686"/>
            <a:ext cx="1484693" cy="989409"/>
          </a:xfrm>
          <a:prstGeom prst="rect">
            <a:avLst/>
          </a:prstGeom>
          <a:ln w="76200">
            <a:solidFill>
              <a:srgbClr val="0070C0"/>
            </a:solidFill>
          </a:ln>
        </p:spPr>
      </p:pic>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8749" y="4185732"/>
            <a:ext cx="1484693" cy="989409"/>
          </a:xfrm>
          <a:prstGeom prst="rect">
            <a:avLst/>
          </a:prstGeom>
          <a:ln w="76200">
            <a:solidFill>
              <a:srgbClr val="FF0000"/>
            </a:solidFill>
          </a:ln>
        </p:spPr>
      </p:pic>
      <p:cxnSp>
        <p:nvCxnSpPr>
          <p:cNvPr id="7" name="Straight Arrow Connector 6"/>
          <p:cNvCxnSpPr/>
          <p:nvPr/>
        </p:nvCxnSpPr>
        <p:spPr>
          <a:xfrm flipV="1">
            <a:off x="2518917" y="5489717"/>
            <a:ext cx="1219200" cy="22673"/>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Gebogen verbindingslijn 8"/>
          <p:cNvCxnSpPr/>
          <p:nvPr/>
        </p:nvCxnSpPr>
        <p:spPr>
          <a:xfrm flipV="1">
            <a:off x="5732060" y="4790364"/>
            <a:ext cx="1094781" cy="384778"/>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5"/>
          <p:cNvSpPr txBox="1"/>
          <p:nvPr/>
        </p:nvSpPr>
        <p:spPr>
          <a:xfrm>
            <a:off x="1090592" y="6007255"/>
            <a:ext cx="819455" cy="369332"/>
          </a:xfrm>
          <a:prstGeom prst="rect">
            <a:avLst/>
          </a:prstGeom>
          <a:noFill/>
        </p:spPr>
        <p:txBody>
          <a:bodyPr wrap="none" rtlCol="0">
            <a:spAutoFit/>
          </a:bodyPr>
          <a:lstStyle/>
          <a:p>
            <a:r>
              <a:rPr lang="en-US" dirty="0" smtClean="0"/>
              <a:t>Owner</a:t>
            </a:r>
            <a:endParaRPr lang="en-GB" dirty="0"/>
          </a:p>
        </p:txBody>
      </p:sp>
      <p:sp>
        <p:nvSpPr>
          <p:cNvPr id="12" name="TextBox 8"/>
          <p:cNvSpPr txBox="1"/>
          <p:nvPr/>
        </p:nvSpPr>
        <p:spPr>
          <a:xfrm>
            <a:off x="3857294" y="6092109"/>
            <a:ext cx="1674497" cy="369332"/>
          </a:xfrm>
          <a:prstGeom prst="rect">
            <a:avLst/>
          </a:prstGeom>
          <a:noFill/>
        </p:spPr>
        <p:txBody>
          <a:bodyPr wrap="none" rtlCol="0">
            <a:spAutoFit/>
          </a:bodyPr>
          <a:lstStyle/>
          <a:p>
            <a:r>
              <a:rPr lang="en-US" dirty="0" smtClean="0"/>
              <a:t>Previous Holder</a:t>
            </a:r>
            <a:endParaRPr lang="en-GB" dirty="0"/>
          </a:p>
        </p:txBody>
      </p:sp>
      <p:sp>
        <p:nvSpPr>
          <p:cNvPr id="13" name="TextBox 16"/>
          <p:cNvSpPr txBox="1"/>
          <p:nvPr/>
        </p:nvSpPr>
        <p:spPr>
          <a:xfrm>
            <a:off x="6840404" y="5177887"/>
            <a:ext cx="1674946" cy="646331"/>
          </a:xfrm>
          <a:prstGeom prst="rect">
            <a:avLst/>
          </a:prstGeom>
          <a:noFill/>
        </p:spPr>
        <p:txBody>
          <a:bodyPr wrap="none" rtlCol="0">
            <a:spAutoFit/>
          </a:bodyPr>
          <a:lstStyle/>
          <a:p>
            <a:r>
              <a:rPr lang="en-US" dirty="0" smtClean="0"/>
              <a:t>Your Institution</a:t>
            </a:r>
          </a:p>
          <a:p>
            <a:r>
              <a:rPr lang="en-US" dirty="0" smtClean="0"/>
              <a:t>New Holder</a:t>
            </a:r>
            <a:endParaRPr lang="en-GB" dirty="0"/>
          </a:p>
        </p:txBody>
      </p:sp>
    </p:spTree>
    <p:extLst>
      <p:ext uri="{BB962C8B-B14F-4D97-AF65-F5344CB8AC3E}">
        <p14:creationId xmlns:p14="http://schemas.microsoft.com/office/powerpoint/2010/main" val="10575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Loan Return to Us (Physical Only)</a:t>
            </a:r>
            <a:endParaRPr lang="en-GB" sz="3600" dirty="0"/>
          </a:p>
        </p:txBody>
      </p:sp>
      <p:sp>
        <p:nvSpPr>
          <p:cNvPr id="3" name="Tijdelijke aanduiding voor inhoud 2"/>
          <p:cNvSpPr>
            <a:spLocks noGrp="1"/>
          </p:cNvSpPr>
          <p:nvPr>
            <p:ph idx="1"/>
          </p:nvPr>
        </p:nvSpPr>
        <p:spPr/>
        <p:txBody>
          <a:bodyPr/>
          <a:lstStyle/>
          <a:p>
            <a:r>
              <a:rPr lang="en-US" sz="2000" dirty="0"/>
              <a:t>DEFINITION: </a:t>
            </a:r>
            <a:r>
              <a:rPr lang="en-US" sz="2000" i="1" dirty="0">
                <a:solidFill>
                  <a:srgbClr val="0070C0"/>
                </a:solidFill>
              </a:rPr>
              <a:t>An animal entity that had been Out On Loan to another institution is returned to you.</a:t>
            </a:r>
          </a:p>
          <a:p>
            <a:r>
              <a:rPr lang="en-US" sz="2000" dirty="0"/>
              <a:t>The </a:t>
            </a:r>
            <a:r>
              <a:rPr lang="en-US" sz="2000" dirty="0">
                <a:solidFill>
                  <a:srgbClr val="FF0000"/>
                </a:solidFill>
              </a:rPr>
              <a:t>Owner</a:t>
            </a:r>
            <a:r>
              <a:rPr lang="en-US" sz="2000" dirty="0"/>
              <a:t> records this transaction</a:t>
            </a:r>
          </a:p>
          <a:p>
            <a:r>
              <a:rPr lang="en-US" sz="2000" dirty="0"/>
              <a:t>The last </a:t>
            </a:r>
            <a:r>
              <a:rPr lang="en-US" sz="2000" dirty="0">
                <a:solidFill>
                  <a:srgbClr val="0070C0"/>
                </a:solidFill>
              </a:rPr>
              <a:t>Holder</a:t>
            </a:r>
            <a:r>
              <a:rPr lang="en-US" sz="2000" dirty="0"/>
              <a:t> receives a Pending</a:t>
            </a:r>
          </a:p>
          <a:p>
            <a:r>
              <a:rPr lang="en-US" sz="2000" dirty="0"/>
              <a:t>EXAMPLE: The last holder returns the octopus to you</a:t>
            </a:r>
          </a:p>
          <a:p>
            <a:pPr lvl="1"/>
            <a:r>
              <a:rPr lang="en-US" sz="2000" dirty="0"/>
              <a:t>Your institution now has both the animal physical and legal ownership of it</a:t>
            </a:r>
            <a:endParaRPr lang="en-GB" sz="2000"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877" y="4526944"/>
            <a:ext cx="1484693" cy="989409"/>
          </a:xfrm>
          <a:prstGeom prst="rect">
            <a:avLst/>
          </a:prstGeom>
          <a:ln w="76200">
            <a:solidFill>
              <a:srgbClr val="FF0000"/>
            </a:solidFill>
          </a:ln>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5044" y="4526942"/>
            <a:ext cx="1484693" cy="989409"/>
          </a:xfrm>
          <a:prstGeom prst="rect">
            <a:avLst/>
          </a:prstGeom>
        </p:spPr>
      </p:pic>
      <p:pic>
        <p:nvPicPr>
          <p:cNvPr id="6"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508" y="4032238"/>
            <a:ext cx="1484693" cy="989409"/>
          </a:xfrm>
          <a:prstGeom prst="rect">
            <a:avLst/>
          </a:prstGeom>
          <a:ln w="76200">
            <a:solidFill>
              <a:srgbClr val="0070C0"/>
            </a:solidFill>
          </a:ln>
        </p:spPr>
      </p:pic>
      <p:cxnSp>
        <p:nvCxnSpPr>
          <p:cNvPr id="7" name="Straight Arrow Connector 6"/>
          <p:cNvCxnSpPr/>
          <p:nvPr/>
        </p:nvCxnSpPr>
        <p:spPr>
          <a:xfrm flipV="1">
            <a:off x="2389246" y="5010313"/>
            <a:ext cx="1219200" cy="22673"/>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363522" y="4526942"/>
            <a:ext cx="1219200" cy="22673"/>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TextBox 15"/>
          <p:cNvSpPr txBox="1"/>
          <p:nvPr/>
        </p:nvSpPr>
        <p:spPr>
          <a:xfrm>
            <a:off x="990600" y="5585272"/>
            <a:ext cx="819455" cy="369332"/>
          </a:xfrm>
          <a:prstGeom prst="rect">
            <a:avLst/>
          </a:prstGeom>
          <a:noFill/>
        </p:spPr>
        <p:txBody>
          <a:bodyPr wrap="none" rtlCol="0">
            <a:spAutoFit/>
          </a:bodyPr>
          <a:lstStyle/>
          <a:p>
            <a:r>
              <a:rPr lang="en-US" dirty="0" smtClean="0"/>
              <a:t>Owner</a:t>
            </a:r>
            <a:endParaRPr lang="en-GB" dirty="0"/>
          </a:p>
        </p:txBody>
      </p:sp>
      <p:sp>
        <p:nvSpPr>
          <p:cNvPr id="10" name="TextBox 16"/>
          <p:cNvSpPr txBox="1"/>
          <p:nvPr/>
        </p:nvSpPr>
        <p:spPr>
          <a:xfrm>
            <a:off x="6899636" y="5156583"/>
            <a:ext cx="1246495" cy="369332"/>
          </a:xfrm>
          <a:prstGeom prst="rect">
            <a:avLst/>
          </a:prstGeom>
          <a:noFill/>
        </p:spPr>
        <p:txBody>
          <a:bodyPr wrap="none" rtlCol="0">
            <a:spAutoFit/>
          </a:bodyPr>
          <a:lstStyle/>
          <a:p>
            <a:r>
              <a:rPr lang="en-US" dirty="0" smtClean="0"/>
              <a:t>Last Holder</a:t>
            </a:r>
            <a:endParaRPr lang="en-GB" dirty="0"/>
          </a:p>
        </p:txBody>
      </p:sp>
      <p:cxnSp>
        <p:nvCxnSpPr>
          <p:cNvPr id="11" name="Straight Connector 11"/>
          <p:cNvCxnSpPr/>
          <p:nvPr/>
        </p:nvCxnSpPr>
        <p:spPr>
          <a:xfrm flipH="1">
            <a:off x="1404787" y="6599984"/>
            <a:ext cx="736346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4"/>
          <p:cNvCxnSpPr/>
          <p:nvPr/>
        </p:nvCxnSpPr>
        <p:spPr>
          <a:xfrm flipV="1">
            <a:off x="1404787" y="6089008"/>
            <a:ext cx="0" cy="510976"/>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bogen verbindingslijn 15"/>
          <p:cNvCxnSpPr/>
          <p:nvPr/>
        </p:nvCxnSpPr>
        <p:spPr>
          <a:xfrm rot="16200000" flipV="1">
            <a:off x="7801819" y="5667243"/>
            <a:ext cx="1443402" cy="422081"/>
          </a:xfrm>
          <a:prstGeom prst="bentConnector3">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7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Report Owner Change – For Animal In On Loan</a:t>
            </a:r>
            <a:endParaRPr lang="en-GB" sz="3600" dirty="0"/>
          </a:p>
        </p:txBody>
      </p:sp>
      <p:sp>
        <p:nvSpPr>
          <p:cNvPr id="3" name="Tijdelijke aanduiding voor inhoud 2"/>
          <p:cNvSpPr>
            <a:spLocks noGrp="1"/>
          </p:cNvSpPr>
          <p:nvPr>
            <p:ph idx="1"/>
          </p:nvPr>
        </p:nvSpPr>
        <p:spPr/>
        <p:txBody>
          <a:bodyPr/>
          <a:lstStyle/>
          <a:p>
            <a:r>
              <a:rPr lang="en-US" sz="1800" dirty="0"/>
              <a:t>DEFINITION: </a:t>
            </a:r>
            <a:r>
              <a:rPr lang="en-US" sz="1800" i="1" dirty="0">
                <a:solidFill>
                  <a:srgbClr val="0070C0"/>
                </a:solidFill>
              </a:rPr>
              <a:t>The Owning Institution for an animal you have In On Loan has changed</a:t>
            </a:r>
          </a:p>
          <a:p>
            <a:r>
              <a:rPr lang="en-US" sz="1800" dirty="0"/>
              <a:t>The </a:t>
            </a:r>
            <a:r>
              <a:rPr lang="en-US" sz="1800" dirty="0">
                <a:solidFill>
                  <a:srgbClr val="FF0000"/>
                </a:solidFill>
              </a:rPr>
              <a:t>Holder</a:t>
            </a:r>
            <a:r>
              <a:rPr lang="en-US" sz="1800" dirty="0"/>
              <a:t> records this transaction</a:t>
            </a:r>
          </a:p>
          <a:p>
            <a:r>
              <a:rPr lang="en-US" sz="1800" dirty="0"/>
              <a:t>The previous </a:t>
            </a:r>
            <a:r>
              <a:rPr lang="en-US" sz="1800" dirty="0">
                <a:solidFill>
                  <a:srgbClr val="0070C0"/>
                </a:solidFill>
              </a:rPr>
              <a:t>Owner</a:t>
            </a:r>
            <a:r>
              <a:rPr lang="en-US" sz="1800" dirty="0"/>
              <a:t> receives a Pending</a:t>
            </a:r>
          </a:p>
          <a:p>
            <a:r>
              <a:rPr lang="en-US" sz="1800" dirty="0"/>
              <a:t>The new </a:t>
            </a:r>
            <a:r>
              <a:rPr lang="en-US" sz="1800" dirty="0">
                <a:solidFill>
                  <a:srgbClr val="FFC000"/>
                </a:solidFill>
              </a:rPr>
              <a:t>Owner</a:t>
            </a:r>
            <a:r>
              <a:rPr lang="en-US" sz="1800" dirty="0"/>
              <a:t> also receives a Pending</a:t>
            </a:r>
          </a:p>
          <a:p>
            <a:r>
              <a:rPr lang="en-US" sz="1800" dirty="0"/>
              <a:t>EXAMPLE: Your institution is holding an octopus In On Loan from Institution A. Institution B is now the Owner of the octopus</a:t>
            </a:r>
          </a:p>
          <a:p>
            <a:pPr lvl="1"/>
            <a:r>
              <a:rPr lang="en-US" sz="1800" dirty="0"/>
              <a:t>Your institution retains the animal physically</a:t>
            </a:r>
          </a:p>
          <a:p>
            <a:pPr lvl="1"/>
            <a:r>
              <a:rPr lang="en-US" sz="1800" dirty="0"/>
              <a:t>The Owner is now Institution B  </a:t>
            </a:r>
            <a:endParaRPr lang="en-GB" sz="1800" dirty="0"/>
          </a:p>
          <a:p>
            <a:endParaRPr lang="en-GB" dirty="0"/>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4820251"/>
            <a:ext cx="1484693" cy="989409"/>
          </a:xfrm>
          <a:prstGeom prst="rect">
            <a:avLst/>
          </a:prstGeom>
          <a:ln w="76200">
            <a:solidFill>
              <a:srgbClr val="0070C0"/>
            </a:solidFill>
          </a:ln>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2631" y="5039821"/>
            <a:ext cx="1484693" cy="989409"/>
          </a:xfrm>
          <a:prstGeom prst="rect">
            <a:avLst/>
          </a:prstGeom>
          <a:ln w="76200">
            <a:solidFill>
              <a:srgbClr val="FFC000"/>
            </a:solidFill>
          </a:ln>
        </p:spPr>
      </p:pic>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673" y="4227420"/>
            <a:ext cx="1484693" cy="989409"/>
          </a:xfrm>
          <a:prstGeom prst="rect">
            <a:avLst/>
          </a:prstGeom>
          <a:ln w="76200">
            <a:solidFill>
              <a:srgbClr val="FF0000"/>
            </a:solidFill>
          </a:ln>
        </p:spPr>
      </p:pic>
      <p:cxnSp>
        <p:nvCxnSpPr>
          <p:cNvPr id="7" name="Straight Arrow Connector 6"/>
          <p:cNvCxnSpPr/>
          <p:nvPr/>
        </p:nvCxnSpPr>
        <p:spPr>
          <a:xfrm flipV="1">
            <a:off x="2375853" y="4722125"/>
            <a:ext cx="4654804" cy="49845"/>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4740313" y="5314955"/>
            <a:ext cx="2290344" cy="0"/>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TextBox 8"/>
          <p:cNvSpPr txBox="1"/>
          <p:nvPr/>
        </p:nvSpPr>
        <p:spPr>
          <a:xfrm>
            <a:off x="512403" y="5783626"/>
            <a:ext cx="1672894" cy="646331"/>
          </a:xfrm>
          <a:prstGeom prst="rect">
            <a:avLst/>
          </a:prstGeom>
          <a:noFill/>
        </p:spPr>
        <p:txBody>
          <a:bodyPr wrap="none" rtlCol="0">
            <a:spAutoFit/>
          </a:bodyPr>
          <a:lstStyle/>
          <a:p>
            <a:r>
              <a:rPr lang="en-US" dirty="0" smtClean="0"/>
              <a:t>Institution A</a:t>
            </a:r>
          </a:p>
          <a:p>
            <a:r>
              <a:rPr lang="en-US" dirty="0" smtClean="0"/>
              <a:t>Previous Owner</a:t>
            </a:r>
            <a:endParaRPr lang="en-GB" dirty="0"/>
          </a:p>
        </p:txBody>
      </p:sp>
      <p:sp>
        <p:nvSpPr>
          <p:cNvPr id="12" name="TextBox 15"/>
          <p:cNvSpPr txBox="1"/>
          <p:nvPr/>
        </p:nvSpPr>
        <p:spPr>
          <a:xfrm>
            <a:off x="2899249" y="6029230"/>
            <a:ext cx="1331455" cy="646331"/>
          </a:xfrm>
          <a:prstGeom prst="rect">
            <a:avLst/>
          </a:prstGeom>
          <a:noFill/>
        </p:spPr>
        <p:txBody>
          <a:bodyPr wrap="none" rtlCol="0">
            <a:spAutoFit/>
          </a:bodyPr>
          <a:lstStyle/>
          <a:p>
            <a:r>
              <a:rPr lang="en-US" dirty="0" smtClean="0"/>
              <a:t>Institution B</a:t>
            </a:r>
          </a:p>
          <a:p>
            <a:r>
              <a:rPr lang="en-US" dirty="0" smtClean="0"/>
              <a:t>New Owner</a:t>
            </a:r>
            <a:endParaRPr lang="en-GB" dirty="0"/>
          </a:p>
        </p:txBody>
      </p:sp>
      <p:sp>
        <p:nvSpPr>
          <p:cNvPr id="13" name="TextBox 16"/>
          <p:cNvSpPr txBox="1"/>
          <p:nvPr/>
        </p:nvSpPr>
        <p:spPr>
          <a:xfrm>
            <a:off x="7195048" y="5314955"/>
            <a:ext cx="1674946" cy="646331"/>
          </a:xfrm>
          <a:prstGeom prst="rect">
            <a:avLst/>
          </a:prstGeom>
          <a:noFill/>
        </p:spPr>
        <p:txBody>
          <a:bodyPr wrap="none" rtlCol="0">
            <a:spAutoFit/>
          </a:bodyPr>
          <a:lstStyle/>
          <a:p>
            <a:r>
              <a:rPr lang="en-US" dirty="0" smtClean="0"/>
              <a:t>Your Institution</a:t>
            </a:r>
          </a:p>
          <a:p>
            <a:r>
              <a:rPr lang="en-US" dirty="0" smtClean="0"/>
              <a:t>Holder</a:t>
            </a:r>
            <a:endParaRPr lang="en-GB" dirty="0"/>
          </a:p>
        </p:txBody>
      </p:sp>
    </p:spTree>
    <p:extLst>
      <p:ext uri="{BB962C8B-B14F-4D97-AF65-F5344CB8AC3E}">
        <p14:creationId xmlns:p14="http://schemas.microsoft.com/office/powerpoint/2010/main" val="210010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 Recommendation </a:t>
            </a:r>
            <a:endParaRPr lang="en-GB" dirty="0"/>
          </a:p>
        </p:txBody>
      </p:sp>
      <p:sp>
        <p:nvSpPr>
          <p:cNvPr id="3" name="Tijdelijke aanduiding voor inhoud 2"/>
          <p:cNvSpPr>
            <a:spLocks noGrp="1"/>
          </p:cNvSpPr>
          <p:nvPr>
            <p:ph idx="1"/>
          </p:nvPr>
        </p:nvSpPr>
        <p:spPr/>
        <p:txBody>
          <a:bodyPr/>
          <a:lstStyle/>
          <a:p>
            <a:r>
              <a:rPr lang="en-US" dirty="0"/>
              <a:t>Clean up your </a:t>
            </a:r>
            <a:r>
              <a:rPr lang="en-US" dirty="0" smtClean="0"/>
              <a:t>Species360 </a:t>
            </a:r>
            <a:r>
              <a:rPr lang="en-US" dirty="0"/>
              <a:t>Post Office!!</a:t>
            </a:r>
          </a:p>
          <a:p>
            <a:r>
              <a:rPr lang="en-US" dirty="0"/>
              <a:t>Previously duplication of notification</a:t>
            </a:r>
          </a:p>
          <a:p>
            <a:pPr lvl="1"/>
            <a:r>
              <a:rPr lang="en-US" dirty="0"/>
              <a:t>Pending and</a:t>
            </a:r>
          </a:p>
          <a:p>
            <a:pPr lvl="1"/>
            <a:r>
              <a:rPr lang="en-US" dirty="0"/>
              <a:t>Post Office notification</a:t>
            </a:r>
          </a:p>
          <a:p>
            <a:r>
              <a:rPr lang="en-US" dirty="0"/>
              <a:t>Now if Pending created, no PO message received</a:t>
            </a:r>
          </a:p>
          <a:p>
            <a:r>
              <a:rPr lang="en-US" dirty="0"/>
              <a:t>PO messages for third party Loan transactions</a:t>
            </a:r>
          </a:p>
          <a:p>
            <a:pPr lvl="1"/>
            <a:r>
              <a:rPr lang="en-US" dirty="0"/>
              <a:t>No </a:t>
            </a:r>
            <a:r>
              <a:rPr lang="en-US" dirty="0" err="1"/>
              <a:t>Pendings</a:t>
            </a:r>
            <a:r>
              <a:rPr lang="en-US" dirty="0"/>
              <a:t> received</a:t>
            </a:r>
          </a:p>
          <a:p>
            <a:r>
              <a:rPr lang="en-US" dirty="0"/>
              <a:t>Important to get these notifications</a:t>
            </a:r>
            <a:endParaRPr lang="en-GB" dirty="0"/>
          </a:p>
          <a:p>
            <a:endParaRPr lang="en-GB" dirty="0"/>
          </a:p>
        </p:txBody>
      </p:sp>
    </p:spTree>
    <p:extLst>
      <p:ext uri="{BB962C8B-B14F-4D97-AF65-F5344CB8AC3E}">
        <p14:creationId xmlns:p14="http://schemas.microsoft.com/office/powerpoint/2010/main" val="365627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Loan or Lease?</a:t>
            </a:r>
            <a:endParaRPr lang="en-GB" dirty="0"/>
          </a:p>
        </p:txBody>
      </p:sp>
      <p:sp>
        <p:nvSpPr>
          <p:cNvPr id="3" name="Tijdelijke aanduiding voor inhoud 2"/>
          <p:cNvSpPr>
            <a:spLocks noGrp="1"/>
          </p:cNvSpPr>
          <p:nvPr>
            <p:ph idx="1"/>
          </p:nvPr>
        </p:nvSpPr>
        <p:spPr/>
        <p:txBody>
          <a:bodyPr/>
          <a:lstStyle/>
          <a:p>
            <a:r>
              <a:rPr lang="en-US" dirty="0"/>
              <a:t>Functionality is the same</a:t>
            </a:r>
          </a:p>
          <a:p>
            <a:r>
              <a:rPr lang="en-US" dirty="0"/>
              <a:t>Lease = $$$ changed hands</a:t>
            </a:r>
          </a:p>
          <a:p>
            <a:pPr lvl="1"/>
            <a:r>
              <a:rPr lang="en-US" dirty="0"/>
              <a:t>Temporary exhibits</a:t>
            </a:r>
          </a:p>
          <a:p>
            <a:pPr lvl="1"/>
            <a:r>
              <a:rPr lang="en-US" dirty="0"/>
              <a:t>May need permits!</a:t>
            </a:r>
          </a:p>
          <a:p>
            <a:r>
              <a:rPr lang="en-US" dirty="0"/>
              <a:t>Loan = no $$$ involved</a:t>
            </a:r>
          </a:p>
          <a:p>
            <a:r>
              <a:rPr lang="en-US" dirty="0"/>
              <a:t>For this session will use the term Loan, but could be Lease if appropriate</a:t>
            </a:r>
            <a:endParaRPr lang="en-GB" dirty="0"/>
          </a:p>
          <a:p>
            <a:endParaRPr lang="en-GB" dirty="0"/>
          </a:p>
        </p:txBody>
      </p:sp>
    </p:spTree>
    <p:extLst>
      <p:ext uri="{BB962C8B-B14F-4D97-AF65-F5344CB8AC3E}">
        <p14:creationId xmlns:p14="http://schemas.microsoft.com/office/powerpoint/2010/main" val="83154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Scenarios From Your Records!</a:t>
            </a:r>
            <a:endParaRPr lang="en-GB" dirty="0"/>
          </a:p>
        </p:txBody>
      </p:sp>
      <p:pic>
        <p:nvPicPr>
          <p:cNvPr id="4" name="Picture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17253" y="1690689"/>
            <a:ext cx="2796441" cy="3917624"/>
          </a:xfrm>
          <a:prstGeom prst="rect">
            <a:avLst/>
          </a:prstGeom>
        </p:spPr>
      </p:pic>
    </p:spTree>
    <p:extLst>
      <p:ext uri="{BB962C8B-B14F-4D97-AF65-F5344CB8AC3E}">
        <p14:creationId xmlns:p14="http://schemas.microsoft.com/office/powerpoint/2010/main" val="2340665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600" dirty="0"/>
              <a:t>Scenario #1: Government Owned Animal goes Missing </a:t>
            </a:r>
            <a:br>
              <a:rPr lang="en-US" sz="3600" dirty="0"/>
            </a:br>
            <a:r>
              <a:rPr lang="en-US" sz="2400" dirty="0"/>
              <a:t>(identical to </a:t>
            </a:r>
            <a:r>
              <a:rPr lang="en-US" sz="2400" dirty="0" smtClean="0"/>
              <a:t>non-Species360 </a:t>
            </a:r>
            <a:r>
              <a:rPr lang="en-US" sz="2400" dirty="0"/>
              <a:t>In On Loan animal)</a:t>
            </a:r>
            <a:endParaRPr lang="en-GB" sz="3600" dirty="0"/>
          </a:p>
        </p:txBody>
      </p:sp>
      <p:sp>
        <p:nvSpPr>
          <p:cNvPr id="3" name="Tijdelijke aanduiding voor inhoud 2"/>
          <p:cNvSpPr>
            <a:spLocks noGrp="1"/>
          </p:cNvSpPr>
          <p:nvPr>
            <p:ph idx="1"/>
          </p:nvPr>
        </p:nvSpPr>
        <p:spPr>
          <a:xfrm>
            <a:off x="4203936" y="1690689"/>
            <a:ext cx="3111263" cy="4042912"/>
          </a:xfrm>
        </p:spPr>
        <p:txBody>
          <a:bodyPr>
            <a:normAutofit fontScale="47500" lnSpcReduction="20000"/>
          </a:bodyPr>
          <a:lstStyle/>
          <a:p>
            <a:pPr marL="0" indent="0">
              <a:buNone/>
            </a:pPr>
            <a:r>
              <a:rPr lang="en-US" sz="3500" dirty="0"/>
              <a:t>Sea lion is Rescued</a:t>
            </a:r>
          </a:p>
          <a:p>
            <a:pPr marL="0" indent="0">
              <a:buNone/>
            </a:pPr>
            <a:r>
              <a:rPr lang="en-US" sz="3500" dirty="0"/>
              <a:t>Institution A = Holder</a:t>
            </a:r>
          </a:p>
          <a:p>
            <a:pPr marL="0" indent="0">
              <a:buNone/>
            </a:pPr>
            <a:r>
              <a:rPr lang="en-US" sz="3500" dirty="0"/>
              <a:t>USFWS = Owner</a:t>
            </a:r>
          </a:p>
          <a:p>
            <a:pPr marL="0" indent="0">
              <a:buNone/>
            </a:pPr>
            <a:endParaRPr lang="en-US" sz="3500" dirty="0"/>
          </a:p>
          <a:p>
            <a:pPr marL="0" indent="0">
              <a:buNone/>
            </a:pPr>
            <a:r>
              <a:rPr lang="en-US" sz="3500" dirty="0"/>
              <a:t>Institution A sends to </a:t>
            </a:r>
          </a:p>
          <a:p>
            <a:pPr marL="0" indent="0">
              <a:buNone/>
            </a:pPr>
            <a:r>
              <a:rPr lang="en-US" sz="3500" dirty="0"/>
              <a:t>Institution B</a:t>
            </a:r>
          </a:p>
          <a:p>
            <a:pPr marL="0" indent="0">
              <a:buNone/>
            </a:pPr>
            <a:r>
              <a:rPr lang="en-US" sz="3500" dirty="0"/>
              <a:t>USFWS = Owner</a:t>
            </a:r>
          </a:p>
          <a:p>
            <a:pPr marL="0" indent="0">
              <a:buNone/>
            </a:pPr>
            <a:endParaRPr lang="en-US" sz="3500" dirty="0"/>
          </a:p>
          <a:p>
            <a:pPr marL="0" indent="0">
              <a:buNone/>
            </a:pPr>
            <a:r>
              <a:rPr lang="en-US" sz="3500" dirty="0"/>
              <a:t>Escapes at Institution B</a:t>
            </a:r>
          </a:p>
          <a:p>
            <a:pPr marL="0" indent="0">
              <a:buNone/>
            </a:pPr>
            <a:endParaRPr lang="en-US" sz="3500" dirty="0"/>
          </a:p>
          <a:p>
            <a:pPr marL="0" indent="0">
              <a:buNone/>
            </a:pPr>
            <a:r>
              <a:rPr lang="en-US" sz="3500" dirty="0"/>
              <a:t>Retrieved by Institution B</a:t>
            </a:r>
          </a:p>
          <a:p>
            <a:pPr marL="0" indent="0">
              <a:buNone/>
            </a:pPr>
            <a:endParaRPr lang="en-US" sz="3500" dirty="0"/>
          </a:p>
          <a:p>
            <a:pPr marL="0" indent="0">
              <a:buNone/>
            </a:pPr>
            <a:r>
              <a:rPr lang="en-US" sz="3500" dirty="0"/>
              <a:t>Sent back to Institution A</a:t>
            </a:r>
            <a:endParaRPr lang="en-GB" sz="3500" dirty="0"/>
          </a:p>
          <a:p>
            <a:endParaRPr lang="en-GB" dirty="0"/>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253" y="1807145"/>
            <a:ext cx="2540000" cy="3810000"/>
          </a:xfrm>
          <a:prstGeom prst="rect">
            <a:avLst/>
          </a:prstGeom>
        </p:spPr>
      </p:pic>
    </p:spTree>
    <p:extLst>
      <p:ext uri="{BB962C8B-B14F-4D97-AF65-F5344CB8AC3E}">
        <p14:creationId xmlns:p14="http://schemas.microsoft.com/office/powerpoint/2010/main" val="3141295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Steps</a:t>
            </a:r>
            <a:endParaRPr lang="en-GB" dirty="0"/>
          </a:p>
        </p:txBody>
      </p:sp>
      <p:sp>
        <p:nvSpPr>
          <p:cNvPr id="3" name="Tijdelijke aanduiding voor inhoud 2"/>
          <p:cNvSpPr>
            <a:spLocks noGrp="1"/>
          </p:cNvSpPr>
          <p:nvPr>
            <p:ph idx="1"/>
          </p:nvPr>
        </p:nvSpPr>
        <p:spPr>
          <a:xfrm>
            <a:off x="628650" y="1484431"/>
            <a:ext cx="7886700" cy="4351338"/>
          </a:xfrm>
        </p:spPr>
        <p:txBody>
          <a:bodyPr>
            <a:noAutofit/>
          </a:bodyPr>
          <a:lstStyle/>
          <a:p>
            <a:r>
              <a:rPr lang="en-US" sz="1400" b="1" dirty="0"/>
              <a:t>Sea Lion is Rescued </a:t>
            </a:r>
            <a:r>
              <a:rPr lang="en-US" sz="1400" dirty="0"/>
              <a:t>Institution A accessions as:</a:t>
            </a:r>
          </a:p>
          <a:p>
            <a:pPr lvl="1"/>
            <a:r>
              <a:rPr lang="en-US" sz="1400" dirty="0"/>
              <a:t>Rescued (Physical Only)</a:t>
            </a:r>
          </a:p>
          <a:p>
            <a:pPr lvl="1"/>
            <a:r>
              <a:rPr lang="en-US" sz="1400" dirty="0"/>
              <a:t>Owner = USFWS/Indeterminate Local ID</a:t>
            </a:r>
          </a:p>
          <a:p>
            <a:r>
              <a:rPr lang="en-US" sz="1400" b="1" dirty="0"/>
              <a:t>A Sends to B </a:t>
            </a:r>
            <a:r>
              <a:rPr lang="en-US" sz="1400" dirty="0"/>
              <a:t>Institution A dispositions as:</a:t>
            </a:r>
          </a:p>
          <a:p>
            <a:pPr lvl="1"/>
            <a:r>
              <a:rPr lang="en-US" sz="1400" dirty="0"/>
              <a:t>To Another- Loan Transfer To (Physical Only)</a:t>
            </a:r>
          </a:p>
          <a:p>
            <a:pPr lvl="1"/>
            <a:r>
              <a:rPr lang="en-US" sz="1400" dirty="0"/>
              <a:t>Institution B receives a Pending – They Confirm</a:t>
            </a:r>
          </a:p>
          <a:p>
            <a:r>
              <a:rPr lang="en-US" sz="1400" b="1" dirty="0"/>
              <a:t>Goes Missing at B </a:t>
            </a:r>
            <a:r>
              <a:rPr lang="en-US" sz="1400" dirty="0"/>
              <a:t>Institution B records a Missing</a:t>
            </a:r>
          </a:p>
          <a:p>
            <a:pPr lvl="1"/>
            <a:r>
              <a:rPr lang="en-US" sz="1400" dirty="0"/>
              <a:t>Physical Only as B has no Ownership</a:t>
            </a:r>
          </a:p>
          <a:p>
            <a:pPr lvl="1"/>
            <a:r>
              <a:rPr lang="en-US" sz="1400" dirty="0"/>
              <a:t>Institution A gets no notification as it does not own or have the animal physically any more</a:t>
            </a:r>
          </a:p>
          <a:p>
            <a:r>
              <a:rPr lang="en-US" sz="1400" b="1" dirty="0"/>
              <a:t>Retrieved at B </a:t>
            </a:r>
            <a:r>
              <a:rPr lang="en-US" sz="1400" dirty="0"/>
              <a:t>Institution B records a Retrieval of Missing</a:t>
            </a:r>
          </a:p>
          <a:p>
            <a:pPr lvl="1"/>
            <a:r>
              <a:rPr lang="en-US" sz="1400" dirty="0"/>
              <a:t>P &amp; O terms are not asked for as disposition was P Only</a:t>
            </a:r>
          </a:p>
          <a:p>
            <a:pPr lvl="1"/>
            <a:r>
              <a:rPr lang="en-US" sz="1400" dirty="0"/>
              <a:t>Owner remains USFWS and must be filled in</a:t>
            </a:r>
          </a:p>
          <a:p>
            <a:r>
              <a:rPr lang="en-US" sz="1400" b="1" dirty="0"/>
              <a:t>Returned to Institution A </a:t>
            </a:r>
            <a:r>
              <a:rPr lang="en-US" sz="1400" dirty="0"/>
              <a:t>Institution B records a disposition as</a:t>
            </a:r>
          </a:p>
          <a:p>
            <a:pPr lvl="1"/>
            <a:r>
              <a:rPr lang="en-US" sz="1400" dirty="0"/>
              <a:t>To Another – Loan Transfer To</a:t>
            </a:r>
          </a:p>
          <a:p>
            <a:pPr lvl="2"/>
            <a:r>
              <a:rPr lang="en-US" sz="1400" dirty="0"/>
              <a:t>Not a Loan Return to Owner as Institution A did not own it</a:t>
            </a:r>
          </a:p>
          <a:p>
            <a:pPr lvl="1"/>
            <a:r>
              <a:rPr lang="en-US" sz="1400" dirty="0"/>
              <a:t>Institution A receives a Pending – They Confirm</a:t>
            </a:r>
          </a:p>
          <a:p>
            <a:r>
              <a:rPr lang="en-US" sz="1400" b="1" dirty="0"/>
              <a:t>Animal is back at Institution A!</a:t>
            </a:r>
            <a:endParaRPr lang="en-GB" sz="1400" b="1" dirty="0"/>
          </a:p>
          <a:p>
            <a:endParaRPr lang="en-GB" sz="400" dirty="0"/>
          </a:p>
        </p:txBody>
      </p:sp>
    </p:spTree>
    <p:extLst>
      <p:ext uri="{BB962C8B-B14F-4D97-AF65-F5344CB8AC3E}">
        <p14:creationId xmlns:p14="http://schemas.microsoft.com/office/powerpoint/2010/main" val="66527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 calcmode="lin" valueType="num">
                                      <p:cBhvr additive="base">
                                        <p:cTn id="6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 calcmode="lin" valueType="num">
                                      <p:cBhvr additive="base">
                                        <p:cTn id="6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200" dirty="0"/>
              <a:t>Scenario #2: </a:t>
            </a:r>
            <a:r>
              <a:rPr lang="en-US" sz="3200" dirty="0" smtClean="0"/>
              <a:t>Species360 </a:t>
            </a:r>
            <a:r>
              <a:rPr lang="en-US" sz="3200" dirty="0"/>
              <a:t>Member Animal goes Missing and then sent to Another</a:t>
            </a:r>
            <a:endParaRPr lang="en-GB" sz="3200" dirty="0"/>
          </a:p>
        </p:txBody>
      </p:sp>
      <p:sp>
        <p:nvSpPr>
          <p:cNvPr id="3" name="Tijdelijke aanduiding voor inhoud 2"/>
          <p:cNvSpPr>
            <a:spLocks noGrp="1"/>
          </p:cNvSpPr>
          <p:nvPr>
            <p:ph idx="1"/>
          </p:nvPr>
        </p:nvSpPr>
        <p:spPr>
          <a:xfrm>
            <a:off x="4381785" y="1690689"/>
            <a:ext cx="4557499" cy="3865491"/>
          </a:xfrm>
        </p:spPr>
        <p:txBody>
          <a:bodyPr>
            <a:normAutofit/>
          </a:bodyPr>
          <a:lstStyle/>
          <a:p>
            <a:pPr marL="0" indent="0">
              <a:buNone/>
            </a:pPr>
            <a:r>
              <a:rPr lang="en-US" sz="2000" dirty="0"/>
              <a:t>Institution A loans out to Institution B</a:t>
            </a:r>
          </a:p>
          <a:p>
            <a:pPr marL="0" indent="0">
              <a:buNone/>
            </a:pPr>
            <a:r>
              <a:rPr lang="en-US" sz="2000" dirty="0"/>
              <a:t>	</a:t>
            </a:r>
          </a:p>
          <a:p>
            <a:pPr marL="0" indent="0">
              <a:buNone/>
            </a:pPr>
            <a:r>
              <a:rPr lang="en-US" sz="2000" dirty="0"/>
              <a:t>Escapes at Institution B</a:t>
            </a:r>
          </a:p>
          <a:p>
            <a:pPr marL="0" indent="0">
              <a:buNone/>
            </a:pPr>
            <a:endParaRPr lang="en-US" sz="2000" dirty="0"/>
          </a:p>
          <a:p>
            <a:pPr marL="0" indent="0">
              <a:buNone/>
            </a:pPr>
            <a:r>
              <a:rPr lang="en-US" sz="2000" dirty="0"/>
              <a:t>Retrieved by Institution B</a:t>
            </a:r>
          </a:p>
          <a:p>
            <a:pPr marL="0" indent="0">
              <a:buNone/>
            </a:pPr>
            <a:endParaRPr lang="en-US" sz="2000" dirty="0"/>
          </a:p>
          <a:p>
            <a:pPr marL="0" indent="0">
              <a:buNone/>
            </a:pPr>
            <a:r>
              <a:rPr lang="en-US" sz="2000" dirty="0"/>
              <a:t>Sent to Institution C by Institution B</a:t>
            </a:r>
          </a:p>
          <a:p>
            <a:pPr marL="0" indent="0">
              <a:buNone/>
            </a:pPr>
            <a:endParaRPr lang="en-US" sz="2000" dirty="0"/>
          </a:p>
          <a:p>
            <a:pPr marL="0" indent="0">
              <a:buNone/>
            </a:pPr>
            <a:r>
              <a:rPr lang="en-US" sz="2000" dirty="0"/>
              <a:t>Institution A gives Ownership to Institution C</a:t>
            </a:r>
            <a:endParaRPr lang="en-GB" sz="2000" dirty="0"/>
          </a:p>
          <a:p>
            <a:endParaRPr lang="en-GB" dirty="0"/>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40" y="1746180"/>
            <a:ext cx="2540000" cy="3810000"/>
          </a:xfrm>
          <a:prstGeom prst="rect">
            <a:avLst/>
          </a:prstGeom>
        </p:spPr>
      </p:pic>
    </p:spTree>
    <p:extLst>
      <p:ext uri="{BB962C8B-B14F-4D97-AF65-F5344CB8AC3E}">
        <p14:creationId xmlns:p14="http://schemas.microsoft.com/office/powerpoint/2010/main" val="4086651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First Steps</a:t>
            </a:r>
            <a:endParaRPr lang="en-GB" dirty="0"/>
          </a:p>
        </p:txBody>
      </p:sp>
      <p:sp>
        <p:nvSpPr>
          <p:cNvPr id="3" name="Tijdelijke aanduiding voor inhoud 2"/>
          <p:cNvSpPr>
            <a:spLocks noGrp="1"/>
          </p:cNvSpPr>
          <p:nvPr>
            <p:ph idx="1"/>
          </p:nvPr>
        </p:nvSpPr>
        <p:spPr/>
        <p:txBody>
          <a:bodyPr>
            <a:noAutofit/>
          </a:bodyPr>
          <a:lstStyle/>
          <a:p>
            <a:r>
              <a:rPr lang="en-US" sz="1400" b="1" dirty="0"/>
              <a:t>A Loans to B </a:t>
            </a:r>
            <a:r>
              <a:rPr lang="en-US" sz="1400" dirty="0"/>
              <a:t>Institution A dispositions as:</a:t>
            </a:r>
          </a:p>
          <a:p>
            <a:pPr lvl="1"/>
            <a:r>
              <a:rPr lang="en-US" sz="1400" dirty="0"/>
              <a:t>To Another- Loan Out To (Initial Transaction – Physical Only)</a:t>
            </a:r>
          </a:p>
          <a:p>
            <a:pPr lvl="1"/>
            <a:r>
              <a:rPr lang="en-US" sz="1400" dirty="0"/>
              <a:t>Institution B receives a Pending – They Confirm</a:t>
            </a:r>
          </a:p>
          <a:p>
            <a:r>
              <a:rPr lang="en-US" sz="1400" b="1" dirty="0"/>
              <a:t>Goes Missing at B </a:t>
            </a:r>
            <a:r>
              <a:rPr lang="en-US" sz="1400" dirty="0"/>
              <a:t>Institution B records a Missing</a:t>
            </a:r>
          </a:p>
          <a:p>
            <a:pPr lvl="1"/>
            <a:r>
              <a:rPr lang="en-US" sz="1400" dirty="0"/>
              <a:t>Physical Only as B has no Ownership</a:t>
            </a:r>
          </a:p>
          <a:p>
            <a:pPr lvl="1"/>
            <a:r>
              <a:rPr lang="en-US" sz="1400" dirty="0"/>
              <a:t>Institution A gets no notification at this time</a:t>
            </a:r>
          </a:p>
          <a:p>
            <a:pPr lvl="2"/>
            <a:r>
              <a:rPr lang="en-US" sz="1400" dirty="0"/>
              <a:t>Institution B should communicate with Institution A</a:t>
            </a:r>
          </a:p>
          <a:p>
            <a:pPr lvl="2"/>
            <a:r>
              <a:rPr lang="en-US" sz="1400" dirty="0"/>
              <a:t>Institution A may want to retain Ownership for a period of time</a:t>
            </a:r>
          </a:p>
          <a:p>
            <a:pPr lvl="2"/>
            <a:r>
              <a:rPr lang="en-US" sz="1400" dirty="0"/>
              <a:t>Requested that a PO message be sent to Institution A </a:t>
            </a:r>
          </a:p>
          <a:p>
            <a:r>
              <a:rPr lang="en-US" sz="1400" b="1" dirty="0"/>
              <a:t>Retrieved at B </a:t>
            </a:r>
            <a:r>
              <a:rPr lang="en-US" sz="1400" dirty="0"/>
              <a:t>Institution B records a Retrieval of Missing</a:t>
            </a:r>
          </a:p>
          <a:p>
            <a:pPr lvl="1"/>
            <a:r>
              <a:rPr lang="en-US" sz="1400" dirty="0"/>
              <a:t>P &amp; O terms are not asked for as disposition was P Only</a:t>
            </a:r>
          </a:p>
          <a:p>
            <a:pPr lvl="1"/>
            <a:r>
              <a:rPr lang="en-US" sz="1400" dirty="0"/>
              <a:t>Owner remains Institution A and must be filled in</a:t>
            </a:r>
          </a:p>
          <a:p>
            <a:pPr lvl="2"/>
            <a:r>
              <a:rPr lang="en-US" sz="1400" dirty="0"/>
              <a:t>Institution B should communicate with Institution A</a:t>
            </a:r>
          </a:p>
          <a:p>
            <a:pPr lvl="2"/>
            <a:r>
              <a:rPr lang="en-US" sz="1400" dirty="0"/>
              <a:t>If Institution A has not recorded a Missing (Ownership Only) they do nothing</a:t>
            </a:r>
          </a:p>
          <a:p>
            <a:pPr lvl="2"/>
            <a:r>
              <a:rPr lang="en-US" sz="1400" dirty="0"/>
              <a:t>If Institution A has recorded a Missing (Ownership Only)  they record a Retrieve of Missing (Ownership Only)</a:t>
            </a:r>
          </a:p>
          <a:p>
            <a:endParaRPr lang="en-GB" sz="400" dirty="0"/>
          </a:p>
        </p:txBody>
      </p:sp>
    </p:spTree>
    <p:extLst>
      <p:ext uri="{BB962C8B-B14F-4D97-AF65-F5344CB8AC3E}">
        <p14:creationId xmlns:p14="http://schemas.microsoft.com/office/powerpoint/2010/main" val="394426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 calcmode="lin" valueType="num">
                                      <p:cBhvr additive="base">
                                        <p:cTn id="5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600" dirty="0"/>
              <a:t>The B to C steps</a:t>
            </a:r>
            <a:endParaRPr lang="en-GB" sz="3600" dirty="0"/>
          </a:p>
        </p:txBody>
      </p:sp>
      <p:sp>
        <p:nvSpPr>
          <p:cNvPr id="3" name="Tijdelijke aanduiding voor inhoud 2"/>
          <p:cNvSpPr>
            <a:spLocks noGrp="1"/>
          </p:cNvSpPr>
          <p:nvPr>
            <p:ph idx="1"/>
          </p:nvPr>
        </p:nvSpPr>
        <p:spPr/>
        <p:txBody>
          <a:bodyPr>
            <a:noAutofit/>
          </a:bodyPr>
          <a:lstStyle/>
          <a:p>
            <a:r>
              <a:rPr lang="en-US" sz="1000" b="1" dirty="0"/>
              <a:t>B sends to C – B (holder) records first </a:t>
            </a:r>
          </a:p>
          <a:p>
            <a:pPr lvl="1"/>
            <a:r>
              <a:rPr lang="en-US" sz="1000" dirty="0"/>
              <a:t>Institution B (holder) records a disposition as:</a:t>
            </a:r>
          </a:p>
          <a:p>
            <a:pPr lvl="2"/>
            <a:r>
              <a:rPr lang="en-US" sz="1000" dirty="0"/>
              <a:t>To Another – Loan Transfer To (Physical Only)</a:t>
            </a:r>
          </a:p>
          <a:p>
            <a:pPr lvl="2"/>
            <a:r>
              <a:rPr lang="en-US" sz="1000" dirty="0"/>
              <a:t>Institution C (new holder) receives a Pending for Physical Arrival </a:t>
            </a:r>
          </a:p>
          <a:p>
            <a:pPr lvl="2"/>
            <a:r>
              <a:rPr lang="en-US" sz="1000" dirty="0"/>
              <a:t>Institution A (owner) receives a PO message that they should record a Change in Holder</a:t>
            </a:r>
          </a:p>
          <a:p>
            <a:pPr lvl="1"/>
            <a:r>
              <a:rPr lang="en-US" sz="1000" dirty="0"/>
              <a:t>Institution C (new holder) confirms</a:t>
            </a:r>
          </a:p>
          <a:p>
            <a:pPr lvl="2"/>
            <a:r>
              <a:rPr lang="en-US" sz="1000" dirty="0"/>
              <a:t>Institution A receives a Pending	</a:t>
            </a:r>
          </a:p>
          <a:p>
            <a:pPr lvl="3"/>
            <a:r>
              <a:rPr lang="en-US" sz="1000" dirty="0"/>
              <a:t>Institution A records a Report Holder Change For Animal Out on Loan	</a:t>
            </a:r>
          </a:p>
          <a:p>
            <a:r>
              <a:rPr lang="en-US" sz="1000" b="1" dirty="0"/>
              <a:t>B sends to C – A (owner) records first</a:t>
            </a:r>
          </a:p>
          <a:p>
            <a:pPr lvl="1"/>
            <a:r>
              <a:rPr lang="en-US" sz="1000" dirty="0"/>
              <a:t>Institution A (owner) records a disposition first as:</a:t>
            </a:r>
          </a:p>
          <a:p>
            <a:pPr lvl="2"/>
            <a:r>
              <a:rPr lang="en-US" sz="1000" dirty="0"/>
              <a:t>Report Holder Change – For Animal Out on Loan</a:t>
            </a:r>
          </a:p>
          <a:p>
            <a:pPr lvl="2"/>
            <a:r>
              <a:rPr lang="en-US" sz="1000" dirty="0"/>
              <a:t>Institution B (previous holder) receives no notification</a:t>
            </a:r>
          </a:p>
          <a:p>
            <a:pPr lvl="2"/>
            <a:r>
              <a:rPr lang="en-US" sz="1000" dirty="0"/>
              <a:t>Institution C (new holder) receives a Pending</a:t>
            </a:r>
          </a:p>
          <a:p>
            <a:pPr lvl="1"/>
            <a:r>
              <a:rPr lang="en-US" sz="1000" dirty="0"/>
              <a:t>Institution C (new holder) confirms the Pending</a:t>
            </a:r>
          </a:p>
          <a:p>
            <a:pPr lvl="2"/>
            <a:r>
              <a:rPr lang="en-US" sz="1000" dirty="0"/>
              <a:t>Notice that Institution B has not yet recorded sending</a:t>
            </a:r>
          </a:p>
          <a:p>
            <a:pPr lvl="2"/>
            <a:r>
              <a:rPr lang="en-US" sz="1000" dirty="0"/>
              <a:t>Institution B now receives a Pending</a:t>
            </a:r>
          </a:p>
          <a:p>
            <a:pPr lvl="3"/>
            <a:r>
              <a:rPr lang="en-US" sz="1000" dirty="0"/>
              <a:t>They confirm</a:t>
            </a:r>
          </a:p>
          <a:p>
            <a:r>
              <a:rPr lang="en-US" sz="1000" b="1" dirty="0"/>
              <a:t>A gives Ownership to C</a:t>
            </a:r>
          </a:p>
          <a:p>
            <a:pPr lvl="1"/>
            <a:r>
              <a:rPr lang="en-US" sz="1000" dirty="0"/>
              <a:t>Institution A records a disposition (Ownership Only) </a:t>
            </a:r>
          </a:p>
          <a:p>
            <a:pPr lvl="1"/>
            <a:r>
              <a:rPr lang="en-US" sz="1000" dirty="0"/>
              <a:t>Institution C receives a Pending – They Confirm</a:t>
            </a:r>
          </a:p>
          <a:p>
            <a:r>
              <a:rPr lang="en-US" sz="1000" b="1" dirty="0"/>
              <a:t>Animal is owned and held at Institution C!</a:t>
            </a:r>
            <a:endParaRPr lang="en-GB" sz="1000" b="1" dirty="0"/>
          </a:p>
          <a:p>
            <a:endParaRPr lang="en-GB" sz="200" dirty="0"/>
          </a:p>
        </p:txBody>
      </p:sp>
    </p:spTree>
    <p:extLst>
      <p:ext uri="{BB962C8B-B14F-4D97-AF65-F5344CB8AC3E}">
        <p14:creationId xmlns:p14="http://schemas.microsoft.com/office/powerpoint/2010/main" val="248103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anim calcmode="lin" valueType="num">
                                      <p:cBhvr additive="base">
                                        <p:cTn id="2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 calcmode="lin" valueType="num">
                                      <p:cBhvr additive="base">
                                        <p:cTn id="2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anim calcmode="lin" valueType="num">
                                      <p:cBhvr additive="base">
                                        <p:cTn id="3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anim calcmode="lin" valueType="num">
                                      <p:cBhvr additive="base">
                                        <p:cTn id="3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anim calcmode="lin" valueType="num">
                                      <p:cBhvr additive="base">
                                        <p:cTn id="3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anim calcmode="lin" valueType="num">
                                      <p:cBhvr additive="base">
                                        <p:cTn id="4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8" end="18"/>
                                            </p:txEl>
                                          </p:spTgt>
                                        </p:tgtEl>
                                        <p:attrNameLst>
                                          <p:attrName>style.visibility</p:attrName>
                                        </p:attrNameLst>
                                      </p:cBhvr>
                                      <p:to>
                                        <p:strVal val="visible"/>
                                      </p:to>
                                    </p:set>
                                    <p:anim calcmode="lin" valueType="num">
                                      <p:cBhvr additive="base">
                                        <p:cTn id="49"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9" end="19"/>
                                            </p:txEl>
                                          </p:spTgt>
                                        </p:tgtEl>
                                        <p:attrNameLst>
                                          <p:attrName>style.visibility</p:attrName>
                                        </p:attrNameLst>
                                      </p:cBhvr>
                                      <p:to>
                                        <p:strVal val="visible"/>
                                      </p:to>
                                    </p:set>
                                    <p:anim calcmode="lin" valueType="num">
                                      <p:cBhvr additive="base">
                                        <p:cTn id="53"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20" end="20"/>
                                            </p:txEl>
                                          </p:spTgt>
                                        </p:tgtEl>
                                        <p:attrNameLst>
                                          <p:attrName>style.visibility</p:attrName>
                                        </p:attrNameLst>
                                      </p:cBhvr>
                                      <p:to>
                                        <p:strVal val="visible"/>
                                      </p:to>
                                    </p:set>
                                    <p:anim calcmode="lin" valueType="num">
                                      <p:cBhvr additive="base">
                                        <p:cTn id="59"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A Loan Transaction We are Still </a:t>
            </a:r>
            <a:br>
              <a:rPr lang="en-US" dirty="0"/>
            </a:br>
            <a:r>
              <a:rPr lang="en-US" dirty="0"/>
              <a:t>Improving</a:t>
            </a:r>
            <a:endParaRPr lang="en-GB" dirty="0"/>
          </a:p>
        </p:txBody>
      </p:sp>
      <p:sp>
        <p:nvSpPr>
          <p:cNvPr id="3" name="Tijdelijke aanduiding voor inhoud 2"/>
          <p:cNvSpPr>
            <a:spLocks noGrp="1"/>
          </p:cNvSpPr>
          <p:nvPr>
            <p:ph idx="1"/>
          </p:nvPr>
        </p:nvSpPr>
        <p:spPr/>
        <p:txBody>
          <a:bodyPr/>
          <a:lstStyle/>
          <a:p>
            <a:r>
              <a:rPr lang="en-US" dirty="0"/>
              <a:t>Institution A loans out to Institution B</a:t>
            </a:r>
          </a:p>
          <a:p>
            <a:r>
              <a:rPr lang="en-US" dirty="0"/>
              <a:t>Institution A then gives Ownership to Institution C</a:t>
            </a:r>
          </a:p>
          <a:p>
            <a:pPr lvl="1"/>
            <a:r>
              <a:rPr lang="en-US" dirty="0"/>
              <a:t>Sale</a:t>
            </a:r>
          </a:p>
          <a:p>
            <a:pPr lvl="1"/>
            <a:r>
              <a:rPr lang="en-US" dirty="0"/>
              <a:t>Donation</a:t>
            </a:r>
          </a:p>
          <a:p>
            <a:pPr lvl="1"/>
            <a:r>
              <a:rPr lang="en-US" dirty="0"/>
              <a:t>Whatever</a:t>
            </a:r>
          </a:p>
          <a:p>
            <a:r>
              <a:rPr lang="en-US" dirty="0"/>
              <a:t>Depending on who enters first there remain issues</a:t>
            </a:r>
          </a:p>
          <a:p>
            <a:r>
              <a:rPr lang="en-US" dirty="0"/>
              <a:t>Contact Support for help</a:t>
            </a:r>
            <a:endParaRPr lang="en-GB" dirty="0"/>
          </a:p>
          <a:p>
            <a:endParaRPr lang="en-GB" dirty="0"/>
          </a:p>
        </p:txBody>
      </p:sp>
    </p:spTree>
    <p:extLst>
      <p:ext uri="{BB962C8B-B14F-4D97-AF65-F5344CB8AC3E}">
        <p14:creationId xmlns:p14="http://schemas.microsoft.com/office/powerpoint/2010/main" val="103124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241" y="2398642"/>
            <a:ext cx="7886700" cy="1325563"/>
          </a:xfrm>
        </p:spPr>
        <p:txBody>
          <a:bodyPr>
            <a:normAutofit/>
          </a:bodyPr>
          <a:lstStyle/>
          <a:p>
            <a:pPr algn="ctr"/>
            <a:r>
              <a:rPr lang="en-US" sz="5400" dirty="0"/>
              <a:t>Any Questions?</a:t>
            </a:r>
            <a:endParaRPr lang="en-GB" sz="5400" dirty="0"/>
          </a:p>
        </p:txBody>
      </p:sp>
    </p:spTree>
    <p:extLst>
      <p:ext uri="{BB962C8B-B14F-4D97-AF65-F5344CB8AC3E}">
        <p14:creationId xmlns:p14="http://schemas.microsoft.com/office/powerpoint/2010/main" val="1438132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New Functionality for R1.7</a:t>
            </a:r>
            <a:endParaRPr lang="en-GB" dirty="0"/>
          </a:p>
        </p:txBody>
      </p:sp>
      <p:sp>
        <p:nvSpPr>
          <p:cNvPr id="3" name="Tijdelijke aanduiding voor inhoud 2"/>
          <p:cNvSpPr>
            <a:spLocks noGrp="1"/>
          </p:cNvSpPr>
          <p:nvPr>
            <p:ph idx="1"/>
          </p:nvPr>
        </p:nvSpPr>
        <p:spPr/>
        <p:txBody>
          <a:bodyPr/>
          <a:lstStyle/>
          <a:p>
            <a:r>
              <a:rPr lang="en-US" dirty="0"/>
              <a:t>Some Loan Transactions have been updated</a:t>
            </a:r>
          </a:p>
          <a:p>
            <a:r>
              <a:rPr lang="en-US" dirty="0"/>
              <a:t>Change in Owner/Holder Only </a:t>
            </a:r>
          </a:p>
          <a:p>
            <a:pPr lvl="1"/>
            <a:r>
              <a:rPr lang="en-US" dirty="0"/>
              <a:t>All changes in Owner or Holder are no longer considered Acquisitions or Dispositions</a:t>
            </a:r>
          </a:p>
          <a:p>
            <a:pPr lvl="1"/>
            <a:r>
              <a:rPr lang="en-US" dirty="0"/>
              <a:t>Report Owner Change</a:t>
            </a:r>
          </a:p>
          <a:p>
            <a:pPr lvl="2"/>
            <a:r>
              <a:rPr lang="en-US" dirty="0"/>
              <a:t>Holder Records</a:t>
            </a:r>
          </a:p>
          <a:p>
            <a:pPr lvl="2"/>
            <a:r>
              <a:rPr lang="en-US" dirty="0"/>
              <a:t>Animal In On Loan</a:t>
            </a:r>
          </a:p>
          <a:p>
            <a:pPr lvl="1"/>
            <a:r>
              <a:rPr lang="en-US" dirty="0"/>
              <a:t>Report Holder Change</a:t>
            </a:r>
          </a:p>
          <a:p>
            <a:pPr lvl="2"/>
            <a:r>
              <a:rPr lang="en-US" dirty="0"/>
              <a:t>Owner Records</a:t>
            </a:r>
          </a:p>
          <a:p>
            <a:pPr lvl="2"/>
            <a:r>
              <a:rPr lang="en-US" dirty="0"/>
              <a:t>Animal Out on Loan</a:t>
            </a:r>
          </a:p>
          <a:p>
            <a:endParaRPr lang="en-GB" dirty="0"/>
          </a:p>
        </p:txBody>
      </p:sp>
    </p:spTree>
    <p:extLst>
      <p:ext uri="{BB962C8B-B14F-4D97-AF65-F5344CB8AC3E}">
        <p14:creationId xmlns:p14="http://schemas.microsoft.com/office/powerpoint/2010/main" val="73514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Designating </a:t>
            </a:r>
            <a:r>
              <a:rPr lang="en-US" dirty="0"/>
              <a:t>Ownership for </a:t>
            </a:r>
            <a:r>
              <a:rPr lang="en-US" dirty="0" smtClean="0"/>
              <a:t>    Birth/Hatch </a:t>
            </a:r>
            <a:r>
              <a:rPr lang="en-US" dirty="0"/>
              <a:t>In on Loan</a:t>
            </a:r>
            <a:endParaRPr lang="en-GB" dirty="0"/>
          </a:p>
        </p:txBody>
      </p:sp>
      <p:sp>
        <p:nvSpPr>
          <p:cNvPr id="3" name="Tijdelijke aanduiding voor inhoud 2"/>
          <p:cNvSpPr>
            <a:spLocks noGrp="1"/>
          </p:cNvSpPr>
          <p:nvPr>
            <p:ph idx="1"/>
          </p:nvPr>
        </p:nvSpPr>
        <p:spPr>
          <a:xfrm>
            <a:off x="628650" y="1847577"/>
            <a:ext cx="7886700" cy="4351338"/>
          </a:xfrm>
        </p:spPr>
        <p:txBody>
          <a:bodyPr/>
          <a:lstStyle/>
          <a:p>
            <a:r>
              <a:rPr lang="en-US" dirty="0"/>
              <a:t>Follow the terms of the Loan Agreement</a:t>
            </a:r>
          </a:p>
          <a:p>
            <a:endParaRPr lang="en-US" dirty="0"/>
          </a:p>
          <a:p>
            <a:r>
              <a:rPr lang="en-US" dirty="0"/>
              <a:t>Work with the Owning Institution</a:t>
            </a:r>
            <a:endParaRPr lang="en-GB" dirty="0"/>
          </a:p>
          <a:p>
            <a:endParaRPr lang="en-GB"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622946"/>
            <a:ext cx="3244156" cy="4800600"/>
          </a:xfrm>
          <a:prstGeom prst="rect">
            <a:avLst/>
          </a:prstGeom>
          <a:effectLst>
            <a:softEdge rad="317500"/>
          </a:effectLst>
        </p:spPr>
      </p:pic>
    </p:spTree>
    <p:extLst>
      <p:ext uri="{BB962C8B-B14F-4D97-AF65-F5344CB8AC3E}">
        <p14:creationId xmlns:p14="http://schemas.microsoft.com/office/powerpoint/2010/main" val="256887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smtClean="0"/>
              <a:t>Option </a:t>
            </a:r>
            <a:r>
              <a:rPr lang="en-US" dirty="0"/>
              <a:t>#1</a:t>
            </a:r>
            <a:endParaRPr lang="en-GB" dirty="0"/>
          </a:p>
        </p:txBody>
      </p:sp>
      <p:sp>
        <p:nvSpPr>
          <p:cNvPr id="3" name="Tijdelijke aanduiding voor inhoud 2"/>
          <p:cNvSpPr>
            <a:spLocks noGrp="1"/>
          </p:cNvSpPr>
          <p:nvPr>
            <p:ph idx="1"/>
          </p:nvPr>
        </p:nvSpPr>
        <p:spPr/>
        <p:txBody>
          <a:bodyPr>
            <a:normAutofit fontScale="77500" lnSpcReduction="20000"/>
          </a:bodyPr>
          <a:lstStyle/>
          <a:p>
            <a:r>
              <a:rPr lang="en-US" dirty="0"/>
              <a:t>Record the possible Owner as the Owner during the accessioning process</a:t>
            </a:r>
          </a:p>
          <a:p>
            <a:r>
              <a:rPr lang="en-US" dirty="0"/>
              <a:t>The Owner will receive a Pending Transaction for ownership</a:t>
            </a:r>
          </a:p>
          <a:p>
            <a:pPr lvl="1"/>
            <a:r>
              <a:rPr lang="en-US" dirty="0"/>
              <a:t>If they confirm and the survival period is reached all is well</a:t>
            </a:r>
          </a:p>
          <a:p>
            <a:pPr lvl="1"/>
            <a:r>
              <a:rPr lang="en-US" dirty="0"/>
              <a:t>If they confirm and the survival period is NOT reached they will need to delete their part of the record by deleting the animal</a:t>
            </a:r>
          </a:p>
          <a:p>
            <a:pPr lvl="1"/>
            <a:r>
              <a:rPr lang="en-US" dirty="0"/>
              <a:t>If they do NOT confirm and the survival period is not reached, the Pending will be removed with the following action…..</a:t>
            </a:r>
          </a:p>
          <a:p>
            <a:r>
              <a:rPr lang="en-US" dirty="0"/>
              <a:t>For the Holder if the survival period is not reached edit the record to give you Ownership and then record the death </a:t>
            </a:r>
          </a:p>
          <a:p>
            <a:r>
              <a:rPr lang="en-US" dirty="0"/>
              <a:t>Record Notes about what you did</a:t>
            </a:r>
          </a:p>
          <a:p>
            <a:r>
              <a:rPr lang="en-US" dirty="0"/>
              <a:t>This option was easier in ARKS than in ZIMS with the global </a:t>
            </a:r>
            <a:r>
              <a:rPr lang="en-US" dirty="0" smtClean="0"/>
              <a:t>record</a:t>
            </a:r>
            <a:endParaRPr lang="en-GB" dirty="0"/>
          </a:p>
        </p:txBody>
      </p:sp>
    </p:spTree>
    <p:extLst>
      <p:ext uri="{BB962C8B-B14F-4D97-AF65-F5344CB8AC3E}">
        <p14:creationId xmlns:p14="http://schemas.microsoft.com/office/powerpoint/2010/main" val="34943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Option #2</a:t>
            </a:r>
            <a:endParaRPr lang="en-GB" dirty="0"/>
          </a:p>
        </p:txBody>
      </p:sp>
      <p:sp>
        <p:nvSpPr>
          <p:cNvPr id="3" name="Tijdelijke aanduiding voor inhoud 2"/>
          <p:cNvSpPr>
            <a:spLocks noGrp="1"/>
          </p:cNvSpPr>
          <p:nvPr>
            <p:ph idx="1"/>
          </p:nvPr>
        </p:nvSpPr>
        <p:spPr/>
        <p:txBody>
          <a:bodyPr>
            <a:normAutofit lnSpcReduction="10000"/>
          </a:bodyPr>
          <a:lstStyle/>
          <a:p>
            <a:r>
              <a:rPr lang="en-US" dirty="0"/>
              <a:t>Record your institution as the Owner during the accessioning process</a:t>
            </a:r>
          </a:p>
          <a:p>
            <a:r>
              <a:rPr lang="en-US" dirty="0"/>
              <a:t>If survivorship not reached no changes need to be made</a:t>
            </a:r>
          </a:p>
          <a:p>
            <a:r>
              <a:rPr lang="en-US" dirty="0"/>
              <a:t>If survivorship reached edit the accession so the appropriate institution is the Owner from the beginning</a:t>
            </a:r>
          </a:p>
          <a:p>
            <a:r>
              <a:rPr lang="en-US" dirty="0"/>
              <a:t>Owner will receive a Pending for ownership to confirm</a:t>
            </a:r>
          </a:p>
          <a:p>
            <a:r>
              <a:rPr lang="en-US" dirty="0"/>
              <a:t>Record Notes about what you did</a:t>
            </a:r>
            <a:endParaRPr lang="en-GB" dirty="0"/>
          </a:p>
          <a:p>
            <a:endParaRPr lang="en-GB" dirty="0"/>
          </a:p>
        </p:txBody>
      </p:sp>
    </p:spTree>
    <p:extLst>
      <p:ext uri="{BB962C8B-B14F-4D97-AF65-F5344CB8AC3E}">
        <p14:creationId xmlns:p14="http://schemas.microsoft.com/office/powerpoint/2010/main" val="12119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Option #3</a:t>
            </a:r>
            <a:endParaRPr lang="en-GB" dirty="0"/>
          </a:p>
        </p:txBody>
      </p:sp>
      <p:sp>
        <p:nvSpPr>
          <p:cNvPr id="3" name="Tijdelijke aanduiding voor inhoud 2"/>
          <p:cNvSpPr>
            <a:spLocks noGrp="1"/>
          </p:cNvSpPr>
          <p:nvPr>
            <p:ph idx="1"/>
          </p:nvPr>
        </p:nvSpPr>
        <p:spPr/>
        <p:txBody>
          <a:bodyPr>
            <a:normAutofit fontScale="77500" lnSpcReduction="20000"/>
          </a:bodyPr>
          <a:lstStyle/>
          <a:p>
            <a:r>
              <a:rPr lang="en-US" dirty="0"/>
              <a:t>Record your institution as the Owner during the accessioning process</a:t>
            </a:r>
          </a:p>
          <a:p>
            <a:r>
              <a:rPr lang="en-US" dirty="0"/>
              <a:t>If survivorship not reached no changes need to be made</a:t>
            </a:r>
          </a:p>
          <a:p>
            <a:r>
              <a:rPr lang="en-US" dirty="0"/>
              <a:t>If survivorship reached use a disposition of To Another Institution - Designated to Parent Institution to record the correct Owner</a:t>
            </a:r>
          </a:p>
          <a:p>
            <a:pPr lvl="1"/>
            <a:r>
              <a:rPr lang="en-US" dirty="0"/>
              <a:t>Use the date that Ownership was determined</a:t>
            </a:r>
          </a:p>
          <a:p>
            <a:pPr lvl="2"/>
            <a:r>
              <a:rPr lang="en-US" dirty="0"/>
              <a:t>Positive is that you know you managed the animal as yours for a period of time (medical)</a:t>
            </a:r>
          </a:p>
          <a:p>
            <a:pPr lvl="1"/>
            <a:r>
              <a:rPr lang="en-US" dirty="0"/>
              <a:t>Use the birth/hatch date with time adjusted</a:t>
            </a:r>
          </a:p>
          <a:p>
            <a:pPr lvl="2"/>
            <a:r>
              <a:rPr lang="en-US" dirty="0"/>
              <a:t>Positive is that you can see ownership changed in My Transactions and Ownership History grid</a:t>
            </a:r>
          </a:p>
          <a:p>
            <a:pPr lvl="2"/>
            <a:r>
              <a:rPr lang="en-US" dirty="0"/>
              <a:t>And some Users believe this was the proper owner all along</a:t>
            </a:r>
          </a:p>
          <a:p>
            <a:r>
              <a:rPr lang="en-US" dirty="0"/>
              <a:t>New owner will receive a Pending for ownership to confirm</a:t>
            </a:r>
          </a:p>
          <a:p>
            <a:r>
              <a:rPr lang="en-US" dirty="0"/>
              <a:t>Record Notes about what you did</a:t>
            </a:r>
          </a:p>
          <a:p>
            <a:pPr marL="0" indent="0">
              <a:buNone/>
            </a:pPr>
            <a:endParaRPr lang="en-GB" dirty="0"/>
          </a:p>
        </p:txBody>
      </p:sp>
    </p:spTree>
    <p:extLst>
      <p:ext uri="{BB962C8B-B14F-4D97-AF65-F5344CB8AC3E}">
        <p14:creationId xmlns:p14="http://schemas.microsoft.com/office/powerpoint/2010/main" val="48854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Loan Terms - Dispositions</a:t>
            </a:r>
            <a:endParaRPr lang="en-GB" dirty="0"/>
          </a:p>
        </p:txBody>
      </p:sp>
      <p:sp>
        <p:nvSpPr>
          <p:cNvPr id="3" name="Tijdelijke aanduiding voor inhoud 2"/>
          <p:cNvSpPr>
            <a:spLocks noGrp="1"/>
          </p:cNvSpPr>
          <p:nvPr>
            <p:ph idx="1"/>
          </p:nvPr>
        </p:nvSpPr>
        <p:spPr/>
        <p:txBody>
          <a:bodyPr/>
          <a:lstStyle/>
          <a:p>
            <a:r>
              <a:rPr lang="en-US" dirty="0"/>
              <a:t>Loan Out To (Initial Transaction) </a:t>
            </a:r>
            <a:endParaRPr lang="en-GB" dirty="0"/>
          </a:p>
          <a:p>
            <a:r>
              <a:rPr lang="en-US" dirty="0"/>
              <a:t>Report Holder Change - For Animal Out on Loan</a:t>
            </a:r>
          </a:p>
          <a:p>
            <a:pPr lvl="1"/>
            <a:r>
              <a:rPr lang="en-US" dirty="0"/>
              <a:t>Formerly Loan Out To (Change in Reported Holder)</a:t>
            </a:r>
          </a:p>
          <a:p>
            <a:r>
              <a:rPr lang="en-US" dirty="0"/>
              <a:t>Loan Return to Owner (Physical Only)</a:t>
            </a:r>
          </a:p>
          <a:p>
            <a:r>
              <a:rPr lang="en-US" dirty="0"/>
              <a:t>Loan Transfer To (Physical Only)</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358" y="3614088"/>
            <a:ext cx="1752600" cy="2010424"/>
          </a:xfrm>
          <a:prstGeom prst="rect">
            <a:avLst/>
          </a:prstGeom>
        </p:spPr>
      </p:pic>
    </p:spTree>
    <p:extLst>
      <p:ext uri="{BB962C8B-B14F-4D97-AF65-F5344CB8AC3E}">
        <p14:creationId xmlns:p14="http://schemas.microsoft.com/office/powerpoint/2010/main" val="2276243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Loan Out To (Initial Transaction – Physical Only)</a:t>
            </a:r>
            <a:endParaRPr lang="en-GB" dirty="0"/>
          </a:p>
        </p:txBody>
      </p:sp>
      <p:sp>
        <p:nvSpPr>
          <p:cNvPr id="3" name="Tijdelijke aanduiding voor inhoud 2"/>
          <p:cNvSpPr>
            <a:spLocks noGrp="1"/>
          </p:cNvSpPr>
          <p:nvPr>
            <p:ph idx="1"/>
          </p:nvPr>
        </p:nvSpPr>
        <p:spPr/>
        <p:txBody>
          <a:bodyPr/>
          <a:lstStyle/>
          <a:p>
            <a:pPr marL="342900" lvl="1" indent="-342900"/>
            <a:r>
              <a:rPr lang="en-US" dirty="0"/>
              <a:t>DEFINITION: </a:t>
            </a:r>
            <a:r>
              <a:rPr lang="en-US" i="1" dirty="0">
                <a:solidFill>
                  <a:srgbClr val="0070C0"/>
                </a:solidFill>
              </a:rPr>
              <a:t>Dispositioning an entity physically but retaining legal title, the animal is physically sent from your facility to another facility.</a:t>
            </a:r>
          </a:p>
          <a:p>
            <a:pPr marL="342900" lvl="1" indent="-342900"/>
            <a:r>
              <a:rPr lang="en-US" sz="2000" dirty="0"/>
              <a:t>The </a:t>
            </a:r>
            <a:r>
              <a:rPr lang="en-US" sz="2000" dirty="0">
                <a:solidFill>
                  <a:srgbClr val="FF0000"/>
                </a:solidFill>
              </a:rPr>
              <a:t>Holder/Owner</a:t>
            </a:r>
            <a:r>
              <a:rPr lang="en-US" sz="2000" dirty="0"/>
              <a:t> records this transaction</a:t>
            </a:r>
          </a:p>
          <a:p>
            <a:pPr marL="342900" lvl="1" indent="-342900"/>
            <a:r>
              <a:rPr lang="en-US" sz="2000" dirty="0"/>
              <a:t>The new </a:t>
            </a:r>
            <a:r>
              <a:rPr lang="en-US" sz="2000" dirty="0">
                <a:solidFill>
                  <a:srgbClr val="0070C0"/>
                </a:solidFill>
              </a:rPr>
              <a:t>Holder</a:t>
            </a:r>
            <a:r>
              <a:rPr lang="en-US" sz="2000" dirty="0"/>
              <a:t> receives a Pending</a:t>
            </a:r>
          </a:p>
          <a:p>
            <a:r>
              <a:rPr lang="en-US" sz="2000" dirty="0"/>
              <a:t>EXAMPLE: An octopus was born at your facility (Physical &amp; Ownership). It is loaned to Institution A </a:t>
            </a:r>
          </a:p>
          <a:p>
            <a:pPr lvl="1"/>
            <a:r>
              <a:rPr lang="en-US" sz="2000" dirty="0"/>
              <a:t>Institution A now has the animal physically</a:t>
            </a:r>
          </a:p>
          <a:p>
            <a:pPr lvl="1"/>
            <a:r>
              <a:rPr lang="en-US" sz="2000" dirty="0"/>
              <a:t>Your Institution retains legal ownership of it</a:t>
            </a:r>
            <a:endParaRPr lang="en-GB" sz="2000"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208" y="4971167"/>
            <a:ext cx="1484693" cy="989409"/>
          </a:xfrm>
          <a:prstGeom prst="rect">
            <a:avLst/>
          </a:prstGeom>
          <a:ln w="76200">
            <a:solidFill>
              <a:srgbClr val="FF0000"/>
            </a:solidFill>
          </a:ln>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0029" y="4960960"/>
            <a:ext cx="1484693" cy="989409"/>
          </a:xfrm>
          <a:prstGeom prst="rect">
            <a:avLst/>
          </a:prstGeom>
          <a:ln w="76200">
            <a:solidFill>
              <a:srgbClr val="0070C0"/>
            </a:solidFill>
          </a:ln>
        </p:spPr>
      </p:pic>
      <p:cxnSp>
        <p:nvCxnSpPr>
          <p:cNvPr id="6" name="Straight Arrow Connector 6"/>
          <p:cNvCxnSpPr/>
          <p:nvPr/>
        </p:nvCxnSpPr>
        <p:spPr>
          <a:xfrm flipV="1">
            <a:off x="2571463" y="5445456"/>
            <a:ext cx="1582004" cy="204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7"/>
          <p:cNvSpPr txBox="1"/>
          <p:nvPr/>
        </p:nvSpPr>
        <p:spPr>
          <a:xfrm>
            <a:off x="929746" y="6094495"/>
            <a:ext cx="1545616" cy="646331"/>
          </a:xfrm>
          <a:prstGeom prst="rect">
            <a:avLst/>
          </a:prstGeom>
          <a:noFill/>
        </p:spPr>
        <p:txBody>
          <a:bodyPr wrap="none" rtlCol="0">
            <a:spAutoFit/>
          </a:bodyPr>
          <a:lstStyle/>
          <a:p>
            <a:r>
              <a:rPr lang="en-US" dirty="0" smtClean="0"/>
              <a:t>Your Facility</a:t>
            </a:r>
          </a:p>
          <a:p>
            <a:r>
              <a:rPr lang="en-US" dirty="0" smtClean="0"/>
              <a:t>Owner/Holder</a:t>
            </a:r>
            <a:endParaRPr lang="en-GB" dirty="0"/>
          </a:p>
        </p:txBody>
      </p:sp>
      <p:sp>
        <p:nvSpPr>
          <p:cNvPr id="8" name="TextBox 8"/>
          <p:cNvSpPr txBox="1"/>
          <p:nvPr/>
        </p:nvSpPr>
        <p:spPr>
          <a:xfrm>
            <a:off x="4153467" y="6094496"/>
            <a:ext cx="1339469" cy="646331"/>
          </a:xfrm>
          <a:prstGeom prst="rect">
            <a:avLst/>
          </a:prstGeom>
          <a:noFill/>
        </p:spPr>
        <p:txBody>
          <a:bodyPr wrap="none" rtlCol="0">
            <a:spAutoFit/>
          </a:bodyPr>
          <a:lstStyle/>
          <a:p>
            <a:r>
              <a:rPr lang="en-US" dirty="0" smtClean="0"/>
              <a:t>Institution A</a:t>
            </a:r>
          </a:p>
          <a:p>
            <a:r>
              <a:rPr lang="en-US" dirty="0" smtClean="0"/>
              <a:t>New Holder</a:t>
            </a:r>
            <a:endParaRPr lang="en-GB" dirty="0"/>
          </a:p>
        </p:txBody>
      </p:sp>
    </p:spTree>
    <p:extLst>
      <p:ext uri="{BB962C8B-B14F-4D97-AF65-F5344CB8AC3E}">
        <p14:creationId xmlns:p14="http://schemas.microsoft.com/office/powerpoint/2010/main" val="299801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5B42293-0085-4F3F-BA51-2229702DB208}"/>
</file>

<file path=customXml/itemProps2.xml><?xml version="1.0" encoding="utf-8"?>
<ds:datastoreItem xmlns:ds="http://schemas.openxmlformats.org/officeDocument/2006/customXml" ds:itemID="{F0A56B87-BAC3-43C3-8D80-1A1DF6D55CC9}"/>
</file>

<file path=customXml/itemProps3.xml><?xml version="1.0" encoding="utf-8"?>
<ds:datastoreItem xmlns:ds="http://schemas.openxmlformats.org/officeDocument/2006/customXml" ds:itemID="{17A2D321-A0E2-417C-B335-B1D29E702C4A}"/>
</file>

<file path=docProps/app.xml><?xml version="1.0" encoding="utf-8"?>
<Properties xmlns="http://schemas.openxmlformats.org/officeDocument/2006/extended-properties" xmlns:vt="http://schemas.openxmlformats.org/officeDocument/2006/docPropsVTypes">
  <Template/>
  <TotalTime>253</TotalTime>
  <Words>2050</Words>
  <Application>Microsoft Office PowerPoint</Application>
  <PresentationFormat>Diavoorstelling (4:3)</PresentationFormat>
  <Paragraphs>267</Paragraphs>
  <Slides>27</Slides>
  <Notes>4</Notes>
  <HiddenSlides>0</HiddenSlides>
  <MMClips>0</MMClips>
  <ScaleCrop>false</ScaleCrop>
  <HeadingPairs>
    <vt:vector size="6" baseType="variant">
      <vt:variant>
        <vt:lpstr>Gebruikte lettertypen</vt:lpstr>
      </vt:variant>
      <vt:variant>
        <vt:i4>2</vt:i4>
      </vt:variant>
      <vt:variant>
        <vt:lpstr>Thema</vt:lpstr>
      </vt:variant>
      <vt:variant>
        <vt:i4>16</vt:i4>
      </vt:variant>
      <vt:variant>
        <vt:lpstr>Diatitels</vt:lpstr>
      </vt:variant>
      <vt:variant>
        <vt:i4>27</vt:i4>
      </vt:variant>
    </vt:vector>
  </HeadingPairs>
  <TitlesOfParts>
    <vt:vector size="45"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Loan Transactions</vt:lpstr>
      <vt:lpstr>Loan or Lease?</vt:lpstr>
      <vt:lpstr>New Functionality for R1.7</vt:lpstr>
      <vt:lpstr>Designating Ownership for     Birth/Hatch In on Loan</vt:lpstr>
      <vt:lpstr>Option #1</vt:lpstr>
      <vt:lpstr>Option #2</vt:lpstr>
      <vt:lpstr>Option #3</vt:lpstr>
      <vt:lpstr>The Loan Terms - Dispositions</vt:lpstr>
      <vt:lpstr>Loan Out To (Initial Transaction – Physical Only)</vt:lpstr>
      <vt:lpstr>Report Holder Change – For Animal Out on Loan (formerly Loan Out To (Change in Reported Holder))</vt:lpstr>
      <vt:lpstr>Loan Transfer To (Physical Only)</vt:lpstr>
      <vt:lpstr>Why do 2 Institutions Record?</vt:lpstr>
      <vt:lpstr>Loan Return to Owner (Physical Only)</vt:lpstr>
      <vt:lpstr>The Loan Terms - Acquisition</vt:lpstr>
      <vt:lpstr>Loan In From (Physical Only)</vt:lpstr>
      <vt:lpstr>Loan Transfer From (Physical Only)</vt:lpstr>
      <vt:lpstr>Loan Return to Us (Physical Only)</vt:lpstr>
      <vt:lpstr>Report Owner Change – For Animal In On Loan</vt:lpstr>
      <vt:lpstr>A Recommendation </vt:lpstr>
      <vt:lpstr>Scenarios From Your Records!</vt:lpstr>
      <vt:lpstr>Scenario #1: Government Owned Animal goes Missing  (identical to non-Species360 In On Loan animal)</vt:lpstr>
      <vt:lpstr>The Steps</vt:lpstr>
      <vt:lpstr>Scenario #2: Species360 Member Animal goes Missing and then sent to Another</vt:lpstr>
      <vt:lpstr>The First Steps</vt:lpstr>
      <vt:lpstr>The B to C steps</vt:lpstr>
      <vt:lpstr>A Loan Transaction We are Still  Improving</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32</cp:revision>
  <dcterms:created xsi:type="dcterms:W3CDTF">2016-07-26T18:48:10Z</dcterms:created>
  <dcterms:modified xsi:type="dcterms:W3CDTF">2016-08-09T09:36:13Z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2018-07-03T20:35:40+00:00</vt:lpwstr>
  </property>
</Properties>
</file>