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27"/>
  </p:notesMasterIdLst>
  <p:sldIdLst>
    <p:sldId id="256" r:id="rId20"/>
    <p:sldId id="262" r:id="rId21"/>
    <p:sldId id="257" r:id="rId22"/>
    <p:sldId id="258" r:id="rId23"/>
    <p:sldId id="259" r:id="rId24"/>
    <p:sldId id="260" r:id="rId25"/>
    <p:sldId id="26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4" autoAdjust="0"/>
    <p:restoredTop sz="94660"/>
  </p:normalViewPr>
  <p:slideViewPr>
    <p:cSldViewPr snapToGrid="0" showGuides="1">
      <p:cViewPr varScale="1">
        <p:scale>
          <a:sx n="70" d="100"/>
          <a:sy n="70" d="100"/>
        </p:scale>
        <p:origin x="112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4C5E4-66F9-440F-B94A-8368E65D9C0F}" type="datetimeFigureOut">
              <a:rPr lang="en-GB" smtClean="0"/>
              <a:t>12/11/2018</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FE870-E446-46ED-A427-74C415E03DBA}" type="slidenum">
              <a:rPr lang="en-GB" smtClean="0"/>
              <a:t>‹#›</a:t>
            </a:fld>
            <a:endParaRPr lang="en-GB"/>
          </a:p>
        </p:txBody>
      </p:sp>
    </p:spTree>
    <p:extLst>
      <p:ext uri="{BB962C8B-B14F-4D97-AF65-F5344CB8AC3E}">
        <p14:creationId xmlns:p14="http://schemas.microsoft.com/office/powerpoint/2010/main" val="395056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Species360 takes its responsibility to utilize security protocols to ensure the privacy and security of submitted data very seriously.  The Data and Privacy Policy, approved by the Species360 Board, has been in place since 1995.  Our approach to Species360 ZIMS security involves 4 key elements: data security, technical security, application security, and collection security. </a:t>
            </a:r>
          </a:p>
          <a:p>
            <a:endParaRPr lang="en-GB" dirty="0"/>
          </a:p>
        </p:txBody>
      </p:sp>
      <p:sp>
        <p:nvSpPr>
          <p:cNvPr id="4" name="Tijdelijke aanduiding voor dianummer 3"/>
          <p:cNvSpPr>
            <a:spLocks noGrp="1"/>
          </p:cNvSpPr>
          <p:nvPr>
            <p:ph type="sldNum" sz="quarter" idx="10"/>
          </p:nvPr>
        </p:nvSpPr>
        <p:spPr/>
        <p:txBody>
          <a:bodyPr/>
          <a:lstStyle/>
          <a:p>
            <a:fld id="{820FE870-E446-46ED-A427-74C415E03DBA}" type="slidenum">
              <a:rPr lang="en-GB" smtClean="0"/>
              <a:t>1</a:t>
            </a:fld>
            <a:endParaRPr lang="en-GB"/>
          </a:p>
        </p:txBody>
      </p:sp>
    </p:spTree>
    <p:extLst>
      <p:ext uri="{BB962C8B-B14F-4D97-AF65-F5344CB8AC3E}">
        <p14:creationId xmlns:p14="http://schemas.microsoft.com/office/powerpoint/2010/main" val="394702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66115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n-GB" sz="1200" dirty="0" smtClean="0"/>
              <a:t>The ZIMS database is hosted at a secure, offsite facility. ZIMS data is backed-up at multiple physical locations and stored on a fault tolerant, expandable storage area network, featuring RAID 5 disk array with hot swappable spare drives.</a:t>
            </a:r>
          </a:p>
          <a:p>
            <a:pPr lvl="0"/>
            <a:endParaRPr lang="en-GB" sz="1200" dirty="0" smtClean="0"/>
          </a:p>
          <a:p>
            <a:pPr lvl="0"/>
            <a:r>
              <a:rPr lang="en-GB" sz="1200" dirty="0" smtClean="0"/>
              <a:t>It is backed-up on a daily basis with maximum care given to protect our member’s data in case of an emergency.</a:t>
            </a:r>
          </a:p>
          <a:p>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820FE870-E446-46ED-A427-74C415E03DBA}" type="slidenum">
              <a:rPr lang="en-GB" smtClean="0"/>
              <a:t>3</a:t>
            </a:fld>
            <a:endParaRPr lang="en-GB"/>
          </a:p>
        </p:txBody>
      </p:sp>
    </p:spTree>
    <p:extLst>
      <p:ext uri="{BB962C8B-B14F-4D97-AF65-F5344CB8AC3E}">
        <p14:creationId xmlns:p14="http://schemas.microsoft.com/office/powerpoint/2010/main" val="293637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n-GB" sz="1200" dirty="0" smtClean="0"/>
              <a:t>The application and database is professionally hosted by a Type II SSAE 16 SOC 1 certified hosting facility and includes Cisco firewalls, 256 bit SSL encryption, regular security audits, and 24x7 monitoring against attacks.</a:t>
            </a:r>
          </a:p>
          <a:p>
            <a:pPr lvl="0"/>
            <a:endParaRPr lang="en-GB" sz="1200" dirty="0" smtClean="0"/>
          </a:p>
          <a:p>
            <a:pPr lvl="0"/>
            <a:r>
              <a:rPr lang="en-GB" sz="1200" dirty="0" smtClean="0"/>
              <a:t>The application and database is built with Microsoft standard authentication, encrypted passwords, role-level security trimming, isolation of Database from UI and business logic, only authorized application servers can access database, audit stamp for each database record, and database-level change audit to track update.</a:t>
            </a:r>
          </a:p>
          <a:p>
            <a:endParaRPr lang="en-GB" dirty="0"/>
          </a:p>
        </p:txBody>
      </p:sp>
      <p:sp>
        <p:nvSpPr>
          <p:cNvPr id="4" name="Tijdelijke aanduiding voor dianummer 3"/>
          <p:cNvSpPr>
            <a:spLocks noGrp="1"/>
          </p:cNvSpPr>
          <p:nvPr>
            <p:ph type="sldNum" sz="quarter" idx="10"/>
          </p:nvPr>
        </p:nvSpPr>
        <p:spPr/>
        <p:txBody>
          <a:bodyPr/>
          <a:lstStyle/>
          <a:p>
            <a:fld id="{820FE870-E446-46ED-A427-74C415E03DBA}" type="slidenum">
              <a:rPr lang="en-GB" smtClean="0"/>
              <a:t>4</a:t>
            </a:fld>
            <a:endParaRPr lang="en-GB"/>
          </a:p>
        </p:txBody>
      </p:sp>
    </p:spTree>
    <p:extLst>
      <p:ext uri="{BB962C8B-B14F-4D97-AF65-F5344CB8AC3E}">
        <p14:creationId xmlns:p14="http://schemas.microsoft.com/office/powerpoint/2010/main" val="373211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n-GB" sz="1200" dirty="0" smtClean="0"/>
              <a:t>ZIMS provides role-based access to virtually every component of the application, which provides discreet control for each institution’s administrator to configure users with the ability to add, edit, read, and/or delete records in any combination needed to secure your data.</a:t>
            </a:r>
          </a:p>
          <a:p>
            <a:pPr lvl="0"/>
            <a:endParaRPr lang="en-GB" sz="1200" dirty="0" smtClean="0"/>
          </a:p>
          <a:p>
            <a:pPr lvl="0"/>
            <a:r>
              <a:rPr lang="en-GB" sz="1200" dirty="0" smtClean="0"/>
              <a:t>ZIMS can limit users to only one active session at a time, if desired. So if they are logged in at one computer they cannot log into another until the initial session is ended.</a:t>
            </a:r>
          </a:p>
          <a:p>
            <a:pPr lvl="0"/>
            <a:endParaRPr lang="en-GB" sz="1200" dirty="0" smtClean="0"/>
          </a:p>
          <a:p>
            <a:pPr lvl="0"/>
            <a:r>
              <a:rPr lang="en-GB" sz="1200" dirty="0" smtClean="0"/>
              <a:t>ZIMS can limit access to only pre-approved Internet Protocol (IP) addresses (e.g., the member’s network, specific remote locations, etc.). You can limit access only to computers at your institution if you want so Users will not be able to access ZIMS in an inappropriate environment.</a:t>
            </a:r>
          </a:p>
          <a:p>
            <a:pPr lvl="0"/>
            <a:endParaRPr lang="en-GB" sz="1200" dirty="0" smtClean="0"/>
          </a:p>
          <a:p>
            <a:pPr lvl="0"/>
            <a:r>
              <a:rPr lang="en-GB" sz="1200" dirty="0" smtClean="0"/>
              <a:t>The Local Admin can choose to review a user’s activity log, roll back certain transactions, edit incorrectly entered ones, and terminate any user session or access, as needed.</a:t>
            </a:r>
          </a:p>
          <a:p>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820FE870-E446-46ED-A427-74C415E03DBA}" type="slidenum">
              <a:rPr lang="en-GB" smtClean="0"/>
              <a:t>5</a:t>
            </a:fld>
            <a:endParaRPr lang="en-GB"/>
          </a:p>
        </p:txBody>
      </p:sp>
    </p:spTree>
    <p:extLst>
      <p:ext uri="{BB962C8B-B14F-4D97-AF65-F5344CB8AC3E}">
        <p14:creationId xmlns:p14="http://schemas.microsoft.com/office/powerpoint/2010/main" val="110012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n-GB" sz="1200" dirty="0" smtClean="0"/>
              <a:t>ZIMS allows a member to structure and restrict its own staff's access to its own animal data by taxonomic rank (e.g., mammals, birds, reptiles) or even to a single specific animal. This functionality is called Advanced Access Management and we would like to thank the St. Louis Zoo for sponsoring this premium functionality. This is an optional feature and must first be activated at a facility by the Species360 Global Administrator and then turned on by the institution’s Local Administrator.</a:t>
            </a:r>
          </a:p>
          <a:p>
            <a:pPr lvl="0"/>
            <a:endParaRPr lang="en-GB" sz="1200" dirty="0" smtClean="0"/>
          </a:p>
          <a:p>
            <a:pPr lvl="0"/>
            <a:r>
              <a:rPr lang="en-GB" sz="1200" dirty="0" smtClean="0"/>
              <a:t>Institutions may also choose to share additional information about a given taxonomic rank (e.g., mammals, birds, reptiles) or even just a single specific animal with other institutions, if desired, to facilitate animal moves between institutions.  This is also useful for animals on loan so the owner can better track how they are doing. This is an optional feature, and the default setting is to only share data as per standard policy.</a:t>
            </a:r>
          </a:p>
          <a:p>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820FE870-E446-46ED-A427-74C415E03DBA}" type="slidenum">
              <a:rPr lang="en-GB" smtClean="0"/>
              <a:t>6</a:t>
            </a:fld>
            <a:endParaRPr lang="en-GB"/>
          </a:p>
        </p:txBody>
      </p:sp>
    </p:spTree>
    <p:extLst>
      <p:ext uri="{BB962C8B-B14F-4D97-AF65-F5344CB8AC3E}">
        <p14:creationId xmlns:p14="http://schemas.microsoft.com/office/powerpoint/2010/main" val="343160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can sleep easy. Your ZIMS data is safe and sound.</a:t>
            </a:r>
            <a:endParaRPr lang="en-GB" smtClean="0"/>
          </a:p>
          <a:p>
            <a:endParaRPr lang="en-GB"/>
          </a:p>
        </p:txBody>
      </p:sp>
      <p:sp>
        <p:nvSpPr>
          <p:cNvPr id="4" name="Tijdelijke aanduiding voor dianummer 3"/>
          <p:cNvSpPr>
            <a:spLocks noGrp="1"/>
          </p:cNvSpPr>
          <p:nvPr>
            <p:ph type="sldNum" sz="quarter" idx="10"/>
          </p:nvPr>
        </p:nvSpPr>
        <p:spPr/>
        <p:txBody>
          <a:bodyPr/>
          <a:lstStyle/>
          <a:p>
            <a:fld id="{820FE870-E446-46ED-A427-74C415E03DBA}" type="slidenum">
              <a:rPr lang="en-GB" smtClean="0"/>
              <a:t>7</a:t>
            </a:fld>
            <a:endParaRPr lang="en-GB"/>
          </a:p>
        </p:txBody>
      </p:sp>
    </p:spTree>
    <p:extLst>
      <p:ext uri="{BB962C8B-B14F-4D97-AF65-F5344CB8AC3E}">
        <p14:creationId xmlns:p14="http://schemas.microsoft.com/office/powerpoint/2010/main" val="294351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315" y="3059252"/>
            <a:ext cx="7772400" cy="1543564"/>
          </a:xfrm>
        </p:spPr>
        <p:txBody>
          <a:bodyPr>
            <a:normAutofit/>
          </a:bodyPr>
          <a:lstStyle/>
          <a:p>
            <a:r>
              <a:rPr lang="en-US" sz="5400" dirty="0"/>
              <a:t>ZIMS Security</a:t>
            </a:r>
          </a:p>
        </p:txBody>
      </p:sp>
      <p:sp>
        <p:nvSpPr>
          <p:cNvPr id="3" name="Subtitle 2"/>
          <p:cNvSpPr>
            <a:spLocks noGrp="1"/>
          </p:cNvSpPr>
          <p:nvPr>
            <p:ph type="subTitle" idx="1"/>
          </p:nvPr>
        </p:nvSpPr>
        <p:spPr>
          <a:xfrm>
            <a:off x="962695" y="4602816"/>
            <a:ext cx="6858000" cy="2335123"/>
          </a:xfrm>
        </p:spPr>
        <p:txBody>
          <a:bodyPr>
            <a:normAutofit/>
          </a:bodyPr>
          <a:lstStyle/>
          <a:p>
            <a:r>
              <a:rPr lang="en-US" dirty="0"/>
              <a:t>Keeping Member Data Safe</a:t>
            </a:r>
            <a:endParaRPr lang="en-GB" dirty="0"/>
          </a:p>
          <a:p>
            <a:endParaRPr lang="en-US" dirty="0"/>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2259" y="0"/>
            <a:ext cx="4876800" cy="3712732"/>
          </a:xfrm>
          <a:prstGeom prst="rect">
            <a:avLst/>
          </a:prstGeom>
        </p:spPr>
      </p:pic>
    </p:spTree>
    <p:extLst>
      <p:ext uri="{BB962C8B-B14F-4D97-AF65-F5344CB8AC3E}">
        <p14:creationId xmlns:p14="http://schemas.microsoft.com/office/powerpoint/2010/main" val="231813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a:t>November 12</a:t>
            </a:r>
            <a:r>
              <a:rPr lang="en-US" b="1" baseline="30000" dirty="0"/>
              <a:t>th</a:t>
            </a:r>
            <a:r>
              <a:rPr lang="en-US" b="1" dirty="0"/>
              <a:t> 2018</a:t>
            </a:r>
          </a:p>
          <a:p>
            <a:r>
              <a:rPr lang="en-US" dirty="0" smtClean="0"/>
              <a:t>ZIMS is developed in an “agile” method</a:t>
            </a:r>
          </a:p>
          <a:p>
            <a:r>
              <a:rPr lang="en-US" dirty="0" smtClean="0"/>
              <a:t>This </a:t>
            </a:r>
            <a:r>
              <a:rPr lang="en-US" dirty="0" smtClean="0"/>
              <a:t>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663597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3114"/>
            <a:ext cx="7886700" cy="1325563"/>
          </a:xfrm>
        </p:spPr>
        <p:txBody>
          <a:bodyPr/>
          <a:lstStyle/>
          <a:p>
            <a:pPr algn="ctr"/>
            <a:r>
              <a:rPr lang="en-US" dirty="0"/>
              <a:t>Data Security</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457200" y="1163472"/>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Hosted at a secure, offsite facility</a:t>
            </a:r>
          </a:p>
          <a:p>
            <a:r>
              <a:rPr lang="en-US" smtClean="0"/>
              <a:t>Backed up on a daily basis</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2909248"/>
            <a:ext cx="4522856" cy="3413125"/>
          </a:xfrm>
          <a:prstGeom prst="rect">
            <a:avLst/>
          </a:prstGeom>
        </p:spPr>
      </p:pic>
    </p:spTree>
    <p:extLst>
      <p:ext uri="{BB962C8B-B14F-4D97-AF65-F5344CB8AC3E}">
        <p14:creationId xmlns:p14="http://schemas.microsoft.com/office/powerpoint/2010/main" val="1018306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Technical Security</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3"/>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Professionally hosted</a:t>
            </a:r>
          </a:p>
          <a:p>
            <a:r>
              <a:rPr lang="en-US" smtClean="0"/>
              <a:t>Microsoft standards</a:t>
            </a:r>
            <a:endParaRPr lang="en-GB" dirty="0"/>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6370" y="2055956"/>
            <a:ext cx="3429000" cy="3614450"/>
          </a:xfrm>
          <a:prstGeom prst="rect">
            <a:avLst/>
          </a:prstGeom>
        </p:spPr>
      </p:pic>
    </p:spTree>
    <p:extLst>
      <p:ext uri="{BB962C8B-B14F-4D97-AF65-F5344CB8AC3E}">
        <p14:creationId xmlns:p14="http://schemas.microsoft.com/office/powerpoint/2010/main" val="330227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Application Security</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Role-based access</a:t>
            </a:r>
          </a:p>
          <a:p>
            <a:r>
              <a:rPr lang="en-US" smtClean="0"/>
              <a:t>Limitations on active sessions</a:t>
            </a:r>
          </a:p>
          <a:p>
            <a:r>
              <a:rPr lang="en-US" smtClean="0"/>
              <a:t>Limitation to IP addresses</a:t>
            </a:r>
          </a:p>
          <a:p>
            <a:r>
              <a:rPr lang="en-US" smtClean="0"/>
              <a:t>Local Admin review</a:t>
            </a:r>
            <a:endParaRPr lang="en-GB" dirty="0"/>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7350" y="1982337"/>
            <a:ext cx="3048000" cy="3113682"/>
          </a:xfrm>
          <a:prstGeom prst="rect">
            <a:avLst/>
          </a:prstGeom>
        </p:spPr>
      </p:pic>
    </p:spTree>
    <p:extLst>
      <p:ext uri="{BB962C8B-B14F-4D97-AF65-F5344CB8AC3E}">
        <p14:creationId xmlns:p14="http://schemas.microsoft.com/office/powerpoint/2010/main" val="25695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Collection Security</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Advanced Access Management</a:t>
            </a:r>
          </a:p>
          <a:p>
            <a:r>
              <a:rPr lang="en-US" smtClean="0"/>
              <a:t>External Sharing</a:t>
            </a:r>
            <a:endParaRPr lang="en-GB" dirty="0"/>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6098" y="2222499"/>
            <a:ext cx="4344977" cy="3281363"/>
          </a:xfrm>
          <a:prstGeom prst="rect">
            <a:avLst/>
          </a:prstGeom>
        </p:spPr>
      </p:pic>
    </p:spTree>
    <p:extLst>
      <p:ext uri="{BB962C8B-B14F-4D97-AF65-F5344CB8AC3E}">
        <p14:creationId xmlns:p14="http://schemas.microsoft.com/office/powerpoint/2010/main" val="410750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990600"/>
            <a:ext cx="5698436" cy="3048000"/>
          </a:xfrm>
          <a:prstGeom prst="rect">
            <a:avLst/>
          </a:prstGeom>
        </p:spPr>
      </p:pic>
      <p:sp>
        <p:nvSpPr>
          <p:cNvPr id="5" name="Text Placeholder 2"/>
          <p:cNvSpPr txBox="1">
            <a:spLocks/>
          </p:cNvSpPr>
          <p:nvPr/>
        </p:nvSpPr>
        <p:spPr>
          <a:xfrm>
            <a:off x="742950" y="4173536"/>
            <a:ext cx="7772400" cy="150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You can sleep easy, your data is Safe and Sound</a:t>
            </a:r>
            <a:endParaRPr lang="en-GB" dirty="0"/>
          </a:p>
        </p:txBody>
      </p:sp>
      <p:sp>
        <p:nvSpPr>
          <p:cNvPr id="6" name="Title 1"/>
          <p:cNvSpPr txBox="1">
            <a:spLocks/>
          </p:cNvSpPr>
          <p:nvPr/>
        </p:nvSpPr>
        <p:spPr>
          <a:xfrm>
            <a:off x="707565" y="4987567"/>
            <a:ext cx="7772400" cy="1362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mtClean="0"/>
              <a:t>ZIMS Data</a:t>
            </a:r>
            <a:endParaRPr lang="en-GB" dirty="0"/>
          </a:p>
        </p:txBody>
      </p:sp>
    </p:spTree>
    <p:extLst>
      <p:ext uri="{BB962C8B-B14F-4D97-AF65-F5344CB8AC3E}">
        <p14:creationId xmlns:p14="http://schemas.microsoft.com/office/powerpoint/2010/main" val="2828134322"/>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1000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6EB9F784-32F2-4C58-AA2D-52834D2399C9}"/>
</file>

<file path=customXml/itemProps2.xml><?xml version="1.0" encoding="utf-8"?>
<ds:datastoreItem xmlns:ds="http://schemas.openxmlformats.org/officeDocument/2006/customXml" ds:itemID="{EDB4539E-77EC-4E3F-A42C-E072103F4E71}"/>
</file>

<file path=customXml/itemProps3.xml><?xml version="1.0" encoding="utf-8"?>
<ds:datastoreItem xmlns:ds="http://schemas.openxmlformats.org/officeDocument/2006/customXml" ds:itemID="{15EE4E14-76D9-42C0-9457-A8052468790F}"/>
</file>

<file path=docProps/app.xml><?xml version="1.0" encoding="utf-8"?>
<Properties xmlns="http://schemas.openxmlformats.org/officeDocument/2006/extended-properties" xmlns:vt="http://schemas.openxmlformats.org/officeDocument/2006/docPropsVTypes">
  <Template/>
  <TotalTime>335</TotalTime>
  <Words>566</Words>
  <Application>Microsoft Office PowerPoint</Application>
  <PresentationFormat>On-screen Show (4:3)</PresentationFormat>
  <Paragraphs>50</Paragraphs>
  <Slides>7</Slides>
  <Notes>7</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7</vt:i4>
      </vt:variant>
    </vt:vector>
  </HeadingPairs>
  <TitlesOfParts>
    <vt:vector size="25"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Security</vt:lpstr>
      <vt:lpstr>ZIMS Updates!</vt:lpstr>
      <vt:lpstr>Data Security</vt:lpstr>
      <vt:lpstr>Technical Security</vt:lpstr>
      <vt:lpstr>Application Security</vt:lpstr>
      <vt:lpstr>Collection Security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14</cp:revision>
  <dcterms:created xsi:type="dcterms:W3CDTF">2016-07-26T18:48:10Z</dcterms:created>
  <dcterms:modified xsi:type="dcterms:W3CDTF">2018-11-12T19:27:34Z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117100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2018-07-04T21:58:00+00:00</vt:lpwstr>
  </property>
</Properties>
</file>