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8"/>
  </p:notesMasterIdLst>
  <p:sldIdLst>
    <p:sldId id="256" r:id="rId20"/>
    <p:sldId id="273"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1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99EF-4492-4F02-92C4-726B5F0CF551}"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AF7C6-95E1-4C0D-ABFA-F1A09E169523}" type="slidenum">
              <a:rPr lang="en-GB" smtClean="0"/>
              <a:t>‹#›</a:t>
            </a:fld>
            <a:endParaRPr lang="en-GB"/>
          </a:p>
        </p:txBody>
      </p:sp>
    </p:spTree>
    <p:extLst>
      <p:ext uri="{BB962C8B-B14F-4D97-AF65-F5344CB8AC3E}">
        <p14:creationId xmlns:p14="http://schemas.microsoft.com/office/powerpoint/2010/main" val="142899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Welcome to this Introduction to ZIMS. This class is targeted for those Users getting ready to deploy ZIMS. In most cases you will be migrating your data from ARKS into ZIMS. In fewer cases you may be going directly into ZIMS without any migrated data having  previously used non-Species360 software to help manage your animals.</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a:t>
            </a:fld>
            <a:endParaRPr lang="en-GB"/>
          </a:p>
        </p:txBody>
      </p:sp>
    </p:spTree>
    <p:extLst>
      <p:ext uri="{BB962C8B-B14F-4D97-AF65-F5344CB8AC3E}">
        <p14:creationId xmlns:p14="http://schemas.microsoft.com/office/powerpoint/2010/main" val="61118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Those are the six concepts driving ZIMS. Read Slide.</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10</a:t>
            </a:fld>
            <a:endParaRPr lang="en-GB"/>
          </a:p>
        </p:txBody>
      </p:sp>
    </p:spTree>
    <p:extLst>
      <p:ext uri="{BB962C8B-B14F-4D97-AF65-F5344CB8AC3E}">
        <p14:creationId xmlns:p14="http://schemas.microsoft.com/office/powerpoint/2010/main" val="11035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As mentioned, ZIMS now allows all of your data in, regardless of how perfect it is. So you may have information that is different from another institution. How this information is displayed depends on if you are looking at a Local view, that is an animal you either physically held or had ownership of, or a Global view of an animal that has never been under your management.</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11</a:t>
            </a:fld>
            <a:endParaRPr lang="en-GB"/>
          </a:p>
        </p:txBody>
      </p:sp>
    </p:spTree>
    <p:extLst>
      <p:ext uri="{BB962C8B-B14F-4D97-AF65-F5344CB8AC3E}">
        <p14:creationId xmlns:p14="http://schemas.microsoft.com/office/powerpoint/2010/main" val="129746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For Taxonomy the Local view displays the most recent taxonomy that you have recorded. In addition, if you have created a synonym and marked it as preferred that will be displayed. So if Species360 calls it a puma, but you call it a cougar, you can create a synonym of cougar and that would show locally.</a:t>
            </a:r>
          </a:p>
          <a:p>
            <a:r>
              <a:rPr lang="en-US" sz="1200" dirty="0" smtClean="0"/>
              <a:t>&gt;In the Global view the taxonomy is shown as per the first reporting institution. If a subsequent holder changes the taxonomy the Global view will only change if the initial recording institution changes it. However, if a subsequent holder selects DNR/RNA Genetic Analysis as the Method for Taxon Determination, then the Global view will default to that taxonomy</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12</a:t>
            </a:fld>
            <a:endParaRPr lang="en-GB"/>
          </a:p>
        </p:txBody>
      </p:sp>
    </p:spTree>
    <p:extLst>
      <p:ext uri="{BB962C8B-B14F-4D97-AF65-F5344CB8AC3E}">
        <p14:creationId xmlns:p14="http://schemas.microsoft.com/office/powerpoint/2010/main" val="232156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For Sex, the Local view will show whatever you have recorded.</a:t>
            </a:r>
          </a:p>
          <a:p>
            <a:r>
              <a:rPr lang="en-US" sz="1200" dirty="0" smtClean="0"/>
              <a:t>&gt;The Global view will display what the current or last holder entered. This is because as the animal gets older, it is usually easier to determine the sex and the first record may be incorrect.</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13</a:t>
            </a:fld>
            <a:endParaRPr lang="en-GB"/>
          </a:p>
        </p:txBody>
      </p:sp>
    </p:spTree>
    <p:extLst>
      <p:ext uri="{BB962C8B-B14F-4D97-AF65-F5344CB8AC3E}">
        <p14:creationId xmlns:p14="http://schemas.microsoft.com/office/powerpoint/2010/main" val="162808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Birth Date for Local view will be whatever you have recorded.</a:t>
            </a:r>
          </a:p>
          <a:p>
            <a:r>
              <a:rPr lang="en-US" sz="1200" dirty="0" smtClean="0"/>
              <a:t>&gt;However, Globally the first reporting institution wins out and that is what will be displayed. Whoever was closest to the Birth probably has the most accurate information.</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14</a:t>
            </a:fld>
            <a:endParaRPr lang="en-GB"/>
          </a:p>
        </p:txBody>
      </p:sp>
    </p:spTree>
    <p:extLst>
      <p:ext uri="{BB962C8B-B14F-4D97-AF65-F5344CB8AC3E}">
        <p14:creationId xmlns:p14="http://schemas.microsoft.com/office/powerpoint/2010/main" val="52492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Any conflicts will show in red in the record, allowing you to try to get consensus with the other facilities.  As mentioned, everything is accepted, regardless of conflicts.</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15</a:t>
            </a:fld>
            <a:endParaRPr lang="en-GB"/>
          </a:p>
        </p:txBody>
      </p:sp>
    </p:spTree>
    <p:extLst>
      <p:ext uri="{BB962C8B-B14F-4D97-AF65-F5344CB8AC3E}">
        <p14:creationId xmlns:p14="http://schemas.microsoft.com/office/powerpoint/2010/main" val="370294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Because the animal or group record is one single global record, there are Rules as to what you can edit and what you cannot. In general, if it is data that your institution entered, it can be edited or removed by your institution. If the information was entered by another facility, you cannot edit or remove it. ZIMS also has built in many fast fixes for those Oops! moments that you may have during data entry. For almost all the screens, once you have saved the entry, you have 30 seconds to say Oops! that was wrong and Undo the entry. An example would be if you entered a record into the wrong animal or added an incorrect identifier.</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16</a:t>
            </a:fld>
            <a:endParaRPr lang="en-GB"/>
          </a:p>
        </p:txBody>
      </p:sp>
    </p:spTree>
    <p:extLst>
      <p:ext uri="{BB962C8B-B14F-4D97-AF65-F5344CB8AC3E}">
        <p14:creationId xmlns:p14="http://schemas.microsoft.com/office/powerpoint/2010/main" val="264068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following are some addresses and links to help you out. Read slide.</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17</a:t>
            </a:fld>
            <a:endParaRPr lang="en-GB"/>
          </a:p>
        </p:txBody>
      </p:sp>
    </p:spTree>
    <p:extLst>
      <p:ext uri="{BB962C8B-B14F-4D97-AF65-F5344CB8AC3E}">
        <p14:creationId xmlns:p14="http://schemas.microsoft.com/office/powerpoint/2010/main" val="366011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That’s a brief overview of the concepts driving ZIMS. We’ll get right into the application and look at some navigation. ZIMS allows multi-tasking through multiple windows and tabs. </a:t>
            </a:r>
            <a:r>
              <a:rPr lang="en-US" sz="1200" smtClean="0"/>
              <a:t>We’ll look at search options, some enclosure functionality and end with creating Roles.</a:t>
            </a:r>
          </a:p>
          <a:p>
            <a:endParaRPr lang="en-GB"/>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18</a:t>
            </a:fld>
            <a:endParaRPr lang="en-GB"/>
          </a:p>
        </p:txBody>
      </p:sp>
    </p:spTree>
    <p:extLst>
      <p:ext uri="{BB962C8B-B14F-4D97-AF65-F5344CB8AC3E}">
        <p14:creationId xmlns:p14="http://schemas.microsoft.com/office/powerpoint/2010/main" val="19169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365526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Speaking of migration, you may have heard that Users of the initial release of ZIMS were missing animals in the migration process. This is because that application had very strict Business Rules that allowed only perfect data to migrate.  The current application has relaxed those Business Rules so that all records get migrated. If it is not perfect then a conflict is shown. So all your ARKS data will be there. And for those that migrated from the initial ZIMS application to the current ZIMS, all their data is there. </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3</a:t>
            </a:fld>
            <a:endParaRPr lang="en-GB"/>
          </a:p>
        </p:txBody>
      </p:sp>
    </p:spTree>
    <p:extLst>
      <p:ext uri="{BB962C8B-B14F-4D97-AF65-F5344CB8AC3E}">
        <p14:creationId xmlns:p14="http://schemas.microsoft.com/office/powerpoint/2010/main" val="37558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ZIMS was created using 6 basic concepts.  The first concept is that it is internet based. ARKS was local and had to be installed on computers or a network. You could only work in it if the computer you were using had ARKS installed. ZIMS can be accessed from any computer that has internet access. Updates are automatic. In ARKS Users were charged with performing their own updates, so everyone was not always using the same version. ZIMS updates are automatic. Species360 will provide an overview of what bugs and enhancements are in the update. Users do not have to do anything and all are using the same build. ARKS data had to be submitted in order for it to be seen globally. In ZIMS there is no submission, the global database is updated immediately. In ZIMS as soon as information is saved, other institutions can view it instantly.</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4</a:t>
            </a:fld>
            <a:endParaRPr lang="en-GB"/>
          </a:p>
        </p:txBody>
      </p:sp>
    </p:spTree>
    <p:extLst>
      <p:ext uri="{BB962C8B-B14F-4D97-AF65-F5344CB8AC3E}">
        <p14:creationId xmlns:p14="http://schemas.microsoft.com/office/powerpoint/2010/main" val="265563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second concept is that an animal or group is accessioned into ZIMS only once. As it moves from institution to institution Visits are created in the global record, there are no additional accessions that need to be linked. </a:t>
            </a:r>
          </a:p>
          <a:p>
            <a:r>
              <a:rPr lang="en-US" sz="1200" dirty="0" smtClean="0"/>
              <a:t>&gt;When the initial accession is saved, the application assigns a Global Accession Number. This is like a social security number and will never change no matter how many times the animal may be transferred between institutions. </a:t>
            </a:r>
          </a:p>
          <a:p>
            <a:r>
              <a:rPr lang="en-US" sz="1200" dirty="0" smtClean="0"/>
              <a:t>&gt;With each Visit a Local Accession Number is still required to help support </a:t>
            </a:r>
            <a:r>
              <a:rPr lang="en-US" sz="1200" dirty="0" err="1" smtClean="0"/>
              <a:t>MedARKS</a:t>
            </a:r>
            <a:r>
              <a:rPr lang="en-US" sz="1200" dirty="0" smtClean="0"/>
              <a:t> and SPARKS. This Local ID is assigned by each institution.</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5</a:t>
            </a:fld>
            <a:endParaRPr lang="en-GB"/>
          </a:p>
        </p:txBody>
      </p:sp>
    </p:spTree>
    <p:extLst>
      <p:ext uri="{BB962C8B-B14F-4D97-AF65-F5344CB8AC3E}">
        <p14:creationId xmlns:p14="http://schemas.microsoft.com/office/powerpoint/2010/main" val="62308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As mentioned earlier, ZIMS operates following Business Rules to make sure the User doesn’t do anything that is illogical. For example if you have dispositioned an egg such as discarding it, then you cannot record a hatch.</a:t>
            </a:r>
          </a:p>
          <a:p>
            <a:r>
              <a:rPr lang="en-US" sz="1200" dirty="0" smtClean="0"/>
              <a:t>&gt;These Rules were developed by the programmers to ensure the application functioned technically logically and by Subject Matter Experts to ensure the animal data was logical</a:t>
            </a:r>
          </a:p>
          <a:p>
            <a:r>
              <a:rPr lang="en-US" sz="1200" dirty="0" smtClean="0"/>
              <a:t>&gt;We found that our perfect world anticipated with the initial release of ZIMS is not perfect after all</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6</a:t>
            </a:fld>
            <a:endParaRPr lang="en-GB"/>
          </a:p>
        </p:txBody>
      </p:sp>
    </p:spTree>
    <p:extLst>
      <p:ext uri="{BB962C8B-B14F-4D97-AF65-F5344CB8AC3E}">
        <p14:creationId xmlns:p14="http://schemas.microsoft.com/office/powerpoint/2010/main" val="182564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Another concept was to avoid the confusion of free text fields as much as possible. Using free text means I can enter the same information differently than others are entering it. This makes searching difficult as it is all different. Data Standards are pre-filled lists which Users select from, meaning that I am using the same terms that you are. These lists were developed by Subject Matter Experts.</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7</a:t>
            </a:fld>
            <a:endParaRPr lang="en-GB"/>
          </a:p>
        </p:txBody>
      </p:sp>
    </p:spTree>
    <p:extLst>
      <p:ext uri="{BB962C8B-B14F-4D97-AF65-F5344CB8AC3E}">
        <p14:creationId xmlns:p14="http://schemas.microsoft.com/office/powerpoint/2010/main" val="107487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ZIMS goes beyond just helping you manage your animal collection. There is additional animal-related functionality such as managing your Permits and Transponder Inventory and creating Collection Trips.</a:t>
            </a:r>
          </a:p>
          <a:p>
            <a:r>
              <a:rPr lang="en-US" sz="1200" dirty="0" smtClean="0"/>
              <a:t>&gt;It also helps you manage your enclosures with the ability to record dimensions, barriers and substrates, keep track of maintenance and record environmental and water quality measurements.</a:t>
            </a:r>
          </a:p>
          <a:p>
            <a:r>
              <a:rPr lang="en-US" sz="1200" dirty="0" smtClean="0"/>
              <a:t>&gt;In additional it helps manage your staff and create teams and departments as well as ZIMS Roles.</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8</a:t>
            </a:fld>
            <a:endParaRPr lang="en-GB"/>
          </a:p>
        </p:txBody>
      </p:sp>
    </p:spTree>
    <p:extLst>
      <p:ext uri="{BB962C8B-B14F-4D97-AF65-F5344CB8AC3E}">
        <p14:creationId xmlns:p14="http://schemas.microsoft.com/office/powerpoint/2010/main" val="330304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These ZIMS Roles are the final concept driving ZIMS. These Roles are assigned by your Local Administrator. They can select Species360 Template Roles, which are not editable, or create Custom Roles which are editable.</a:t>
            </a:r>
          </a:p>
          <a:p>
            <a:r>
              <a:rPr lang="en-US" sz="1200" dirty="0" smtClean="0"/>
              <a:t>&gt;These Roles will determine what screen access is available to the Users assigned them. For example, if the Role you are assigned does not have access to  add a new enclosure, you will not even see that action.</a:t>
            </a:r>
          </a:p>
          <a:p>
            <a:r>
              <a:rPr lang="en-US" sz="1200" dirty="0" smtClean="0"/>
              <a:t>&gt;Access is provided in four levels – the ability to Search and View, the ability to Edit, to Add or to Remove.</a:t>
            </a:r>
          </a:p>
          <a:p>
            <a:endParaRPr lang="en-GB" dirty="0"/>
          </a:p>
        </p:txBody>
      </p:sp>
      <p:sp>
        <p:nvSpPr>
          <p:cNvPr id="4" name="Tijdelijke aanduiding voor dianummer 3"/>
          <p:cNvSpPr>
            <a:spLocks noGrp="1"/>
          </p:cNvSpPr>
          <p:nvPr>
            <p:ph type="sldNum" sz="quarter" idx="10"/>
          </p:nvPr>
        </p:nvSpPr>
        <p:spPr/>
        <p:txBody>
          <a:bodyPr/>
          <a:lstStyle/>
          <a:p>
            <a:fld id="{A75AF7C6-95E1-4C0D-ABFA-F1A09E169523}" type="slidenum">
              <a:rPr lang="en-GB" smtClean="0"/>
              <a:t>9</a:t>
            </a:fld>
            <a:endParaRPr lang="en-GB"/>
          </a:p>
        </p:txBody>
      </p:sp>
    </p:spTree>
    <p:extLst>
      <p:ext uri="{BB962C8B-B14F-4D97-AF65-F5344CB8AC3E}">
        <p14:creationId xmlns:p14="http://schemas.microsoft.com/office/powerpoint/2010/main" val="198207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raining.isi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memberservices@isis.org" TargetMode="External"/><Relationship Id="rId4" Type="http://schemas.openxmlformats.org/officeDocument/2006/relationships/hyperlink" Target="mailto:support@isi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isi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457200"/>
            <a:ext cx="5638800" cy="14700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mtClean="0"/>
              <a:t>Introduction to ZIMS</a:t>
            </a:r>
            <a:endParaRPr lang="en-US" dirty="0"/>
          </a:p>
        </p:txBody>
      </p:sp>
      <p:sp>
        <p:nvSpPr>
          <p:cNvPr id="5" name="Subtitle 2"/>
          <p:cNvSpPr txBox="1">
            <a:spLocks/>
          </p:cNvSpPr>
          <p:nvPr/>
        </p:nvSpPr>
        <p:spPr>
          <a:xfrm>
            <a:off x="533400" y="1981200"/>
            <a:ext cx="5638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An Overview of Concepts and  Navigation</a:t>
            </a:r>
            <a:endParaRPr lang="en-US" dirty="0"/>
          </a:p>
        </p:txBody>
      </p:sp>
      <p:pic>
        <p:nvPicPr>
          <p:cNvPr id="6" name="Picture 1"/>
          <p:cNvPicPr>
            <a:picLocks noChangeAspect="1" noChangeArrowheads="1"/>
          </p:cNvPicPr>
          <p:nvPr/>
        </p:nvPicPr>
        <p:blipFill>
          <a:blip r:embed="rId3"/>
          <a:srcRect/>
          <a:stretch>
            <a:fillRect/>
          </a:stretch>
        </p:blipFill>
        <p:spPr bwMode="auto">
          <a:xfrm>
            <a:off x="903956" y="2719902"/>
            <a:ext cx="5175738" cy="312518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The 6 Concepts of ZIMS</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748146"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Internet Based</a:t>
            </a:r>
          </a:p>
          <a:p>
            <a:r>
              <a:rPr lang="en-US" smtClean="0"/>
              <a:t>Single Record</a:t>
            </a:r>
          </a:p>
          <a:p>
            <a:r>
              <a:rPr lang="en-US" smtClean="0"/>
              <a:t>Logical</a:t>
            </a:r>
          </a:p>
          <a:p>
            <a:r>
              <a:rPr lang="en-US" smtClean="0"/>
              <a:t>Standardized</a:t>
            </a:r>
          </a:p>
          <a:p>
            <a:r>
              <a:rPr lang="en-US" smtClean="0"/>
              <a:t>Entire Institution</a:t>
            </a:r>
          </a:p>
          <a:p>
            <a:r>
              <a:rPr lang="en-US" smtClean="0"/>
              <a:t>Role Based Access</a:t>
            </a:r>
          </a:p>
          <a:p>
            <a:endParaRPr lang="en-US" dirty="0"/>
          </a:p>
        </p:txBody>
      </p:sp>
      <p:pic>
        <p:nvPicPr>
          <p:cNvPr id="5" name="Picture 4" descr="world.JPG"/>
          <p:cNvPicPr>
            <a:picLocks noChangeAspect="1"/>
          </p:cNvPicPr>
          <p:nvPr/>
        </p:nvPicPr>
        <p:blipFill>
          <a:blip r:embed="rId3" cstate="print"/>
          <a:srcRect t="11097" b="6566"/>
          <a:stretch>
            <a:fillRect/>
          </a:stretch>
        </p:blipFill>
        <p:spPr>
          <a:xfrm>
            <a:off x="4409624" y="1447800"/>
            <a:ext cx="3965448" cy="3261947"/>
          </a:xfrm>
          <a:prstGeom prst="rect">
            <a:avLst/>
          </a:prstGeom>
        </p:spPr>
      </p:pic>
    </p:spTree>
    <p:extLst>
      <p:ext uri="{BB962C8B-B14F-4D97-AF65-F5344CB8AC3E}">
        <p14:creationId xmlns:p14="http://schemas.microsoft.com/office/powerpoint/2010/main" val="273765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961871"/>
            <a:ext cx="7812087" cy="1460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b="1" smtClean="0"/>
              <a:t>My Information is Different –</a:t>
            </a:r>
            <a:br>
              <a:rPr lang="en-US" b="1" smtClean="0"/>
            </a:br>
            <a:r>
              <a:rPr lang="en-US" b="1" smtClean="0"/>
              <a:t>What Shows?</a:t>
            </a:r>
            <a:endParaRPr lang="en-US" b="1" dirty="0"/>
          </a:p>
        </p:txBody>
      </p:sp>
    </p:spTree>
    <p:extLst>
      <p:ext uri="{BB962C8B-B14F-4D97-AF65-F5344CB8AC3E}">
        <p14:creationId xmlns:p14="http://schemas.microsoft.com/office/powerpoint/2010/main" val="173804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3"/>
          <p:cNvSpPr txBox="1">
            <a:spLocks/>
          </p:cNvSpPr>
          <p:nvPr/>
        </p:nvSpPr>
        <p:spPr>
          <a:xfrm>
            <a:off x="533400" y="457200"/>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Taxonomy</a:t>
            </a:r>
            <a:endParaRPr lang="en-US" dirty="0"/>
          </a:p>
        </p:txBody>
      </p:sp>
      <p:sp>
        <p:nvSpPr>
          <p:cNvPr id="5" name="Content Placeholder 4"/>
          <p:cNvSpPr txBox="1">
            <a:spLocks/>
          </p:cNvSpPr>
          <p:nvPr/>
        </p:nvSpPr>
        <p:spPr>
          <a:xfrm>
            <a:off x="533399" y="1336431"/>
            <a:ext cx="7724335"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Local View</a:t>
            </a:r>
          </a:p>
          <a:p>
            <a:pPr lvl="1"/>
            <a:r>
              <a:rPr lang="en-US" smtClean="0"/>
              <a:t>Most updated Taxonomy at your Institution</a:t>
            </a:r>
          </a:p>
          <a:p>
            <a:pPr lvl="1"/>
            <a:r>
              <a:rPr lang="en-US" smtClean="0"/>
              <a:t>Preferred Synonym</a:t>
            </a:r>
          </a:p>
          <a:p>
            <a:r>
              <a:rPr lang="en-US" smtClean="0"/>
              <a:t>Global View</a:t>
            </a:r>
          </a:p>
          <a:p>
            <a:pPr lvl="1"/>
            <a:r>
              <a:rPr lang="en-US" smtClean="0"/>
              <a:t>First Reporting Institution</a:t>
            </a:r>
          </a:p>
          <a:p>
            <a:pPr lvl="1"/>
            <a:r>
              <a:rPr lang="en-US" smtClean="0"/>
              <a:t>Subsequent holders selecting DNA/RNA Genetic Analysis</a:t>
            </a:r>
            <a:endParaRPr lang="en-US" dirty="0"/>
          </a:p>
        </p:txBody>
      </p:sp>
    </p:spTree>
    <p:extLst>
      <p:ext uri="{BB962C8B-B14F-4D97-AF65-F5344CB8AC3E}">
        <p14:creationId xmlns:p14="http://schemas.microsoft.com/office/powerpoint/2010/main" val="381245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Sex</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814754" y="2356290"/>
            <a:ext cx="56388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Local View</a:t>
            </a:r>
          </a:p>
          <a:p>
            <a:pPr lvl="1"/>
            <a:r>
              <a:rPr lang="en-US" smtClean="0"/>
              <a:t>What you recorded</a:t>
            </a:r>
          </a:p>
          <a:p>
            <a:pPr lvl="1">
              <a:buFont typeface="Arial" panose="020B0604020202020204" pitchFamily="34" charset="0"/>
              <a:buNone/>
            </a:pPr>
            <a:endParaRPr lang="en-US" smtClean="0"/>
          </a:p>
          <a:p>
            <a:r>
              <a:rPr lang="en-US" smtClean="0"/>
              <a:t>Global View</a:t>
            </a:r>
          </a:p>
          <a:p>
            <a:pPr lvl="1"/>
            <a:r>
              <a:rPr lang="en-US" smtClean="0"/>
              <a:t>Per current/last holder</a:t>
            </a:r>
            <a:endParaRPr lang="en-US" dirty="0"/>
          </a:p>
        </p:txBody>
      </p:sp>
    </p:spTree>
    <p:extLst>
      <p:ext uri="{BB962C8B-B14F-4D97-AF65-F5344CB8AC3E}">
        <p14:creationId xmlns:p14="http://schemas.microsoft.com/office/powerpoint/2010/main" val="1847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Birth Date</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533400" y="1981200"/>
            <a:ext cx="56388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Local View</a:t>
            </a:r>
          </a:p>
          <a:p>
            <a:pPr lvl="1"/>
            <a:r>
              <a:rPr lang="en-US" smtClean="0"/>
              <a:t>What you recorded</a:t>
            </a:r>
          </a:p>
          <a:p>
            <a:pPr lvl="1">
              <a:buFont typeface="Arial" panose="020B0604020202020204" pitchFamily="34" charset="0"/>
              <a:buNone/>
            </a:pPr>
            <a:endParaRPr lang="en-US" smtClean="0"/>
          </a:p>
          <a:p>
            <a:r>
              <a:rPr lang="en-US" smtClean="0"/>
              <a:t>Global View</a:t>
            </a:r>
          </a:p>
          <a:p>
            <a:pPr lvl="1"/>
            <a:r>
              <a:rPr lang="en-US" smtClean="0"/>
              <a:t>First reporting institution</a:t>
            </a:r>
            <a:endParaRPr lang="en-US" dirty="0"/>
          </a:p>
        </p:txBody>
      </p:sp>
    </p:spTree>
    <p:extLst>
      <p:ext uri="{BB962C8B-B14F-4D97-AF65-F5344CB8AC3E}">
        <p14:creationId xmlns:p14="http://schemas.microsoft.com/office/powerpoint/2010/main" val="6026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Title 1"/>
          <p:cNvSpPr>
            <a:spLocks noGrp="1"/>
          </p:cNvSpPr>
          <p:nvPr>
            <p:ph type="title"/>
          </p:nvPr>
        </p:nvSpPr>
        <p:spPr/>
        <p:txBody>
          <a:bodyPr/>
          <a:lstStyle/>
          <a:p>
            <a:r>
              <a:rPr lang="en-US" dirty="0" smtClean="0"/>
              <a:t>Other Conflicts?</a:t>
            </a:r>
            <a:endParaRPr lang="en-US" dirty="0"/>
          </a:p>
        </p:txBody>
      </p:sp>
      <p:sp>
        <p:nvSpPr>
          <p:cNvPr id="5" name="Content Placeholder 2"/>
          <p:cNvSpPr txBox="1">
            <a:spLocks/>
          </p:cNvSpPr>
          <p:nvPr/>
        </p:nvSpPr>
        <p:spPr>
          <a:xfrm>
            <a:off x="533400" y="1981200"/>
            <a:ext cx="56388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All Information Shown</a:t>
            </a:r>
          </a:p>
          <a:p>
            <a:pPr>
              <a:buFont typeface="Arial" panose="020B0604020202020204" pitchFamily="34" charset="0"/>
              <a:buNone/>
            </a:pPr>
            <a:endParaRPr lang="en-US" smtClean="0"/>
          </a:p>
          <a:p>
            <a:r>
              <a:rPr lang="en-US" smtClean="0"/>
              <a:t>Conflicts in Red</a:t>
            </a:r>
            <a:endParaRPr lang="en-US" dirty="0"/>
          </a:p>
        </p:txBody>
      </p:sp>
    </p:spTree>
    <p:extLst>
      <p:ext uri="{BB962C8B-B14F-4D97-AF65-F5344CB8AC3E}">
        <p14:creationId xmlns:p14="http://schemas.microsoft.com/office/powerpoint/2010/main" val="162529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533400" y="677008"/>
            <a:ext cx="5638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Why Yes, you CAN edit that!</a:t>
            </a:r>
            <a:endParaRPr lang="en-US" dirty="0"/>
          </a:p>
        </p:txBody>
      </p:sp>
      <p:pic>
        <p:nvPicPr>
          <p:cNvPr id="5" name="Picture 2" descr="Image Detail"/>
          <p:cNvPicPr>
            <a:picLocks noChangeAspect="1" noChangeArrowheads="1"/>
          </p:cNvPicPr>
          <p:nvPr/>
        </p:nvPicPr>
        <p:blipFill>
          <a:blip r:embed="rId3"/>
          <a:srcRect r="21046" b="23190"/>
          <a:stretch>
            <a:fillRect/>
          </a:stretch>
        </p:blipFill>
        <p:spPr bwMode="auto">
          <a:xfrm>
            <a:off x="5453186" y="824401"/>
            <a:ext cx="2988036" cy="1936384"/>
          </a:xfrm>
          <a:prstGeom prst="rect">
            <a:avLst/>
          </a:prstGeom>
          <a:noFill/>
          <a:ln>
            <a:solidFill>
              <a:schemeClr val="tx1"/>
            </a:solidFill>
          </a:ln>
        </p:spPr>
      </p:pic>
      <p:sp>
        <p:nvSpPr>
          <p:cNvPr id="6" name="Subtitle 2"/>
          <p:cNvSpPr txBox="1">
            <a:spLocks/>
          </p:cNvSpPr>
          <p:nvPr/>
        </p:nvSpPr>
        <p:spPr>
          <a:xfrm>
            <a:off x="413240" y="2576146"/>
            <a:ext cx="8317522" cy="3496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	</a:t>
            </a:r>
          </a:p>
          <a:p>
            <a:pPr marL="0" indent="0">
              <a:buNone/>
            </a:pPr>
            <a:r>
              <a:rPr lang="en-US" dirty="0" smtClean="0"/>
              <a:t>If you entered it, you can Edit/Remove it</a:t>
            </a:r>
          </a:p>
          <a:p>
            <a:pPr marL="0" indent="0">
              <a:buNone/>
            </a:pPr>
            <a:endParaRPr lang="en-US" dirty="0" smtClean="0"/>
          </a:p>
          <a:p>
            <a:pPr marL="0" indent="0">
              <a:buNone/>
            </a:pPr>
            <a:r>
              <a:rPr lang="en-US" dirty="0" smtClean="0"/>
              <a:t>If entered by another facility, you cannot</a:t>
            </a:r>
          </a:p>
          <a:p>
            <a:pPr marL="0" indent="0">
              <a:buNone/>
            </a:pPr>
            <a:endParaRPr lang="en-US" dirty="0" smtClean="0"/>
          </a:p>
          <a:p>
            <a:pPr marL="0" indent="0">
              <a:buNone/>
            </a:pPr>
            <a:r>
              <a:rPr lang="en-US" dirty="0" smtClean="0"/>
              <a:t>Oops! moments – Undo options</a:t>
            </a:r>
          </a:p>
          <a:p>
            <a:endParaRPr lang="en-US" dirty="0"/>
          </a:p>
        </p:txBody>
      </p:sp>
    </p:spTree>
    <p:extLst>
      <p:ext uri="{BB962C8B-B14F-4D97-AF65-F5344CB8AC3E}">
        <p14:creationId xmlns:p14="http://schemas.microsoft.com/office/powerpoint/2010/main" val="156504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To help you:</a:t>
            </a:r>
            <a:endParaRPr lang="en-GB" dirty="0"/>
          </a:p>
        </p:txBody>
      </p:sp>
      <p:sp>
        <p:nvSpPr>
          <p:cNvPr id="3" name="Tijdelijke aanduiding voor inhoud 2"/>
          <p:cNvSpPr>
            <a:spLocks noGrp="1"/>
          </p:cNvSpPr>
          <p:nvPr>
            <p:ph idx="1"/>
          </p:nvPr>
        </p:nvSpPr>
        <p:spPr/>
        <p:txBody>
          <a:bodyPr/>
          <a:lstStyle/>
          <a:p>
            <a:endParaRPr lang="en-GB"/>
          </a:p>
        </p:txBody>
      </p:sp>
      <p:sp>
        <p:nvSpPr>
          <p:cNvPr id="4" name="Subtitle 2"/>
          <p:cNvSpPr txBox="1">
            <a:spLocks/>
          </p:cNvSpPr>
          <p:nvPr/>
        </p:nvSpPr>
        <p:spPr>
          <a:xfrm>
            <a:off x="1186963" y="1406769"/>
            <a:ext cx="8317522" cy="410776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	</a:t>
            </a:r>
          </a:p>
          <a:p>
            <a:pPr marL="0" indent="0">
              <a:buNone/>
            </a:pPr>
            <a:r>
              <a:rPr lang="en-US" dirty="0" smtClean="0"/>
              <a:t>For information about training:</a:t>
            </a:r>
          </a:p>
          <a:p>
            <a:pPr marL="0" indent="0">
              <a:buNone/>
            </a:pPr>
            <a:r>
              <a:rPr lang="en-US" dirty="0" smtClean="0"/>
              <a:t>	training.Species360.org </a:t>
            </a:r>
          </a:p>
          <a:p>
            <a:pPr marL="0" indent="0">
              <a:buNone/>
            </a:pPr>
            <a:endParaRPr lang="en-US" dirty="0" smtClean="0"/>
          </a:p>
          <a:p>
            <a:pPr marL="0" indent="0">
              <a:buNone/>
            </a:pPr>
            <a:r>
              <a:rPr lang="en-US" dirty="0" smtClean="0"/>
              <a:t>To play in ZIMS</a:t>
            </a:r>
          </a:p>
          <a:p>
            <a:pPr marL="0" indent="0">
              <a:buNone/>
            </a:pPr>
            <a:r>
              <a:rPr lang="en-US" dirty="0" smtClean="0"/>
              <a:t>	</a:t>
            </a:r>
            <a:r>
              <a:rPr lang="en-US" dirty="0" smtClean="0">
                <a:hlinkClick r:id="rId3"/>
              </a:rPr>
              <a:t>http://training.Species360.org</a:t>
            </a:r>
            <a:r>
              <a:rPr lang="en-US" dirty="0" smtClean="0"/>
              <a:t> (WBT Option)</a:t>
            </a:r>
          </a:p>
          <a:p>
            <a:pPr marL="0" indent="0">
              <a:buNone/>
            </a:pPr>
            <a:r>
              <a:rPr lang="en-US" dirty="0" smtClean="0"/>
              <a:t>	</a:t>
            </a:r>
          </a:p>
          <a:p>
            <a:pPr marL="0" indent="0">
              <a:buNone/>
            </a:pPr>
            <a:r>
              <a:rPr lang="en-US" dirty="0" smtClean="0"/>
              <a:t>To submit Bugs or Future Enhancements</a:t>
            </a:r>
          </a:p>
          <a:p>
            <a:pPr marL="0" indent="0">
              <a:buNone/>
            </a:pPr>
            <a:r>
              <a:rPr lang="en-US" dirty="0" smtClean="0"/>
              <a:t>	</a:t>
            </a:r>
            <a:r>
              <a:rPr lang="en-US" dirty="0" smtClean="0">
                <a:hlinkClick r:id="rId4"/>
              </a:rPr>
              <a:t>support@Species360.org</a:t>
            </a:r>
            <a:endParaRPr lang="en-US" dirty="0" smtClean="0"/>
          </a:p>
          <a:p>
            <a:pPr marL="0" indent="0">
              <a:buNone/>
            </a:pPr>
            <a:endParaRPr lang="en-US" dirty="0" smtClean="0"/>
          </a:p>
          <a:p>
            <a:pPr marL="0" indent="0">
              <a:buNone/>
            </a:pPr>
            <a:r>
              <a:rPr lang="en-US" dirty="0" smtClean="0"/>
              <a:t>Questions on training</a:t>
            </a:r>
          </a:p>
          <a:p>
            <a:pPr marL="0" indent="0">
              <a:buNone/>
            </a:pPr>
            <a:r>
              <a:rPr lang="en-US" dirty="0" smtClean="0"/>
              <a:t>	</a:t>
            </a:r>
            <a:r>
              <a:rPr lang="en-US" dirty="0" smtClean="0">
                <a:hlinkClick r:id="rId5"/>
              </a:rPr>
              <a:t>memberservices@Species360.org</a:t>
            </a:r>
            <a:r>
              <a:rPr lang="en-US" dirty="0" smtClean="0"/>
              <a:t> </a:t>
            </a:r>
          </a:p>
          <a:p>
            <a:endParaRPr lang="en-US" dirty="0"/>
          </a:p>
        </p:txBody>
      </p:sp>
    </p:spTree>
    <p:extLst>
      <p:ext uri="{BB962C8B-B14F-4D97-AF65-F5344CB8AC3E}">
        <p14:creationId xmlns:p14="http://schemas.microsoft.com/office/powerpoint/2010/main" val="118558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Into the Application!</a:t>
            </a:r>
            <a:endParaRPr lang="en-GB" dirty="0"/>
          </a:p>
        </p:txBody>
      </p:sp>
      <p:sp>
        <p:nvSpPr>
          <p:cNvPr id="3" name="Tijdelijke aanduiding voor inhoud 2"/>
          <p:cNvSpPr>
            <a:spLocks noGrp="1"/>
          </p:cNvSpPr>
          <p:nvPr>
            <p:ph idx="1"/>
          </p:nvPr>
        </p:nvSpPr>
        <p:spPr/>
        <p:txBody>
          <a:bodyPr/>
          <a:lstStyle/>
          <a:p>
            <a:endParaRPr lang="en-GB"/>
          </a:p>
        </p:txBody>
      </p:sp>
      <p:sp>
        <p:nvSpPr>
          <p:cNvPr id="4" name="Subtitle 4"/>
          <p:cNvSpPr txBox="1">
            <a:spLocks/>
          </p:cNvSpPr>
          <p:nvPr/>
        </p:nvSpPr>
        <p:spPr>
          <a:xfrm>
            <a:off x="1307123" y="1582615"/>
            <a:ext cx="5638800" cy="3390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Navigation</a:t>
            </a:r>
          </a:p>
          <a:p>
            <a:r>
              <a:rPr lang="en-US" smtClean="0"/>
              <a:t>Multi-tasking</a:t>
            </a:r>
          </a:p>
          <a:p>
            <a:r>
              <a:rPr lang="en-US" smtClean="0"/>
              <a:t>	Multiple Windows</a:t>
            </a:r>
          </a:p>
          <a:p>
            <a:r>
              <a:rPr lang="en-US" smtClean="0"/>
              <a:t>	Multiple Tabs</a:t>
            </a:r>
          </a:p>
          <a:p>
            <a:r>
              <a:rPr lang="en-US" smtClean="0"/>
              <a:t>Searching options</a:t>
            </a:r>
          </a:p>
          <a:p>
            <a:r>
              <a:rPr lang="en-US" smtClean="0"/>
              <a:t>Enclosure Functionality</a:t>
            </a:r>
          </a:p>
          <a:p>
            <a:r>
              <a:rPr lang="en-US" smtClean="0"/>
              <a:t>Creating Roles</a:t>
            </a:r>
            <a:endParaRPr lang="en-US" dirty="0" smtClean="0"/>
          </a:p>
        </p:txBody>
      </p:sp>
      <p:pic>
        <p:nvPicPr>
          <p:cNvPr id="5" name="Picture 2"/>
          <p:cNvPicPr>
            <a:picLocks noChangeAspect="1" noChangeArrowheads="1"/>
          </p:cNvPicPr>
          <p:nvPr/>
        </p:nvPicPr>
        <p:blipFill>
          <a:blip r:embed="rId3"/>
          <a:srcRect/>
          <a:stretch>
            <a:fillRect/>
          </a:stretch>
        </p:blipFill>
        <p:spPr bwMode="auto">
          <a:xfrm>
            <a:off x="6902878" y="365127"/>
            <a:ext cx="1326722" cy="521868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1392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56211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And your data</a:t>
            </a:r>
            <a:br>
              <a:rPr lang="en-US" dirty="0"/>
            </a:br>
            <a:r>
              <a:rPr lang="en-US" dirty="0"/>
              <a:t>is there!</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3"/>
          <a:srcRect/>
          <a:stretch>
            <a:fillRect/>
          </a:stretch>
        </p:blipFill>
        <p:spPr bwMode="auto">
          <a:xfrm>
            <a:off x="852504" y="1866390"/>
            <a:ext cx="3081201" cy="2498793"/>
          </a:xfrm>
          <a:prstGeom prst="rect">
            <a:avLst/>
          </a:prstGeom>
          <a:noFill/>
          <a:ln w="9525">
            <a:solidFill>
              <a:schemeClr val="tx1"/>
            </a:solidFill>
            <a:miter lim="800000"/>
            <a:headEnd/>
            <a:tailEnd/>
          </a:ln>
        </p:spPr>
      </p:pic>
      <p:pic>
        <p:nvPicPr>
          <p:cNvPr id="5" name="Picture 1"/>
          <p:cNvPicPr>
            <a:picLocks noChangeAspect="1" noChangeArrowheads="1"/>
          </p:cNvPicPr>
          <p:nvPr/>
        </p:nvPicPr>
        <p:blipFill>
          <a:blip r:embed="rId4"/>
          <a:srcRect/>
          <a:stretch>
            <a:fillRect/>
          </a:stretch>
        </p:blipFill>
        <p:spPr bwMode="auto">
          <a:xfrm>
            <a:off x="2689911" y="4529286"/>
            <a:ext cx="2910789" cy="2087112"/>
          </a:xfrm>
          <a:prstGeom prst="rect">
            <a:avLst/>
          </a:prstGeom>
          <a:noFill/>
          <a:ln w="9525">
            <a:solidFill>
              <a:schemeClr val="tx1"/>
            </a:solidFill>
            <a:miter lim="800000"/>
            <a:headEnd/>
            <a:tailEnd/>
          </a:ln>
        </p:spPr>
      </p:pic>
      <p:pic>
        <p:nvPicPr>
          <p:cNvPr id="6" name="Picture 3"/>
          <p:cNvPicPr>
            <a:picLocks noChangeAspect="1" noChangeArrowheads="1"/>
          </p:cNvPicPr>
          <p:nvPr/>
        </p:nvPicPr>
        <p:blipFill>
          <a:blip r:embed="rId5"/>
          <a:srcRect/>
          <a:stretch>
            <a:fillRect/>
          </a:stretch>
        </p:blipFill>
        <p:spPr bwMode="auto">
          <a:xfrm>
            <a:off x="5756202" y="3305095"/>
            <a:ext cx="3108027" cy="1972402"/>
          </a:xfrm>
          <a:prstGeom prst="rect">
            <a:avLst/>
          </a:prstGeom>
          <a:noFill/>
          <a:ln w="9525">
            <a:solidFill>
              <a:schemeClr val="tx1"/>
            </a:solidFill>
            <a:miter lim="800000"/>
            <a:headEnd/>
            <a:tailEnd/>
          </a:ln>
        </p:spPr>
      </p:pic>
      <p:pic>
        <p:nvPicPr>
          <p:cNvPr id="7" name="Picture 7" descr="http://enterprisefeatures.com/wp-content/uploads/2011/07/db.png"/>
          <p:cNvPicPr>
            <a:picLocks noChangeAspect="1" noChangeArrowheads="1"/>
          </p:cNvPicPr>
          <p:nvPr/>
        </p:nvPicPr>
        <p:blipFill>
          <a:blip r:embed="rId6"/>
          <a:srcRect/>
          <a:stretch>
            <a:fillRect/>
          </a:stretch>
        </p:blipFill>
        <p:spPr bwMode="auto">
          <a:xfrm>
            <a:off x="5165082" y="158187"/>
            <a:ext cx="2438400" cy="2438400"/>
          </a:xfrm>
          <a:prstGeom prst="rect">
            <a:avLst/>
          </a:prstGeom>
          <a:noFill/>
        </p:spPr>
      </p:pic>
      <p:cxnSp>
        <p:nvCxnSpPr>
          <p:cNvPr id="8" name="Straight Arrow Connector 8"/>
          <p:cNvCxnSpPr/>
          <p:nvPr/>
        </p:nvCxnSpPr>
        <p:spPr>
          <a:xfrm flipV="1">
            <a:off x="3933705" y="2044700"/>
            <a:ext cx="1514595" cy="863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1"/>
          <p:cNvCxnSpPr/>
          <p:nvPr/>
        </p:nvCxnSpPr>
        <p:spPr>
          <a:xfrm flipV="1">
            <a:off x="5165082" y="2321169"/>
            <a:ext cx="725764" cy="22081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3"/>
          <p:cNvCxnSpPr/>
          <p:nvPr/>
        </p:nvCxnSpPr>
        <p:spPr>
          <a:xfrm flipH="1" flipV="1">
            <a:off x="6746352" y="2501096"/>
            <a:ext cx="365648" cy="80399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16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Concept 1 – Internet based</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685800" y="15240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Access anywhere</a:t>
            </a:r>
          </a:p>
          <a:p>
            <a:pPr>
              <a:buFont typeface="Arial" panose="020B0604020202020204" pitchFamily="34" charset="0"/>
              <a:buNone/>
            </a:pPr>
            <a:endParaRPr lang="en-US" smtClean="0"/>
          </a:p>
          <a:p>
            <a:r>
              <a:rPr lang="en-US" smtClean="0"/>
              <a:t>Automatic updates</a:t>
            </a:r>
          </a:p>
          <a:p>
            <a:pPr>
              <a:buFont typeface="Arial" panose="020B0604020202020204" pitchFamily="34" charset="0"/>
              <a:buNone/>
            </a:pPr>
            <a:endParaRPr lang="en-US" smtClean="0"/>
          </a:p>
          <a:p>
            <a:r>
              <a:rPr lang="en-US" smtClean="0"/>
              <a:t>Instant view</a:t>
            </a:r>
          </a:p>
          <a:p>
            <a:pPr>
              <a:buFont typeface="Arial" panose="020B0604020202020204" pitchFamily="34" charset="0"/>
              <a:buNone/>
            </a:pPr>
            <a:endParaRPr lang="en-US" dirty="0" smtClean="0"/>
          </a:p>
        </p:txBody>
      </p:sp>
    </p:spTree>
    <p:extLst>
      <p:ext uri="{BB962C8B-B14F-4D97-AF65-F5344CB8AC3E}">
        <p14:creationId xmlns:p14="http://schemas.microsoft.com/office/powerpoint/2010/main" val="137647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chemeClr val="tx1">
                    <a:lumMod val="50000"/>
                    <a:lumOff val="50000"/>
                  </a:schemeClr>
                </a:solidFill>
              </a:rPr>
              <a:t>Concept 2 – Single Accession and Single Record</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457199" y="1772529"/>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Single Accession into ZIMS – one global record</a:t>
            </a:r>
          </a:p>
          <a:p>
            <a:r>
              <a:rPr lang="en-US" smtClean="0"/>
              <a:t>Global Accession Number (GAN)</a:t>
            </a:r>
          </a:p>
          <a:p>
            <a:pPr lvl="1"/>
            <a:r>
              <a:rPr lang="en-US" smtClean="0"/>
              <a:t>Assigned by the application </a:t>
            </a:r>
          </a:p>
          <a:p>
            <a:r>
              <a:rPr lang="en-US" smtClean="0"/>
              <a:t>Local Accession Number</a:t>
            </a:r>
          </a:p>
          <a:p>
            <a:pPr lvl="1"/>
            <a:r>
              <a:rPr lang="en-US" smtClean="0"/>
              <a:t>Assigned by you</a:t>
            </a:r>
          </a:p>
          <a:p>
            <a:pPr lvl="1"/>
            <a:r>
              <a:rPr lang="en-US" smtClean="0"/>
              <a:t>Mandatory (MedARKS and SPARKS support)</a:t>
            </a:r>
          </a:p>
          <a:p>
            <a:pPr>
              <a:buFont typeface="Arial" panose="020B0604020202020204" pitchFamily="34" charset="0"/>
              <a:buNone/>
            </a:pPr>
            <a:endParaRPr lang="en-US" dirty="0" smtClean="0"/>
          </a:p>
        </p:txBody>
      </p:sp>
    </p:spTree>
    <p:extLst>
      <p:ext uri="{BB962C8B-B14F-4D97-AF65-F5344CB8AC3E}">
        <p14:creationId xmlns:p14="http://schemas.microsoft.com/office/powerpoint/2010/main" val="265706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Concept 3 – Business Rules</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322118"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Ensure logical processes</a:t>
            </a:r>
          </a:p>
          <a:p>
            <a:pPr lvl="1"/>
            <a:r>
              <a:rPr lang="en-US" smtClean="0"/>
              <a:t>Cannot hatch a dispositioned </a:t>
            </a:r>
          </a:p>
          <a:p>
            <a:pPr lvl="1">
              <a:buFont typeface="Arial" panose="020B0604020202020204" pitchFamily="34" charset="0"/>
              <a:buNone/>
            </a:pPr>
            <a:r>
              <a:rPr lang="en-US" smtClean="0"/>
              <a:t>	egg</a:t>
            </a:r>
          </a:p>
          <a:p>
            <a:r>
              <a:rPr lang="en-US" smtClean="0"/>
              <a:t>Developed by Programmers</a:t>
            </a:r>
          </a:p>
          <a:p>
            <a:pPr>
              <a:buFont typeface="Arial" panose="020B0604020202020204" pitchFamily="34" charset="0"/>
              <a:buNone/>
            </a:pPr>
            <a:r>
              <a:rPr lang="en-US" smtClean="0"/>
              <a:t>	and Subject Matter Experts</a:t>
            </a:r>
          </a:p>
          <a:p>
            <a:r>
              <a:rPr lang="en-US" smtClean="0"/>
              <a:t>Our Perfect World is not Perfect</a:t>
            </a:r>
          </a:p>
          <a:p>
            <a:pPr>
              <a:buFont typeface="Arial" panose="020B0604020202020204" pitchFamily="34" charset="0"/>
              <a:buNone/>
            </a:pPr>
            <a:endParaRPr lang="en-US" smtClean="0"/>
          </a:p>
          <a:p>
            <a:pPr lvl="1">
              <a:buFont typeface="Arial" panose="020B0604020202020204" pitchFamily="34" charset="0"/>
              <a:buNone/>
            </a:pPr>
            <a:endParaRPr lang="en-US" dirty="0"/>
          </a:p>
        </p:txBody>
      </p:sp>
      <p:pic>
        <p:nvPicPr>
          <p:cNvPr id="5" name="Picture 3" descr="spockcorgi.jpg"/>
          <p:cNvPicPr>
            <a:picLocks noChangeAspect="1"/>
          </p:cNvPicPr>
          <p:nvPr/>
        </p:nvPicPr>
        <p:blipFill>
          <a:blip r:embed="rId3"/>
          <a:stretch>
            <a:fillRect/>
          </a:stretch>
        </p:blipFill>
        <p:spPr>
          <a:xfrm>
            <a:off x="6569026" y="1600200"/>
            <a:ext cx="2195732" cy="2195732"/>
          </a:xfrm>
          <a:prstGeom prst="rect">
            <a:avLst/>
          </a:prstGeom>
        </p:spPr>
      </p:pic>
    </p:spTree>
    <p:extLst>
      <p:ext uri="{BB962C8B-B14F-4D97-AF65-F5344CB8AC3E}">
        <p14:creationId xmlns:p14="http://schemas.microsoft.com/office/powerpoint/2010/main" val="147742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Concept 4 – Data Standards</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176645" y="1600200"/>
            <a:ext cx="7772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is a Data Standard?</a:t>
            </a:r>
          </a:p>
          <a:p>
            <a:pPr lvl="1"/>
            <a:r>
              <a:rPr lang="en-US" dirty="0" smtClean="0"/>
              <a:t>Pre-filled lists you can select from</a:t>
            </a:r>
          </a:p>
          <a:p>
            <a:pPr lvl="1"/>
            <a:r>
              <a:rPr lang="en-US" dirty="0" smtClean="0"/>
              <a:t>Avoids confusion of free text fields</a:t>
            </a:r>
          </a:p>
          <a:p>
            <a:pPr lvl="1"/>
            <a:r>
              <a:rPr lang="en-US" dirty="0" smtClean="0"/>
              <a:t>Developed by Subject Matter Experts</a:t>
            </a:r>
          </a:p>
          <a:p>
            <a:r>
              <a:rPr lang="en-US" dirty="0" smtClean="0">
                <a:hlinkClick r:id="rId3"/>
              </a:rPr>
              <a:t>support@Species360.org</a:t>
            </a:r>
            <a:endParaRPr lang="en-US" dirty="0" smtClean="0"/>
          </a:p>
          <a:p>
            <a:pPr lvl="1"/>
            <a:r>
              <a:rPr lang="en-US" dirty="0" smtClean="0"/>
              <a:t>Screen Title</a:t>
            </a:r>
          </a:p>
          <a:p>
            <a:pPr lvl="1"/>
            <a:r>
              <a:rPr lang="en-US" dirty="0" smtClean="0"/>
              <a:t>Field name</a:t>
            </a:r>
          </a:p>
          <a:p>
            <a:pPr lvl="1"/>
            <a:r>
              <a:rPr lang="en-US" dirty="0" smtClean="0"/>
              <a:t>Term and Definition</a:t>
            </a:r>
          </a:p>
          <a:p>
            <a:pPr lvl="1"/>
            <a:r>
              <a:rPr lang="en-US" dirty="0" smtClean="0"/>
              <a:t>Frequency of Use</a:t>
            </a:r>
          </a:p>
          <a:p>
            <a:pPr lvl="1"/>
            <a:endParaRPr lang="en-US" dirty="0" smtClean="0"/>
          </a:p>
          <a:p>
            <a:pPr lvl="1"/>
            <a:endParaRPr lang="en-US" dirty="0"/>
          </a:p>
        </p:txBody>
      </p:sp>
    </p:spTree>
    <p:extLst>
      <p:ext uri="{BB962C8B-B14F-4D97-AF65-F5344CB8AC3E}">
        <p14:creationId xmlns:p14="http://schemas.microsoft.com/office/powerpoint/2010/main" val="30880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Concept 5 – Institution Management</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227695" y="1708150"/>
            <a:ext cx="8677153"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Goes beyond animal collection</a:t>
            </a:r>
          </a:p>
          <a:p>
            <a:pPr lvl="1"/>
            <a:r>
              <a:rPr lang="en-US" smtClean="0"/>
              <a:t>Permits</a:t>
            </a:r>
          </a:p>
          <a:p>
            <a:pPr lvl="1"/>
            <a:r>
              <a:rPr lang="en-US" smtClean="0"/>
              <a:t>Transponders</a:t>
            </a:r>
          </a:p>
          <a:p>
            <a:pPr lvl="1"/>
            <a:r>
              <a:rPr lang="en-US" smtClean="0"/>
              <a:t>Collection Trips</a:t>
            </a:r>
          </a:p>
          <a:p>
            <a:r>
              <a:rPr lang="en-US" smtClean="0"/>
              <a:t>Enclosures</a:t>
            </a:r>
          </a:p>
          <a:p>
            <a:pPr lvl="1"/>
            <a:r>
              <a:rPr lang="en-US" smtClean="0"/>
              <a:t>Dimensions, barriers, substrates</a:t>
            </a:r>
          </a:p>
          <a:p>
            <a:pPr lvl="1"/>
            <a:r>
              <a:rPr lang="en-US" smtClean="0"/>
              <a:t>Maintenance</a:t>
            </a:r>
          </a:p>
          <a:p>
            <a:pPr lvl="1"/>
            <a:r>
              <a:rPr lang="en-US" smtClean="0"/>
              <a:t>Water quality and environmental measurements</a:t>
            </a:r>
          </a:p>
          <a:p>
            <a:r>
              <a:rPr lang="en-US" smtClean="0"/>
              <a:t>Staff</a:t>
            </a:r>
          </a:p>
          <a:p>
            <a:pPr lvl="1"/>
            <a:r>
              <a:rPr lang="en-US" smtClean="0"/>
              <a:t>Teams and Departments</a:t>
            </a:r>
          </a:p>
          <a:p>
            <a:pPr lvl="1"/>
            <a:r>
              <a:rPr lang="en-US" smtClean="0"/>
              <a:t>ZIMS Roles</a:t>
            </a:r>
            <a:endParaRPr lang="en-US" dirty="0"/>
          </a:p>
        </p:txBody>
      </p:sp>
    </p:spTree>
    <p:extLst>
      <p:ext uri="{BB962C8B-B14F-4D97-AF65-F5344CB8AC3E}">
        <p14:creationId xmlns:p14="http://schemas.microsoft.com/office/powerpoint/2010/main" val="29629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 calcmode="lin" valueType="num">
                                      <p:cBhvr additive="base">
                                        <p:cTn id="2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 calcmode="lin" valueType="num">
                                      <p:cBhvr additive="base">
                                        <p:cTn id="3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Concept 6 – Role Based Access</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677862" y="1708150"/>
            <a:ext cx="8100378"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Roles Assigned by Local Administrator</a:t>
            </a:r>
          </a:p>
          <a:p>
            <a:pPr lvl="1"/>
            <a:r>
              <a:rPr lang="en-US" dirty="0" smtClean="0"/>
              <a:t>Species360 Template Roles – not editable</a:t>
            </a:r>
          </a:p>
          <a:p>
            <a:pPr lvl="1"/>
            <a:r>
              <a:rPr lang="en-US" dirty="0" smtClean="0"/>
              <a:t>Custom roles - editable</a:t>
            </a:r>
          </a:p>
          <a:p>
            <a:r>
              <a:rPr lang="en-US" dirty="0" smtClean="0"/>
              <a:t>Role Trimming</a:t>
            </a:r>
          </a:p>
          <a:p>
            <a:pPr lvl="1"/>
            <a:r>
              <a:rPr lang="en-US" dirty="0" smtClean="0"/>
              <a:t>Your Role determines what screen access you have</a:t>
            </a:r>
          </a:p>
          <a:p>
            <a:r>
              <a:rPr lang="en-US" dirty="0" smtClean="0"/>
              <a:t>Search/View, Edit, Add, Remove</a:t>
            </a:r>
          </a:p>
        </p:txBody>
      </p:sp>
    </p:spTree>
    <p:extLst>
      <p:ext uri="{BB962C8B-B14F-4D97-AF65-F5344CB8AC3E}">
        <p14:creationId xmlns:p14="http://schemas.microsoft.com/office/powerpoint/2010/main" val="92995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0F3B74-7129-419A-B5CF-BDE694F16D18}"/>
</file>

<file path=customXml/itemProps2.xml><?xml version="1.0" encoding="utf-8"?>
<ds:datastoreItem xmlns:ds="http://schemas.openxmlformats.org/officeDocument/2006/customXml" ds:itemID="{468A2800-0A35-43E7-8481-C29DC44CD278}"/>
</file>

<file path=customXml/itemProps3.xml><?xml version="1.0" encoding="utf-8"?>
<ds:datastoreItem xmlns:ds="http://schemas.openxmlformats.org/officeDocument/2006/customXml" ds:itemID="{903EA4BC-A918-45CF-AFE5-7CD00398A856}"/>
</file>

<file path=docProps/app.xml><?xml version="1.0" encoding="utf-8"?>
<Properties xmlns="http://schemas.openxmlformats.org/officeDocument/2006/extended-properties" xmlns:vt="http://schemas.openxmlformats.org/officeDocument/2006/docPropsVTypes">
  <Template/>
  <TotalTime>340</TotalTime>
  <Words>1617</Words>
  <Application>Microsoft Office PowerPoint</Application>
  <PresentationFormat>On-screen Show (4:3)</PresentationFormat>
  <Paragraphs>164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18</vt:i4>
      </vt:variant>
    </vt:vector>
  </HeadingPairs>
  <TitlesOfParts>
    <vt:vector size="36"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Updates!</vt:lpstr>
      <vt:lpstr>And your data is there!</vt:lpstr>
      <vt:lpstr>Concept 1 – Internet based</vt:lpstr>
      <vt:lpstr>Concept 2 – Single Accession and Single Record</vt:lpstr>
      <vt:lpstr>Concept 3 – Business Rules</vt:lpstr>
      <vt:lpstr>Concept 4 – Data Standards</vt:lpstr>
      <vt:lpstr>Concept 5 – Institution Management</vt:lpstr>
      <vt:lpstr>Concept 6 – Role Based Access</vt:lpstr>
      <vt:lpstr>The 6 Concepts of ZIMS</vt:lpstr>
      <vt:lpstr>PowerPoint Presentation</vt:lpstr>
      <vt:lpstr>PowerPoint Presentation</vt:lpstr>
      <vt:lpstr>Sex</vt:lpstr>
      <vt:lpstr>Birth Date</vt:lpstr>
      <vt:lpstr>Other Conflicts?</vt:lpstr>
      <vt:lpstr>PowerPoint Presentation</vt:lpstr>
      <vt:lpstr>To help you:</vt:lpstr>
      <vt:lpstr>Into the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16</cp:revision>
  <dcterms:created xsi:type="dcterms:W3CDTF">2016-07-26T18:48:10Z</dcterms:created>
  <dcterms:modified xsi:type="dcterms:W3CDTF">2018-11-12T19:27:28Z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2018-07-03T10:57:35+00:00</vt:lpwstr>
  </property>
</Properties>
</file>