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4" r:id="rId5"/>
    <p:sldMasterId id="2147483704" r:id="rId6"/>
    <p:sldMasterId id="2147483714" r:id="rId7"/>
    <p:sldMasterId id="2147483724" r:id="rId8"/>
    <p:sldMasterId id="2147483734" r:id="rId9"/>
    <p:sldMasterId id="2147483744" r:id="rId10"/>
    <p:sldMasterId id="2147483764" r:id="rId11"/>
    <p:sldMasterId id="2147483754" r:id="rId12"/>
    <p:sldMasterId id="2147483774" r:id="rId13"/>
    <p:sldMasterId id="2147483784" r:id="rId14"/>
    <p:sldMasterId id="2147483794" r:id="rId15"/>
    <p:sldMasterId id="2147483814" r:id="rId16"/>
    <p:sldMasterId id="2147483804" r:id="rId17"/>
    <p:sldMasterId id="2147483834" r:id="rId18"/>
    <p:sldMasterId id="2147483824" r:id="rId19"/>
  </p:sldMasterIdLst>
  <p:notesMasterIdLst>
    <p:notesMasterId r:id="rId44"/>
  </p:notesMasterIdLst>
  <p:sldIdLst>
    <p:sldId id="256" r:id="rId20"/>
    <p:sldId id="279" r:id="rId21"/>
    <p:sldId id="257" r:id="rId22"/>
    <p:sldId id="258" r:id="rId23"/>
    <p:sldId id="259" r:id="rId24"/>
    <p:sldId id="260" r:id="rId25"/>
    <p:sldId id="261" r:id="rId26"/>
    <p:sldId id="262" r:id="rId27"/>
    <p:sldId id="263" r:id="rId28"/>
    <p:sldId id="264" r:id="rId29"/>
    <p:sldId id="265" r:id="rId30"/>
    <p:sldId id="266" r:id="rId31"/>
    <p:sldId id="267" r:id="rId32"/>
    <p:sldId id="268" r:id="rId33"/>
    <p:sldId id="269" r:id="rId34"/>
    <p:sldId id="270" r:id="rId35"/>
    <p:sldId id="271" r:id="rId36"/>
    <p:sldId id="272" r:id="rId37"/>
    <p:sldId id="273" r:id="rId38"/>
    <p:sldId id="274" r:id="rId39"/>
    <p:sldId id="275" r:id="rId40"/>
    <p:sldId id="276" r:id="rId41"/>
    <p:sldId id="277" r:id="rId42"/>
    <p:sldId id="27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94" autoAdjust="0"/>
    <p:restoredTop sz="94660"/>
  </p:normalViewPr>
  <p:slideViewPr>
    <p:cSldViewPr snapToGrid="0" showGuides="1">
      <p:cViewPr varScale="1">
        <p:scale>
          <a:sx n="70" d="100"/>
          <a:sy n="70" d="100"/>
        </p:scale>
        <p:origin x="1128"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3A6E57-2963-4C39-951F-03F1C837D96D}" type="datetimeFigureOut">
              <a:rPr lang="en-GB" smtClean="0"/>
              <a:t>12/11/2018</a:t>
            </a:fld>
            <a:endParaRPr lang="en-GB"/>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1E9483-797C-490A-BDE3-D8391DB8CE5E}" type="slidenum">
              <a:rPr lang="en-GB" smtClean="0"/>
              <a:t>‹#›</a:t>
            </a:fld>
            <a:endParaRPr lang="en-GB"/>
          </a:p>
        </p:txBody>
      </p:sp>
    </p:spTree>
    <p:extLst>
      <p:ext uri="{BB962C8B-B14F-4D97-AF65-F5344CB8AC3E}">
        <p14:creationId xmlns:p14="http://schemas.microsoft.com/office/powerpoint/2010/main" val="4248568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Welcome to the Introduction to ZIMS. We’ll talk about the six concepts that drive ZIMS. We’ll find out why some information looks different in the Local view than in the Global view. And then we’ll look at some basic navigation from within the application. </a:t>
            </a:r>
          </a:p>
          <a:p>
            <a:endParaRPr lang="en-GB" dirty="0"/>
          </a:p>
        </p:txBody>
      </p:sp>
      <p:sp>
        <p:nvSpPr>
          <p:cNvPr id="4" name="Tijdelijke aanduiding voor dianummer 3"/>
          <p:cNvSpPr>
            <a:spLocks noGrp="1"/>
          </p:cNvSpPr>
          <p:nvPr>
            <p:ph type="sldNum" sz="quarter" idx="10"/>
          </p:nvPr>
        </p:nvSpPr>
        <p:spPr/>
        <p:txBody>
          <a:bodyPr/>
          <a:lstStyle/>
          <a:p>
            <a:fld id="{481E9483-797C-490A-BDE3-D8391DB8CE5E}" type="slidenum">
              <a:rPr lang="en-GB" smtClean="0"/>
              <a:t>1</a:t>
            </a:fld>
            <a:endParaRPr lang="en-GB"/>
          </a:p>
        </p:txBody>
      </p:sp>
    </p:spTree>
    <p:extLst>
      <p:ext uri="{BB962C8B-B14F-4D97-AF65-F5344CB8AC3E}">
        <p14:creationId xmlns:p14="http://schemas.microsoft.com/office/powerpoint/2010/main" val="733413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900" dirty="0"/>
          </a:p>
        </p:txBody>
      </p:sp>
      <p:sp>
        <p:nvSpPr>
          <p:cNvPr id="4" name="Slide Number Placeholder 3"/>
          <p:cNvSpPr>
            <a:spLocks noGrp="1"/>
          </p:cNvSpPr>
          <p:nvPr>
            <p:ph type="sldNum" sz="quarter" idx="10"/>
          </p:nvPr>
        </p:nvSpPr>
        <p:spPr/>
        <p:txBody>
          <a:bodyPr/>
          <a:lstStyle/>
          <a:p>
            <a:fld id="{1947269F-D690-49CA-A0F1-11FAE202FE0F}" type="slidenum">
              <a:rPr lang="en-US" smtClean="0"/>
              <a:pPr/>
              <a:t>2</a:t>
            </a:fld>
            <a:endParaRPr lang="en-US"/>
          </a:p>
        </p:txBody>
      </p:sp>
    </p:spTree>
    <p:extLst>
      <p:ext uri="{BB962C8B-B14F-4D97-AF65-F5344CB8AC3E}">
        <p14:creationId xmlns:p14="http://schemas.microsoft.com/office/powerpoint/2010/main" val="3825797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hyperlink" Target="http://training.species360.org/updat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training.species360.org/Documents/Modules/Supplement%20-%20Sharing%20is%20Caring%20handout%20-Species_Wanted.pdf" TargetMode="External"/><Relationship Id="rId2" Type="http://schemas.openxmlformats.org/officeDocument/2006/relationships/hyperlink" Target="http://training.species360.org/Documents/Modules/Supplement%20-%20Sharing%20is%20Caring%20handout%20-Animals_Available.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mailto:support@isis.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961871"/>
            <a:ext cx="7812087" cy="1460499"/>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r>
              <a:rPr lang="en-US" dirty="0" smtClean="0"/>
              <a:t>Your first view Into the </a:t>
            </a:r>
            <a:br>
              <a:rPr lang="en-US" dirty="0" smtClean="0"/>
            </a:br>
            <a:r>
              <a:rPr lang="en-US" dirty="0" smtClean="0"/>
              <a:t>World of ZIMS!</a:t>
            </a:r>
            <a:endParaRPr lang="en-US" dirty="0"/>
          </a:p>
        </p:txBody>
      </p:sp>
      <p:sp>
        <p:nvSpPr>
          <p:cNvPr id="5" name="Subtitle 2"/>
          <p:cNvSpPr txBox="1">
            <a:spLocks/>
          </p:cNvSpPr>
          <p:nvPr/>
        </p:nvSpPr>
        <p:spPr>
          <a:xfrm>
            <a:off x="3648635" y="580871"/>
            <a:ext cx="4696852" cy="293687"/>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smtClean="0"/>
              <a:t>Eye On ZIMS</a:t>
            </a:r>
            <a:endParaRPr lang="en-US" dirty="0"/>
          </a:p>
        </p:txBody>
      </p:sp>
      <p:pic>
        <p:nvPicPr>
          <p:cNvPr id="6" name="Picture 4" descr="Eye on ZIMS.jpg"/>
          <p:cNvPicPr>
            <a:picLocks noChangeAspect="1"/>
          </p:cNvPicPr>
          <p:nvPr/>
        </p:nvPicPr>
        <p:blipFill>
          <a:blip r:embed="rId3" cstate="print"/>
          <a:stretch>
            <a:fillRect/>
          </a:stretch>
        </p:blipFill>
        <p:spPr>
          <a:xfrm>
            <a:off x="2743524" y="2679011"/>
            <a:ext cx="3567629" cy="2346767"/>
          </a:xfrm>
          <a:prstGeom prst="rect">
            <a:avLst/>
          </a:prstGeom>
        </p:spPr>
      </p:pic>
    </p:spTree>
    <p:extLst>
      <p:ext uri="{BB962C8B-B14F-4D97-AF65-F5344CB8AC3E}">
        <p14:creationId xmlns:p14="http://schemas.microsoft.com/office/powerpoint/2010/main" val="231813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457200" y="304800"/>
            <a:ext cx="7772400" cy="1143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2400" smtClean="0"/>
              <a:t>When you select the Search button a results grid will appear with animals that match your filter criteria. Selecting the hyperlink will open the animal’s record.</a:t>
            </a:r>
            <a:endParaRPr lang="en-US" sz="2400" dirty="0"/>
          </a:p>
        </p:txBody>
      </p:sp>
      <p:pic>
        <p:nvPicPr>
          <p:cNvPr id="5" name="Picture 3"/>
          <p:cNvPicPr>
            <a:picLocks noChangeAspect="1" noChangeArrowheads="1"/>
          </p:cNvPicPr>
          <p:nvPr/>
        </p:nvPicPr>
        <p:blipFill>
          <a:blip r:embed="rId2" cstate="print"/>
          <a:srcRect/>
          <a:stretch>
            <a:fillRect/>
          </a:stretch>
        </p:blipFill>
        <p:spPr bwMode="auto">
          <a:xfrm>
            <a:off x="395536" y="1484784"/>
            <a:ext cx="6635080" cy="3613801"/>
          </a:xfrm>
          <a:prstGeom prst="rect">
            <a:avLst/>
          </a:prstGeom>
          <a:noFill/>
          <a:ln w="9525">
            <a:solidFill>
              <a:schemeClr val="tx1"/>
            </a:solidFill>
            <a:miter lim="800000"/>
            <a:headEnd/>
            <a:tailEnd/>
          </a:ln>
        </p:spPr>
      </p:pic>
      <p:pic>
        <p:nvPicPr>
          <p:cNvPr id="6" name="Picture 4"/>
          <p:cNvPicPr>
            <a:picLocks noChangeAspect="1" noChangeArrowheads="1"/>
          </p:cNvPicPr>
          <p:nvPr/>
        </p:nvPicPr>
        <p:blipFill>
          <a:blip r:embed="rId3" cstate="print"/>
          <a:srcRect/>
          <a:stretch>
            <a:fillRect/>
          </a:stretch>
        </p:blipFill>
        <p:spPr bwMode="auto">
          <a:xfrm>
            <a:off x="1385553" y="2383097"/>
            <a:ext cx="5645063" cy="3454758"/>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15586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615051" y="327145"/>
            <a:ext cx="8229600"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2400" dirty="0" smtClean="0"/>
              <a:t>If you know the GAN or another Identifier you can search for Global animals using the Search Animals by Identifier/GAN field. </a:t>
            </a:r>
            <a:endParaRPr lang="en-US" sz="2400" dirty="0"/>
          </a:p>
        </p:txBody>
      </p:sp>
      <p:pic>
        <p:nvPicPr>
          <p:cNvPr id="5" name="Picture 2"/>
          <p:cNvPicPr>
            <a:picLocks noChangeAspect="1" noChangeArrowheads="1"/>
          </p:cNvPicPr>
          <p:nvPr/>
        </p:nvPicPr>
        <p:blipFill>
          <a:blip r:embed="rId2" cstate="print"/>
          <a:srcRect/>
          <a:stretch>
            <a:fillRect/>
          </a:stretch>
        </p:blipFill>
        <p:spPr bwMode="auto">
          <a:xfrm>
            <a:off x="3185059" y="2178732"/>
            <a:ext cx="2013230" cy="3940695"/>
          </a:xfrm>
          <a:prstGeom prst="rect">
            <a:avLst/>
          </a:prstGeom>
          <a:noFill/>
          <a:ln w="9525">
            <a:solidFill>
              <a:schemeClr val="tx1"/>
            </a:solidFill>
            <a:miter lim="800000"/>
            <a:headEnd/>
            <a:tailEnd/>
          </a:ln>
        </p:spPr>
      </p:pic>
      <p:sp>
        <p:nvSpPr>
          <p:cNvPr id="6" name="Rectangle 1"/>
          <p:cNvSpPr/>
          <p:nvPr/>
        </p:nvSpPr>
        <p:spPr>
          <a:xfrm>
            <a:off x="346392" y="4369479"/>
            <a:ext cx="2743261" cy="1200329"/>
          </a:xfrm>
          <a:prstGeom prst="rect">
            <a:avLst/>
          </a:prstGeom>
          <a:solidFill>
            <a:schemeClr val="bg1"/>
          </a:solidFill>
          <a:ln>
            <a:solidFill>
              <a:schemeClr val="bg1">
                <a:lumMod val="10000"/>
              </a:schemeClr>
            </a:solidFill>
          </a:ln>
        </p:spPr>
        <p:txBody>
          <a:bodyPr wrap="square">
            <a:spAutoFit/>
          </a:bodyPr>
          <a:lstStyle/>
          <a:p>
            <a:r>
              <a:rPr lang="en-US" dirty="0"/>
              <a:t>Or you can search for Local animals using the Search for Local Animals Field. </a:t>
            </a:r>
          </a:p>
        </p:txBody>
      </p:sp>
      <p:cxnSp>
        <p:nvCxnSpPr>
          <p:cNvPr id="7" name="Straight Arrow Connector 8"/>
          <p:cNvCxnSpPr/>
          <p:nvPr/>
        </p:nvCxnSpPr>
        <p:spPr>
          <a:xfrm>
            <a:off x="1835696" y="5569808"/>
            <a:ext cx="1296144" cy="43204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113280" y="1382565"/>
            <a:ext cx="1071779" cy="100231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 name="Picture 3"/>
          <p:cNvPicPr>
            <a:picLocks noChangeAspect="1" noChangeArrowheads="1"/>
          </p:cNvPicPr>
          <p:nvPr/>
        </p:nvPicPr>
        <p:blipFill>
          <a:blip r:embed="rId3" cstate="print"/>
          <a:srcRect/>
          <a:stretch>
            <a:fillRect/>
          </a:stretch>
        </p:blipFill>
        <p:spPr bwMode="auto">
          <a:xfrm>
            <a:off x="5749673" y="1999494"/>
            <a:ext cx="1727860" cy="2859012"/>
          </a:xfrm>
          <a:prstGeom prst="rect">
            <a:avLst/>
          </a:prstGeom>
          <a:noFill/>
          <a:ln w="9525">
            <a:solidFill>
              <a:schemeClr val="tx1"/>
            </a:solidFill>
            <a:miter lim="800000"/>
            <a:headEnd/>
            <a:tailEnd/>
          </a:ln>
        </p:spPr>
      </p:pic>
      <p:sp>
        <p:nvSpPr>
          <p:cNvPr id="10" name="Rectangle 4"/>
          <p:cNvSpPr/>
          <p:nvPr/>
        </p:nvSpPr>
        <p:spPr>
          <a:xfrm>
            <a:off x="6104819" y="2967335"/>
            <a:ext cx="2936240" cy="923330"/>
          </a:xfrm>
          <a:prstGeom prst="rect">
            <a:avLst/>
          </a:prstGeom>
          <a:solidFill>
            <a:schemeClr val="bg1"/>
          </a:solidFill>
          <a:ln>
            <a:solidFill>
              <a:schemeClr val="bg1">
                <a:lumMod val="10000"/>
              </a:schemeClr>
            </a:solidFill>
          </a:ln>
        </p:spPr>
        <p:txBody>
          <a:bodyPr wrap="square">
            <a:spAutoFit/>
          </a:bodyPr>
          <a:lstStyle/>
          <a:p>
            <a:r>
              <a:rPr lang="en-US" dirty="0"/>
              <a:t>The top matches will appear and you can select from them.</a:t>
            </a:r>
          </a:p>
        </p:txBody>
      </p:sp>
      <p:cxnSp>
        <p:nvCxnSpPr>
          <p:cNvPr id="11" name="Straight Arrow Connector 10"/>
          <p:cNvCxnSpPr/>
          <p:nvPr/>
        </p:nvCxnSpPr>
        <p:spPr>
          <a:xfrm flipH="1" flipV="1">
            <a:off x="7061200" y="2708920"/>
            <a:ext cx="607145" cy="24850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3343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467544" y="445572"/>
            <a:ext cx="8229600"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2800" smtClean="0"/>
              <a:t>There are 2 Reports that you can run. These are found under the Start menu. </a:t>
            </a:r>
            <a:endParaRPr lang="en-US" sz="2800" dirty="0"/>
          </a:p>
        </p:txBody>
      </p:sp>
      <p:pic>
        <p:nvPicPr>
          <p:cNvPr id="5" name="Picture 2"/>
          <p:cNvPicPr>
            <a:picLocks noChangeAspect="1" noChangeArrowheads="1"/>
          </p:cNvPicPr>
          <p:nvPr/>
        </p:nvPicPr>
        <p:blipFill>
          <a:blip r:embed="rId2" cstate="print"/>
          <a:srcRect/>
          <a:stretch>
            <a:fillRect/>
          </a:stretch>
        </p:blipFill>
        <p:spPr bwMode="auto">
          <a:xfrm>
            <a:off x="624604" y="2276872"/>
            <a:ext cx="2650493" cy="4165922"/>
          </a:xfrm>
          <a:prstGeom prst="rect">
            <a:avLst/>
          </a:prstGeom>
          <a:noFill/>
          <a:ln w="9525">
            <a:solidFill>
              <a:schemeClr val="tx1"/>
            </a:solidFill>
            <a:miter lim="800000"/>
            <a:headEnd/>
            <a:tailEnd/>
          </a:ln>
        </p:spPr>
      </p:pic>
      <p:pic>
        <p:nvPicPr>
          <p:cNvPr id="6" name="Picture 3"/>
          <p:cNvPicPr>
            <a:picLocks noChangeAspect="1" noChangeArrowheads="1"/>
          </p:cNvPicPr>
          <p:nvPr/>
        </p:nvPicPr>
        <p:blipFill>
          <a:blip r:embed="rId3" cstate="print"/>
          <a:srcRect r="8955"/>
          <a:stretch>
            <a:fillRect/>
          </a:stretch>
        </p:blipFill>
        <p:spPr bwMode="auto">
          <a:xfrm>
            <a:off x="3131840" y="2348880"/>
            <a:ext cx="4392488" cy="2834114"/>
          </a:xfrm>
          <a:prstGeom prst="rect">
            <a:avLst/>
          </a:prstGeom>
          <a:noFill/>
          <a:ln w="9525">
            <a:solidFill>
              <a:schemeClr val="tx1"/>
            </a:solidFill>
            <a:miter lim="800000"/>
            <a:headEnd/>
            <a:tailEnd/>
          </a:ln>
        </p:spPr>
      </p:pic>
      <p:sp>
        <p:nvSpPr>
          <p:cNvPr id="7" name="Rectangle 1"/>
          <p:cNvSpPr/>
          <p:nvPr/>
        </p:nvSpPr>
        <p:spPr>
          <a:xfrm>
            <a:off x="5882824" y="1968433"/>
            <a:ext cx="3086000" cy="1200329"/>
          </a:xfrm>
          <a:prstGeom prst="rect">
            <a:avLst/>
          </a:prstGeom>
          <a:solidFill>
            <a:schemeClr val="bg1"/>
          </a:solidFill>
          <a:ln>
            <a:solidFill>
              <a:schemeClr val="bg1">
                <a:lumMod val="10000"/>
              </a:schemeClr>
            </a:solidFill>
          </a:ln>
        </p:spPr>
        <p:txBody>
          <a:bodyPr wrap="square">
            <a:spAutoFit/>
          </a:bodyPr>
          <a:lstStyle/>
          <a:p>
            <a:r>
              <a:rPr lang="en-US" dirty="0"/>
              <a:t>You can also run a Specimen Report from within the animal’s record using the Actions button.</a:t>
            </a:r>
          </a:p>
        </p:txBody>
      </p:sp>
    </p:spTree>
    <p:extLst>
      <p:ext uri="{BB962C8B-B14F-4D97-AF65-F5344CB8AC3E}">
        <p14:creationId xmlns:p14="http://schemas.microsoft.com/office/powerpoint/2010/main" val="3669271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95536" y="269776"/>
            <a:ext cx="8229600"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2400" dirty="0" smtClean="0"/>
              <a:t>When running a Specimen Report from the Start menu you will need to enter the animal into the Animal field (use an identifier or GAN). </a:t>
            </a:r>
            <a:endParaRPr lang="en-US" sz="2400" dirty="0"/>
          </a:p>
        </p:txBody>
      </p:sp>
      <p:pic>
        <p:nvPicPr>
          <p:cNvPr id="5" name="Picture 2"/>
          <p:cNvPicPr>
            <a:picLocks noChangeAspect="1" noChangeArrowheads="1"/>
          </p:cNvPicPr>
          <p:nvPr/>
        </p:nvPicPr>
        <p:blipFill>
          <a:blip r:embed="rId2" cstate="print"/>
          <a:srcRect/>
          <a:stretch>
            <a:fillRect/>
          </a:stretch>
        </p:blipFill>
        <p:spPr bwMode="auto">
          <a:xfrm>
            <a:off x="618168" y="1762125"/>
            <a:ext cx="7151687" cy="3333750"/>
          </a:xfrm>
          <a:prstGeom prst="rect">
            <a:avLst/>
          </a:prstGeom>
          <a:noFill/>
          <a:ln w="9525">
            <a:solidFill>
              <a:schemeClr val="tx1"/>
            </a:solidFill>
            <a:miter lim="800000"/>
            <a:headEnd/>
            <a:tailEnd/>
          </a:ln>
        </p:spPr>
      </p:pic>
      <p:sp>
        <p:nvSpPr>
          <p:cNvPr id="6" name="Rectangle 4"/>
          <p:cNvSpPr/>
          <p:nvPr/>
        </p:nvSpPr>
        <p:spPr>
          <a:xfrm>
            <a:off x="1908011" y="4001294"/>
            <a:ext cx="4572000" cy="1754326"/>
          </a:xfrm>
          <a:prstGeom prst="rect">
            <a:avLst/>
          </a:prstGeom>
          <a:solidFill>
            <a:schemeClr val="bg1"/>
          </a:solidFill>
          <a:ln>
            <a:solidFill>
              <a:schemeClr val="bg1">
                <a:lumMod val="10000"/>
              </a:schemeClr>
            </a:solidFill>
          </a:ln>
        </p:spPr>
        <p:txBody>
          <a:bodyPr>
            <a:spAutoFit/>
          </a:bodyPr>
          <a:lstStyle/>
          <a:p>
            <a:r>
              <a:rPr lang="en-US" dirty="0"/>
              <a:t>If running the report from within the animal record this is not required. Remember to select all the information you want to see in the report, but the EOZ Role gives you access only to core animal data.</a:t>
            </a:r>
          </a:p>
        </p:txBody>
      </p:sp>
    </p:spTree>
    <p:extLst>
      <p:ext uri="{BB962C8B-B14F-4D97-AF65-F5344CB8AC3E}">
        <p14:creationId xmlns:p14="http://schemas.microsoft.com/office/powerpoint/2010/main" val="1200017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Specimen Report Output</a:t>
            </a:r>
            <a:endParaRPr lang="en-GB" dirty="0"/>
          </a:p>
        </p:txBody>
      </p:sp>
      <p:pic>
        <p:nvPicPr>
          <p:cNvPr id="4" name="Picture 2"/>
          <p:cNvPicPr>
            <a:picLocks noChangeAspect="1" noChangeArrowheads="1"/>
          </p:cNvPicPr>
          <p:nvPr/>
        </p:nvPicPr>
        <p:blipFill>
          <a:blip r:embed="rId2" cstate="print"/>
          <a:srcRect/>
          <a:stretch>
            <a:fillRect/>
          </a:stretch>
        </p:blipFill>
        <p:spPr bwMode="auto">
          <a:xfrm>
            <a:off x="239934" y="1403819"/>
            <a:ext cx="5503361" cy="47944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5389966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574088" y="677008"/>
            <a:ext cx="8229600" cy="114300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100" dirty="0" smtClean="0"/>
              <a:t>Taxon Reports show information on multiple animals of the same species. Remember to select all the filters you want. </a:t>
            </a:r>
            <a:endParaRPr lang="en-US" sz="3100" dirty="0"/>
          </a:p>
        </p:txBody>
      </p:sp>
      <p:pic>
        <p:nvPicPr>
          <p:cNvPr id="5" name="Picture 2"/>
          <p:cNvPicPr>
            <a:picLocks noChangeAspect="1" noChangeArrowheads="1"/>
          </p:cNvPicPr>
          <p:nvPr/>
        </p:nvPicPr>
        <p:blipFill>
          <a:blip r:embed="rId2" cstate="print"/>
          <a:srcRect/>
          <a:stretch>
            <a:fillRect/>
          </a:stretch>
        </p:blipFill>
        <p:spPr bwMode="auto">
          <a:xfrm>
            <a:off x="574088" y="2301957"/>
            <a:ext cx="7148044" cy="2736304"/>
          </a:xfrm>
          <a:prstGeom prst="rect">
            <a:avLst/>
          </a:prstGeom>
          <a:noFill/>
          <a:ln w="9525">
            <a:solidFill>
              <a:schemeClr val="tx1"/>
            </a:solidFill>
            <a:miter lim="800000"/>
            <a:headEnd/>
            <a:tailEnd/>
          </a:ln>
        </p:spPr>
      </p:pic>
      <p:sp>
        <p:nvSpPr>
          <p:cNvPr id="6" name="Rectangle 4"/>
          <p:cNvSpPr/>
          <p:nvPr/>
        </p:nvSpPr>
        <p:spPr>
          <a:xfrm>
            <a:off x="1572550" y="4941364"/>
            <a:ext cx="5151120" cy="646331"/>
          </a:xfrm>
          <a:prstGeom prst="rect">
            <a:avLst/>
          </a:prstGeom>
          <a:solidFill>
            <a:schemeClr val="bg1"/>
          </a:solidFill>
          <a:ln>
            <a:solidFill>
              <a:schemeClr val="bg1">
                <a:lumMod val="10000"/>
              </a:schemeClr>
            </a:solidFill>
          </a:ln>
        </p:spPr>
        <p:txBody>
          <a:bodyPr wrap="square">
            <a:spAutoFit/>
          </a:bodyPr>
          <a:lstStyle/>
          <a:p>
            <a:r>
              <a:rPr lang="en-US" dirty="0"/>
              <a:t>Here we are looking for all female California sea lions that we had in on loan. (Local) </a:t>
            </a:r>
          </a:p>
        </p:txBody>
      </p:sp>
    </p:spTree>
    <p:extLst>
      <p:ext uri="{BB962C8B-B14F-4D97-AF65-F5344CB8AC3E}">
        <p14:creationId xmlns:p14="http://schemas.microsoft.com/office/powerpoint/2010/main" val="1606003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426793" y="703437"/>
            <a:ext cx="8421970"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2800" dirty="0" smtClean="0"/>
              <a:t>Here we are looking for all male sea lions that were held at Houston Zoo since 1 January 2012</a:t>
            </a:r>
            <a:endParaRPr lang="en-US" sz="2800" dirty="0"/>
          </a:p>
        </p:txBody>
      </p:sp>
      <p:pic>
        <p:nvPicPr>
          <p:cNvPr id="5" name="Picture 2"/>
          <p:cNvPicPr>
            <a:picLocks noChangeAspect="1" noChangeArrowheads="1"/>
          </p:cNvPicPr>
          <p:nvPr/>
        </p:nvPicPr>
        <p:blipFill>
          <a:blip r:embed="rId2" cstate="print"/>
          <a:srcRect/>
          <a:stretch>
            <a:fillRect/>
          </a:stretch>
        </p:blipFill>
        <p:spPr bwMode="auto">
          <a:xfrm>
            <a:off x="498510" y="2327183"/>
            <a:ext cx="7208737" cy="2808312"/>
          </a:xfrm>
          <a:prstGeom prst="rect">
            <a:avLst/>
          </a:prstGeom>
          <a:noFill/>
          <a:ln w="9525">
            <a:solidFill>
              <a:schemeClr val="tx1"/>
            </a:solidFill>
            <a:miter lim="800000"/>
            <a:headEnd/>
            <a:tailEnd/>
          </a:ln>
        </p:spPr>
      </p:pic>
      <p:sp>
        <p:nvSpPr>
          <p:cNvPr id="6" name="Rectangle 4"/>
          <p:cNvSpPr/>
          <p:nvPr/>
        </p:nvSpPr>
        <p:spPr>
          <a:xfrm>
            <a:off x="1243707" y="5077007"/>
            <a:ext cx="5679440" cy="646331"/>
          </a:xfrm>
          <a:prstGeom prst="rect">
            <a:avLst/>
          </a:prstGeom>
          <a:solidFill>
            <a:schemeClr val="bg1"/>
          </a:solidFill>
          <a:ln>
            <a:solidFill>
              <a:schemeClr val="bg1">
                <a:lumMod val="10000"/>
              </a:schemeClr>
            </a:solidFill>
          </a:ln>
        </p:spPr>
        <p:txBody>
          <a:bodyPr wrap="square">
            <a:spAutoFit/>
          </a:bodyPr>
          <a:lstStyle/>
          <a:p>
            <a:r>
              <a:rPr lang="en-US" dirty="0" smtClean="0"/>
              <a:t>We </a:t>
            </a:r>
            <a:r>
              <a:rPr lang="en-US" dirty="0"/>
              <a:t>only want to see House Names as identifiers (GAN and Local ID display by default).</a:t>
            </a:r>
          </a:p>
        </p:txBody>
      </p:sp>
    </p:spTree>
    <p:extLst>
      <p:ext uri="{BB962C8B-B14F-4D97-AF65-F5344CB8AC3E}">
        <p14:creationId xmlns:p14="http://schemas.microsoft.com/office/powerpoint/2010/main" val="395870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7262" y="0"/>
            <a:ext cx="7886700" cy="1325563"/>
          </a:xfrm>
        </p:spPr>
        <p:txBody>
          <a:bodyPr/>
          <a:lstStyle/>
          <a:p>
            <a:r>
              <a:rPr lang="en-US" dirty="0"/>
              <a:t>Taxon Report Output</a:t>
            </a:r>
            <a:endParaRPr lang="en-GB" dirty="0"/>
          </a:p>
        </p:txBody>
      </p:sp>
      <p:pic>
        <p:nvPicPr>
          <p:cNvPr id="4" name="Picture 2"/>
          <p:cNvPicPr>
            <a:picLocks noChangeAspect="1" noChangeArrowheads="1"/>
          </p:cNvPicPr>
          <p:nvPr/>
        </p:nvPicPr>
        <p:blipFill>
          <a:blip r:embed="rId2" cstate="print"/>
          <a:srcRect/>
          <a:stretch>
            <a:fillRect/>
          </a:stretch>
        </p:blipFill>
        <p:spPr bwMode="auto">
          <a:xfrm>
            <a:off x="398146" y="1013332"/>
            <a:ext cx="6466629" cy="4737339"/>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42230455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600" dirty="0"/>
              <a:t>To view the Pedigree of an animal go to Start &gt;Tools&gt;Pedigree Explorer. </a:t>
            </a:r>
            <a:endParaRPr lang="en-GB" sz="3600" dirty="0"/>
          </a:p>
        </p:txBody>
      </p:sp>
      <p:sp>
        <p:nvSpPr>
          <p:cNvPr id="3" name="Tijdelijke aanduiding voor inhoud 2"/>
          <p:cNvSpPr>
            <a:spLocks noGrp="1"/>
          </p:cNvSpPr>
          <p:nvPr>
            <p:ph idx="1"/>
          </p:nvPr>
        </p:nvSpPr>
        <p:spPr/>
        <p:txBody>
          <a:bodyPr/>
          <a:lstStyle/>
          <a:p>
            <a:endParaRPr lang="en-GB"/>
          </a:p>
        </p:txBody>
      </p:sp>
      <p:pic>
        <p:nvPicPr>
          <p:cNvPr id="5" name="Picture 2"/>
          <p:cNvPicPr>
            <a:picLocks noChangeAspect="1" noChangeArrowheads="1"/>
          </p:cNvPicPr>
          <p:nvPr/>
        </p:nvPicPr>
        <p:blipFill>
          <a:blip r:embed="rId2" cstate="print"/>
          <a:srcRect/>
          <a:stretch>
            <a:fillRect/>
          </a:stretch>
        </p:blipFill>
        <p:spPr bwMode="auto">
          <a:xfrm>
            <a:off x="395536" y="2348880"/>
            <a:ext cx="5162550" cy="3552825"/>
          </a:xfrm>
          <a:prstGeom prst="rect">
            <a:avLst/>
          </a:prstGeom>
          <a:noFill/>
          <a:ln w="9525">
            <a:solidFill>
              <a:schemeClr val="tx1"/>
            </a:solid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5102602" y="1572592"/>
            <a:ext cx="3095625" cy="1552575"/>
          </a:xfrm>
          <a:prstGeom prst="rect">
            <a:avLst/>
          </a:prstGeom>
          <a:noFill/>
          <a:ln w="9525">
            <a:solidFill>
              <a:schemeClr val="tx1"/>
            </a:solidFill>
            <a:miter lim="800000"/>
            <a:headEnd/>
            <a:tailEnd/>
          </a:ln>
        </p:spPr>
      </p:pic>
      <p:sp>
        <p:nvSpPr>
          <p:cNvPr id="7" name="Rectangle 4"/>
          <p:cNvSpPr/>
          <p:nvPr/>
        </p:nvSpPr>
        <p:spPr>
          <a:xfrm>
            <a:off x="5456024" y="2712942"/>
            <a:ext cx="3272086" cy="1200329"/>
          </a:xfrm>
          <a:prstGeom prst="rect">
            <a:avLst/>
          </a:prstGeom>
          <a:solidFill>
            <a:schemeClr val="bg1"/>
          </a:solidFill>
          <a:ln>
            <a:solidFill>
              <a:schemeClr val="bg1">
                <a:lumMod val="10000"/>
              </a:schemeClr>
            </a:solidFill>
          </a:ln>
        </p:spPr>
        <p:txBody>
          <a:bodyPr wrap="square">
            <a:spAutoFit/>
          </a:bodyPr>
          <a:lstStyle/>
          <a:p>
            <a:r>
              <a:rPr lang="en-US" dirty="0"/>
              <a:t>You can also view a Pedigree from within an animal’s record using the Actions button.</a:t>
            </a:r>
          </a:p>
        </p:txBody>
      </p:sp>
    </p:spTree>
    <p:extLst>
      <p:ext uri="{BB962C8B-B14F-4D97-AF65-F5344CB8AC3E}">
        <p14:creationId xmlns:p14="http://schemas.microsoft.com/office/powerpoint/2010/main" val="28177247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Pedigree Explorer Displays</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2"/>
          <a:stretch>
            <a:fillRect/>
          </a:stretch>
        </p:blipFill>
        <p:spPr>
          <a:xfrm>
            <a:off x="467544" y="2311488"/>
            <a:ext cx="4284391" cy="1372936"/>
          </a:xfrm>
          <a:prstGeom prst="rect">
            <a:avLst/>
          </a:prstGeom>
        </p:spPr>
      </p:pic>
      <p:pic>
        <p:nvPicPr>
          <p:cNvPr id="5" name="Picture 5"/>
          <p:cNvPicPr>
            <a:picLocks noChangeAspect="1"/>
          </p:cNvPicPr>
          <p:nvPr/>
        </p:nvPicPr>
        <p:blipFill>
          <a:blip r:embed="rId3"/>
          <a:stretch>
            <a:fillRect/>
          </a:stretch>
        </p:blipFill>
        <p:spPr>
          <a:xfrm>
            <a:off x="1322974" y="4304232"/>
            <a:ext cx="4364104" cy="2038450"/>
          </a:xfrm>
          <a:prstGeom prst="rect">
            <a:avLst/>
          </a:prstGeom>
        </p:spPr>
      </p:pic>
      <p:pic>
        <p:nvPicPr>
          <p:cNvPr id="6" name="Picture 7"/>
          <p:cNvPicPr>
            <a:picLocks noChangeAspect="1"/>
          </p:cNvPicPr>
          <p:nvPr/>
        </p:nvPicPr>
        <p:blipFill>
          <a:blip r:embed="rId4"/>
          <a:stretch>
            <a:fillRect/>
          </a:stretch>
        </p:blipFill>
        <p:spPr>
          <a:xfrm>
            <a:off x="5762334" y="1484872"/>
            <a:ext cx="2778101" cy="2819360"/>
          </a:xfrm>
          <a:prstGeom prst="rect">
            <a:avLst/>
          </a:prstGeom>
        </p:spPr>
      </p:pic>
      <p:sp>
        <p:nvSpPr>
          <p:cNvPr id="7" name="Rectangle 8"/>
          <p:cNvSpPr/>
          <p:nvPr/>
        </p:nvSpPr>
        <p:spPr>
          <a:xfrm>
            <a:off x="2258950" y="3825803"/>
            <a:ext cx="4060727" cy="369332"/>
          </a:xfrm>
          <a:prstGeom prst="rect">
            <a:avLst/>
          </a:prstGeom>
          <a:solidFill>
            <a:schemeClr val="bg1"/>
          </a:solidFill>
          <a:ln>
            <a:solidFill>
              <a:schemeClr val="bg1">
                <a:lumMod val="10000"/>
              </a:schemeClr>
            </a:solidFill>
          </a:ln>
        </p:spPr>
        <p:txBody>
          <a:bodyPr wrap="none">
            <a:spAutoFit/>
          </a:bodyPr>
          <a:lstStyle/>
          <a:p>
            <a:r>
              <a:rPr lang="en-US" dirty="0" smtClean="0"/>
              <a:t>Parents, Descendants </a:t>
            </a:r>
            <a:r>
              <a:rPr lang="en-US" dirty="0"/>
              <a:t>and Siblings.</a:t>
            </a:r>
          </a:p>
        </p:txBody>
      </p:sp>
    </p:spTree>
    <p:extLst>
      <p:ext uri="{BB962C8B-B14F-4D97-AF65-F5344CB8AC3E}">
        <p14:creationId xmlns:p14="http://schemas.microsoft.com/office/powerpoint/2010/main" val="3520213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ZIMS Updates!</a:t>
            </a:r>
            <a:endParaRPr lang="en-US" dirty="0"/>
          </a:p>
        </p:txBody>
      </p:sp>
      <p:sp>
        <p:nvSpPr>
          <p:cNvPr id="3" name="Content Placeholder 2"/>
          <p:cNvSpPr>
            <a:spLocks noGrp="1"/>
          </p:cNvSpPr>
          <p:nvPr>
            <p:ph idx="1"/>
          </p:nvPr>
        </p:nvSpPr>
        <p:spPr/>
        <p:txBody>
          <a:bodyPr/>
          <a:lstStyle/>
          <a:p>
            <a:r>
              <a:rPr lang="en-US" dirty="0" smtClean="0"/>
              <a:t>This PowerPoint is up-to-date as of:</a:t>
            </a:r>
            <a:r>
              <a:rPr lang="en-US" dirty="0"/>
              <a:t/>
            </a:r>
            <a:br>
              <a:rPr lang="en-US" dirty="0"/>
            </a:br>
            <a:r>
              <a:rPr lang="en-US" b="1" dirty="0"/>
              <a:t>November 12</a:t>
            </a:r>
            <a:r>
              <a:rPr lang="en-US" b="1" baseline="30000" dirty="0"/>
              <a:t>th</a:t>
            </a:r>
            <a:r>
              <a:rPr lang="en-US" b="1" dirty="0"/>
              <a:t> 2018</a:t>
            </a:r>
          </a:p>
          <a:p>
            <a:r>
              <a:rPr lang="en-US" dirty="0" smtClean="0"/>
              <a:t>ZIMS is developed in an “agile” method</a:t>
            </a:r>
          </a:p>
          <a:p>
            <a:r>
              <a:rPr lang="en-US" dirty="0" smtClean="0"/>
              <a:t>This </a:t>
            </a:r>
            <a:r>
              <a:rPr lang="en-US" dirty="0" smtClean="0"/>
              <a:t>means that it is updated every two weeks, sometimes with additional releases in between!</a:t>
            </a:r>
          </a:p>
          <a:p>
            <a:r>
              <a:rPr lang="en-US" dirty="0" smtClean="0"/>
              <a:t>Use the link below to see if there have been any updates to this topic since the date above:</a:t>
            </a:r>
          </a:p>
          <a:p>
            <a:pPr marL="0" indent="0">
              <a:buNone/>
            </a:pPr>
            <a:r>
              <a:rPr lang="en-US" dirty="0">
                <a:hlinkClick r:id="rId3"/>
              </a:rPr>
              <a:t>http://training.species360.org/updates</a:t>
            </a:r>
            <a:r>
              <a:rPr lang="en-US" dirty="0" smtClean="0">
                <a:hlinkClick r:id="rId3"/>
              </a:rPr>
              <a:t>/</a:t>
            </a:r>
            <a:r>
              <a:rPr lang="en-US" dirty="0" smtClean="0"/>
              <a:t> </a:t>
            </a:r>
            <a:endParaRPr lang="en-US" dirty="0"/>
          </a:p>
        </p:txBody>
      </p:sp>
      <p:sp>
        <p:nvSpPr>
          <p:cNvPr id="4" name="Slide Number Placeholder 3"/>
          <p:cNvSpPr>
            <a:spLocks noGrp="1"/>
          </p:cNvSpPr>
          <p:nvPr>
            <p:ph type="sldNum" sz="quarter" idx="12"/>
          </p:nvPr>
        </p:nvSpPr>
        <p:spPr/>
        <p:txBody>
          <a:bodyPr/>
          <a:lstStyle/>
          <a:p>
            <a:fld id="{F653D845-87D6-4E2D-87A9-740235A144E6}" type="slidenum">
              <a:rPr lang="en-US" smtClean="0"/>
              <a:pPr/>
              <a:t>2</a:t>
            </a:fld>
            <a:endParaRPr lang="en-US"/>
          </a:p>
        </p:txBody>
      </p:sp>
    </p:spTree>
    <p:extLst>
      <p:ext uri="{BB962C8B-B14F-4D97-AF65-F5344CB8AC3E}">
        <p14:creationId xmlns:p14="http://schemas.microsoft.com/office/powerpoint/2010/main" val="886227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600" dirty="0"/>
              <a:t>Species Holdings allows you to view where species are currently held. </a:t>
            </a:r>
            <a:endParaRPr lang="en-GB" sz="3600" dirty="0"/>
          </a:p>
        </p:txBody>
      </p:sp>
      <p:pic>
        <p:nvPicPr>
          <p:cNvPr id="4" name="Picture 3"/>
          <p:cNvPicPr>
            <a:picLocks noChangeAspect="1" noChangeArrowheads="1"/>
          </p:cNvPicPr>
          <p:nvPr/>
        </p:nvPicPr>
        <p:blipFill>
          <a:blip r:embed="rId2" cstate="print"/>
          <a:srcRect/>
          <a:stretch>
            <a:fillRect/>
          </a:stretch>
        </p:blipFill>
        <p:spPr bwMode="auto">
          <a:xfrm>
            <a:off x="819718" y="1439710"/>
            <a:ext cx="6591016" cy="4393678"/>
          </a:xfrm>
          <a:prstGeom prst="rect">
            <a:avLst/>
          </a:prstGeom>
          <a:noFill/>
          <a:ln w="9525">
            <a:solidFill>
              <a:schemeClr val="tx1"/>
            </a:solidFill>
            <a:miter lim="800000"/>
            <a:headEnd/>
            <a:tailEnd/>
          </a:ln>
        </p:spPr>
      </p:pic>
      <p:sp>
        <p:nvSpPr>
          <p:cNvPr id="5" name="Rectangle 4"/>
          <p:cNvSpPr/>
          <p:nvPr/>
        </p:nvSpPr>
        <p:spPr>
          <a:xfrm>
            <a:off x="1960880" y="3759201"/>
            <a:ext cx="2966720" cy="646331"/>
          </a:xfrm>
          <a:prstGeom prst="rect">
            <a:avLst/>
          </a:prstGeom>
          <a:solidFill>
            <a:schemeClr val="bg1"/>
          </a:solidFill>
          <a:ln>
            <a:solidFill>
              <a:schemeClr val="bg1">
                <a:lumMod val="10000"/>
              </a:schemeClr>
            </a:solidFill>
          </a:ln>
        </p:spPr>
        <p:txBody>
          <a:bodyPr wrap="square">
            <a:spAutoFit/>
          </a:bodyPr>
          <a:lstStyle/>
          <a:p>
            <a:r>
              <a:rPr lang="en-US" dirty="0"/>
              <a:t>Here we are looking for </a:t>
            </a:r>
            <a:r>
              <a:rPr lang="en-US" dirty="0" err="1"/>
              <a:t>parma</a:t>
            </a:r>
            <a:r>
              <a:rPr lang="en-US" dirty="0"/>
              <a:t> wallabies.</a:t>
            </a:r>
          </a:p>
        </p:txBody>
      </p:sp>
    </p:spTree>
    <p:extLst>
      <p:ext uri="{BB962C8B-B14F-4D97-AF65-F5344CB8AC3E}">
        <p14:creationId xmlns:p14="http://schemas.microsoft.com/office/powerpoint/2010/main" val="2709586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58236" y="169569"/>
            <a:ext cx="7886700" cy="1325563"/>
          </a:xfrm>
        </p:spPr>
        <p:txBody>
          <a:bodyPr/>
          <a:lstStyle/>
          <a:p>
            <a:r>
              <a:rPr lang="en-US" dirty="0"/>
              <a:t>Species Holding Output</a:t>
            </a:r>
            <a:endParaRPr lang="en-GB" dirty="0"/>
          </a:p>
        </p:txBody>
      </p:sp>
      <p:pic>
        <p:nvPicPr>
          <p:cNvPr id="4" name="Picture 2"/>
          <p:cNvPicPr>
            <a:picLocks noChangeAspect="1" noChangeArrowheads="1"/>
          </p:cNvPicPr>
          <p:nvPr/>
        </p:nvPicPr>
        <p:blipFill>
          <a:blip r:embed="rId2" cstate="print"/>
          <a:srcRect/>
          <a:stretch>
            <a:fillRect/>
          </a:stretch>
        </p:blipFill>
        <p:spPr bwMode="auto">
          <a:xfrm>
            <a:off x="467284" y="1216920"/>
            <a:ext cx="5288057" cy="4622343"/>
          </a:xfrm>
          <a:prstGeom prst="rect">
            <a:avLst/>
          </a:prstGeom>
          <a:noFill/>
          <a:ln w="9525">
            <a:solidFill>
              <a:schemeClr val="tx1"/>
            </a:solidFill>
            <a:miter lim="800000"/>
            <a:headEnd/>
            <a:tailEnd/>
          </a:ln>
        </p:spPr>
      </p:pic>
      <p:sp>
        <p:nvSpPr>
          <p:cNvPr id="5" name="Rectangle 4"/>
          <p:cNvSpPr/>
          <p:nvPr/>
        </p:nvSpPr>
        <p:spPr>
          <a:xfrm>
            <a:off x="2515586" y="3751474"/>
            <a:ext cx="4572000" cy="923330"/>
          </a:xfrm>
          <a:prstGeom prst="rect">
            <a:avLst/>
          </a:prstGeom>
          <a:solidFill>
            <a:schemeClr val="bg1"/>
          </a:solidFill>
          <a:ln>
            <a:solidFill>
              <a:schemeClr val="bg1">
                <a:lumMod val="10000"/>
              </a:schemeClr>
            </a:solidFill>
          </a:ln>
        </p:spPr>
        <p:txBody>
          <a:bodyPr>
            <a:spAutoFit/>
          </a:bodyPr>
          <a:lstStyle/>
          <a:p>
            <a:r>
              <a:rPr lang="en-US" dirty="0" smtClean="0"/>
              <a:t>Holdings display </a:t>
            </a:r>
            <a:r>
              <a:rPr lang="en-US" dirty="0"/>
              <a:t>by regions, with totals in red at the top. The numbers are hyperlinks to the records.</a:t>
            </a:r>
          </a:p>
        </p:txBody>
      </p:sp>
    </p:spTree>
    <p:extLst>
      <p:ext uri="{BB962C8B-B14F-4D97-AF65-F5344CB8AC3E}">
        <p14:creationId xmlns:p14="http://schemas.microsoft.com/office/powerpoint/2010/main" val="33015478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600" dirty="0"/>
              <a:t>When we clicked on the 2 females at Kobe Park we got a results grid. </a:t>
            </a:r>
            <a:endParaRPr lang="en-GB" sz="36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noChangeArrowheads="1"/>
          </p:cNvPicPr>
          <p:nvPr/>
        </p:nvPicPr>
        <p:blipFill>
          <a:blip r:embed="rId2" cstate="print"/>
          <a:srcRect/>
          <a:stretch>
            <a:fillRect/>
          </a:stretch>
        </p:blipFill>
        <p:spPr bwMode="auto">
          <a:xfrm>
            <a:off x="754148" y="2736733"/>
            <a:ext cx="7009939" cy="3024336"/>
          </a:xfrm>
          <a:prstGeom prst="rect">
            <a:avLst/>
          </a:prstGeom>
          <a:noFill/>
          <a:ln w="9525">
            <a:solidFill>
              <a:schemeClr val="tx1"/>
            </a:solid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287524" y="1555677"/>
            <a:ext cx="8568952" cy="1046120"/>
          </a:xfrm>
          <a:prstGeom prst="rect">
            <a:avLst/>
          </a:prstGeom>
          <a:noFill/>
          <a:ln w="9525">
            <a:solidFill>
              <a:schemeClr val="tx1"/>
            </a:solidFill>
            <a:miter lim="800000"/>
            <a:headEnd/>
            <a:tailEnd/>
          </a:ln>
        </p:spPr>
      </p:pic>
      <p:sp>
        <p:nvSpPr>
          <p:cNvPr id="6" name="Rectangle 4"/>
          <p:cNvSpPr/>
          <p:nvPr/>
        </p:nvSpPr>
        <p:spPr>
          <a:xfrm>
            <a:off x="1686513" y="2637959"/>
            <a:ext cx="2946447" cy="923330"/>
          </a:xfrm>
          <a:prstGeom prst="rect">
            <a:avLst/>
          </a:prstGeom>
          <a:solidFill>
            <a:schemeClr val="bg1"/>
          </a:solidFill>
          <a:ln>
            <a:solidFill>
              <a:schemeClr val="bg1">
                <a:lumMod val="10000"/>
              </a:schemeClr>
            </a:solidFill>
          </a:ln>
        </p:spPr>
        <p:txBody>
          <a:bodyPr wrap="square">
            <a:spAutoFit/>
          </a:bodyPr>
          <a:lstStyle/>
          <a:p>
            <a:r>
              <a:rPr lang="en-US" dirty="0"/>
              <a:t>When we click on one of the GANS we are taken directly into the record.</a:t>
            </a:r>
          </a:p>
        </p:txBody>
      </p:sp>
    </p:spTree>
    <p:extLst>
      <p:ext uri="{BB962C8B-B14F-4D97-AF65-F5344CB8AC3E}">
        <p14:creationId xmlns:p14="http://schemas.microsoft.com/office/powerpoint/2010/main" val="14722925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Animals Available &amp;</a:t>
            </a:r>
            <a:br>
              <a:rPr lang="en-US" dirty="0"/>
            </a:br>
            <a:r>
              <a:rPr lang="en-US" dirty="0"/>
              <a:t>Species Wanted</a:t>
            </a:r>
            <a:endParaRPr lang="en-GB" dirty="0"/>
          </a:p>
        </p:txBody>
      </p:sp>
      <p:sp>
        <p:nvSpPr>
          <p:cNvPr id="3" name="Tijdelijke aanduiding voor inhoud 2"/>
          <p:cNvSpPr>
            <a:spLocks noGrp="1"/>
          </p:cNvSpPr>
          <p:nvPr>
            <p:ph idx="1"/>
          </p:nvPr>
        </p:nvSpPr>
        <p:spPr/>
        <p:txBody>
          <a:bodyPr/>
          <a:lstStyle/>
          <a:p>
            <a:r>
              <a:rPr lang="en-US" dirty="0"/>
              <a:t>For more details on this feature please download these two documents describing the purpose and use of these regional planning tools.</a:t>
            </a:r>
          </a:p>
          <a:p>
            <a:pPr lvl="1"/>
            <a:r>
              <a:rPr lang="en-US" dirty="0" smtClean="0">
                <a:hlinkClick r:id="rId2"/>
              </a:rPr>
              <a:t>Animals Available</a:t>
            </a:r>
            <a:endParaRPr lang="en-US" dirty="0"/>
          </a:p>
          <a:p>
            <a:pPr lvl="1"/>
            <a:r>
              <a:rPr lang="en-US" dirty="0">
                <a:hlinkClick r:id="rId3"/>
              </a:rPr>
              <a:t>Species Wanted</a:t>
            </a:r>
            <a:endParaRPr lang="en-US" dirty="0"/>
          </a:p>
        </p:txBody>
      </p:sp>
    </p:spTree>
    <p:extLst>
      <p:ext uri="{BB962C8B-B14F-4D97-AF65-F5344CB8AC3E}">
        <p14:creationId xmlns:p14="http://schemas.microsoft.com/office/powerpoint/2010/main" val="12918287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If you have any questions please contact </a:t>
            </a:r>
            <a:r>
              <a:rPr lang="en-US" dirty="0" smtClean="0">
                <a:hlinkClick r:id="rId2"/>
              </a:rPr>
              <a:t>support@Species360.org</a:t>
            </a:r>
            <a:endParaRPr lang="en-GB" dirty="0"/>
          </a:p>
        </p:txBody>
      </p:sp>
      <p:sp>
        <p:nvSpPr>
          <p:cNvPr id="3" name="Tijdelijke aanduiding voor inhoud 2"/>
          <p:cNvSpPr>
            <a:spLocks noGrp="1"/>
          </p:cNvSpPr>
          <p:nvPr>
            <p:ph idx="1"/>
          </p:nvPr>
        </p:nvSpPr>
        <p:spPr/>
        <p:txBody>
          <a:bodyPr/>
          <a:lstStyle/>
          <a:p>
            <a:endParaRPr lang="en-GB"/>
          </a:p>
        </p:txBody>
      </p:sp>
      <p:pic>
        <p:nvPicPr>
          <p:cNvPr id="4" name="Content Placeholder 4" descr="Eye on ZIMS.jpg"/>
          <p:cNvPicPr>
            <a:picLocks noChangeAspect="1"/>
          </p:cNvPicPr>
          <p:nvPr/>
        </p:nvPicPr>
        <p:blipFill>
          <a:blip r:embed="rId3" cstate="print"/>
          <a:stretch>
            <a:fillRect/>
          </a:stretch>
        </p:blipFill>
        <p:spPr>
          <a:xfrm>
            <a:off x="1763688" y="2348880"/>
            <a:ext cx="5145034" cy="3384376"/>
          </a:xfrm>
          <a:prstGeom prst="rect">
            <a:avLst/>
          </a:prstGeom>
        </p:spPr>
      </p:pic>
    </p:spTree>
    <p:extLst>
      <p:ext uri="{BB962C8B-B14F-4D97-AF65-F5344CB8AC3E}">
        <p14:creationId xmlns:p14="http://schemas.microsoft.com/office/powerpoint/2010/main" val="3586397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What is Eye on ZIMS?</a:t>
            </a:r>
            <a:endParaRPr lang="en-GB" dirty="0"/>
          </a:p>
        </p:txBody>
      </p:sp>
      <p:sp>
        <p:nvSpPr>
          <p:cNvPr id="3" name="Tijdelijke aanduiding voor inhoud 2"/>
          <p:cNvSpPr>
            <a:spLocks noGrp="1"/>
          </p:cNvSpPr>
          <p:nvPr>
            <p:ph idx="1"/>
          </p:nvPr>
        </p:nvSpPr>
        <p:spPr/>
        <p:txBody>
          <a:bodyPr/>
          <a:lstStyle/>
          <a:p>
            <a:r>
              <a:rPr lang="en-US" dirty="0"/>
              <a:t>It is your first Role before you deploy</a:t>
            </a:r>
          </a:p>
          <a:p>
            <a:r>
              <a:rPr lang="en-US" dirty="0"/>
              <a:t>It helps you get comfortable with ZIMS navigation</a:t>
            </a:r>
          </a:p>
          <a:p>
            <a:r>
              <a:rPr lang="en-US" dirty="0"/>
              <a:t>It lets you look at your (Local) and other’s (Global) animal data and how it displays in ZIMS</a:t>
            </a:r>
          </a:p>
          <a:p>
            <a:r>
              <a:rPr lang="en-US" dirty="0"/>
              <a:t>It allows you to run some reports</a:t>
            </a:r>
          </a:p>
          <a:p>
            <a:pPr lvl="1"/>
            <a:r>
              <a:rPr lang="en-US" dirty="0"/>
              <a:t>Your animals (Local)</a:t>
            </a:r>
          </a:p>
          <a:p>
            <a:pPr lvl="1"/>
            <a:r>
              <a:rPr lang="en-US" dirty="0"/>
              <a:t>Other institution’s animals (Global)</a:t>
            </a:r>
          </a:p>
          <a:p>
            <a:endParaRPr lang="en-GB" dirty="0"/>
          </a:p>
        </p:txBody>
      </p:sp>
    </p:spTree>
    <p:extLst>
      <p:ext uri="{BB962C8B-B14F-4D97-AF65-F5344CB8AC3E}">
        <p14:creationId xmlns:p14="http://schemas.microsoft.com/office/powerpoint/2010/main" val="199206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What Can I Do with EOZ?</a:t>
            </a:r>
            <a:endParaRPr lang="en-GB" dirty="0"/>
          </a:p>
        </p:txBody>
      </p:sp>
      <p:sp>
        <p:nvSpPr>
          <p:cNvPr id="4" name="Content Placeholder 1"/>
          <p:cNvSpPr txBox="1">
            <a:spLocks/>
          </p:cNvSpPr>
          <p:nvPr/>
        </p:nvSpPr>
        <p:spPr>
          <a:xfrm>
            <a:off x="457200" y="1600200"/>
            <a:ext cx="7772400" cy="464820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View Institution Information</a:t>
            </a:r>
          </a:p>
          <a:p>
            <a:pPr lvl="1"/>
            <a:r>
              <a:rPr lang="en-US" smtClean="0"/>
              <a:t>Basic Details</a:t>
            </a:r>
          </a:p>
          <a:p>
            <a:pPr lvl="1"/>
            <a:r>
              <a:rPr lang="en-US" smtClean="0"/>
              <a:t>Staff</a:t>
            </a:r>
          </a:p>
          <a:p>
            <a:r>
              <a:rPr lang="en-US" smtClean="0"/>
              <a:t>View My Animals</a:t>
            </a:r>
          </a:p>
          <a:p>
            <a:pPr lvl="1"/>
            <a:r>
              <a:rPr lang="en-US" smtClean="0"/>
              <a:t>Basic Details</a:t>
            </a:r>
          </a:p>
          <a:p>
            <a:pPr lvl="1"/>
            <a:r>
              <a:rPr lang="en-US" smtClean="0"/>
              <a:t>Holder and Ownership History</a:t>
            </a:r>
          </a:p>
          <a:p>
            <a:pPr lvl="1"/>
            <a:r>
              <a:rPr lang="en-US" smtClean="0"/>
              <a:t>Identifiers</a:t>
            </a:r>
          </a:p>
          <a:p>
            <a:pPr lvl="1"/>
            <a:r>
              <a:rPr lang="en-US" smtClean="0"/>
              <a:t>Parents and Rearing</a:t>
            </a:r>
          </a:p>
          <a:p>
            <a:r>
              <a:rPr lang="en-US" smtClean="0"/>
              <a:t>Run Reports</a:t>
            </a:r>
          </a:p>
          <a:p>
            <a:pPr lvl="1"/>
            <a:r>
              <a:rPr lang="en-US" smtClean="0"/>
              <a:t>Local and Global Taxon</a:t>
            </a:r>
          </a:p>
          <a:p>
            <a:pPr lvl="1"/>
            <a:r>
              <a:rPr lang="en-US" smtClean="0"/>
              <a:t>Global Specimen</a:t>
            </a:r>
          </a:p>
          <a:p>
            <a:pPr lvl="1"/>
            <a:r>
              <a:rPr lang="en-US" smtClean="0"/>
              <a:t>Pedigree</a:t>
            </a:r>
          </a:p>
          <a:p>
            <a:r>
              <a:rPr lang="en-US" smtClean="0"/>
              <a:t>View Taxonomy Information</a:t>
            </a:r>
          </a:p>
          <a:p>
            <a:r>
              <a:rPr lang="en-US" smtClean="0"/>
              <a:t>View Species Holding</a:t>
            </a:r>
          </a:p>
          <a:p>
            <a:r>
              <a:rPr lang="en-US" smtClean="0"/>
              <a:t>View Animals Available and Species Wanted</a:t>
            </a:r>
          </a:p>
          <a:p>
            <a:pPr lvl="1"/>
            <a:r>
              <a:rPr lang="en-US" smtClean="0"/>
              <a:t>Regionally and globally</a:t>
            </a:r>
          </a:p>
          <a:p>
            <a:endParaRPr lang="en-US" dirty="0"/>
          </a:p>
        </p:txBody>
      </p:sp>
    </p:spTree>
    <p:extLst>
      <p:ext uri="{BB962C8B-B14F-4D97-AF65-F5344CB8AC3E}">
        <p14:creationId xmlns:p14="http://schemas.microsoft.com/office/powerpoint/2010/main" val="59826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 calcmode="lin" valueType="num">
                                      <p:cBhvr additive="base">
                                        <p:cTn id="1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 calcmode="lin" valueType="num">
                                      <p:cBhvr additive="base">
                                        <p:cTn id="2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 calcmode="lin" valueType="num">
                                      <p:cBhvr additive="base">
                                        <p:cTn id="2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anim calcmode="lin" valueType="num">
                                      <p:cBhvr additive="base">
                                        <p:cTn id="3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 calcmode="lin" valueType="num">
                                      <p:cBhvr additive="base">
                                        <p:cTn id="3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11" end="11"/>
                                            </p:txEl>
                                          </p:spTgt>
                                        </p:tgtEl>
                                        <p:attrNameLst>
                                          <p:attrName>style.visibility</p:attrName>
                                        </p:attrNameLst>
                                      </p:cBhvr>
                                      <p:to>
                                        <p:strVal val="visible"/>
                                      </p:to>
                                    </p:set>
                                    <p:anim calcmode="lin" valueType="num">
                                      <p:cBhvr additive="base">
                                        <p:cTn id="41"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anim calcmode="lin" valueType="num">
                                      <p:cBhvr additive="base">
                                        <p:cTn id="47"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
                                            <p:txEl>
                                              <p:pRg st="13" end="13"/>
                                            </p:txEl>
                                          </p:spTgt>
                                        </p:tgtEl>
                                        <p:attrNameLst>
                                          <p:attrName>style.visibility</p:attrName>
                                        </p:attrNameLst>
                                      </p:cBhvr>
                                      <p:to>
                                        <p:strVal val="visible"/>
                                      </p:to>
                                    </p:set>
                                    <p:anim calcmode="lin" valueType="num">
                                      <p:cBhvr additive="base">
                                        <p:cTn id="53"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4">
                                            <p:txEl>
                                              <p:pRg st="14" end="14"/>
                                            </p:txEl>
                                          </p:spTgt>
                                        </p:tgtEl>
                                        <p:attrNameLst>
                                          <p:attrName>style.visibility</p:attrName>
                                        </p:attrNameLst>
                                      </p:cBhvr>
                                      <p:to>
                                        <p:strVal val="visible"/>
                                      </p:to>
                                    </p:set>
                                    <p:anim calcmode="lin" valueType="num">
                                      <p:cBhvr additive="base">
                                        <p:cTn id="59"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
                                            <p:txEl>
                                              <p:pRg st="15" end="15"/>
                                            </p:txEl>
                                          </p:spTgt>
                                        </p:tgtEl>
                                        <p:attrNameLst>
                                          <p:attrName>style.visibility</p:attrName>
                                        </p:attrNameLst>
                                      </p:cBhvr>
                                      <p:to>
                                        <p:strVal val="visible"/>
                                      </p:to>
                                    </p:set>
                                    <p:anim calcmode="lin" valueType="num">
                                      <p:cBhvr additive="base">
                                        <p:cTn id="65"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How Do I Get Access to EOZ?</a:t>
            </a:r>
            <a:endParaRPr lang="en-GB" dirty="0"/>
          </a:p>
        </p:txBody>
      </p:sp>
      <p:sp>
        <p:nvSpPr>
          <p:cNvPr id="4" name="Content Placeholder 1"/>
          <p:cNvSpPr txBox="1">
            <a:spLocks/>
          </p:cNvSpPr>
          <p:nvPr/>
        </p:nvSpPr>
        <p:spPr>
          <a:xfrm>
            <a:off x="395536" y="1617504"/>
            <a:ext cx="8229600" cy="452596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Contact Species360</a:t>
            </a:r>
          </a:p>
          <a:p>
            <a:pPr lvl="1"/>
            <a:r>
              <a:rPr lang="en-US" dirty="0" smtClean="0"/>
              <a:t>support@Species360.org</a:t>
            </a:r>
          </a:p>
          <a:p>
            <a:r>
              <a:rPr lang="en-US" dirty="0" smtClean="0"/>
              <a:t>Tell Species360 that you would like an EOZ Role</a:t>
            </a:r>
          </a:p>
          <a:p>
            <a:pPr lvl="1"/>
            <a:r>
              <a:rPr lang="en-US" dirty="0" smtClean="0"/>
              <a:t>If you are already registered on the Species360 portal you can request that your User Name and Password be the same as for the portal.</a:t>
            </a:r>
          </a:p>
          <a:p>
            <a:pPr lvl="1"/>
            <a:r>
              <a:rPr lang="en-US" dirty="0" smtClean="0"/>
              <a:t>If you are not registered on the Species360 portal </a:t>
            </a:r>
          </a:p>
          <a:p>
            <a:pPr lvl="1">
              <a:buFont typeface="Arial" panose="020B0604020202020204" pitchFamily="34" charset="0"/>
              <a:buNone/>
            </a:pPr>
            <a:r>
              <a:rPr lang="en-US" dirty="0" smtClean="0"/>
              <a:t>	support will provide you with new ones.</a:t>
            </a:r>
          </a:p>
          <a:p>
            <a:r>
              <a:rPr lang="en-US" dirty="0" smtClean="0"/>
              <a:t>Additional EOZ Users can be requested</a:t>
            </a:r>
          </a:p>
          <a:p>
            <a:r>
              <a:rPr lang="en-US" dirty="0" smtClean="0"/>
              <a:t>Important! </a:t>
            </a:r>
          </a:p>
          <a:p>
            <a:pPr lvl="1"/>
            <a:r>
              <a:rPr lang="en-US" dirty="0" smtClean="0"/>
              <a:t>Your User Name cannot be changed. When </a:t>
            </a:r>
          </a:p>
          <a:p>
            <a:pPr lvl="1">
              <a:buFont typeface="Arial" panose="020B0604020202020204" pitchFamily="34" charset="0"/>
              <a:buNone/>
            </a:pPr>
            <a:r>
              <a:rPr lang="en-US" dirty="0" smtClean="0"/>
              <a:t>	you deploy it will be the same</a:t>
            </a:r>
          </a:p>
          <a:p>
            <a:pPr lvl="1"/>
            <a:r>
              <a:rPr lang="en-US" dirty="0" smtClean="0"/>
              <a:t>You can change your Password</a:t>
            </a:r>
          </a:p>
          <a:p>
            <a:pPr>
              <a:buFont typeface="Arial" panose="020B0604020202020204" pitchFamily="34" charset="0"/>
              <a:buNone/>
            </a:pPr>
            <a:endParaRPr lang="en-US" dirty="0"/>
          </a:p>
        </p:txBody>
      </p:sp>
    </p:spTree>
    <p:extLst>
      <p:ext uri="{BB962C8B-B14F-4D97-AF65-F5344CB8AC3E}">
        <p14:creationId xmlns:p14="http://schemas.microsoft.com/office/powerpoint/2010/main" val="381041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 calcmode="lin" valueType="num">
                                      <p:cBhvr additive="base">
                                        <p:cTn id="1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 calcmode="lin" valueType="num">
                                      <p:cBhvr additive="base">
                                        <p:cTn id="3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 calcmode="lin" valueType="num">
                                      <p:cBhvr additive="base">
                                        <p:cTn id="3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anim calcmode="lin" valueType="num">
                                      <p:cBhvr additive="base">
                                        <p:cTn id="43"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Now What?</a:t>
            </a:r>
            <a:endParaRPr lang="en-GB" dirty="0"/>
          </a:p>
        </p:txBody>
      </p:sp>
      <p:sp>
        <p:nvSpPr>
          <p:cNvPr id="4" name="Content Placeholder 1"/>
          <p:cNvSpPr txBox="1">
            <a:spLocks/>
          </p:cNvSpPr>
          <p:nvPr/>
        </p:nvSpPr>
        <p:spPr>
          <a:xfrm>
            <a:off x="457200" y="1600200"/>
            <a:ext cx="7772400" cy="4648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When Species360 sends you your User Name and Password you can go into ZIMS!</a:t>
            </a:r>
          </a:p>
          <a:p>
            <a:r>
              <a:rPr lang="en-US" dirty="0" smtClean="0"/>
              <a:t>Go to zims.Species360.org using the browser of your choice </a:t>
            </a:r>
          </a:p>
          <a:p>
            <a:r>
              <a:rPr lang="en-US" dirty="0" smtClean="0"/>
              <a:t>Enter your User Name and Password (Passwords are case sensitive) and select OK</a:t>
            </a:r>
            <a:endParaRPr lang="en-US" dirty="0"/>
          </a:p>
        </p:txBody>
      </p:sp>
      <p:pic>
        <p:nvPicPr>
          <p:cNvPr id="5" name="Picture 4"/>
          <p:cNvPicPr>
            <a:picLocks noChangeAspect="1"/>
          </p:cNvPicPr>
          <p:nvPr/>
        </p:nvPicPr>
        <p:blipFill>
          <a:blip r:embed="rId2"/>
          <a:stretch>
            <a:fillRect/>
          </a:stretch>
        </p:blipFill>
        <p:spPr>
          <a:xfrm>
            <a:off x="2188131" y="4290163"/>
            <a:ext cx="2865180" cy="2093173"/>
          </a:xfrm>
          <a:prstGeom prst="rect">
            <a:avLst/>
          </a:prstGeom>
        </p:spPr>
      </p:pic>
    </p:spTree>
    <p:extLst>
      <p:ext uri="{BB962C8B-B14F-4D97-AF65-F5344CB8AC3E}">
        <p14:creationId xmlns:p14="http://schemas.microsoft.com/office/powerpoint/2010/main" val="377186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667204" y="426600"/>
            <a:ext cx="7772400"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2800" dirty="0" smtClean="0"/>
              <a:t>This is the desktop. You may want to change your Password. From the Start menu select My Preferences</a:t>
            </a:r>
            <a:endParaRPr lang="en-US" sz="2800" dirty="0"/>
          </a:p>
        </p:txBody>
      </p:sp>
      <p:grpSp>
        <p:nvGrpSpPr>
          <p:cNvPr id="9" name="Group 8"/>
          <p:cNvGrpSpPr/>
          <p:nvPr/>
        </p:nvGrpSpPr>
        <p:grpSpPr>
          <a:xfrm>
            <a:off x="690282" y="1613646"/>
            <a:ext cx="6268367" cy="4165373"/>
            <a:chOff x="477024" y="1253058"/>
            <a:chExt cx="6481625" cy="4525962"/>
          </a:xfrm>
        </p:grpSpPr>
        <p:pic>
          <p:nvPicPr>
            <p:cNvPr id="6" name="Picture 2"/>
            <p:cNvPicPr>
              <a:picLocks noChangeAspect="1" noChangeArrowheads="1"/>
            </p:cNvPicPr>
            <p:nvPr/>
          </p:nvPicPr>
          <p:blipFill>
            <a:blip r:embed="rId2" cstate="print"/>
            <a:srcRect/>
            <a:stretch>
              <a:fillRect/>
            </a:stretch>
          </p:blipFill>
          <p:spPr bwMode="auto">
            <a:xfrm>
              <a:off x="477024" y="1253058"/>
              <a:ext cx="6481625" cy="4525962"/>
            </a:xfrm>
            <a:prstGeom prst="rect">
              <a:avLst/>
            </a:prstGeom>
            <a:noFill/>
            <a:ln w="9525">
              <a:solidFill>
                <a:schemeClr val="tx1"/>
              </a:solidFill>
              <a:miter lim="800000"/>
              <a:headEnd/>
              <a:tailEnd/>
            </a:ln>
          </p:spPr>
        </p:pic>
        <p:pic>
          <p:nvPicPr>
            <p:cNvPr id="7" name="Picture 4"/>
            <p:cNvPicPr>
              <a:picLocks noChangeAspect="1" noChangeArrowheads="1"/>
            </p:cNvPicPr>
            <p:nvPr/>
          </p:nvPicPr>
          <p:blipFill>
            <a:blip r:embed="rId3" cstate="print"/>
            <a:srcRect/>
            <a:stretch>
              <a:fillRect/>
            </a:stretch>
          </p:blipFill>
          <p:spPr bwMode="auto">
            <a:xfrm>
              <a:off x="1194974" y="2353955"/>
              <a:ext cx="3276600" cy="2562225"/>
            </a:xfrm>
            <a:prstGeom prst="rect">
              <a:avLst/>
            </a:prstGeom>
            <a:noFill/>
            <a:ln w="9525">
              <a:solidFill>
                <a:schemeClr val="tx1"/>
              </a:solidFill>
              <a:miter lim="800000"/>
              <a:headEnd/>
              <a:tailEnd/>
            </a:ln>
          </p:spPr>
        </p:pic>
        <p:cxnSp>
          <p:nvCxnSpPr>
            <p:cNvPr id="5" name="Straight Arrow Connector 8"/>
            <p:cNvCxnSpPr/>
            <p:nvPr/>
          </p:nvCxnSpPr>
          <p:spPr>
            <a:xfrm flipV="1">
              <a:off x="824753" y="3011071"/>
              <a:ext cx="2468193" cy="257394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55996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Under Account Settings select Change Password. Complete the screen and Save.</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noChangeArrowheads="1"/>
          </p:cNvPicPr>
          <p:nvPr/>
        </p:nvPicPr>
        <p:blipFill>
          <a:blip r:embed="rId2" cstate="print"/>
          <a:srcRect/>
          <a:stretch>
            <a:fillRect/>
          </a:stretch>
        </p:blipFill>
        <p:spPr bwMode="auto">
          <a:xfrm>
            <a:off x="450127" y="1825625"/>
            <a:ext cx="7302862" cy="3888432"/>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1907704" y="2564904"/>
            <a:ext cx="5153025" cy="2886075"/>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54012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en-GB"/>
          </a:p>
        </p:txBody>
      </p:sp>
      <p:sp>
        <p:nvSpPr>
          <p:cNvPr id="4" name="Title 2"/>
          <p:cNvSpPr>
            <a:spLocks noGrp="1"/>
          </p:cNvSpPr>
          <p:nvPr>
            <p:ph type="title"/>
          </p:nvPr>
        </p:nvSpPr>
        <p:spPr/>
        <p:txBody>
          <a:bodyPr>
            <a:noAutofit/>
          </a:bodyPr>
          <a:lstStyle/>
          <a:p>
            <a:r>
              <a:rPr lang="en-US" sz="2000" dirty="0" smtClean="0"/>
              <a:t>To find animals open the Animals icon. If you need more filters than shown in Simple Search open Advanced Search. For animals you have held or owned select the Local radio button. </a:t>
            </a:r>
            <a:endParaRPr lang="en-US" sz="2000" dirty="0"/>
          </a:p>
        </p:txBody>
      </p:sp>
      <p:pic>
        <p:nvPicPr>
          <p:cNvPr id="5" name="Picture 4"/>
          <p:cNvPicPr>
            <a:picLocks noChangeAspect="1" noChangeArrowheads="1"/>
          </p:cNvPicPr>
          <p:nvPr/>
        </p:nvPicPr>
        <p:blipFill>
          <a:blip r:embed="rId2" cstate="print"/>
          <a:srcRect/>
          <a:stretch>
            <a:fillRect/>
          </a:stretch>
        </p:blipFill>
        <p:spPr bwMode="auto">
          <a:xfrm>
            <a:off x="905826" y="1825625"/>
            <a:ext cx="5760640" cy="3840427"/>
          </a:xfrm>
          <a:prstGeom prst="rect">
            <a:avLst/>
          </a:prstGeom>
          <a:noFill/>
          <a:ln w="9525">
            <a:solidFill>
              <a:schemeClr val="tx1"/>
            </a:solidFill>
            <a:miter lim="800000"/>
            <a:headEnd/>
            <a:tailEnd/>
          </a:ln>
        </p:spPr>
      </p:pic>
      <p:sp>
        <p:nvSpPr>
          <p:cNvPr id="6" name="TextBox 1"/>
          <p:cNvSpPr txBox="1"/>
          <p:nvPr/>
        </p:nvSpPr>
        <p:spPr>
          <a:xfrm>
            <a:off x="4031055" y="2009415"/>
            <a:ext cx="2631766" cy="3139321"/>
          </a:xfrm>
          <a:prstGeom prst="rect">
            <a:avLst/>
          </a:prstGeom>
          <a:solidFill>
            <a:schemeClr val="bg1"/>
          </a:solidFill>
          <a:ln>
            <a:solidFill>
              <a:schemeClr val="bg1">
                <a:lumMod val="10000"/>
              </a:schemeClr>
            </a:solidFill>
          </a:ln>
        </p:spPr>
        <p:txBody>
          <a:bodyPr wrap="square" rtlCol="0">
            <a:spAutoFit/>
          </a:bodyPr>
          <a:lstStyle/>
          <a:p>
            <a:r>
              <a:rPr lang="en-US" dirty="0"/>
              <a:t>For all other animals select the Global radio button. Here we are searching </a:t>
            </a:r>
            <a:r>
              <a:rPr lang="en-US" dirty="0" smtClean="0"/>
              <a:t>for: </a:t>
            </a:r>
            <a:endParaRPr lang="en-US" dirty="0"/>
          </a:p>
          <a:p>
            <a:pPr marL="285750" indent="-285750">
              <a:buFont typeface="Arial" panose="020B0604020202020204" pitchFamily="34" charset="0"/>
              <a:buChar char="•"/>
            </a:pPr>
            <a:r>
              <a:rPr lang="en-US" dirty="0" smtClean="0"/>
              <a:t>Local </a:t>
            </a:r>
            <a:r>
              <a:rPr lang="en-US" dirty="0"/>
              <a:t>Animals that are </a:t>
            </a:r>
            <a:r>
              <a:rPr lang="en-US" dirty="0" smtClean="0"/>
              <a:t/>
            </a:r>
            <a:br>
              <a:rPr lang="en-US" dirty="0" smtClean="0"/>
            </a:br>
            <a:r>
              <a:rPr lang="en-US" dirty="0" smtClean="0"/>
              <a:t>On </a:t>
            </a:r>
            <a:r>
              <a:rPr lang="en-US" dirty="0"/>
              <a:t>Site but Not Owned and are of the taxonomy </a:t>
            </a:r>
          </a:p>
          <a:p>
            <a:pPr marL="285750" indent="-285750">
              <a:buFont typeface="Arial" panose="020B0604020202020204" pitchFamily="34" charset="0"/>
              <a:buChar char="•"/>
            </a:pPr>
            <a:r>
              <a:rPr lang="en-US" dirty="0" smtClean="0"/>
              <a:t>American </a:t>
            </a:r>
            <a:r>
              <a:rPr lang="en-US" dirty="0"/>
              <a:t>Flamingo.</a:t>
            </a:r>
          </a:p>
        </p:txBody>
      </p:sp>
    </p:spTree>
    <p:extLst>
      <p:ext uri="{BB962C8B-B14F-4D97-AF65-F5344CB8AC3E}">
        <p14:creationId xmlns:p14="http://schemas.microsoft.com/office/powerpoint/2010/main" val="2164607196"/>
      </p:ext>
    </p:extLst>
  </p:cSld>
  <p:clrMapOvr>
    <a:masterClrMapping/>
  </p:clrMapOvr>
  <p:timing>
    <p:tnLst>
      <p:par>
        <p:cTn id="1" dur="indefinite" restart="never" nodeType="tmRoot"/>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anguage xmlns="00558959-21e2-49b6-8bc1-d46e8fb3ce16">EN</Language>
    <Module xmlns="00558959-21e2-49b6-8bc1-d46e8fb3ce16">1000</Module>
    <PublishingExpirationDate xmlns="http://schemas.microsoft.com/sharepoint/v3" xsi:nil="true"/>
    <Community_x0020_Author_x0020__x007c__x0020_Editor xmlns="00558959-21e2-49b6-8bc1-d46e8fb3ce16">
      <UserInfo>
        <DisplayName>Adrienne Miller</DisplayName>
        <AccountId>45</AccountId>
        <AccountType/>
      </UserInfo>
    </Community_x0020_Author_x0020__x007c__x0020_Editor>
    <PublishingStartDate xmlns="http://schemas.microsoft.com/sharepoint/v3" xsi:nil="true"/>
    <Best_x0020_Practices xmlns="00558959-21e2-49b6-8bc1-d46e8fb3ce16">false</Best_x0020_Practices>
    <Review xmlns="00558959-21e2-49b6-8bc1-d46e8fb3ce16" xsi:nil="true"/>
    <Content_x0020_Last_x0020_Updated_x0020_on_x003a_ xmlns="00558959-21e2-49b6-8bc1-d46e8fb3ce16" xsi:nil="true"/>
    <Permalink xmlns="00558959-21e2-49b6-8bc1-d46e8fb3ce16">
      <Url xsi:nil="true"/>
      <Description xsi:nil="true"/>
    </Permalink>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25CFC852-57D9-4805-87F4-412DBE90360C}"/>
</file>

<file path=customXml/itemProps2.xml><?xml version="1.0" encoding="utf-8"?>
<ds:datastoreItem xmlns:ds="http://schemas.openxmlformats.org/officeDocument/2006/customXml" ds:itemID="{495EF7C4-B37C-42A5-A30B-2C0524D8D17C}"/>
</file>

<file path=customXml/itemProps3.xml><?xml version="1.0" encoding="utf-8"?>
<ds:datastoreItem xmlns:ds="http://schemas.openxmlformats.org/officeDocument/2006/customXml" ds:itemID="{3773CB7C-8A2D-46FD-B209-EC030EC5DF17}"/>
</file>

<file path=docProps/app.xml><?xml version="1.0" encoding="utf-8"?>
<Properties xmlns="http://schemas.openxmlformats.org/officeDocument/2006/extended-properties" xmlns:vt="http://schemas.openxmlformats.org/officeDocument/2006/docPropsVTypes">
  <Template/>
  <TotalTime>384</TotalTime>
  <Words>781</Words>
  <Application>Microsoft Office PowerPoint</Application>
  <PresentationFormat>On-screen Show (4:3)</PresentationFormat>
  <Paragraphs>87</Paragraphs>
  <Slides>24</Slides>
  <Notes>2</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24</vt:i4>
      </vt:variant>
    </vt:vector>
  </HeadingPairs>
  <TitlesOfParts>
    <vt:vector size="42"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PowerPoint Presentation</vt:lpstr>
      <vt:lpstr>ZIMS Updates!</vt:lpstr>
      <vt:lpstr>What is Eye on ZIMS?</vt:lpstr>
      <vt:lpstr>What Can I Do with EOZ?</vt:lpstr>
      <vt:lpstr>How Do I Get Access to EOZ?</vt:lpstr>
      <vt:lpstr>Now What?</vt:lpstr>
      <vt:lpstr>PowerPoint Presentation</vt:lpstr>
      <vt:lpstr>Under Account Settings select Change Password. Complete the screen and Save.</vt:lpstr>
      <vt:lpstr>To find animals open the Animals icon. If you need more filters than shown in Simple Search open Advanced Search. For animals you have held or owned select the Local radio button. </vt:lpstr>
      <vt:lpstr>PowerPoint Presentation</vt:lpstr>
      <vt:lpstr>PowerPoint Presentation</vt:lpstr>
      <vt:lpstr>PowerPoint Presentation</vt:lpstr>
      <vt:lpstr>PowerPoint Presentation</vt:lpstr>
      <vt:lpstr>Specimen Report Output</vt:lpstr>
      <vt:lpstr>PowerPoint Presentation</vt:lpstr>
      <vt:lpstr>PowerPoint Presentation</vt:lpstr>
      <vt:lpstr>Taxon Report Output</vt:lpstr>
      <vt:lpstr>To view the Pedigree of an animal go to Start &gt;Tools&gt;Pedigree Explorer. </vt:lpstr>
      <vt:lpstr>Pedigree Explorer Displays</vt:lpstr>
      <vt:lpstr>Species Holdings allows you to view where species are currently held. </vt:lpstr>
      <vt:lpstr>Species Holding Output</vt:lpstr>
      <vt:lpstr>When we clicked on the 2 females at Kobe Park we got a results grid. </vt:lpstr>
      <vt:lpstr>Animals Available &amp; Species Wanted</vt:lpstr>
      <vt:lpstr>If you have any questions please contact support@Species360.org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Josh Courteau</cp:lastModifiedBy>
  <cp:revision>20</cp:revision>
  <dcterms:created xsi:type="dcterms:W3CDTF">2016-07-26T18:48:10Z</dcterms:created>
  <dcterms:modified xsi:type="dcterms:W3CDTF">2018-11-12T19:26:16Z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99600</vt:r8>
  </property>
  <property fmtid="{D5CDD505-2E9C-101B-9397-08002B2CF9AE}" pid="3" name="ContentTypeId">
    <vt:lpwstr>0x010100B8A61D1EAB4F114BB81E10F743FBEB16</vt:lpwstr>
  </property>
  <property fmtid="{D5CDD505-2E9C-101B-9397-08002B2CF9AE}" pid="4" name="Sp360">
    <vt:bool>true</vt:bool>
  </property>
  <property fmtid="{D5CDD505-2E9C-101B-9397-08002B2CF9AE}" pid="5" name="Tracked">
    <vt:bool>true</vt:bool>
  </property>
  <property fmtid="{D5CDD505-2E9C-101B-9397-08002B2CF9AE}" pid="6" name="Metrics URL">
    <vt:lpwstr/>
  </property>
  <property fmtid="{D5CDD505-2E9C-101B-9397-08002B2CF9AE}" pid="7" name="Tracking URL">
    <vt:lpwstr/>
  </property>
  <property fmtid="{D5CDD505-2E9C-101B-9397-08002B2CF9AE}" pid="8" name="Updated on?">
    <vt:lpwstr>2018-07-03T13:29:52+00:00</vt:lpwstr>
  </property>
</Properties>
</file>