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7"/>
  </p:notesMasterIdLst>
  <p:sldIdLst>
    <p:sldId id="256" r:id="rId20"/>
    <p:sldId id="273" r:id="rId21"/>
    <p:sldId id="257" r:id="rId22"/>
    <p:sldId id="258" r:id="rId23"/>
    <p:sldId id="260" r:id="rId24"/>
    <p:sldId id="274" r:id="rId25"/>
    <p:sldId id="261" r:id="rId26"/>
    <p:sldId id="271" r:id="rId27"/>
    <p:sldId id="272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1CE6-AF5E-43D4-A99A-CBF377F6938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F833D-84F6-42A2-BF9E-FB3818639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3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4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4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9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4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2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8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1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1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2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5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4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833D-84F6-42A2-BF9E-FB38186392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7" y="1226029"/>
            <a:ext cx="7772400" cy="154356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Advanced Access</a:t>
            </a:r>
            <a:br>
              <a:rPr lang="en-US" sz="5400" dirty="0" smtClean="0"/>
            </a:br>
            <a:r>
              <a:rPr lang="en-US" sz="5400" dirty="0" smtClean="0"/>
              <a:t>Management (AAM)</a:t>
            </a:r>
            <a:endParaRPr lang="en-US" sz="5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1231118"/>
            <a:ext cx="7812087" cy="1460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AAM </a:t>
            </a:r>
            <a:r>
              <a:rPr lang="en-US" dirty="0"/>
              <a:t>allows you to </a:t>
            </a:r>
            <a:r>
              <a:rPr lang="en-US" dirty="0" smtClean="0"/>
              <a:t>restrict </a:t>
            </a:r>
            <a:r>
              <a:rPr lang="en-US" dirty="0"/>
              <a:t>the access of Users </a:t>
            </a:r>
            <a:r>
              <a:rPr lang="en-US" dirty="0" smtClean="0"/>
              <a:t>to specific animals, taxonomies, </a:t>
            </a:r>
            <a:r>
              <a:rPr lang="en-US" dirty="0"/>
              <a:t>enclosures and life supports. </a:t>
            </a:r>
            <a:endParaRPr lang="en-US" dirty="0" smtClean="0"/>
          </a:p>
          <a:p>
            <a:r>
              <a:rPr lang="en-US" sz="3000" dirty="0" smtClean="0">
                <a:solidFill>
                  <a:srgbClr val="0070C0"/>
                </a:solidFill>
              </a:rPr>
              <a:t>AAM </a:t>
            </a:r>
            <a:r>
              <a:rPr lang="en-US" sz="3000" dirty="0">
                <a:solidFill>
                  <a:srgbClr val="0070C0"/>
                </a:solidFill>
              </a:rPr>
              <a:t>is giving the right people the right data at the right time, nothing more.</a:t>
            </a:r>
            <a:endParaRPr lang="en-GB" sz="3000" dirty="0">
              <a:solidFill>
                <a:srgbClr val="0070C0"/>
              </a:solidFill>
            </a:endParaRPr>
          </a:p>
          <a:p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Tale of Two </a:t>
            </a:r>
            <a:r>
              <a:rPr lang="en-US" sz="3600" dirty="0" smtClean="0"/>
              <a:t>Users: Different </a:t>
            </a:r>
            <a:r>
              <a:rPr lang="en-US" sz="3600" dirty="0"/>
              <a:t>Responsibilities </a:t>
            </a:r>
            <a:r>
              <a:rPr lang="en-US" sz="3600" dirty="0" smtClean="0"/>
              <a:t>= Different Access</a:t>
            </a:r>
            <a:endParaRPr lang="en-GB" sz="3600" dirty="0"/>
          </a:p>
        </p:txBody>
      </p:sp>
      <p:pic>
        <p:nvPicPr>
          <p:cNvPr id="1026" name="Picture 2" descr="Image result for penguin keep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51" y="1791291"/>
            <a:ext cx="2031534" cy="23217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rd cura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8" y="4213646"/>
            <a:ext cx="3278811" cy="22487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98197" y="2198684"/>
            <a:ext cx="4117153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 explain how AAM works we will look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two Users. Kendra Keeper is a penguin </a:t>
            </a:r>
            <a:endParaRPr lang="en-US" dirty="0" smtClean="0"/>
          </a:p>
          <a:p>
            <a:r>
              <a:rPr lang="en-US" dirty="0" smtClean="0"/>
              <a:t>keeper</a:t>
            </a:r>
            <a:r>
              <a:rPr lang="en-US" dirty="0"/>
              <a:t>. She needs access to record data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for the penguin records in ZIMS.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she needs access to record data </a:t>
            </a:r>
            <a:r>
              <a:rPr lang="en-US" dirty="0" smtClean="0"/>
              <a:t>only</a:t>
            </a:r>
          </a:p>
          <a:p>
            <a:r>
              <a:rPr lang="en-US" dirty="0" smtClean="0"/>
              <a:t>on </a:t>
            </a:r>
            <a:r>
              <a:rPr lang="en-US" dirty="0"/>
              <a:t>the penguin enclosure </a:t>
            </a:r>
            <a:r>
              <a:rPr lang="en-US" dirty="0" smtClean="0"/>
              <a:t>in </a:t>
            </a:r>
            <a:r>
              <a:rPr lang="en-US" dirty="0"/>
              <a:t>ZIMS.</a:t>
            </a:r>
          </a:p>
          <a:p>
            <a:endParaRPr lang="en-US" dirty="0"/>
          </a:p>
          <a:p>
            <a:r>
              <a:rPr lang="en-US" dirty="0" smtClean="0"/>
              <a:t>Carrie </a:t>
            </a:r>
            <a:r>
              <a:rPr lang="en-US" dirty="0"/>
              <a:t>Curator is the Bird Curator. She will </a:t>
            </a:r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access to all of the bird records in </a:t>
            </a:r>
            <a:endParaRPr lang="en-US" dirty="0" smtClean="0"/>
          </a:p>
          <a:p>
            <a:r>
              <a:rPr lang="en-US" dirty="0" smtClean="0"/>
              <a:t>ZIMS</a:t>
            </a:r>
            <a:r>
              <a:rPr lang="en-US" dirty="0"/>
              <a:t>. In addition she will need access to </a:t>
            </a:r>
            <a:endParaRPr lang="en-US" dirty="0" smtClean="0"/>
          </a:p>
          <a:p>
            <a:r>
              <a:rPr lang="en-US" dirty="0" smtClean="0"/>
              <a:t>record </a:t>
            </a:r>
            <a:r>
              <a:rPr lang="en-US" dirty="0"/>
              <a:t>data for all of the bird </a:t>
            </a:r>
            <a:r>
              <a:rPr lang="en-US" dirty="0" smtClean="0"/>
              <a:t>enclosures.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Role &amp; AAM </a:t>
            </a:r>
            <a:r>
              <a:rPr lang="en-US" dirty="0"/>
              <a:t>Assignment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403594"/>
            <a:ext cx="3886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Kendra Keeper</a:t>
            </a:r>
          </a:p>
          <a:p>
            <a:pPr lvl="1"/>
            <a:r>
              <a:rPr lang="en-US" dirty="0" smtClean="0"/>
              <a:t>ZIMS Role</a:t>
            </a:r>
          </a:p>
          <a:p>
            <a:pPr lvl="2"/>
            <a:r>
              <a:rPr lang="en-US" dirty="0" smtClean="0"/>
              <a:t>Animals</a:t>
            </a:r>
          </a:p>
          <a:p>
            <a:pPr lvl="3"/>
            <a:r>
              <a:rPr lang="en-US" dirty="0" smtClean="0"/>
              <a:t>Add/Edit Notes &amp; Observations, Alerts, Identifiers, Measurements</a:t>
            </a:r>
          </a:p>
          <a:p>
            <a:pPr lvl="2"/>
            <a:r>
              <a:rPr lang="en-US" dirty="0" smtClean="0"/>
              <a:t>Enclosures</a:t>
            </a:r>
          </a:p>
          <a:p>
            <a:pPr lvl="3"/>
            <a:r>
              <a:rPr lang="en-US" dirty="0" smtClean="0"/>
              <a:t>Add/Edit Barriers, Dimensions, Substrates and Measurements</a:t>
            </a:r>
          </a:p>
          <a:p>
            <a:pPr lvl="1"/>
            <a:r>
              <a:rPr lang="en-US" dirty="0" smtClean="0"/>
              <a:t>AAM Access</a:t>
            </a:r>
          </a:p>
          <a:p>
            <a:pPr lvl="2"/>
            <a:r>
              <a:rPr lang="en-US" dirty="0" smtClean="0"/>
              <a:t>Animals</a:t>
            </a:r>
          </a:p>
          <a:p>
            <a:pPr lvl="3"/>
            <a:r>
              <a:rPr lang="en-US" dirty="0" err="1" smtClean="0"/>
              <a:t>Sphenisciformes</a:t>
            </a:r>
            <a:r>
              <a:rPr lang="en-US" dirty="0" smtClean="0"/>
              <a:t> (Primary)</a:t>
            </a:r>
          </a:p>
          <a:p>
            <a:pPr lvl="2"/>
            <a:r>
              <a:rPr lang="en-US" dirty="0" smtClean="0"/>
              <a:t>Enclosures</a:t>
            </a:r>
          </a:p>
          <a:p>
            <a:pPr lvl="3"/>
            <a:r>
              <a:rPr lang="en-US" dirty="0" smtClean="0"/>
              <a:t>Penguin Exhibit (Primary)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428554"/>
            <a:ext cx="3886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Carrie Curator</a:t>
            </a:r>
          </a:p>
          <a:p>
            <a:pPr lvl="1"/>
            <a:r>
              <a:rPr lang="en-US" dirty="0" smtClean="0"/>
              <a:t>ZIMS Role</a:t>
            </a:r>
          </a:p>
          <a:p>
            <a:pPr lvl="2"/>
            <a:r>
              <a:rPr lang="en-US" dirty="0" smtClean="0"/>
              <a:t>Animals, Enclosures and Life Support - All Access</a:t>
            </a:r>
          </a:p>
          <a:p>
            <a:pPr lvl="2"/>
            <a:r>
              <a:rPr lang="en-US" dirty="0" smtClean="0"/>
              <a:t>Institution – some Access</a:t>
            </a:r>
          </a:p>
          <a:p>
            <a:pPr lvl="2"/>
            <a:r>
              <a:rPr lang="en-US" dirty="0" smtClean="0"/>
              <a:t>Reports – All Access </a:t>
            </a:r>
          </a:p>
          <a:p>
            <a:pPr lvl="1"/>
            <a:r>
              <a:rPr lang="en-US" dirty="0" smtClean="0"/>
              <a:t>AAM Access</a:t>
            </a:r>
          </a:p>
          <a:p>
            <a:pPr lvl="2"/>
            <a:r>
              <a:rPr lang="en-US" dirty="0" smtClean="0"/>
              <a:t>Animals</a:t>
            </a:r>
          </a:p>
          <a:p>
            <a:pPr lvl="3"/>
            <a:r>
              <a:rPr lang="en-US" dirty="0" smtClean="0"/>
              <a:t>Aves (Primary)</a:t>
            </a:r>
          </a:p>
          <a:p>
            <a:pPr lvl="2"/>
            <a:r>
              <a:rPr lang="en-US" dirty="0" smtClean="0"/>
              <a:t>Enclosures</a:t>
            </a:r>
          </a:p>
          <a:p>
            <a:pPr lvl="3"/>
            <a:r>
              <a:rPr lang="en-US" dirty="0" smtClean="0"/>
              <a:t>Bird Land (Parent for all Bird Enclosures) (Primary)</a:t>
            </a:r>
          </a:p>
          <a:p>
            <a:pPr lvl="2"/>
            <a:r>
              <a:rPr lang="en-US" dirty="0" smtClean="0"/>
              <a:t>Life Support</a:t>
            </a:r>
          </a:p>
          <a:p>
            <a:pPr lvl="3"/>
            <a:r>
              <a:rPr lang="en-US" dirty="0" smtClean="0"/>
              <a:t>AAM not turned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</a:t>
            </a:r>
            <a:r>
              <a:rPr lang="en-US" dirty="0" smtClean="0"/>
              <a:t>View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 r="11198"/>
          <a:stretch>
            <a:fillRect/>
          </a:stretch>
        </p:blipFill>
        <p:spPr bwMode="auto">
          <a:xfrm>
            <a:off x="997960" y="1378046"/>
            <a:ext cx="2768822" cy="3425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11"/>
          <p:cNvSpPr txBox="1"/>
          <p:nvPr/>
        </p:nvSpPr>
        <p:spPr>
          <a:xfrm>
            <a:off x="1970314" y="275408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Kendra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921" y="1378045"/>
            <a:ext cx="2645687" cy="34323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12"/>
          <p:cNvSpPr txBox="1"/>
          <p:nvPr/>
        </p:nvSpPr>
        <p:spPr>
          <a:xfrm>
            <a:off x="5332213" y="263582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Carrie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3476" y="5022784"/>
            <a:ext cx="81770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Due to their differing Role assignments their desktops will look different, and what is </a:t>
            </a:r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/>
              <a:t>in their Start menus will vary. Kendra has access only to some of the Animal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Enclosure topics, so that is all that appears for her. Carrie has much wider access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you can see by the increased number of icons on her desktop and the additional </a:t>
            </a:r>
            <a:endParaRPr lang="en-US" dirty="0" smtClean="0"/>
          </a:p>
          <a:p>
            <a:r>
              <a:rPr lang="en-US" dirty="0" smtClean="0"/>
              <a:t>topics </a:t>
            </a:r>
            <a:r>
              <a:rPr lang="en-US" dirty="0"/>
              <a:t>available under the Start menu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979" y="0"/>
            <a:ext cx="7886700" cy="1325563"/>
          </a:xfrm>
        </p:spPr>
        <p:txBody>
          <a:bodyPr/>
          <a:lstStyle/>
          <a:p>
            <a:r>
              <a:rPr lang="en-US" dirty="0"/>
              <a:t>Kendra’s View (Animals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979" y="1038090"/>
            <a:ext cx="4261290" cy="27406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r="14210"/>
          <a:stretch>
            <a:fillRect/>
          </a:stretch>
        </p:blipFill>
        <p:spPr bwMode="auto">
          <a:xfrm>
            <a:off x="4440941" y="1253803"/>
            <a:ext cx="4337483" cy="2754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1776" y="4224076"/>
            <a:ext cx="812190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Because Kendra has been given Primary access to the penguin records via AAM,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background of the </a:t>
            </a:r>
            <a:r>
              <a:rPr lang="en-US" dirty="0" smtClean="0"/>
              <a:t>penguin record </a:t>
            </a:r>
            <a:r>
              <a:rPr lang="en-US" dirty="0"/>
              <a:t>will be pink, indicating </a:t>
            </a:r>
            <a:r>
              <a:rPr lang="en-US" dirty="0" smtClean="0"/>
              <a:t>Local </a:t>
            </a:r>
            <a:r>
              <a:rPr lang="en-US" dirty="0"/>
              <a:t>view. She has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been given the ability to Add/Edit measurements, so these actions are available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her. In addition, all of the topic grids can be viewed even if she does not have the </a:t>
            </a:r>
            <a:endParaRPr lang="en-US" dirty="0" smtClean="0"/>
          </a:p>
          <a:p>
            <a:r>
              <a:rPr lang="en-US" dirty="0" smtClean="0"/>
              <a:t>access </a:t>
            </a:r>
            <a:r>
              <a:rPr lang="en-US" dirty="0"/>
              <a:t>to edit them</a:t>
            </a:r>
            <a:r>
              <a:rPr lang="en-US" dirty="0" smtClean="0"/>
              <a:t>. However</a:t>
            </a:r>
            <a:r>
              <a:rPr lang="en-US" dirty="0"/>
              <a:t>, when she opens this Bali mynah record </a:t>
            </a:r>
            <a:r>
              <a:rPr lang="en-US" dirty="0" smtClean="0"/>
              <a:t>on the right</a:t>
            </a:r>
          </a:p>
          <a:p>
            <a:r>
              <a:rPr lang="en-US" dirty="0" smtClean="0"/>
              <a:t>the </a:t>
            </a:r>
            <a:r>
              <a:rPr lang="en-US" dirty="0"/>
              <a:t>background is blue, indicating a </a:t>
            </a:r>
            <a:r>
              <a:rPr lang="en-US" dirty="0" smtClean="0"/>
              <a:t>Global </a:t>
            </a:r>
            <a:r>
              <a:rPr lang="en-US" dirty="0"/>
              <a:t>record. She was not given access to this </a:t>
            </a:r>
            <a:endParaRPr lang="en-US" dirty="0" smtClean="0"/>
          </a:p>
          <a:p>
            <a:r>
              <a:rPr lang="en-US" dirty="0" smtClean="0"/>
              <a:t>species </a:t>
            </a:r>
            <a:r>
              <a:rPr lang="en-US" dirty="0"/>
              <a:t>in AAM so she can see only the </a:t>
            </a:r>
            <a:r>
              <a:rPr lang="en-US" dirty="0" smtClean="0"/>
              <a:t>Global </a:t>
            </a:r>
            <a:r>
              <a:rPr lang="en-US" dirty="0"/>
              <a:t>view. Not all topics are available in a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/>
              <a:t>view and you can see that the Alerts grid is not displayed 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832" y="228648"/>
            <a:ext cx="7886700" cy="1325563"/>
          </a:xfrm>
        </p:spPr>
        <p:txBody>
          <a:bodyPr/>
          <a:lstStyle/>
          <a:p>
            <a:r>
              <a:rPr lang="en-US" dirty="0"/>
              <a:t>Carrie’s View (</a:t>
            </a:r>
            <a:r>
              <a:rPr lang="en-US"/>
              <a:t>Animals</a:t>
            </a:r>
            <a:r>
              <a:rPr lang="en-US" smtClean="0"/>
              <a:t>)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09697"/>
            <a:ext cx="4676190" cy="300952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418" y="1554211"/>
            <a:ext cx="4464277" cy="30129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0970" y="4821454"/>
            <a:ext cx="80935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Carrie’s view and access are different. She has access to the local penguin record as </a:t>
            </a:r>
            <a:endParaRPr lang="en-US" dirty="0" smtClean="0"/>
          </a:p>
          <a:p>
            <a:r>
              <a:rPr lang="en-US" dirty="0" smtClean="0"/>
              <a:t>Kendra </a:t>
            </a:r>
            <a:r>
              <a:rPr lang="en-US" dirty="0"/>
              <a:t>did. </a:t>
            </a:r>
            <a:r>
              <a:rPr lang="en-US" dirty="0" smtClean="0"/>
              <a:t>But </a:t>
            </a:r>
            <a:r>
              <a:rPr lang="en-US" dirty="0"/>
              <a:t>when she opens up the Bali mynah record she sees it as a </a:t>
            </a:r>
            <a:r>
              <a:rPr lang="en-US" dirty="0" smtClean="0"/>
              <a:t>Local </a:t>
            </a:r>
            <a:r>
              <a:rPr lang="en-US" dirty="0"/>
              <a:t>view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her AAM access includes all bird </a:t>
            </a:r>
            <a:r>
              <a:rPr lang="en-US" dirty="0" smtClean="0"/>
              <a:t>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Kendra’s View (Enclosures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53" y="1542411"/>
            <a:ext cx="5797634" cy="20878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694" y="2662222"/>
            <a:ext cx="4401698" cy="2236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8941" y="3930427"/>
            <a:ext cx="3842399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enclosures, Kendra has been given </a:t>
            </a:r>
            <a:endParaRPr lang="en-US" dirty="0" smtClean="0"/>
          </a:p>
          <a:p>
            <a:r>
              <a:rPr lang="en-US" dirty="0" smtClean="0"/>
              <a:t>rights </a:t>
            </a:r>
            <a:r>
              <a:rPr lang="en-US" dirty="0"/>
              <a:t>only to the penguin exhibit via </a:t>
            </a:r>
            <a:endParaRPr lang="en-US" dirty="0" smtClean="0"/>
          </a:p>
          <a:p>
            <a:r>
              <a:rPr lang="en-US" dirty="0" smtClean="0"/>
              <a:t>AAM. If </a:t>
            </a:r>
            <a:r>
              <a:rPr lang="en-US" dirty="0"/>
              <a:t>she opens the Tanager Terrace </a:t>
            </a:r>
            <a:endParaRPr lang="en-US" dirty="0" smtClean="0"/>
          </a:p>
          <a:p>
            <a:r>
              <a:rPr lang="en-US" dirty="0" smtClean="0"/>
              <a:t>exhibit </a:t>
            </a:r>
            <a:r>
              <a:rPr lang="en-US" dirty="0"/>
              <a:t>she sees </a:t>
            </a:r>
            <a:r>
              <a:rPr lang="en-US" dirty="0" smtClean="0"/>
              <a:t>limited </a:t>
            </a:r>
            <a:r>
              <a:rPr lang="en-US" dirty="0"/>
              <a:t>topics and no </a:t>
            </a:r>
            <a:endParaRPr lang="en-US" dirty="0" smtClean="0"/>
          </a:p>
          <a:p>
            <a:r>
              <a:rPr lang="en-US" dirty="0" smtClean="0"/>
              <a:t>ability </a:t>
            </a:r>
            <a:r>
              <a:rPr lang="en-US" dirty="0"/>
              <a:t>to perform actions</a:t>
            </a:r>
            <a:r>
              <a:rPr lang="en-US" dirty="0" smtClean="0"/>
              <a:t>. But </a:t>
            </a:r>
            <a:r>
              <a:rPr lang="en-US" dirty="0"/>
              <a:t>when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opens the penguin exhibit she </a:t>
            </a:r>
            <a:endParaRPr lang="en-US" dirty="0" smtClean="0"/>
          </a:p>
          <a:p>
            <a:r>
              <a:rPr lang="en-US" dirty="0" smtClean="0"/>
              <a:t>sees </a:t>
            </a:r>
            <a:r>
              <a:rPr lang="en-US" dirty="0"/>
              <a:t>a local view and can perform </a:t>
            </a:r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as given to her by </a:t>
            </a:r>
            <a:r>
              <a:rPr lang="en-US" dirty="0" smtClean="0"/>
              <a:t>her ZIMS </a:t>
            </a:r>
          </a:p>
          <a:p>
            <a:r>
              <a:rPr lang="en-US" dirty="0" smtClean="0"/>
              <a:t>Role assignment.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912" y="9414"/>
            <a:ext cx="7886700" cy="1325563"/>
          </a:xfrm>
        </p:spPr>
        <p:txBody>
          <a:bodyPr/>
          <a:lstStyle/>
          <a:p>
            <a:r>
              <a:rPr lang="en-US" dirty="0"/>
              <a:t>Carrie’s View (Enclosures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15" y="1127344"/>
            <a:ext cx="4094185" cy="21675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870" y="2452906"/>
            <a:ext cx="4411873" cy="2241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8267" y="3573636"/>
            <a:ext cx="416466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Carrie has been given access to Bird Land </a:t>
            </a:r>
            <a:endParaRPr lang="en-US" dirty="0" smtClean="0"/>
          </a:p>
          <a:p>
            <a:r>
              <a:rPr lang="en-US" dirty="0" smtClean="0"/>
              <a:t>(the Parent enclosure for all the bird </a:t>
            </a:r>
          </a:p>
          <a:p>
            <a:r>
              <a:rPr lang="en-US" dirty="0"/>
              <a:t>e</a:t>
            </a:r>
            <a:r>
              <a:rPr lang="en-US" dirty="0" smtClean="0"/>
              <a:t>nclosures) via </a:t>
            </a:r>
            <a:r>
              <a:rPr lang="en-US" dirty="0"/>
              <a:t>her AAM assignment.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means that she will have local access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Bird Land and any sub, or Child, </a:t>
            </a:r>
            <a:endParaRPr lang="en-US" dirty="0" smtClean="0"/>
          </a:p>
          <a:p>
            <a:r>
              <a:rPr lang="en-US" dirty="0" smtClean="0"/>
              <a:t>enclosures </a:t>
            </a:r>
            <a:r>
              <a:rPr lang="en-US" dirty="0"/>
              <a:t>underneath it</a:t>
            </a:r>
            <a:r>
              <a:rPr lang="en-US" dirty="0" smtClean="0"/>
              <a:t>. When </a:t>
            </a:r>
            <a:r>
              <a:rPr lang="en-US" dirty="0"/>
              <a:t>she </a:t>
            </a:r>
            <a:endParaRPr lang="en-US" dirty="0" smtClean="0"/>
          </a:p>
          <a:p>
            <a:r>
              <a:rPr lang="en-US" dirty="0" smtClean="0"/>
              <a:t>opens </a:t>
            </a:r>
            <a:r>
              <a:rPr lang="en-US" dirty="0"/>
              <a:t>up Tanager Terrace it is a </a:t>
            </a:r>
            <a:r>
              <a:rPr lang="en-US" dirty="0" smtClean="0"/>
              <a:t>Local </a:t>
            </a:r>
          </a:p>
          <a:p>
            <a:r>
              <a:rPr lang="en-US" dirty="0" smtClean="0"/>
              <a:t>view </a:t>
            </a:r>
            <a:r>
              <a:rPr lang="en-US" dirty="0"/>
              <a:t>and she can perform actions as </a:t>
            </a:r>
            <a:endParaRPr lang="en-US" dirty="0" smtClean="0"/>
          </a:p>
          <a:p>
            <a:r>
              <a:rPr lang="en-US" dirty="0" smtClean="0"/>
              <a:t>assigned </a:t>
            </a:r>
            <a:r>
              <a:rPr lang="en-US" dirty="0"/>
              <a:t>per her Role</a:t>
            </a:r>
            <a:r>
              <a:rPr lang="en-US" dirty="0" smtClean="0"/>
              <a:t>. And </a:t>
            </a:r>
            <a:r>
              <a:rPr lang="en-US" dirty="0"/>
              <a:t>she can do the </a:t>
            </a:r>
            <a:endParaRPr lang="en-US" dirty="0" smtClean="0"/>
          </a:p>
          <a:p>
            <a:r>
              <a:rPr lang="en-US" dirty="0" smtClean="0"/>
              <a:t>same </a:t>
            </a:r>
            <a:r>
              <a:rPr lang="en-US" dirty="0"/>
              <a:t>with the Penguin Exhibit as that is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child enclosure of Bird Land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Access</a:t>
            </a:r>
            <a:br>
              <a:rPr lang="en-US" dirty="0"/>
            </a:br>
            <a:r>
              <a:rPr lang="en-US" dirty="0"/>
              <a:t>Management</a:t>
            </a:r>
            <a:endParaRPr lang="en-GB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-831376" y="2663588"/>
            <a:ext cx="702803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Giving the Right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eople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The Right Data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At the Right Time,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Nothing More</a:t>
            </a:r>
          </a:p>
        </p:txBody>
      </p:sp>
      <p:pic>
        <p:nvPicPr>
          <p:cNvPr id="5" name="Picture 2" descr="C:\Users\amiller\AppData\Local\Microsoft\Windows\Temporary Internet Files\Low\Content.IE5\71IP2LLX\MP90044108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3792" y="926911"/>
            <a:ext cx="3251200" cy="48768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62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Octobe</a:t>
            </a:r>
            <a:r>
              <a:rPr lang="en-US" b="1" dirty="0" smtClean="0"/>
              <a:t>r 8 2019</a:t>
            </a:r>
            <a:endParaRPr lang="en-US" b="1" dirty="0"/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the right data?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91321" y="1504950"/>
            <a:ext cx="7886700" cy="5353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Your </a:t>
            </a:r>
            <a:r>
              <a:rPr lang="en-US" sz="3600" dirty="0"/>
              <a:t>ZIMS Role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filtered by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Advanced Access  </a:t>
            </a:r>
            <a:br>
              <a:rPr lang="en-US" sz="3600" dirty="0"/>
            </a:br>
            <a:r>
              <a:rPr lang="en-US" sz="3600" dirty="0"/>
              <a:t>   Management (AAM)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equals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The Right Data!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57163" y="2117689"/>
            <a:ext cx="334469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How do you get the right data?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Basically AAM </a:t>
            </a:r>
            <a:r>
              <a:rPr lang="en-US" dirty="0"/>
              <a:t>takes what access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you </a:t>
            </a:r>
            <a:r>
              <a:rPr lang="en-US" dirty="0"/>
              <a:t>are given by the Role you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are </a:t>
            </a:r>
            <a:r>
              <a:rPr lang="en-US" dirty="0"/>
              <a:t>assigned. Then it </a:t>
            </a:r>
            <a:r>
              <a:rPr lang="en-US" dirty="0" smtClean="0"/>
              <a:t>filters </a:t>
            </a:r>
          </a:p>
          <a:p>
            <a:pPr lvl="0">
              <a:defRPr/>
            </a:pPr>
            <a:r>
              <a:rPr lang="en-US" dirty="0" smtClean="0"/>
              <a:t>what </a:t>
            </a:r>
            <a:r>
              <a:rPr lang="en-US" dirty="0"/>
              <a:t>access you are given in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Advanced </a:t>
            </a:r>
            <a:r>
              <a:rPr lang="en-US" dirty="0"/>
              <a:t>Access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Management</a:t>
            </a:r>
            <a:r>
              <a:rPr lang="en-US" dirty="0"/>
              <a:t>. The result is the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right access </a:t>
            </a:r>
            <a:r>
              <a:rPr lang="en-US" dirty="0"/>
              <a:t>– only the data that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you </a:t>
            </a:r>
            <a:r>
              <a:rPr lang="en-US" dirty="0"/>
              <a:t>need</a:t>
            </a:r>
            <a:r>
              <a:rPr lang="en-US" dirty="0" smtClean="0"/>
              <a:t>. AAM access is assigned</a:t>
            </a:r>
          </a:p>
          <a:p>
            <a:pPr lvl="0">
              <a:defRPr/>
            </a:pPr>
            <a:r>
              <a:rPr lang="en-US" dirty="0" smtClean="0"/>
              <a:t>by Departments.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miller\AppData\Local\Microsoft\Windows\Temporary Internet Files\Low\Content.IE5\CBPWM0O0\MP90031412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94" y="1506018"/>
            <a:ext cx="2735814" cy="2735814"/>
          </a:xfrm>
          <a:prstGeom prst="rect">
            <a:avLst/>
          </a:prstGeom>
          <a:noFill/>
        </p:spPr>
      </p:pic>
      <p:pic>
        <p:nvPicPr>
          <p:cNvPr id="7" name="Picture 5" descr="C:\Users\amiller\AppData\Local\Microsoft\Windows\Temporary Internet Files\Low\Content.IE5\71IP2LLX\MP90038664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026" y="1741698"/>
            <a:ext cx="3174469" cy="22644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it as a Toolbox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571" y="4420270"/>
            <a:ext cx="78547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simple way to think of it is as a toolbox. You need to hang a </a:t>
            </a:r>
            <a:r>
              <a:rPr lang="en-US" dirty="0" smtClean="0"/>
              <a:t>picture.</a:t>
            </a:r>
          </a:p>
          <a:p>
            <a:r>
              <a:rPr lang="en-US" dirty="0" smtClean="0"/>
              <a:t>You </a:t>
            </a:r>
            <a:r>
              <a:rPr lang="en-US" dirty="0"/>
              <a:t>could rummage through this entire toolbox for your hammer and </a:t>
            </a:r>
            <a:r>
              <a:rPr lang="en-US" dirty="0" smtClean="0"/>
              <a:t>nails.</a:t>
            </a:r>
          </a:p>
          <a:p>
            <a:r>
              <a:rPr lang="en-US" dirty="0" smtClean="0"/>
              <a:t>Or, if </a:t>
            </a:r>
            <a:r>
              <a:rPr lang="en-US" dirty="0"/>
              <a:t>all you were given </a:t>
            </a:r>
            <a:r>
              <a:rPr lang="en-US" dirty="0" smtClean="0"/>
              <a:t>were </a:t>
            </a:r>
            <a:r>
              <a:rPr lang="en-US" dirty="0"/>
              <a:t>the tools that you needed, the hammer and nails,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job would be much </a:t>
            </a:r>
            <a:r>
              <a:rPr lang="en-US" dirty="0" smtClean="0"/>
              <a:t>easier and quicker.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using Institution Preferences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690689"/>
            <a:ext cx="5943697" cy="22342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715650" y="3170023"/>
            <a:ext cx="1953550" cy="213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350" y="3926937"/>
            <a:ext cx="75517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Activating AAM is a two-step process. First, the Species360 Global Admin</a:t>
            </a:r>
          </a:p>
          <a:p>
            <a:r>
              <a:rPr lang="en-US" dirty="0"/>
              <a:t>m</a:t>
            </a:r>
            <a:r>
              <a:rPr lang="en-US" dirty="0" smtClean="0"/>
              <a:t>ust turn it on for your facility. Then your Local Admin must activate it in</a:t>
            </a:r>
          </a:p>
          <a:p>
            <a:r>
              <a:rPr lang="en-US" dirty="0" smtClean="0"/>
              <a:t>Institution Preferences &gt; ZIMS Accessibility and Features. AAM can be turned </a:t>
            </a:r>
          </a:p>
          <a:p>
            <a:r>
              <a:rPr lang="en-US" dirty="0"/>
              <a:t>o</a:t>
            </a:r>
            <a:r>
              <a:rPr lang="en-US" dirty="0" smtClean="0"/>
              <a:t>n for Animals, Enclosures and Life Support. The access to the topics in the red box are activated once access to Animals has been turned on. </a:t>
            </a:r>
            <a:r>
              <a:rPr lang="en-US" dirty="0" smtClean="0"/>
              <a:t>More an the next slide…………..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01" y="1302883"/>
            <a:ext cx="3353091" cy="1973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2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Animal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13" y="14192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Auto assign rights for Incomplete Accessions to departments</a:t>
            </a:r>
          </a:p>
          <a:p>
            <a:pPr lvl="1"/>
            <a:r>
              <a:rPr lang="en-US" dirty="0" smtClean="0"/>
              <a:t>The ability to access Incomplete Accessions (IA)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utomatically assigned to the Department of the </a:t>
            </a:r>
            <a:r>
              <a:rPr lang="en-US" dirty="0" smtClean="0"/>
              <a:t>IA creator</a:t>
            </a:r>
            <a:endParaRPr lang="en-US" dirty="0"/>
          </a:p>
          <a:p>
            <a:pPr lvl="1"/>
            <a:r>
              <a:rPr lang="en-US" dirty="0" smtClean="0"/>
              <a:t>If Incomplete Accessions-Department Rights Assignment is selected in your Role, you can also assign other Departments access to the IA</a:t>
            </a:r>
          </a:p>
          <a:p>
            <a:r>
              <a:rPr lang="en-US" dirty="0" smtClean="0"/>
              <a:t>Maintain assigned rights for animals following full accession of an IA</a:t>
            </a:r>
          </a:p>
          <a:p>
            <a:pPr lvl="1"/>
            <a:r>
              <a:rPr lang="en-US" dirty="0" smtClean="0"/>
              <a:t>The Users that had rights to an IA will maintain these rights once the IA is made a full accession</a:t>
            </a:r>
          </a:p>
          <a:p>
            <a:r>
              <a:rPr lang="en-US" dirty="0" smtClean="0"/>
              <a:t>Auto assign rights to Read Only upon disposition of animal</a:t>
            </a:r>
          </a:p>
          <a:p>
            <a:pPr lvl="1"/>
            <a:r>
              <a:rPr lang="en-US" dirty="0" smtClean="0"/>
              <a:t>Automatically set User rights to Read Only when the animal is dispositioned from the institution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AAM Access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336" y="3760863"/>
            <a:ext cx="2349327" cy="2362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5405" y="1508284"/>
            <a:ext cx="294683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AAM is assigned from the </a:t>
            </a:r>
          </a:p>
          <a:p>
            <a:r>
              <a:rPr lang="en-US" dirty="0" smtClean="0"/>
              <a:t>Department grid. Highlight </a:t>
            </a:r>
          </a:p>
          <a:p>
            <a:r>
              <a:rPr lang="en-US" dirty="0"/>
              <a:t>t</a:t>
            </a:r>
            <a:r>
              <a:rPr lang="en-US" dirty="0" smtClean="0"/>
              <a:t>he Department and select</a:t>
            </a:r>
          </a:p>
          <a:p>
            <a:r>
              <a:rPr lang="en-US" dirty="0" smtClean="0"/>
              <a:t>Manage Department Scope </a:t>
            </a:r>
          </a:p>
          <a:p>
            <a:r>
              <a:rPr lang="en-US" dirty="0" smtClean="0"/>
              <a:t>for Animal, Enclosure or Life</a:t>
            </a:r>
          </a:p>
          <a:p>
            <a:r>
              <a:rPr lang="en-US" dirty="0" smtClean="0"/>
              <a:t>Support. </a:t>
            </a:r>
            <a:r>
              <a:rPr lang="en-US" dirty="0" smtClean="0"/>
              <a:t>Selecting Enclosures</a:t>
            </a:r>
          </a:p>
          <a:p>
            <a:r>
              <a:rPr lang="en-US" dirty="0" smtClean="0"/>
              <a:t>does not give access to the </a:t>
            </a:r>
          </a:p>
          <a:p>
            <a:r>
              <a:rPr lang="en-US" dirty="0" smtClean="0"/>
              <a:t>occupants of the Enclosures, </a:t>
            </a:r>
          </a:p>
          <a:p>
            <a:r>
              <a:rPr lang="en-US" dirty="0" smtClean="0"/>
              <a:t>it allows you to record </a:t>
            </a:r>
          </a:p>
          <a:p>
            <a:r>
              <a:rPr lang="en-US" dirty="0" smtClean="0"/>
              <a:t>Enclosure information. Here 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have </a:t>
            </a:r>
            <a:r>
              <a:rPr lang="en-US" dirty="0" smtClean="0"/>
              <a:t>selected Scope </a:t>
            </a:r>
            <a:r>
              <a:rPr lang="en-US" dirty="0" smtClean="0"/>
              <a:t>for </a:t>
            </a:r>
            <a:endParaRPr lang="en-US" dirty="0" smtClean="0"/>
          </a:p>
          <a:p>
            <a:r>
              <a:rPr lang="en-US" dirty="0" smtClean="0"/>
              <a:t>Animals. </a:t>
            </a:r>
            <a:r>
              <a:rPr lang="en-US" dirty="0" smtClean="0"/>
              <a:t>You can select by </a:t>
            </a:r>
          </a:p>
          <a:p>
            <a:r>
              <a:rPr lang="en-US" dirty="0" smtClean="0"/>
              <a:t>entire Taxonomies or by </a:t>
            </a:r>
          </a:p>
          <a:p>
            <a:r>
              <a:rPr lang="en-US" smtClean="0"/>
              <a:t>individual </a:t>
            </a:r>
            <a:r>
              <a:rPr lang="en-US" smtClean="0"/>
              <a:t>Animals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336" y="1404086"/>
            <a:ext cx="4886855" cy="2215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AAM Access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8174" y="1688975"/>
            <a:ext cx="3370997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are assigning AAM access to the Penguin Department so we have selected to assign by Taxonomy (Penguins) and not by individual animals. </a:t>
            </a:r>
            <a:r>
              <a:rPr lang="en-US" dirty="0" smtClean="0"/>
              <a:t>If no </a:t>
            </a:r>
            <a:r>
              <a:rPr lang="en-US" dirty="0" smtClean="0"/>
              <a:t>access </a:t>
            </a:r>
            <a:r>
              <a:rPr lang="en-US" dirty="0" smtClean="0"/>
              <a:t>is assigned, </a:t>
            </a:r>
            <a:r>
              <a:rPr lang="en-US" dirty="0" smtClean="0"/>
              <a:t>members of this department see only the Global Read Only. </a:t>
            </a:r>
            <a:r>
              <a:rPr lang="en-US" b="1" dirty="0" smtClean="0"/>
              <a:t>Primary Access </a:t>
            </a:r>
            <a:r>
              <a:rPr lang="en-US" dirty="0" smtClean="0"/>
              <a:t>gives complete access as per the ZIMS Role assignment. </a:t>
            </a:r>
            <a:r>
              <a:rPr lang="en-US" b="1" dirty="0" smtClean="0"/>
              <a:t>Secondary Access </a:t>
            </a:r>
            <a:r>
              <a:rPr lang="en-US" dirty="0" smtClean="0"/>
              <a:t>provides access to Notes, Observations and Alerts as per</a:t>
            </a:r>
          </a:p>
          <a:p>
            <a:r>
              <a:rPr lang="en-US" dirty="0"/>
              <a:t>t</a:t>
            </a:r>
            <a:r>
              <a:rPr lang="en-US" dirty="0" smtClean="0"/>
              <a:t>he ZIMS Role assignment. </a:t>
            </a:r>
            <a:r>
              <a:rPr lang="en-US" b="1" dirty="0" smtClean="0"/>
              <a:t>Read Only Access </a:t>
            </a:r>
            <a:r>
              <a:rPr lang="en-US" dirty="0" smtClean="0"/>
              <a:t>provides the Local</a:t>
            </a:r>
          </a:p>
          <a:p>
            <a:r>
              <a:rPr lang="en-US" dirty="0" smtClean="0"/>
              <a:t>Read Only access.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95" y="1831847"/>
            <a:ext cx="3645365" cy="3572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05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Accessions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89" y="1529511"/>
            <a:ext cx="3543177" cy="4639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49673" y="1433977"/>
            <a:ext cx="369716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your Role has been given the rights to assign </a:t>
            </a:r>
            <a:r>
              <a:rPr lang="en-US" dirty="0" smtClean="0"/>
              <a:t>IAs to other </a:t>
            </a:r>
            <a:r>
              <a:rPr lang="en-US" dirty="0" smtClean="0"/>
              <a:t>Departments (IAs are assigned to the Department of the creator of the IA),  a field will display in the Incomplete Accession</a:t>
            </a:r>
          </a:p>
          <a:p>
            <a:r>
              <a:rPr lang="en-US" dirty="0"/>
              <a:t>s</a:t>
            </a:r>
            <a:r>
              <a:rPr lang="en-US" dirty="0" smtClean="0"/>
              <a:t>creen where you can allow another Department to view the Incomplete Accession. If you have also activated the “Maintain Assigned rights for</a:t>
            </a:r>
          </a:p>
          <a:p>
            <a:r>
              <a:rPr lang="en-US" dirty="0" smtClean="0"/>
              <a:t>Animals Following Full Accession of an Incomplete Accession”, the Department will continue to be able to view the record after it is fully accessioned.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1000</Module>
    <PublishingExpirationDate xmlns="http://schemas.microsoft.com/sharepoint/v3" xsi:nil="true"/>
    <Community_x0020_Author_x0020__x007c__x0020_Editor xmlns="00558959-21e2-49b6-8bc1-d46e8fb3ce16">
      <UserInfo>
        <DisplayName>fba_member:amiller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>2019 Oct 2</Content_x0020_Last_x0020_Updated_x0020_on_x003a_>
    <Permalink xmlns="00558959-21e2-49b6-8bc1-d46e8fb3ce16">
      <Url xsi:nil="true"/>
      <Description xsi:nil="true"/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A8A66D2-1D36-488D-ABCA-D1C524522953}"/>
</file>

<file path=customXml/itemProps2.xml><?xml version="1.0" encoding="utf-8"?>
<ds:datastoreItem xmlns:ds="http://schemas.openxmlformats.org/officeDocument/2006/customXml" ds:itemID="{7F2B06E5-F82E-412D-B081-16C11C789EAF}"/>
</file>

<file path=customXml/itemProps3.xml><?xml version="1.0" encoding="utf-8"?>
<ds:datastoreItem xmlns:ds="http://schemas.openxmlformats.org/officeDocument/2006/customXml" ds:itemID="{49E4E04D-21BA-4777-A7A6-27AB84330D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1247</Words>
  <Application>Microsoft Office PowerPoint</Application>
  <PresentationFormat>On-screen Show (4:3)</PresentationFormat>
  <Paragraphs>164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Advanced Access Management (AAM)</vt:lpstr>
      <vt:lpstr>ZIMS Updates!</vt:lpstr>
      <vt:lpstr>How do you get the right data?</vt:lpstr>
      <vt:lpstr>Think of it as a Toolbox</vt:lpstr>
      <vt:lpstr>Activate using Institution Preferences</vt:lpstr>
      <vt:lpstr>Additional Animal Topics</vt:lpstr>
      <vt:lpstr>Assigning AAM Access</vt:lpstr>
      <vt:lpstr>Assigning AAM Access</vt:lpstr>
      <vt:lpstr>Incomplete Accessions</vt:lpstr>
      <vt:lpstr>A Tale of Two Users: Different Responsibilities = Different Access</vt:lpstr>
      <vt:lpstr>ZIMS Role &amp; AAM Assignment</vt:lpstr>
      <vt:lpstr>Desktop View</vt:lpstr>
      <vt:lpstr>Kendra’s View (Animals)</vt:lpstr>
      <vt:lpstr>Carrie’s View (Animals)</vt:lpstr>
      <vt:lpstr>Kendra’s View (Enclosures)</vt:lpstr>
      <vt:lpstr>Carrie’s View (Enclosures)</vt:lpstr>
      <vt:lpstr>Advanced Access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38</cp:revision>
  <dcterms:created xsi:type="dcterms:W3CDTF">2016-07-26T18:48:10Z</dcterms:created>
  <dcterms:modified xsi:type="dcterms:W3CDTF">2019-10-08T16:29:24Z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115000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false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2018-07-04T05:32:56+00:00</vt:lpwstr>
  </property>
</Properties>
</file>