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30"/>
  </p:notesMasterIdLst>
  <p:sldIdLst>
    <p:sldId id="268" r:id="rId6"/>
    <p:sldId id="281" r:id="rId7"/>
    <p:sldId id="285" r:id="rId8"/>
    <p:sldId id="283" r:id="rId9"/>
    <p:sldId id="284" r:id="rId10"/>
    <p:sldId id="289" r:id="rId11"/>
    <p:sldId id="279" r:id="rId12"/>
    <p:sldId id="291" r:id="rId13"/>
    <p:sldId id="304" r:id="rId14"/>
    <p:sldId id="280" r:id="rId15"/>
    <p:sldId id="286" r:id="rId16"/>
    <p:sldId id="292" r:id="rId17"/>
    <p:sldId id="293" r:id="rId18"/>
    <p:sldId id="294" r:id="rId19"/>
    <p:sldId id="296" r:id="rId20"/>
    <p:sldId id="297" r:id="rId21"/>
    <p:sldId id="298" r:id="rId22"/>
    <p:sldId id="299" r:id="rId23"/>
    <p:sldId id="300" r:id="rId24"/>
    <p:sldId id="295" r:id="rId25"/>
    <p:sldId id="306" r:id="rId26"/>
    <p:sldId id="305" r:id="rId27"/>
    <p:sldId id="301" r:id="rId28"/>
    <p:sldId id="302" r:id="rId2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47" autoAdjust="0"/>
    <p:restoredTop sz="86939" autoAdjust="0"/>
  </p:normalViewPr>
  <p:slideViewPr>
    <p:cSldViewPr snapToGrid="0">
      <p:cViewPr varScale="1">
        <p:scale>
          <a:sx n="110" d="100"/>
          <a:sy n="110" d="100"/>
        </p:scale>
        <p:origin x="120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notesMaster" Target="notesMasters/notesMaster1.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593012-46AD-4618-894C-0C7B69DE379A}" type="datetimeFigureOut">
              <a:rPr lang="en-US" smtClean="0"/>
              <a:t>6/2/23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7AE940B-CB4B-441B-A22B-253ED45D672D}" type="slidenum">
              <a:rPr lang="en-US" smtClean="0"/>
              <a:t>‹#›</a:t>
            </a:fld>
            <a:endParaRPr lang="en-US"/>
          </a:p>
        </p:txBody>
      </p:sp>
    </p:spTree>
    <p:extLst>
      <p:ext uri="{BB962C8B-B14F-4D97-AF65-F5344CB8AC3E}">
        <p14:creationId xmlns:p14="http://schemas.microsoft.com/office/powerpoint/2010/main" val="10208037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02.06.2023</a:t>
            </a:fld>
            <a:endParaRPr lang="cs-CZ"/>
          </a:p>
        </p:txBody>
      </p:sp>
      <p:sp>
        <p:nvSpPr>
          <p:cNvPr id="4" name="Slide Image Placeholder 3"/>
          <p:cNvSpPr>
            <a:spLocks noGrp="1" noRot="1" noChangeAspect="1"/>
          </p:cNvSpPr>
          <p:nvPr>
            <p:ph type="sldImg" idx="2"/>
          </p:nvPr>
        </p:nvSpPr>
        <p:spPr>
          <a:xfrm>
            <a:off x="2290763" y="512763"/>
            <a:ext cx="4562475"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endParaRPr lang="en-US" dirty="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1</a:t>
            </a:fld>
            <a:endParaRPr lang="cs-CZ"/>
          </a:p>
        </p:txBody>
      </p:sp>
    </p:spTree>
    <p:extLst>
      <p:ext uri="{BB962C8B-B14F-4D97-AF65-F5344CB8AC3E}">
        <p14:creationId xmlns:p14="http://schemas.microsoft.com/office/powerpoint/2010/main" val="25788098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6EBCCA-E012-C44F-AA4F-EA1125F3F1F3}" type="slidenum">
              <a:rPr lang="en-US" smtClean="0"/>
              <a:t>20</a:t>
            </a:fld>
            <a:endParaRPr lang="en-US"/>
          </a:p>
        </p:txBody>
      </p:sp>
    </p:spTree>
    <p:extLst>
      <p:ext uri="{BB962C8B-B14F-4D97-AF65-F5344CB8AC3E}">
        <p14:creationId xmlns:p14="http://schemas.microsoft.com/office/powerpoint/2010/main" val="13327039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56EBCCA-E012-C44F-AA4F-EA1125F3F1F3}" type="slidenum">
              <a:rPr lang="en-US" smtClean="0"/>
              <a:t>21</a:t>
            </a:fld>
            <a:endParaRPr lang="en-US"/>
          </a:p>
        </p:txBody>
      </p:sp>
    </p:spTree>
    <p:extLst>
      <p:ext uri="{BB962C8B-B14F-4D97-AF65-F5344CB8AC3E}">
        <p14:creationId xmlns:p14="http://schemas.microsoft.com/office/powerpoint/2010/main" val="3771501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456EBCCA-E012-C44F-AA4F-EA1125F3F1F3}" type="slidenum">
              <a:rPr lang="en-US" smtClean="0"/>
              <a:t>22</a:t>
            </a:fld>
            <a:endParaRPr lang="en-US"/>
          </a:p>
        </p:txBody>
      </p:sp>
    </p:spTree>
    <p:extLst>
      <p:ext uri="{BB962C8B-B14F-4D97-AF65-F5344CB8AC3E}">
        <p14:creationId xmlns:p14="http://schemas.microsoft.com/office/powerpoint/2010/main" val="19767967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7AE940B-CB4B-441B-A22B-253ED45D672D}" type="slidenum">
              <a:rPr lang="en-US" smtClean="0"/>
              <a:t>23</a:t>
            </a:fld>
            <a:endParaRPr lang="en-US"/>
          </a:p>
        </p:txBody>
      </p:sp>
    </p:spTree>
    <p:extLst>
      <p:ext uri="{BB962C8B-B14F-4D97-AF65-F5344CB8AC3E}">
        <p14:creationId xmlns:p14="http://schemas.microsoft.com/office/powerpoint/2010/main" val="28225054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7AE940B-CB4B-441B-A22B-253ED45D672D}" type="slidenum">
              <a:rPr lang="en-US" smtClean="0"/>
              <a:t>24</a:t>
            </a:fld>
            <a:endParaRPr lang="en-US"/>
          </a:p>
        </p:txBody>
      </p:sp>
    </p:spTree>
    <p:extLst>
      <p:ext uri="{BB962C8B-B14F-4D97-AF65-F5344CB8AC3E}">
        <p14:creationId xmlns:p14="http://schemas.microsoft.com/office/powerpoint/2010/main" val="1882764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C291136-FAD6-4307-AD02-A5C71D22990B}" type="datetimeFigureOut">
              <a:rPr lang="en-US" smtClean="0"/>
              <a:t>6/2/23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09A44-0164-494E-B328-EBF04AD6C96E}" type="slidenum">
              <a:rPr lang="en-US" smtClean="0"/>
              <a:t>‹#›</a:t>
            </a:fld>
            <a:endParaRPr lang="en-US"/>
          </a:p>
        </p:txBody>
      </p:sp>
    </p:spTree>
    <p:extLst>
      <p:ext uri="{BB962C8B-B14F-4D97-AF65-F5344CB8AC3E}">
        <p14:creationId xmlns:p14="http://schemas.microsoft.com/office/powerpoint/2010/main" val="35951778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291136-FAD6-4307-AD02-A5C71D22990B}" type="datetimeFigureOut">
              <a:rPr lang="en-US" smtClean="0"/>
              <a:t>6/2/23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09A44-0164-494E-B328-EBF04AD6C96E}" type="slidenum">
              <a:rPr lang="en-US" smtClean="0"/>
              <a:t>‹#›</a:t>
            </a:fld>
            <a:endParaRPr lang="en-US"/>
          </a:p>
        </p:txBody>
      </p:sp>
    </p:spTree>
    <p:extLst>
      <p:ext uri="{BB962C8B-B14F-4D97-AF65-F5344CB8AC3E}">
        <p14:creationId xmlns:p14="http://schemas.microsoft.com/office/powerpoint/2010/main" val="34272870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291136-FAD6-4307-AD02-A5C71D22990B}" type="datetimeFigureOut">
              <a:rPr lang="en-US" smtClean="0"/>
              <a:t>6/2/23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09A44-0164-494E-B328-EBF04AD6C96E}" type="slidenum">
              <a:rPr lang="en-US" smtClean="0"/>
              <a:t>‹#›</a:t>
            </a:fld>
            <a:endParaRPr lang="en-US"/>
          </a:p>
        </p:txBody>
      </p:sp>
    </p:spTree>
    <p:extLst>
      <p:ext uri="{BB962C8B-B14F-4D97-AF65-F5344CB8AC3E}">
        <p14:creationId xmlns:p14="http://schemas.microsoft.com/office/powerpoint/2010/main" val="32210318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602038"/>
            <a:ext cx="9144000" cy="1655762"/>
          </a:xfrm>
          <a:prstGeom prst="rect">
            <a:avLst/>
          </a:prstGeom>
        </p:spPr>
        <p:txBody>
          <a:bodyPr/>
          <a:lstStyle>
            <a:lvl1pPr marL="0" indent="0" algn="ctr">
              <a:buNone/>
              <a:defRPr sz="2400">
                <a:latin typeface="Karla" pitchFamily="2"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1" name="Title 10"/>
          <p:cNvSpPr>
            <a:spLocks noGrp="1"/>
          </p:cNvSpPr>
          <p:nvPr>
            <p:ph type="title"/>
          </p:nvPr>
        </p:nvSpPr>
        <p:spPr>
          <a:xfrm>
            <a:off x="838200" y="1209675"/>
            <a:ext cx="10515600" cy="2392363"/>
          </a:xfrm>
          <a:prstGeom prst="rect">
            <a:avLst/>
          </a:prstGeom>
        </p:spPr>
        <p:txBody>
          <a:bodyPr/>
          <a:lstStyle>
            <a:lvl1pPr>
              <a:defRPr sz="5400"/>
            </a:lvl1pPr>
          </a:lstStyle>
          <a:p>
            <a:r>
              <a:rPr lang="en-US"/>
              <a:t>Click to edit Master title style</a:t>
            </a:r>
          </a:p>
        </p:txBody>
      </p:sp>
      <p:cxnSp>
        <p:nvCxnSpPr>
          <p:cNvPr id="2" name="Straight Connector 1">
            <a:extLst>
              <a:ext uri="{FF2B5EF4-FFF2-40B4-BE49-F238E27FC236}">
                <a16:creationId xmlns:a16="http://schemas.microsoft.com/office/drawing/2014/main" id="{EB83201A-5DDB-7F81-1924-EDBB7F615CE3}"/>
              </a:ext>
            </a:extLst>
          </p:cNvPr>
          <p:cNvCxnSpPr/>
          <p:nvPr userDrawn="1"/>
        </p:nvCxnSpPr>
        <p:spPr>
          <a:xfrm>
            <a:off x="0" y="805912"/>
            <a:ext cx="4463512" cy="0"/>
          </a:xfrm>
          <a:prstGeom prst="line">
            <a:avLst/>
          </a:prstGeom>
          <a:ln w="38100">
            <a:solidFill>
              <a:srgbClr val="5F7B19"/>
            </a:solidFill>
          </a:ln>
        </p:spPr>
        <p:style>
          <a:lnRef idx="3">
            <a:schemeClr val="accent1"/>
          </a:lnRef>
          <a:fillRef idx="0">
            <a:schemeClr val="accent1"/>
          </a:fillRef>
          <a:effectRef idx="2">
            <a:schemeClr val="accent1"/>
          </a:effectRef>
          <a:fontRef idx="minor">
            <a:schemeClr val="tx1"/>
          </a:fontRef>
        </p:style>
      </p:cxnSp>
      <p:pic>
        <p:nvPicPr>
          <p:cNvPr id="5" name="Picture 4">
            <a:extLst>
              <a:ext uri="{FF2B5EF4-FFF2-40B4-BE49-F238E27FC236}">
                <a16:creationId xmlns:a16="http://schemas.microsoft.com/office/drawing/2014/main" id="{64EA0D25-8120-F239-C6CB-DBCBBA42C122}"/>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706745" y="5780061"/>
            <a:ext cx="1158873" cy="896936"/>
          </a:xfrm>
          <a:prstGeom prst="rect">
            <a:avLst/>
          </a:prstGeom>
        </p:spPr>
      </p:pic>
    </p:spTree>
    <p:extLst>
      <p:ext uri="{BB962C8B-B14F-4D97-AF65-F5344CB8AC3E}">
        <p14:creationId xmlns:p14="http://schemas.microsoft.com/office/powerpoint/2010/main" val="14232804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077175C3-69D8-713D-65F6-8D2BF065BAF2}"/>
              </a:ext>
            </a:extLst>
          </p:cNvPr>
          <p:cNvSpPr>
            <a:spLocks noGrp="1"/>
          </p:cNvSpPr>
          <p:nvPr>
            <p:ph type="pic" sz="quarter" idx="10"/>
          </p:nvPr>
        </p:nvSpPr>
        <p:spPr>
          <a:xfrm>
            <a:off x="0" y="0"/>
            <a:ext cx="4610746" cy="6858000"/>
          </a:xfrm>
        </p:spPr>
        <p:txBody>
          <a:bodyPr/>
          <a:lstStyle/>
          <a:p>
            <a:endParaRPr lang="en-ES"/>
          </a:p>
        </p:txBody>
      </p:sp>
      <p:cxnSp>
        <p:nvCxnSpPr>
          <p:cNvPr id="9" name="Straight Connector 8">
            <a:extLst>
              <a:ext uri="{FF2B5EF4-FFF2-40B4-BE49-F238E27FC236}">
                <a16:creationId xmlns:a16="http://schemas.microsoft.com/office/drawing/2014/main" id="{7039CFA0-0B5B-5565-6897-B82D2056021D}"/>
              </a:ext>
            </a:extLst>
          </p:cNvPr>
          <p:cNvCxnSpPr/>
          <p:nvPr userDrawn="1"/>
        </p:nvCxnSpPr>
        <p:spPr>
          <a:xfrm>
            <a:off x="4610746" y="728421"/>
            <a:ext cx="4463512" cy="0"/>
          </a:xfrm>
          <a:prstGeom prst="line">
            <a:avLst/>
          </a:prstGeom>
          <a:ln w="38100">
            <a:solidFill>
              <a:srgbClr val="5F7B19"/>
            </a:solidFill>
          </a:ln>
        </p:spPr>
        <p:style>
          <a:lnRef idx="3">
            <a:schemeClr val="accent1"/>
          </a:lnRef>
          <a:fillRef idx="0">
            <a:schemeClr val="accent1"/>
          </a:fillRef>
          <a:effectRef idx="2">
            <a:schemeClr val="accent1"/>
          </a:effectRef>
          <a:fontRef idx="minor">
            <a:schemeClr val="tx1"/>
          </a:fontRef>
        </p:style>
      </p:cxnSp>
      <p:pic>
        <p:nvPicPr>
          <p:cNvPr id="10" name="Picture 9">
            <a:extLst>
              <a:ext uri="{FF2B5EF4-FFF2-40B4-BE49-F238E27FC236}">
                <a16:creationId xmlns:a16="http://schemas.microsoft.com/office/drawing/2014/main" id="{607EC5F3-ED82-F662-C1A7-32C9DDC2EAF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719906" y="5781460"/>
            <a:ext cx="1158873" cy="896936"/>
          </a:xfrm>
          <a:prstGeom prst="rect">
            <a:avLst/>
          </a:prstGeom>
        </p:spPr>
      </p:pic>
      <p:sp>
        <p:nvSpPr>
          <p:cNvPr id="12" name="Text Placeholder 11">
            <a:extLst>
              <a:ext uri="{FF2B5EF4-FFF2-40B4-BE49-F238E27FC236}">
                <a16:creationId xmlns:a16="http://schemas.microsoft.com/office/drawing/2014/main" id="{1E8A4AB5-3A88-4F7F-62AF-0AD93FF6182E}"/>
              </a:ext>
            </a:extLst>
          </p:cNvPr>
          <p:cNvSpPr>
            <a:spLocks noGrp="1"/>
          </p:cNvSpPr>
          <p:nvPr>
            <p:ph type="body" sz="quarter" idx="11"/>
          </p:nvPr>
        </p:nvSpPr>
        <p:spPr>
          <a:xfrm>
            <a:off x="4835525" y="333375"/>
            <a:ext cx="4238625" cy="395288"/>
          </a:xfrm>
        </p:spPr>
        <p:txBody>
          <a:bodyPr/>
          <a:lstStyle/>
          <a:p>
            <a:pPr lvl="0"/>
            <a:r>
              <a:rPr lang="en-GB" dirty="0"/>
              <a:t>Click to edit Master</a:t>
            </a:r>
            <a:endParaRPr lang="en-ES" dirty="0"/>
          </a:p>
        </p:txBody>
      </p:sp>
      <p:sp>
        <p:nvSpPr>
          <p:cNvPr id="14" name="Text Placeholder 13">
            <a:extLst>
              <a:ext uri="{FF2B5EF4-FFF2-40B4-BE49-F238E27FC236}">
                <a16:creationId xmlns:a16="http://schemas.microsoft.com/office/drawing/2014/main" id="{160483A9-DFCB-5FBD-97AD-F428EC1F3227}"/>
              </a:ext>
            </a:extLst>
          </p:cNvPr>
          <p:cNvSpPr>
            <a:spLocks noGrp="1"/>
          </p:cNvSpPr>
          <p:nvPr>
            <p:ph type="body" sz="quarter" idx="12"/>
          </p:nvPr>
        </p:nvSpPr>
        <p:spPr>
          <a:xfrm>
            <a:off x="4983163" y="1201738"/>
            <a:ext cx="6810375" cy="444023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pic>
        <p:nvPicPr>
          <p:cNvPr id="15" name="Picture 9">
            <a:extLst>
              <a:ext uri="{FF2B5EF4-FFF2-40B4-BE49-F238E27FC236}">
                <a16:creationId xmlns:a16="http://schemas.microsoft.com/office/drawing/2014/main" id="{6AD21B28-0725-7256-064F-F0B75095B031}"/>
              </a:ext>
            </a:extLst>
          </p:cNvPr>
          <p:cNvPicPr>
            <a:picLocks noChangeAspect="1"/>
          </p:cNvPicPr>
          <p:nvPr userDrawn="1"/>
        </p:nvPicPr>
        <p:blipFill>
          <a:blip r:embed="rId3" cstate="email">
            <a:extLst>
              <a:ext uri="{28A0092B-C50C-407E-A947-70E740481C1C}">
                <a14:useLocalDpi xmlns:a14="http://schemas.microsoft.com/office/drawing/2010/main"/>
              </a:ext>
            </a:extLst>
          </a:blip>
          <a:srcRect/>
          <a:stretch>
            <a:fillRect/>
          </a:stretch>
        </p:blipFill>
        <p:spPr>
          <a:xfrm>
            <a:off x="16251589" y="8653374"/>
            <a:ext cx="1562119" cy="1209851"/>
          </a:xfrm>
          <a:prstGeom prst="rect">
            <a:avLst/>
          </a:prstGeom>
        </p:spPr>
      </p:pic>
      <p:cxnSp>
        <p:nvCxnSpPr>
          <p:cNvPr id="7" name="Straight Connector 6">
            <a:extLst>
              <a:ext uri="{FF2B5EF4-FFF2-40B4-BE49-F238E27FC236}">
                <a16:creationId xmlns:a16="http://schemas.microsoft.com/office/drawing/2014/main" id="{B593223C-6C3D-91B6-C649-82D47B7D9A5C}"/>
              </a:ext>
            </a:extLst>
          </p:cNvPr>
          <p:cNvCxnSpPr>
            <a:cxnSpLocks/>
          </p:cNvCxnSpPr>
          <p:nvPr userDrawn="1"/>
        </p:nvCxnSpPr>
        <p:spPr>
          <a:xfrm>
            <a:off x="2239639" y="728421"/>
            <a:ext cx="2371107" cy="0"/>
          </a:xfrm>
          <a:prstGeom prst="line">
            <a:avLst/>
          </a:prstGeom>
          <a:ln w="38100">
            <a:solidFill>
              <a:schemeClr val="bg1"/>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64965710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FCD61909-4062-2F8E-DF9D-43783DB978BB}"/>
              </a:ext>
            </a:extLst>
          </p:cNvPr>
          <p:cNvSpPr>
            <a:spLocks noGrp="1"/>
          </p:cNvSpPr>
          <p:nvPr>
            <p:ph type="pic" sz="quarter" idx="13"/>
          </p:nvPr>
        </p:nvSpPr>
        <p:spPr>
          <a:xfrm>
            <a:off x="10546597" y="0"/>
            <a:ext cx="1645403" cy="6858000"/>
          </a:xfrm>
        </p:spPr>
        <p:txBody>
          <a:bodyPr/>
          <a:lstStyle/>
          <a:p>
            <a:endParaRPr lang="en-ES" dirty="0"/>
          </a:p>
        </p:txBody>
      </p:sp>
      <p:pic>
        <p:nvPicPr>
          <p:cNvPr id="4" name="Picture 9">
            <a:extLst>
              <a:ext uri="{FF2B5EF4-FFF2-40B4-BE49-F238E27FC236}">
                <a16:creationId xmlns:a16="http://schemas.microsoft.com/office/drawing/2014/main" id="{47D95812-0778-5ADD-3BD2-A57C02ED737F}"/>
              </a:ext>
            </a:extLst>
          </p:cNvPr>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a:xfrm>
            <a:off x="10729341" y="5587731"/>
            <a:ext cx="1279914" cy="991285"/>
          </a:xfrm>
          <a:prstGeom prst="rect">
            <a:avLst/>
          </a:prstGeom>
        </p:spPr>
      </p:pic>
      <p:sp>
        <p:nvSpPr>
          <p:cNvPr id="6" name="Picture Placeholder 5">
            <a:extLst>
              <a:ext uri="{FF2B5EF4-FFF2-40B4-BE49-F238E27FC236}">
                <a16:creationId xmlns:a16="http://schemas.microsoft.com/office/drawing/2014/main" id="{077175C3-69D8-713D-65F6-8D2BF065BAF2}"/>
              </a:ext>
            </a:extLst>
          </p:cNvPr>
          <p:cNvSpPr>
            <a:spLocks noGrp="1"/>
          </p:cNvSpPr>
          <p:nvPr>
            <p:ph type="pic" sz="quarter" idx="10"/>
          </p:nvPr>
        </p:nvSpPr>
        <p:spPr>
          <a:xfrm>
            <a:off x="0" y="0"/>
            <a:ext cx="3471620" cy="6858000"/>
          </a:xfrm>
        </p:spPr>
        <p:txBody>
          <a:bodyPr/>
          <a:lstStyle/>
          <a:p>
            <a:endParaRPr lang="en-ES"/>
          </a:p>
        </p:txBody>
      </p:sp>
      <p:cxnSp>
        <p:nvCxnSpPr>
          <p:cNvPr id="7" name="Straight Connector 6">
            <a:extLst>
              <a:ext uri="{FF2B5EF4-FFF2-40B4-BE49-F238E27FC236}">
                <a16:creationId xmlns:a16="http://schemas.microsoft.com/office/drawing/2014/main" id="{B593223C-6C3D-91B6-C649-82D47B7D9A5C}"/>
              </a:ext>
            </a:extLst>
          </p:cNvPr>
          <p:cNvCxnSpPr>
            <a:cxnSpLocks/>
          </p:cNvCxnSpPr>
          <p:nvPr userDrawn="1"/>
        </p:nvCxnSpPr>
        <p:spPr>
          <a:xfrm>
            <a:off x="1604075" y="728421"/>
            <a:ext cx="1867545" cy="0"/>
          </a:xfrm>
          <a:prstGeom prst="line">
            <a:avLst/>
          </a:prstGeom>
          <a:ln w="38100">
            <a:solidFill>
              <a:schemeClr val="bg1"/>
            </a:solidFill>
          </a:ln>
        </p:spPr>
        <p:style>
          <a:lnRef idx="3">
            <a:schemeClr val="accent1"/>
          </a:lnRef>
          <a:fillRef idx="0">
            <a:schemeClr val="accent1"/>
          </a:fillRef>
          <a:effectRef idx="2">
            <a:schemeClr val="accent1"/>
          </a:effectRef>
          <a:fontRef idx="minor">
            <a:schemeClr val="tx1"/>
          </a:fontRef>
        </p:style>
      </p:cxnSp>
      <p:cxnSp>
        <p:nvCxnSpPr>
          <p:cNvPr id="9" name="Straight Connector 8">
            <a:extLst>
              <a:ext uri="{FF2B5EF4-FFF2-40B4-BE49-F238E27FC236}">
                <a16:creationId xmlns:a16="http://schemas.microsoft.com/office/drawing/2014/main" id="{7039CFA0-0B5B-5565-6897-B82D2056021D}"/>
              </a:ext>
            </a:extLst>
          </p:cNvPr>
          <p:cNvCxnSpPr/>
          <p:nvPr userDrawn="1"/>
        </p:nvCxnSpPr>
        <p:spPr>
          <a:xfrm>
            <a:off x="3471620" y="728421"/>
            <a:ext cx="4463512" cy="0"/>
          </a:xfrm>
          <a:prstGeom prst="line">
            <a:avLst/>
          </a:prstGeom>
          <a:ln w="38100">
            <a:solidFill>
              <a:srgbClr val="5F7B19"/>
            </a:solidFill>
          </a:ln>
        </p:spPr>
        <p:style>
          <a:lnRef idx="3">
            <a:schemeClr val="accent1"/>
          </a:lnRef>
          <a:fillRef idx="0">
            <a:schemeClr val="accent1"/>
          </a:fillRef>
          <a:effectRef idx="2">
            <a:schemeClr val="accent1"/>
          </a:effectRef>
          <a:fontRef idx="minor">
            <a:schemeClr val="tx1"/>
          </a:fontRef>
        </p:style>
      </p:cxnSp>
      <p:sp>
        <p:nvSpPr>
          <p:cNvPr id="12" name="Text Placeholder 11">
            <a:extLst>
              <a:ext uri="{FF2B5EF4-FFF2-40B4-BE49-F238E27FC236}">
                <a16:creationId xmlns:a16="http://schemas.microsoft.com/office/drawing/2014/main" id="{1E8A4AB5-3A88-4F7F-62AF-0AD93FF6182E}"/>
              </a:ext>
            </a:extLst>
          </p:cNvPr>
          <p:cNvSpPr>
            <a:spLocks noGrp="1"/>
          </p:cNvSpPr>
          <p:nvPr>
            <p:ph type="body" sz="quarter" idx="11"/>
          </p:nvPr>
        </p:nvSpPr>
        <p:spPr>
          <a:xfrm>
            <a:off x="3584063" y="300938"/>
            <a:ext cx="4238625" cy="395288"/>
          </a:xfrm>
        </p:spPr>
        <p:txBody>
          <a:bodyPr/>
          <a:lstStyle/>
          <a:p>
            <a:pPr lvl="0"/>
            <a:r>
              <a:rPr lang="en-GB" dirty="0"/>
              <a:t>Click to edit Master</a:t>
            </a:r>
            <a:endParaRPr lang="en-ES" dirty="0"/>
          </a:p>
        </p:txBody>
      </p:sp>
      <p:sp>
        <p:nvSpPr>
          <p:cNvPr id="14" name="Text Placeholder 13">
            <a:extLst>
              <a:ext uri="{FF2B5EF4-FFF2-40B4-BE49-F238E27FC236}">
                <a16:creationId xmlns:a16="http://schemas.microsoft.com/office/drawing/2014/main" id="{160483A9-DFCB-5FBD-97AD-F428EC1F3227}"/>
              </a:ext>
            </a:extLst>
          </p:cNvPr>
          <p:cNvSpPr>
            <a:spLocks noGrp="1"/>
          </p:cNvSpPr>
          <p:nvPr>
            <p:ph type="body" sz="quarter" idx="12"/>
          </p:nvPr>
        </p:nvSpPr>
        <p:spPr>
          <a:xfrm>
            <a:off x="3743300" y="1147494"/>
            <a:ext cx="5757162" cy="4440237"/>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Tree>
    <p:extLst>
      <p:ext uri="{BB962C8B-B14F-4D97-AF65-F5344CB8AC3E}">
        <p14:creationId xmlns:p14="http://schemas.microsoft.com/office/powerpoint/2010/main" val="40473491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A750874F-56A0-76E7-CF35-44EC72533926}"/>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706745" y="5780061"/>
            <a:ext cx="1158873" cy="896936"/>
          </a:xfrm>
          <a:prstGeom prst="rect">
            <a:avLst/>
          </a:prstGeom>
        </p:spPr>
      </p:pic>
      <p:cxnSp>
        <p:nvCxnSpPr>
          <p:cNvPr id="10" name="Straight Connector 9">
            <a:extLst>
              <a:ext uri="{FF2B5EF4-FFF2-40B4-BE49-F238E27FC236}">
                <a16:creationId xmlns:a16="http://schemas.microsoft.com/office/drawing/2014/main" id="{D23B534D-439B-BEDB-0744-EDD4084F5067}"/>
              </a:ext>
            </a:extLst>
          </p:cNvPr>
          <p:cNvCxnSpPr>
            <a:cxnSpLocks/>
          </p:cNvCxnSpPr>
          <p:nvPr userDrawn="1"/>
        </p:nvCxnSpPr>
        <p:spPr>
          <a:xfrm>
            <a:off x="0" y="805912"/>
            <a:ext cx="6096000" cy="0"/>
          </a:xfrm>
          <a:prstGeom prst="line">
            <a:avLst/>
          </a:prstGeom>
          <a:ln w="38100">
            <a:solidFill>
              <a:srgbClr val="5F7B19"/>
            </a:solidFill>
          </a:ln>
        </p:spPr>
        <p:style>
          <a:lnRef idx="3">
            <a:schemeClr val="accent1"/>
          </a:lnRef>
          <a:fillRef idx="0">
            <a:schemeClr val="accent1"/>
          </a:fillRef>
          <a:effectRef idx="2">
            <a:schemeClr val="accent1"/>
          </a:effectRef>
          <a:fontRef idx="minor">
            <a:schemeClr val="tx1"/>
          </a:fontRef>
        </p:style>
      </p:cxnSp>
      <p:cxnSp>
        <p:nvCxnSpPr>
          <p:cNvPr id="12" name="Straight Connector 11">
            <a:extLst>
              <a:ext uri="{FF2B5EF4-FFF2-40B4-BE49-F238E27FC236}">
                <a16:creationId xmlns:a16="http://schemas.microsoft.com/office/drawing/2014/main" id="{6359B616-E59B-8BBF-2B8A-E6FABC126184}"/>
              </a:ext>
            </a:extLst>
          </p:cNvPr>
          <p:cNvCxnSpPr>
            <a:cxnSpLocks/>
          </p:cNvCxnSpPr>
          <p:nvPr userDrawn="1"/>
        </p:nvCxnSpPr>
        <p:spPr>
          <a:xfrm>
            <a:off x="0" y="6168325"/>
            <a:ext cx="2634712" cy="0"/>
          </a:xfrm>
          <a:prstGeom prst="line">
            <a:avLst/>
          </a:prstGeom>
          <a:ln w="38100">
            <a:solidFill>
              <a:srgbClr val="5F7B19"/>
            </a:solidFill>
          </a:ln>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56453465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b="1"/>
            </a:lvl1pPr>
          </a:lstStyle>
          <a:p>
            <a:r>
              <a:rPr lang="en-US" dirty="0"/>
              <a:t>Click to edit Master title style</a:t>
            </a: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DF3DF974-09A3-0140-B0D8-FFFD75E0B9E6}" type="datetimeFigureOut">
              <a:rPr lang="en-US" smtClean="0"/>
              <a:t>6/2/23</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1EFCC2D6-7703-F24A-92D0-7A9B8F9C7EB6}" type="slidenum">
              <a:rPr lang="en-US" smtClean="0"/>
              <a:t>‹#›</a:t>
            </a:fld>
            <a:endParaRPr lang="en-US"/>
          </a:p>
        </p:txBody>
      </p:sp>
      <p:pic>
        <p:nvPicPr>
          <p:cNvPr id="9" name="Picture 8">
            <a:extLst>
              <a:ext uri="{FF2B5EF4-FFF2-40B4-BE49-F238E27FC236}">
                <a16:creationId xmlns:a16="http://schemas.microsoft.com/office/drawing/2014/main" id="{F9DB339D-FC20-93C1-C429-0CFE89AFF4FA}"/>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719906" y="5781460"/>
            <a:ext cx="1158873" cy="896936"/>
          </a:xfrm>
          <a:prstGeom prst="rect">
            <a:avLst/>
          </a:prstGeom>
        </p:spPr>
      </p:pic>
    </p:spTree>
    <p:extLst>
      <p:ext uri="{BB962C8B-B14F-4D97-AF65-F5344CB8AC3E}">
        <p14:creationId xmlns:p14="http://schemas.microsoft.com/office/powerpoint/2010/main" val="30828687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b="1"/>
            </a:lvl1p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826B78D9-E6EA-FF13-10E4-5C2F1C30D7F4}"/>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719906" y="5781460"/>
            <a:ext cx="1158873" cy="896936"/>
          </a:xfrm>
          <a:prstGeom prst="rect">
            <a:avLst/>
          </a:prstGeom>
        </p:spPr>
      </p:pic>
    </p:spTree>
    <p:extLst>
      <p:ext uri="{BB962C8B-B14F-4D97-AF65-F5344CB8AC3E}">
        <p14:creationId xmlns:p14="http://schemas.microsoft.com/office/powerpoint/2010/main" val="32329017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a:prstGeom prst="rect">
            <a:avLst/>
          </a:prstGeom>
        </p:spPr>
        <p:txBody>
          <a:bodyPr/>
          <a:lstStyle>
            <a:lvl1pPr>
              <a:defRPr b="1"/>
            </a:lvl1p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DF3DF974-09A3-0140-B0D8-FFFD75E0B9E6}" type="datetimeFigureOut">
              <a:rPr lang="en-US" smtClean="0"/>
              <a:t>6/2/23</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1EFCC2D6-7703-F24A-92D0-7A9B8F9C7EB6}" type="slidenum">
              <a:rPr lang="en-US" smtClean="0"/>
              <a:t>‹#›</a:t>
            </a:fld>
            <a:endParaRPr lang="en-US"/>
          </a:p>
        </p:txBody>
      </p:sp>
      <p:sp>
        <p:nvSpPr>
          <p:cNvPr id="10" name="Rectangle 9">
            <a:extLst>
              <a:ext uri="{FF2B5EF4-FFF2-40B4-BE49-F238E27FC236}">
                <a16:creationId xmlns:a16="http://schemas.microsoft.com/office/drawing/2014/main" id="{ABFCCEC0-0CE6-FA4D-BB9E-E690BCDBE914}"/>
              </a:ext>
            </a:extLst>
          </p:cNvPr>
          <p:cNvSpPr/>
          <p:nvPr userDrawn="1"/>
        </p:nvSpPr>
        <p:spPr>
          <a:xfrm>
            <a:off x="-1" y="-20006"/>
            <a:ext cx="3754813" cy="32151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9E6B00F-17ED-8F55-370A-E3C245E0B61D}"/>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719906" y="5781460"/>
            <a:ext cx="1158873" cy="896936"/>
          </a:xfrm>
          <a:prstGeom prst="rect">
            <a:avLst/>
          </a:prstGeom>
        </p:spPr>
      </p:pic>
    </p:spTree>
    <p:extLst>
      <p:ext uri="{BB962C8B-B14F-4D97-AF65-F5344CB8AC3E}">
        <p14:creationId xmlns:p14="http://schemas.microsoft.com/office/powerpoint/2010/main" val="263057082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b="1"/>
            </a:lvl1pPr>
          </a:lstStyle>
          <a:p>
            <a:r>
              <a:rPr lang="en-US"/>
              <a:t>Click to edit Master title style</a:t>
            </a:r>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DF3DF974-09A3-0140-B0D8-FFFD75E0B9E6}" type="datetimeFigureOut">
              <a:rPr lang="en-US" smtClean="0"/>
              <a:t>6/2/23</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1EFCC2D6-7703-F24A-92D0-7A9B8F9C7EB6}" type="slidenum">
              <a:rPr lang="en-US" smtClean="0"/>
              <a:t>‹#›</a:t>
            </a:fld>
            <a:endParaRPr lang="en-US" dirty="0"/>
          </a:p>
        </p:txBody>
      </p:sp>
      <p:sp>
        <p:nvSpPr>
          <p:cNvPr id="6" name="Rectangle 5">
            <a:extLst>
              <a:ext uri="{FF2B5EF4-FFF2-40B4-BE49-F238E27FC236}">
                <a16:creationId xmlns:a16="http://schemas.microsoft.com/office/drawing/2014/main" id="{1146CFBB-8292-9D48-BD2E-1AFC43172E1B}"/>
              </a:ext>
            </a:extLst>
          </p:cNvPr>
          <p:cNvSpPr/>
          <p:nvPr userDrawn="1"/>
        </p:nvSpPr>
        <p:spPr>
          <a:xfrm>
            <a:off x="-1" y="0"/>
            <a:ext cx="12192001" cy="337929"/>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DC55BBDA-0FC7-D2DD-354E-67CB93A5DFCC}"/>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719906" y="5781460"/>
            <a:ext cx="1158873" cy="896936"/>
          </a:xfrm>
          <a:prstGeom prst="rect">
            <a:avLst/>
          </a:prstGeom>
        </p:spPr>
      </p:pic>
    </p:spTree>
    <p:extLst>
      <p:ext uri="{BB962C8B-B14F-4D97-AF65-F5344CB8AC3E}">
        <p14:creationId xmlns:p14="http://schemas.microsoft.com/office/powerpoint/2010/main" val="3363587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C291136-FAD6-4307-AD02-A5C71D22990B}" type="datetimeFigureOut">
              <a:rPr lang="en-US" smtClean="0"/>
              <a:t>6/2/23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09A44-0164-494E-B328-EBF04AD6C96E}" type="slidenum">
              <a:rPr lang="en-US" smtClean="0"/>
              <a:t>‹#›</a:t>
            </a:fld>
            <a:endParaRPr lang="en-US"/>
          </a:p>
        </p:txBody>
      </p:sp>
    </p:spTree>
    <p:extLst>
      <p:ext uri="{BB962C8B-B14F-4D97-AF65-F5344CB8AC3E}">
        <p14:creationId xmlns:p14="http://schemas.microsoft.com/office/powerpoint/2010/main" val="21436690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DF3DF974-09A3-0140-B0D8-FFFD75E0B9E6}" type="datetimeFigureOut">
              <a:rPr lang="en-US" smtClean="0"/>
              <a:t>6/2/23</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1EFCC2D6-7703-F24A-92D0-7A9B8F9C7EB6}" type="slidenum">
              <a:rPr lang="en-US" smtClean="0"/>
              <a:t>‹#›</a:t>
            </a:fld>
            <a:endParaRPr lang="en-US"/>
          </a:p>
        </p:txBody>
      </p:sp>
      <p:pic>
        <p:nvPicPr>
          <p:cNvPr id="6" name="Picture 5">
            <a:extLst>
              <a:ext uri="{FF2B5EF4-FFF2-40B4-BE49-F238E27FC236}">
                <a16:creationId xmlns:a16="http://schemas.microsoft.com/office/drawing/2014/main" id="{AD9191C5-16CC-BBC5-2E01-F7C3CFD26AE5}"/>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719906" y="5781460"/>
            <a:ext cx="1158873" cy="896936"/>
          </a:xfrm>
          <a:prstGeom prst="rect">
            <a:avLst/>
          </a:prstGeom>
        </p:spPr>
      </p:pic>
    </p:spTree>
    <p:extLst>
      <p:ext uri="{BB962C8B-B14F-4D97-AF65-F5344CB8AC3E}">
        <p14:creationId xmlns:p14="http://schemas.microsoft.com/office/powerpoint/2010/main" val="36848009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DF3DF974-09A3-0140-B0D8-FFFD75E0B9E6}" type="datetimeFigureOut">
              <a:rPr lang="en-US" smtClean="0"/>
              <a:t>6/2/23</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1EFCC2D6-7703-F24A-92D0-7A9B8F9C7EB6}" type="slidenum">
              <a:rPr lang="en-US" smtClean="0"/>
              <a:t>‹#›</a:t>
            </a:fld>
            <a:endParaRPr lang="en-US"/>
          </a:p>
        </p:txBody>
      </p:sp>
      <p:pic>
        <p:nvPicPr>
          <p:cNvPr id="9" name="Picture 8">
            <a:extLst>
              <a:ext uri="{FF2B5EF4-FFF2-40B4-BE49-F238E27FC236}">
                <a16:creationId xmlns:a16="http://schemas.microsoft.com/office/drawing/2014/main" id="{30EDAADE-DFC6-4B8C-87E0-4704D611B95E}"/>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719906" y="5781460"/>
            <a:ext cx="1158873" cy="896936"/>
          </a:xfrm>
          <a:prstGeom prst="rect">
            <a:avLst/>
          </a:prstGeom>
        </p:spPr>
      </p:pic>
    </p:spTree>
    <p:extLst>
      <p:ext uri="{BB962C8B-B14F-4D97-AF65-F5344CB8AC3E}">
        <p14:creationId xmlns:p14="http://schemas.microsoft.com/office/powerpoint/2010/main" val="258815269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a:prstGeom prst="rect">
            <a:avLst/>
          </a:prstGeom>
        </p:spPr>
        <p:txBody>
          <a:bodyPr anchor="b"/>
          <a:lstStyle>
            <a:lvl1pPr>
              <a:defRPr sz="3200" b="1"/>
            </a:lvl1pPr>
          </a:lstStyle>
          <a:p>
            <a:r>
              <a:rPr lang="en-US"/>
              <a:t>Click to edit Master title style</a:t>
            </a:r>
            <a:endParaRPr lang="en-US" dirty="0"/>
          </a:p>
        </p:txBody>
      </p:sp>
      <p:sp>
        <p:nvSpPr>
          <p:cNvPr id="3" name="Picture Placeholder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DF3DF974-09A3-0140-B0D8-FFFD75E0B9E6}" type="datetimeFigureOut">
              <a:rPr lang="en-US" smtClean="0"/>
              <a:t>6/2/23</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1EFCC2D6-7703-F24A-92D0-7A9B8F9C7EB6}" type="slidenum">
              <a:rPr lang="en-US" smtClean="0"/>
              <a:t>‹#›</a:t>
            </a:fld>
            <a:endParaRPr lang="en-US"/>
          </a:p>
        </p:txBody>
      </p:sp>
      <p:sp>
        <p:nvSpPr>
          <p:cNvPr id="8" name="Rectangle 7">
            <a:extLst>
              <a:ext uri="{FF2B5EF4-FFF2-40B4-BE49-F238E27FC236}">
                <a16:creationId xmlns:a16="http://schemas.microsoft.com/office/drawing/2014/main" id="{B80A6D7B-C0D4-A74B-8B5A-9F6311158A3C}"/>
              </a:ext>
            </a:extLst>
          </p:cNvPr>
          <p:cNvSpPr/>
          <p:nvPr userDrawn="1"/>
        </p:nvSpPr>
        <p:spPr>
          <a:xfrm>
            <a:off x="-1" y="-20006"/>
            <a:ext cx="3754813" cy="32151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6906A79F-8DAE-0D9B-04D7-32CDF92DD667}"/>
              </a:ext>
            </a:extLst>
          </p:cNvPr>
          <p:cNvPicPr>
            <a:picLocks noChangeAspect="1"/>
          </p:cNvPicPr>
          <p:nvPr userDrawn="1"/>
        </p:nvPicPr>
        <p:blipFill>
          <a:blip r:embed="rId2" cstate="email">
            <a:extLst>
              <a:ext uri="{28A0092B-C50C-407E-A947-70E740481C1C}">
                <a14:useLocalDpi xmlns:a14="http://schemas.microsoft.com/office/drawing/2010/main"/>
              </a:ext>
            </a:extLst>
          </a:blip>
          <a:stretch>
            <a:fillRect/>
          </a:stretch>
        </p:blipFill>
        <p:spPr>
          <a:xfrm>
            <a:off x="10719906" y="5781460"/>
            <a:ext cx="1158873" cy="896936"/>
          </a:xfrm>
          <a:prstGeom prst="rect">
            <a:avLst/>
          </a:prstGeom>
        </p:spPr>
      </p:pic>
    </p:spTree>
    <p:extLst>
      <p:ext uri="{BB962C8B-B14F-4D97-AF65-F5344CB8AC3E}">
        <p14:creationId xmlns:p14="http://schemas.microsoft.com/office/powerpoint/2010/main" val="401658019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1325563"/>
          </a:xfrm>
          <a:prstGeom prst="rect">
            <a:avLst/>
          </a:prstGeom>
        </p:spPr>
        <p:txBody>
          <a:bodyPr/>
          <a:lstStyle>
            <a:lvl1pPr>
              <a:defRPr b="1"/>
            </a:lvl1pPr>
          </a:lstStyle>
          <a:p>
            <a:r>
              <a:rPr lang="en-US"/>
              <a:t>Click to edit Master title style</a:t>
            </a:r>
          </a:p>
        </p:txBody>
      </p:sp>
      <p:sp>
        <p:nvSpPr>
          <p:cNvPr id="3" name="Vertical Text Placeholder 2"/>
          <p:cNvSpPr>
            <a:spLocks noGrp="1"/>
          </p:cNvSpPr>
          <p:nvPr>
            <p:ph type="body" orient="vert" idx="1"/>
          </p:nvPr>
        </p:nvSpPr>
        <p:spPr>
          <a:xfrm>
            <a:off x="838200" y="1849901"/>
            <a:ext cx="10515600" cy="43513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DF3DF974-09A3-0140-B0D8-FFFD75E0B9E6}" type="datetimeFigureOut">
              <a:rPr lang="en-US" smtClean="0"/>
              <a:t>6/2/23</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EFCC2D6-7703-F24A-92D0-7A9B8F9C7EB6}" type="slidenum">
              <a:rPr lang="en-US" smtClean="0"/>
              <a:t>‹#›</a:t>
            </a:fld>
            <a:endParaRPr lang="en-US"/>
          </a:p>
        </p:txBody>
      </p:sp>
    </p:spTree>
    <p:extLst>
      <p:ext uri="{BB962C8B-B14F-4D97-AF65-F5344CB8AC3E}">
        <p14:creationId xmlns:p14="http://schemas.microsoft.com/office/powerpoint/2010/main" val="395274471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a:prstGeom prst="rect">
            <a:avLst/>
          </a:prstGeom>
        </p:spPr>
        <p:txBody>
          <a:bodyPr vert="eaVert"/>
          <a:lstStyle>
            <a:lvl1pPr>
              <a:defRPr b="1"/>
            </a:lvl1pPr>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DF3DF974-09A3-0140-B0D8-FFFD75E0B9E6}" type="datetimeFigureOut">
              <a:rPr lang="en-US" smtClean="0"/>
              <a:t>6/2/23</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EFCC2D6-7703-F24A-92D0-7A9B8F9C7EB6}" type="slidenum">
              <a:rPr lang="en-US" smtClean="0"/>
              <a:t>‹#›</a:t>
            </a:fld>
            <a:endParaRPr lang="en-US"/>
          </a:p>
        </p:txBody>
      </p:sp>
    </p:spTree>
    <p:extLst>
      <p:ext uri="{BB962C8B-B14F-4D97-AF65-F5344CB8AC3E}">
        <p14:creationId xmlns:p14="http://schemas.microsoft.com/office/powerpoint/2010/main" val="164762697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109F6-9AD4-1961-2B0E-DD319DBFD4BE}"/>
              </a:ext>
            </a:extLst>
          </p:cNvPr>
          <p:cNvSpPr>
            <a:spLocks noGrp="1"/>
          </p:cNvSpPr>
          <p:nvPr>
            <p:ph type="title"/>
          </p:nvPr>
        </p:nvSpPr>
        <p:spPr>
          <a:xfrm>
            <a:off x="838200" y="365125"/>
            <a:ext cx="10515600" cy="1325563"/>
          </a:xfrm>
          <a:prstGeom prst="rect">
            <a:avLst/>
          </a:prstGeom>
        </p:spPr>
        <p:txBody>
          <a:bodyPr/>
          <a:lstStyle/>
          <a:p>
            <a:r>
              <a:rPr lang="en-GB"/>
              <a:t>Click to edit Master title style</a:t>
            </a:r>
            <a:endParaRPr lang="en-ES"/>
          </a:p>
        </p:txBody>
      </p:sp>
    </p:spTree>
    <p:extLst>
      <p:ext uri="{BB962C8B-B14F-4D97-AF65-F5344CB8AC3E}">
        <p14:creationId xmlns:p14="http://schemas.microsoft.com/office/powerpoint/2010/main" val="14054622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C291136-FAD6-4307-AD02-A5C71D22990B}" type="datetimeFigureOut">
              <a:rPr lang="en-US" smtClean="0"/>
              <a:t>6/2/23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B09A44-0164-494E-B328-EBF04AD6C96E}" type="slidenum">
              <a:rPr lang="en-US" smtClean="0"/>
              <a:t>‹#›</a:t>
            </a:fld>
            <a:endParaRPr lang="en-US"/>
          </a:p>
        </p:txBody>
      </p:sp>
    </p:spTree>
    <p:extLst>
      <p:ext uri="{BB962C8B-B14F-4D97-AF65-F5344CB8AC3E}">
        <p14:creationId xmlns:p14="http://schemas.microsoft.com/office/powerpoint/2010/main" val="3383333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C291136-FAD6-4307-AD02-A5C71D22990B}" type="datetimeFigureOut">
              <a:rPr lang="en-US" smtClean="0"/>
              <a:t>6/2/23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B09A44-0164-494E-B328-EBF04AD6C96E}" type="slidenum">
              <a:rPr lang="en-US" smtClean="0"/>
              <a:t>‹#›</a:t>
            </a:fld>
            <a:endParaRPr lang="en-US"/>
          </a:p>
        </p:txBody>
      </p:sp>
    </p:spTree>
    <p:extLst>
      <p:ext uri="{BB962C8B-B14F-4D97-AF65-F5344CB8AC3E}">
        <p14:creationId xmlns:p14="http://schemas.microsoft.com/office/powerpoint/2010/main" val="42047384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291136-FAD6-4307-AD02-A5C71D22990B}" type="datetimeFigureOut">
              <a:rPr lang="en-US" smtClean="0"/>
              <a:t>6/2/23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B09A44-0164-494E-B328-EBF04AD6C96E}" type="slidenum">
              <a:rPr lang="en-US" smtClean="0"/>
              <a:t>‹#›</a:t>
            </a:fld>
            <a:endParaRPr lang="en-US"/>
          </a:p>
        </p:txBody>
      </p:sp>
    </p:spTree>
    <p:extLst>
      <p:ext uri="{BB962C8B-B14F-4D97-AF65-F5344CB8AC3E}">
        <p14:creationId xmlns:p14="http://schemas.microsoft.com/office/powerpoint/2010/main" val="2264108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C291136-FAD6-4307-AD02-A5C71D22990B}" type="datetimeFigureOut">
              <a:rPr lang="en-US" smtClean="0"/>
              <a:t>6/2/23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B09A44-0164-494E-B328-EBF04AD6C96E}" type="slidenum">
              <a:rPr lang="en-US" smtClean="0"/>
              <a:t>‹#›</a:t>
            </a:fld>
            <a:endParaRPr lang="en-US"/>
          </a:p>
        </p:txBody>
      </p:sp>
    </p:spTree>
    <p:extLst>
      <p:ext uri="{BB962C8B-B14F-4D97-AF65-F5344CB8AC3E}">
        <p14:creationId xmlns:p14="http://schemas.microsoft.com/office/powerpoint/2010/main" val="23481266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291136-FAD6-4307-AD02-A5C71D22990B}" type="datetimeFigureOut">
              <a:rPr lang="en-US" smtClean="0"/>
              <a:t>6/2/23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B09A44-0164-494E-B328-EBF04AD6C96E}" type="slidenum">
              <a:rPr lang="en-US" smtClean="0"/>
              <a:t>‹#›</a:t>
            </a:fld>
            <a:endParaRPr lang="en-US"/>
          </a:p>
        </p:txBody>
      </p:sp>
    </p:spTree>
    <p:extLst>
      <p:ext uri="{BB962C8B-B14F-4D97-AF65-F5344CB8AC3E}">
        <p14:creationId xmlns:p14="http://schemas.microsoft.com/office/powerpoint/2010/main" val="3718534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291136-FAD6-4307-AD02-A5C71D22990B}" type="datetimeFigureOut">
              <a:rPr lang="en-US" smtClean="0"/>
              <a:t>6/2/23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B09A44-0164-494E-B328-EBF04AD6C96E}" type="slidenum">
              <a:rPr lang="en-US" smtClean="0"/>
              <a:t>‹#›</a:t>
            </a:fld>
            <a:endParaRPr lang="en-US"/>
          </a:p>
        </p:txBody>
      </p:sp>
    </p:spTree>
    <p:extLst>
      <p:ext uri="{BB962C8B-B14F-4D97-AF65-F5344CB8AC3E}">
        <p14:creationId xmlns:p14="http://schemas.microsoft.com/office/powerpoint/2010/main" val="21500657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C291136-FAD6-4307-AD02-A5C71D22990B}" type="datetimeFigureOut">
              <a:rPr lang="en-US" smtClean="0"/>
              <a:t>6/2/23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B09A44-0164-494E-B328-EBF04AD6C96E}" type="slidenum">
              <a:rPr lang="en-US" smtClean="0"/>
              <a:t>‹#›</a:t>
            </a:fld>
            <a:endParaRPr lang="en-US"/>
          </a:p>
        </p:txBody>
      </p:sp>
    </p:spTree>
    <p:extLst>
      <p:ext uri="{BB962C8B-B14F-4D97-AF65-F5344CB8AC3E}">
        <p14:creationId xmlns:p14="http://schemas.microsoft.com/office/powerpoint/2010/main" val="28361032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theme" Target="../theme/theme2.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291136-FAD6-4307-AD02-A5C71D22990B}" type="datetimeFigureOut">
              <a:rPr lang="en-US" smtClean="0"/>
              <a:t>6/2/23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B09A44-0164-494E-B328-EBF04AD6C96E}" type="slidenum">
              <a:rPr lang="en-US" smtClean="0"/>
              <a:t>‹#›</a:t>
            </a:fld>
            <a:endParaRPr lang="en-US"/>
          </a:p>
        </p:txBody>
      </p:sp>
    </p:spTree>
    <p:extLst>
      <p:ext uri="{BB962C8B-B14F-4D97-AF65-F5344CB8AC3E}">
        <p14:creationId xmlns:p14="http://schemas.microsoft.com/office/powerpoint/2010/main" val="30990381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2" name="Text Placeholder 11">
            <a:extLst>
              <a:ext uri="{FF2B5EF4-FFF2-40B4-BE49-F238E27FC236}">
                <a16:creationId xmlns:a16="http://schemas.microsoft.com/office/drawing/2014/main" id="{9DFE6731-A35E-0058-979D-990707BA15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dirty="0"/>
              <a:t>Click to edit Master text styles</a:t>
            </a:r>
          </a:p>
        </p:txBody>
      </p:sp>
    </p:spTree>
    <p:extLst>
      <p:ext uri="{BB962C8B-B14F-4D97-AF65-F5344CB8AC3E}">
        <p14:creationId xmlns:p14="http://schemas.microsoft.com/office/powerpoint/2010/main" val="19237713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17.xml"/></Relationships>
</file>

<file path=ppt/slides/_rels/slide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7.xml"/></Relationships>
</file>

<file path=ppt/slides/_rels/slide1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17.xml"/></Relationships>
</file>

<file path=ppt/slides/_rels/slide1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0" y="0"/>
            <a:ext cx="12192000" cy="6858000"/>
            <a:chOff x="0" y="0"/>
            <a:chExt cx="24384000" cy="13716000"/>
          </a:xfrm>
        </p:grpSpPr>
        <p:pic>
          <p:nvPicPr>
            <p:cNvPr id="3" name="Picture 3"/>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a:xfrm>
              <a:off x="0" y="0"/>
              <a:ext cx="24384000" cy="13716000"/>
            </a:xfrm>
            <a:prstGeom prst="rect">
              <a:avLst/>
            </a:prstGeom>
          </p:spPr>
        </p:pic>
      </p:grpSp>
      <p:pic>
        <p:nvPicPr>
          <p:cNvPr id="4" name="Picture 4"/>
          <p:cNvPicPr>
            <a:picLocks noChangeAspect="1"/>
          </p:cNvPicPr>
          <p:nvPr/>
        </p:nvPicPr>
        <p:blipFill>
          <a:blip r:embed="rId4" cstate="email">
            <a:extLst>
              <a:ext uri="{28A0092B-C50C-407E-A947-70E740481C1C}">
                <a14:useLocalDpi xmlns:a14="http://schemas.microsoft.com/office/drawing/2010/main"/>
              </a:ext>
            </a:extLst>
          </a:blip>
          <a:srcRect/>
          <a:stretch>
            <a:fillRect/>
          </a:stretch>
        </p:blipFill>
        <p:spPr>
          <a:xfrm>
            <a:off x="8892074" y="2438014"/>
            <a:ext cx="2284314" cy="1768501"/>
          </a:xfrm>
          <a:prstGeom prst="rect">
            <a:avLst/>
          </a:prstGeom>
        </p:spPr>
      </p:pic>
      <p:sp>
        <p:nvSpPr>
          <p:cNvPr id="5" name="TextBox 5"/>
          <p:cNvSpPr txBox="1"/>
          <p:nvPr/>
        </p:nvSpPr>
        <p:spPr>
          <a:xfrm>
            <a:off x="366878" y="5360307"/>
            <a:ext cx="8863261" cy="612155"/>
          </a:xfrm>
          <a:prstGeom prst="rect">
            <a:avLst/>
          </a:prstGeom>
        </p:spPr>
        <p:txBody>
          <a:bodyPr wrap="square" lIns="0" tIns="0" rIns="0" bIns="0" rtlCol="0" anchor="t">
            <a:spAutoFit/>
          </a:bodyPr>
          <a:lstStyle/>
          <a:p>
            <a:pPr>
              <a:lnSpc>
                <a:spcPts val="5133"/>
              </a:lnSpc>
              <a:spcBef>
                <a:spcPct val="0"/>
              </a:spcBef>
            </a:pPr>
            <a:r>
              <a:rPr lang="en-US" sz="3666" dirty="0">
                <a:solidFill>
                  <a:srgbClr val="FFFFFF"/>
                </a:solidFill>
                <a:latin typeface="Karla" pitchFamily="2" charset="77"/>
              </a:rPr>
              <a:t>ZIMS for Studbooks </a:t>
            </a:r>
          </a:p>
        </p:txBody>
      </p:sp>
      <p:sp>
        <p:nvSpPr>
          <p:cNvPr id="8" name="TextBox 7">
            <a:extLst>
              <a:ext uri="{FF2B5EF4-FFF2-40B4-BE49-F238E27FC236}">
                <a16:creationId xmlns:a16="http://schemas.microsoft.com/office/drawing/2014/main" id="{F60802E0-1E9C-2124-3F56-33805AE3A6DA}"/>
              </a:ext>
            </a:extLst>
          </p:cNvPr>
          <p:cNvSpPr txBox="1"/>
          <p:nvPr/>
        </p:nvSpPr>
        <p:spPr>
          <a:xfrm>
            <a:off x="366878" y="6074936"/>
            <a:ext cx="9056522" cy="646331"/>
          </a:xfrm>
          <a:prstGeom prst="rect">
            <a:avLst/>
          </a:prstGeom>
          <a:noFill/>
        </p:spPr>
        <p:txBody>
          <a:bodyPr wrap="square" rtlCol="0">
            <a:spAutoFit/>
          </a:bodyPr>
          <a:lstStyle/>
          <a:p>
            <a:r>
              <a:rPr lang="en-US" dirty="0">
                <a:solidFill>
                  <a:schemeClr val="bg1"/>
                </a:solidFill>
              </a:rPr>
              <a:t>User Defined Fields, Labels and Managed Groups</a:t>
            </a:r>
          </a:p>
          <a:p>
            <a:endParaRPr lang="en-ES" dirty="0">
              <a:solidFill>
                <a:schemeClr val="bg1"/>
              </a:solidFill>
            </a:endParaRPr>
          </a:p>
        </p:txBody>
      </p:sp>
    </p:spTree>
    <p:extLst>
      <p:ext uri="{BB962C8B-B14F-4D97-AF65-F5344CB8AC3E}">
        <p14:creationId xmlns:p14="http://schemas.microsoft.com/office/powerpoint/2010/main" val="7970789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51001" y="707886"/>
            <a:ext cx="11190542" cy="6001643"/>
          </a:xfrm>
          <a:prstGeom prst="rect">
            <a:avLst/>
          </a:prstGeom>
        </p:spPr>
        <p:txBody>
          <a:bodyPr wrap="square">
            <a:spAutoFit/>
          </a:bodyPr>
          <a:lstStyle/>
          <a:p>
            <a:pPr marL="457200" indent="-457200" fontAlgn="base">
              <a:buFont typeface="Arial" panose="020B0604020202020204" pitchFamily="34" charset="0"/>
              <a:buChar char="•"/>
            </a:pPr>
            <a:r>
              <a:rPr lang="en-US" sz="1600" dirty="0"/>
              <a:t>Exclusions</a:t>
            </a:r>
          </a:p>
          <a:p>
            <a:pPr marL="457200" indent="-457200" fontAlgn="base">
              <a:buFont typeface="Arial" panose="020B0604020202020204" pitchFamily="34" charset="0"/>
              <a:buChar char="•"/>
            </a:pPr>
            <a:r>
              <a:rPr lang="en-US" sz="1600" dirty="0"/>
              <a:t>Reason for exclusion from breeding population • Pedigree investigation needed </a:t>
            </a:r>
          </a:p>
          <a:p>
            <a:pPr marL="457200" indent="-457200" fontAlgn="base">
              <a:buFont typeface="Arial" panose="020B0604020202020204" pitchFamily="34" charset="0"/>
              <a:buChar char="•"/>
            </a:pPr>
            <a:r>
              <a:rPr lang="en-US" sz="1600" dirty="0"/>
              <a:t>Animals in need of placement </a:t>
            </a:r>
          </a:p>
          <a:p>
            <a:pPr marL="457200" indent="-457200" fontAlgn="base">
              <a:buFont typeface="Arial" panose="020B0604020202020204" pitchFamily="34" charset="0"/>
              <a:buChar char="•"/>
            </a:pPr>
            <a:r>
              <a:rPr lang="en-US" sz="1600" dirty="0"/>
              <a:t>Animals in need of mate </a:t>
            </a:r>
          </a:p>
          <a:p>
            <a:pPr marL="457200" indent="-457200" fontAlgn="base">
              <a:buFont typeface="Arial" panose="020B0604020202020204" pitchFamily="34" charset="0"/>
              <a:buChar char="•"/>
            </a:pPr>
            <a:r>
              <a:rPr lang="en-US" sz="1600" dirty="0"/>
              <a:t>Animals available for placement </a:t>
            </a:r>
          </a:p>
          <a:p>
            <a:pPr marL="457200" indent="-457200" fontAlgn="base">
              <a:buFont typeface="Arial" panose="020B0604020202020204" pitchFamily="34" charset="0"/>
              <a:buChar char="•"/>
            </a:pPr>
            <a:r>
              <a:rPr lang="en-US" sz="1600" dirty="0"/>
              <a:t>Release candidate </a:t>
            </a:r>
          </a:p>
          <a:p>
            <a:pPr marL="457200" indent="-457200" fontAlgn="base">
              <a:buFont typeface="Arial" panose="020B0604020202020204" pitchFamily="34" charset="0"/>
              <a:buChar char="•"/>
            </a:pPr>
            <a:r>
              <a:rPr lang="en-US" sz="1600" dirty="0"/>
              <a:t>Animals with behavioral considerations </a:t>
            </a:r>
          </a:p>
          <a:p>
            <a:pPr marL="457200" indent="-457200" fontAlgn="base">
              <a:buFont typeface="Arial" panose="020B0604020202020204" pitchFamily="34" charset="0"/>
              <a:buChar char="•"/>
            </a:pPr>
            <a:r>
              <a:rPr lang="en-US" sz="1600" dirty="0"/>
              <a:t>Animals pending transfer </a:t>
            </a:r>
          </a:p>
          <a:p>
            <a:pPr marL="457200" indent="-457200" fontAlgn="base">
              <a:buFont typeface="Arial" panose="020B0604020202020204" pitchFamily="34" charset="0"/>
              <a:buChar char="•"/>
            </a:pPr>
            <a:r>
              <a:rPr lang="en-US" sz="1600" dirty="0"/>
              <a:t>Track mates (Mate of SB ID) </a:t>
            </a:r>
          </a:p>
          <a:p>
            <a:pPr marL="457200" indent="-457200" fontAlgn="base">
              <a:buFont typeface="Arial" panose="020B0604020202020204" pitchFamily="34" charset="0"/>
              <a:buChar char="•"/>
            </a:pPr>
            <a:r>
              <a:rPr lang="en-US" sz="1600" dirty="0"/>
              <a:t>Genetically valuable </a:t>
            </a:r>
          </a:p>
          <a:p>
            <a:pPr marL="457200" indent="-457200" fontAlgn="base">
              <a:buFont typeface="Arial" panose="020B0604020202020204" pitchFamily="34" charset="0"/>
              <a:buChar char="•"/>
            </a:pPr>
            <a:r>
              <a:rPr lang="en-US" sz="1600" dirty="0"/>
              <a:t>Potential founders </a:t>
            </a:r>
          </a:p>
          <a:p>
            <a:pPr marL="457200" indent="-457200" fontAlgn="base">
              <a:buFont typeface="Arial" panose="020B0604020202020204" pitchFamily="34" charset="0"/>
              <a:buChar char="•"/>
            </a:pPr>
            <a:r>
              <a:rPr lang="en-US" sz="1600" dirty="0"/>
              <a:t>Studbooks with multiple users entering data could label animals to communicate to the other editors. </a:t>
            </a:r>
          </a:p>
          <a:p>
            <a:pPr marL="457200" indent="-457200" fontAlgn="base">
              <a:buFont typeface="Arial" panose="020B0604020202020204" pitchFamily="34" charset="0"/>
              <a:buChar char="•"/>
            </a:pPr>
            <a:r>
              <a:rPr lang="en-US" sz="1600" dirty="0"/>
              <a:t>Animals that need genetic testing or have had genetic testing completed </a:t>
            </a:r>
          </a:p>
          <a:p>
            <a:pPr marL="457200" indent="-457200" fontAlgn="base">
              <a:buFont typeface="Arial" panose="020B0604020202020204" pitchFamily="34" charset="0"/>
              <a:buChar char="•"/>
            </a:pPr>
            <a:r>
              <a:rPr lang="en-US" sz="1600" dirty="0"/>
              <a:t>Sample collection needed </a:t>
            </a:r>
          </a:p>
          <a:p>
            <a:pPr marL="457200" indent="-457200" fontAlgn="base">
              <a:buFont typeface="Arial" panose="020B0604020202020204" pitchFamily="34" charset="0"/>
              <a:buChar char="•"/>
            </a:pPr>
            <a:r>
              <a:rPr lang="en-US" sz="1600" dirty="0"/>
              <a:t>Animals used in education programs </a:t>
            </a:r>
          </a:p>
          <a:p>
            <a:pPr marL="457200" indent="-457200" fontAlgn="base">
              <a:buFont typeface="Arial" panose="020B0604020202020204" pitchFamily="34" charset="0"/>
              <a:buChar char="•"/>
            </a:pPr>
            <a:r>
              <a:rPr lang="en-US" sz="1600" dirty="0"/>
              <a:t>AI candidates / animals born through AI, etc.</a:t>
            </a:r>
          </a:p>
          <a:p>
            <a:pPr marL="457200" indent="-457200" fontAlgn="base">
              <a:buFont typeface="Arial" panose="020B0604020202020204" pitchFamily="34" charset="0"/>
              <a:buChar char="•"/>
            </a:pPr>
            <a:r>
              <a:rPr lang="en-US" sz="1600" dirty="0"/>
              <a:t>Outside of managed program</a:t>
            </a:r>
          </a:p>
          <a:p>
            <a:pPr marL="457200" indent="-457200" fontAlgn="base">
              <a:buFont typeface="Arial" panose="020B0604020202020204" pitchFamily="34" charset="0"/>
              <a:buChar char="•"/>
            </a:pPr>
            <a:r>
              <a:rPr lang="en-US" sz="1600" dirty="0"/>
              <a:t>Surplus </a:t>
            </a:r>
          </a:p>
          <a:p>
            <a:pPr marL="457200" indent="-457200" fontAlgn="base">
              <a:buFont typeface="Arial" panose="020B0604020202020204" pitchFamily="34" charset="0"/>
              <a:buChar char="•"/>
            </a:pPr>
            <a:r>
              <a:rPr lang="en-US" sz="1600" dirty="0"/>
              <a:t>Ownership </a:t>
            </a:r>
          </a:p>
          <a:p>
            <a:pPr marL="457200" indent="-457200" fontAlgn="base">
              <a:buFont typeface="Arial" panose="020B0604020202020204" pitchFamily="34" charset="0"/>
              <a:buChar char="•"/>
            </a:pPr>
            <a:r>
              <a:rPr lang="en-US" sz="1600" dirty="0"/>
              <a:t>Color morphs </a:t>
            </a:r>
          </a:p>
          <a:p>
            <a:pPr marL="457200" indent="-457200" fontAlgn="base">
              <a:buFont typeface="Arial" panose="020B0604020202020204" pitchFamily="34" charset="0"/>
              <a:buChar char="•"/>
            </a:pPr>
            <a:r>
              <a:rPr lang="en-US" sz="1600" dirty="0"/>
              <a:t>Medical considerations </a:t>
            </a:r>
          </a:p>
          <a:p>
            <a:pPr marL="457200" indent="-457200" fontAlgn="base">
              <a:buFont typeface="Arial" panose="020B0604020202020204" pitchFamily="34" charset="0"/>
              <a:buChar char="•"/>
            </a:pPr>
            <a:r>
              <a:rPr lang="en-US" sz="1600" dirty="0"/>
              <a:t>Aggressive animals </a:t>
            </a:r>
          </a:p>
          <a:p>
            <a:pPr marL="457200" indent="-457200" fontAlgn="base">
              <a:buFont typeface="Arial" panose="020B0604020202020204" pitchFamily="34" charset="0"/>
              <a:buChar char="•"/>
            </a:pPr>
            <a:r>
              <a:rPr lang="en-US" sz="1600" dirty="0"/>
              <a:t>Indicate which animals are the alphas within group</a:t>
            </a:r>
          </a:p>
          <a:p>
            <a:pPr marL="457200" indent="-457200" fontAlgn="base">
              <a:buFont typeface="Arial" panose="020B0604020202020204" pitchFamily="34" charset="0"/>
              <a:buChar char="•"/>
            </a:pPr>
            <a:r>
              <a:rPr lang="en-US" sz="1600" dirty="0"/>
              <a:t>Hybrid, generic, unknown taxonomy</a:t>
            </a:r>
          </a:p>
        </p:txBody>
      </p:sp>
      <p:sp>
        <p:nvSpPr>
          <p:cNvPr id="4" name="TextBox 3">
            <a:extLst>
              <a:ext uri="{FF2B5EF4-FFF2-40B4-BE49-F238E27FC236}">
                <a16:creationId xmlns:a16="http://schemas.microsoft.com/office/drawing/2014/main" id="{68E76A55-1FF6-4A27-B9A4-ABFE27D51B98}"/>
              </a:ext>
            </a:extLst>
          </p:cNvPr>
          <p:cNvSpPr txBox="1"/>
          <p:nvPr/>
        </p:nvSpPr>
        <p:spPr>
          <a:xfrm>
            <a:off x="178024" y="0"/>
            <a:ext cx="10826496" cy="707886"/>
          </a:xfrm>
          <a:prstGeom prst="rect">
            <a:avLst/>
          </a:prstGeom>
          <a:noFill/>
        </p:spPr>
        <p:txBody>
          <a:bodyPr wrap="square" rtlCol="0">
            <a:spAutoFit/>
          </a:bodyPr>
          <a:lstStyle/>
          <a:p>
            <a:pPr lvl="0" algn="ctr">
              <a:defRPr/>
            </a:pPr>
            <a:r>
              <a:rPr lang="en-US" sz="4000" b="1" noProof="0" dirty="0">
                <a:solidFill>
                  <a:srgbClr val="000000"/>
                </a:solidFill>
              </a:rPr>
              <a:t>Label Examples </a:t>
            </a:r>
            <a:endParaRPr kumimoji="0" lang="en-US" sz="4000" b="1" i="0" u="none" strike="noStrike" kern="1200" cap="none" spc="0" normalizeH="0" baseline="0" noProof="0" dirty="0">
              <a:ln>
                <a:noFill/>
              </a:ln>
              <a:solidFill>
                <a:prstClr val="white"/>
              </a:solidFill>
              <a:effectLst/>
              <a:uLnTx/>
              <a:uFillTx/>
              <a:latin typeface="Calibri" panose="020F0502020204030204"/>
            </a:endParaRPr>
          </a:p>
        </p:txBody>
      </p:sp>
    </p:spTree>
    <p:extLst>
      <p:ext uri="{BB962C8B-B14F-4D97-AF65-F5344CB8AC3E}">
        <p14:creationId xmlns:p14="http://schemas.microsoft.com/office/powerpoint/2010/main" val="20715336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Label vs. UDFs</a:t>
            </a:r>
          </a:p>
        </p:txBody>
      </p:sp>
      <p:sp>
        <p:nvSpPr>
          <p:cNvPr id="3" name="Content Placeholder 2"/>
          <p:cNvSpPr>
            <a:spLocks noGrp="1"/>
          </p:cNvSpPr>
          <p:nvPr>
            <p:ph sz="half" idx="1"/>
          </p:nvPr>
        </p:nvSpPr>
        <p:spPr>
          <a:xfrm>
            <a:off x="584035" y="1275679"/>
            <a:ext cx="11282242" cy="4351338"/>
          </a:xfrm>
        </p:spPr>
        <p:txBody>
          <a:bodyPr>
            <a:normAutofit lnSpcReduction="10000"/>
          </a:bodyPr>
          <a:lstStyle/>
          <a:p>
            <a:pPr marL="0" indent="0" fontAlgn="base">
              <a:buNone/>
            </a:pPr>
            <a:r>
              <a:rPr lang="en-US" sz="2500" dirty="0">
                <a:solidFill>
                  <a:srgbClr val="000000"/>
                </a:solidFill>
                <a:latin typeface="Karla" panose="020B0604020202020204" charset="0"/>
              </a:rPr>
              <a:t>Both UDFs and labels allow the user flexibility when defining a subset of the population. They can both be used to track similar data (subspecies, hybrids, management plans, etc.). </a:t>
            </a:r>
          </a:p>
          <a:p>
            <a:pPr lvl="1" fontAlgn="base"/>
            <a:r>
              <a:rPr lang="en-US" sz="2500" dirty="0">
                <a:solidFill>
                  <a:srgbClr val="000000"/>
                </a:solidFill>
                <a:latin typeface="Karla" panose="020B0604020202020204" charset="0"/>
              </a:rPr>
              <a:t>Users can add as many labels or UDFs to an animal as needed for management.</a:t>
            </a:r>
          </a:p>
          <a:p>
            <a:pPr marL="0" indent="0" fontAlgn="base">
              <a:buNone/>
            </a:pPr>
            <a:endParaRPr lang="en-US" sz="2500" dirty="0">
              <a:solidFill>
                <a:srgbClr val="000000"/>
              </a:solidFill>
              <a:latin typeface="Karla" panose="020B0604020202020204" charset="0"/>
            </a:endParaRPr>
          </a:p>
          <a:p>
            <a:pPr marL="0" indent="0" fontAlgn="base">
              <a:buNone/>
            </a:pPr>
            <a:r>
              <a:rPr lang="en-US" sz="2500" dirty="0">
                <a:solidFill>
                  <a:srgbClr val="000000"/>
                </a:solidFill>
                <a:latin typeface="Karla" panose="020B0604020202020204" charset="0"/>
              </a:rPr>
              <a:t>Labels are easier to track data that may change multiple times over an animal’s lifetime </a:t>
            </a:r>
          </a:p>
          <a:p>
            <a:pPr marL="0" indent="0" fontAlgn="base">
              <a:buNone/>
            </a:pPr>
            <a:endParaRPr lang="en-US" sz="2500" dirty="0">
              <a:solidFill>
                <a:srgbClr val="000000"/>
              </a:solidFill>
              <a:latin typeface="Karla" panose="020B0604020202020204" charset="0"/>
            </a:endParaRPr>
          </a:p>
          <a:p>
            <a:pPr marL="0" indent="0" fontAlgn="base">
              <a:buNone/>
            </a:pPr>
            <a:r>
              <a:rPr lang="en-US" sz="2500" dirty="0">
                <a:solidFill>
                  <a:srgbClr val="000000"/>
                </a:solidFill>
                <a:latin typeface="Karla" panose="020B0604020202020204" charset="0"/>
              </a:rPr>
              <a:t>UDFs have more labor intensive management but they allow user to have multiple terms for one value.</a:t>
            </a:r>
          </a:p>
          <a:p>
            <a:pPr marL="0" indent="0" fontAlgn="base">
              <a:buNone/>
            </a:pPr>
            <a:endParaRPr lang="en-US" dirty="0">
              <a:solidFill>
                <a:srgbClr val="000000"/>
              </a:solidFill>
              <a:latin typeface="Arial" panose="020B0604020202020204" pitchFamily="34" charset="0"/>
            </a:endParaRPr>
          </a:p>
        </p:txBody>
      </p:sp>
    </p:spTree>
    <p:extLst>
      <p:ext uri="{BB962C8B-B14F-4D97-AF65-F5344CB8AC3E}">
        <p14:creationId xmlns:p14="http://schemas.microsoft.com/office/powerpoint/2010/main" val="580155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610313" y="533263"/>
          <a:ext cx="8132497" cy="2011680"/>
        </p:xfrm>
        <a:graphic>
          <a:graphicData uri="http://schemas.openxmlformats.org/drawingml/2006/table">
            <a:tbl>
              <a:tblPr firstRow="1" bandRow="1">
                <a:tableStyleId>{5C22544A-7EE6-4342-B048-85BDC9FD1C3A}</a:tableStyleId>
              </a:tblPr>
              <a:tblGrid>
                <a:gridCol w="5999630">
                  <a:extLst>
                    <a:ext uri="{9D8B030D-6E8A-4147-A177-3AD203B41FA5}">
                      <a16:colId xmlns:a16="http://schemas.microsoft.com/office/drawing/2014/main" val="1198141672"/>
                    </a:ext>
                  </a:extLst>
                </a:gridCol>
                <a:gridCol w="967429">
                  <a:extLst>
                    <a:ext uri="{9D8B030D-6E8A-4147-A177-3AD203B41FA5}">
                      <a16:colId xmlns:a16="http://schemas.microsoft.com/office/drawing/2014/main" val="2201993198"/>
                    </a:ext>
                  </a:extLst>
                </a:gridCol>
                <a:gridCol w="1165438">
                  <a:extLst>
                    <a:ext uri="{9D8B030D-6E8A-4147-A177-3AD203B41FA5}">
                      <a16:colId xmlns:a16="http://schemas.microsoft.com/office/drawing/2014/main" val="4127230673"/>
                    </a:ext>
                  </a:extLst>
                </a:gridCol>
              </a:tblGrid>
              <a:tr h="318145">
                <a:tc>
                  <a:txBody>
                    <a:bodyPr/>
                    <a:lstStyle/>
                    <a:p>
                      <a:endParaRPr lang="en-US" sz="16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UDFs</a:t>
                      </a:r>
                    </a:p>
                  </a:txBody>
                  <a:tcPr marL="45720" marR="45720">
                    <a:lnL w="12700" cap="flat" cmpd="sng" algn="ctr">
                      <a:solidFill>
                        <a:schemeClr val="tx1"/>
                      </a:solidFill>
                      <a:prstDash val="solid"/>
                      <a:round/>
                      <a:headEnd type="none" w="med" len="med"/>
                      <a:tailEnd type="none" w="med" len="med"/>
                    </a:lnL>
                  </a:tcPr>
                </a:tc>
                <a:tc>
                  <a:txBody>
                    <a:bodyPr/>
                    <a:lstStyle/>
                    <a:p>
                      <a:pPr algn="ctr"/>
                      <a:r>
                        <a:rPr lang="en-US" sz="1600" dirty="0"/>
                        <a:t>Labels </a:t>
                      </a:r>
                    </a:p>
                  </a:txBody>
                  <a:tcPr marL="45720" marR="45720"/>
                </a:tc>
                <a:extLst>
                  <a:ext uri="{0D108BD9-81ED-4DB2-BD59-A6C34878D82A}">
                    <a16:rowId xmlns:a16="http://schemas.microsoft.com/office/drawing/2014/main" val="1512496355"/>
                  </a:ext>
                </a:extLst>
              </a:tr>
              <a:tr h="3181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Type + multiple</a:t>
                      </a:r>
                      <a:r>
                        <a:rPr lang="en-US" sz="1600" baseline="0" dirty="0"/>
                        <a:t> terms</a:t>
                      </a:r>
                      <a:endParaRPr lang="en-US" sz="1600" dirty="0"/>
                    </a:p>
                  </a:txBody>
                  <a:tcPr marL="45720" marR="45720">
                    <a:lnT w="12700" cap="flat" cmpd="sng" algn="ctr">
                      <a:solidFill>
                        <a:schemeClr val="tx1"/>
                      </a:solidFill>
                      <a:prstDash val="solid"/>
                      <a:round/>
                      <a:headEnd type="none" w="med" len="med"/>
                      <a:tailEnd type="none" w="med" len="med"/>
                    </a:lnT>
                  </a:tcPr>
                </a:tc>
                <a:tc>
                  <a:txBody>
                    <a:bodyPr/>
                    <a:lstStyle/>
                    <a:p>
                      <a:pPr algn="ctr"/>
                      <a:r>
                        <a:rPr lang="en-US" sz="1600" dirty="0"/>
                        <a:t>X</a:t>
                      </a:r>
                    </a:p>
                  </a:txBody>
                  <a:tcPr marL="45720" marR="45720"/>
                </a:tc>
                <a:tc>
                  <a:txBody>
                    <a:bodyPr/>
                    <a:lstStyle/>
                    <a:p>
                      <a:pPr algn="ctr"/>
                      <a:endParaRPr lang="en-US" sz="1600" dirty="0"/>
                    </a:p>
                  </a:txBody>
                  <a:tcPr marL="45720" marR="45720"/>
                </a:tc>
                <a:extLst>
                  <a:ext uri="{0D108BD9-81ED-4DB2-BD59-A6C34878D82A}">
                    <a16:rowId xmlns:a16="http://schemas.microsoft.com/office/drawing/2014/main" val="1607363890"/>
                  </a:ext>
                </a:extLst>
              </a:tr>
              <a:tr h="3181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Description option</a:t>
                      </a:r>
                      <a:r>
                        <a:rPr lang="en-US" sz="1600" baseline="0" dirty="0"/>
                        <a:t> to define value</a:t>
                      </a:r>
                      <a:endParaRPr lang="en-US" sz="1600" dirty="0"/>
                    </a:p>
                  </a:txBody>
                  <a:tcPr marL="45720" marR="45720"/>
                </a:tc>
                <a:tc>
                  <a:txBody>
                    <a:bodyPr/>
                    <a:lstStyle/>
                    <a:p>
                      <a:pPr algn="ctr"/>
                      <a:r>
                        <a:rPr lang="en-US" sz="1600" dirty="0"/>
                        <a:t>X</a:t>
                      </a:r>
                    </a:p>
                  </a:txBody>
                  <a:tcPr marL="45720" marR="45720"/>
                </a:tc>
                <a:tc>
                  <a:txBody>
                    <a:bodyPr/>
                    <a:lstStyle/>
                    <a:p>
                      <a:pPr algn="ctr"/>
                      <a:endParaRPr lang="en-US" sz="1600" dirty="0"/>
                    </a:p>
                  </a:txBody>
                  <a:tcPr marL="45720" marR="45720"/>
                </a:tc>
                <a:extLst>
                  <a:ext uri="{0D108BD9-81ED-4DB2-BD59-A6C34878D82A}">
                    <a16:rowId xmlns:a16="http://schemas.microsoft.com/office/drawing/2014/main" val="334367116"/>
                  </a:ext>
                </a:extLst>
              </a:tr>
              <a:tr h="318145">
                <a:tc>
                  <a:txBody>
                    <a:bodyPr/>
                    <a:lstStyle/>
                    <a:p>
                      <a:r>
                        <a:rPr lang="en-US" sz="1600" dirty="0"/>
                        <a:t>Advanced filters (and/or)</a:t>
                      </a:r>
                    </a:p>
                  </a:txBody>
                  <a:tcPr marL="45720" marR="45720"/>
                </a:tc>
                <a:tc>
                  <a:txBody>
                    <a:bodyPr/>
                    <a:lstStyle/>
                    <a:p>
                      <a:pPr algn="ctr"/>
                      <a:r>
                        <a:rPr lang="en-US" sz="1600" dirty="0"/>
                        <a:t>X</a:t>
                      </a:r>
                    </a:p>
                  </a:txBody>
                  <a:tcPr marL="45720" marR="45720"/>
                </a:tc>
                <a:tc>
                  <a:txBody>
                    <a:bodyPr/>
                    <a:lstStyle/>
                    <a:p>
                      <a:pPr algn="ctr"/>
                      <a:endParaRPr lang="en-US" sz="1600" dirty="0"/>
                    </a:p>
                  </a:txBody>
                  <a:tcPr marL="45720" marR="45720"/>
                </a:tc>
                <a:extLst>
                  <a:ext uri="{0D108BD9-81ED-4DB2-BD59-A6C34878D82A}">
                    <a16:rowId xmlns:a16="http://schemas.microsoft.com/office/drawing/2014/main" val="2914402877"/>
                  </a:ext>
                </a:extLst>
              </a:tr>
              <a:tr h="318145">
                <a:tc>
                  <a:txBody>
                    <a:bodyPr/>
                    <a:lstStyle/>
                    <a:p>
                      <a:r>
                        <a:rPr lang="en-US" sz="1600" dirty="0"/>
                        <a:t>Individual column</a:t>
                      </a:r>
                      <a:r>
                        <a:rPr lang="en-US" sz="1600" baseline="0" dirty="0"/>
                        <a:t> in animal lists</a:t>
                      </a:r>
                      <a:endParaRPr lang="en-US" sz="1600" dirty="0"/>
                    </a:p>
                  </a:txBody>
                  <a:tcPr marL="45720" marR="45720"/>
                </a:tc>
                <a:tc>
                  <a:txBody>
                    <a:bodyPr/>
                    <a:lstStyle/>
                    <a:p>
                      <a:pPr algn="ctr"/>
                      <a:r>
                        <a:rPr lang="en-US" sz="1600" dirty="0"/>
                        <a:t>X</a:t>
                      </a:r>
                    </a:p>
                  </a:txBody>
                  <a:tcPr marL="45720" marR="45720"/>
                </a:tc>
                <a:tc>
                  <a:txBody>
                    <a:bodyPr/>
                    <a:lstStyle/>
                    <a:p>
                      <a:pPr algn="ctr"/>
                      <a:endParaRPr lang="en-US" sz="1600" dirty="0"/>
                    </a:p>
                  </a:txBody>
                  <a:tcPr marL="45720" marR="45720"/>
                </a:tc>
                <a:extLst>
                  <a:ext uri="{0D108BD9-81ED-4DB2-BD59-A6C34878D82A}">
                    <a16:rowId xmlns:a16="http://schemas.microsoft.com/office/drawing/2014/main" val="1687834828"/>
                  </a:ext>
                </a:extLst>
              </a:tr>
              <a:tr h="318145">
                <a:tc>
                  <a:txBody>
                    <a:bodyPr/>
                    <a:lstStyle/>
                    <a:p>
                      <a:r>
                        <a:rPr lang="en-US" sz="1600" dirty="0"/>
                        <a:t>Export to PMx filter</a:t>
                      </a:r>
                    </a:p>
                  </a:txBody>
                  <a:tcPr marL="45720" marR="45720"/>
                </a:tc>
                <a:tc>
                  <a:txBody>
                    <a:bodyPr/>
                    <a:lstStyle/>
                    <a:p>
                      <a:pPr algn="ctr"/>
                      <a:r>
                        <a:rPr lang="en-US" sz="1600" dirty="0"/>
                        <a:t>X</a:t>
                      </a:r>
                    </a:p>
                  </a:txBody>
                  <a:tcPr marL="45720" marR="45720"/>
                </a:tc>
                <a:tc>
                  <a:txBody>
                    <a:bodyPr/>
                    <a:lstStyle/>
                    <a:p>
                      <a:pPr algn="ctr"/>
                      <a:endParaRPr lang="en-US" sz="1600" dirty="0"/>
                    </a:p>
                  </a:txBody>
                  <a:tcPr marL="45720" marR="45720"/>
                </a:tc>
                <a:extLst>
                  <a:ext uri="{0D108BD9-81ED-4DB2-BD59-A6C34878D82A}">
                    <a16:rowId xmlns:a16="http://schemas.microsoft.com/office/drawing/2014/main" val="1100480947"/>
                  </a:ext>
                </a:extLst>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135096343"/>
              </p:ext>
            </p:extLst>
          </p:nvPr>
        </p:nvGraphicFramePr>
        <p:xfrm>
          <a:off x="1610313" y="3366875"/>
          <a:ext cx="8132497" cy="2682240"/>
        </p:xfrm>
        <a:graphic>
          <a:graphicData uri="http://schemas.openxmlformats.org/drawingml/2006/table">
            <a:tbl>
              <a:tblPr firstRow="1" bandRow="1">
                <a:tableStyleId>{5C22544A-7EE6-4342-B048-85BDC9FD1C3A}</a:tableStyleId>
              </a:tblPr>
              <a:tblGrid>
                <a:gridCol w="5999630">
                  <a:extLst>
                    <a:ext uri="{9D8B030D-6E8A-4147-A177-3AD203B41FA5}">
                      <a16:colId xmlns:a16="http://schemas.microsoft.com/office/drawing/2014/main" val="1198141672"/>
                    </a:ext>
                  </a:extLst>
                </a:gridCol>
                <a:gridCol w="967429">
                  <a:extLst>
                    <a:ext uri="{9D8B030D-6E8A-4147-A177-3AD203B41FA5}">
                      <a16:colId xmlns:a16="http://schemas.microsoft.com/office/drawing/2014/main" val="2201993198"/>
                    </a:ext>
                  </a:extLst>
                </a:gridCol>
                <a:gridCol w="1165438">
                  <a:extLst>
                    <a:ext uri="{9D8B030D-6E8A-4147-A177-3AD203B41FA5}">
                      <a16:colId xmlns:a16="http://schemas.microsoft.com/office/drawing/2014/main" val="4127230673"/>
                    </a:ext>
                  </a:extLst>
                </a:gridCol>
              </a:tblGrid>
              <a:tr h="318145">
                <a:tc>
                  <a:txBody>
                    <a:bodyPr/>
                    <a:lstStyle/>
                    <a:p>
                      <a:endParaRPr lang="en-US" sz="16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UDFs</a:t>
                      </a:r>
                    </a:p>
                  </a:txBody>
                  <a:tcPr marL="45720" marR="45720">
                    <a:lnL w="12700" cap="flat" cmpd="sng" algn="ctr">
                      <a:solidFill>
                        <a:schemeClr val="tx1"/>
                      </a:solidFill>
                      <a:prstDash val="solid"/>
                      <a:round/>
                      <a:headEnd type="none" w="med" len="med"/>
                      <a:tailEnd type="none" w="med" len="med"/>
                    </a:lnL>
                  </a:tcPr>
                </a:tc>
                <a:tc>
                  <a:txBody>
                    <a:bodyPr/>
                    <a:lstStyle/>
                    <a:p>
                      <a:pPr algn="ctr"/>
                      <a:r>
                        <a:rPr lang="en-US" sz="1600" dirty="0"/>
                        <a:t>Labels </a:t>
                      </a:r>
                    </a:p>
                  </a:txBody>
                  <a:tcPr marL="45720" marR="45720"/>
                </a:tc>
                <a:extLst>
                  <a:ext uri="{0D108BD9-81ED-4DB2-BD59-A6C34878D82A}">
                    <a16:rowId xmlns:a16="http://schemas.microsoft.com/office/drawing/2014/main" val="1512496355"/>
                  </a:ext>
                </a:extLst>
              </a:tr>
              <a:tr h="3181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Can be assigned to managed groups</a:t>
                      </a:r>
                    </a:p>
                  </a:txBody>
                  <a:tcPr marL="45720" marR="45720">
                    <a:lnT w="12700" cap="flat" cmpd="sng" algn="ctr">
                      <a:solidFill>
                        <a:schemeClr val="tx1"/>
                      </a:solidFill>
                      <a:prstDash val="solid"/>
                      <a:round/>
                      <a:headEnd type="none" w="med" len="med"/>
                      <a:tailEnd type="none" w="med" len="med"/>
                    </a:lnT>
                  </a:tcPr>
                </a:tc>
                <a:tc>
                  <a:txBody>
                    <a:bodyPr/>
                    <a:lstStyle/>
                    <a:p>
                      <a:pPr algn="ctr"/>
                      <a:endParaRPr lang="en-US" sz="1600" dirty="0"/>
                    </a:p>
                  </a:txBody>
                  <a:tcPr marL="45720" marR="45720"/>
                </a:tc>
                <a:tc>
                  <a:txBody>
                    <a:bodyPr/>
                    <a:lstStyle/>
                    <a:p>
                      <a:pPr algn="ctr"/>
                      <a:r>
                        <a:rPr lang="en-US" sz="1600" dirty="0"/>
                        <a:t>X</a:t>
                      </a:r>
                    </a:p>
                  </a:txBody>
                  <a:tcPr marL="45720" marR="45720"/>
                </a:tc>
                <a:extLst>
                  <a:ext uri="{0D108BD9-81ED-4DB2-BD59-A6C34878D82A}">
                    <a16:rowId xmlns:a16="http://schemas.microsoft.com/office/drawing/2014/main" val="359286078"/>
                  </a:ext>
                </a:extLst>
              </a:tr>
              <a:tr h="318145">
                <a:tc>
                  <a:txBody>
                    <a:bodyPr/>
                    <a:lstStyle/>
                    <a:p>
                      <a:r>
                        <a:rPr lang="en-US" sz="1600" dirty="0"/>
                        <a:t>Batch add/remove from individuals</a:t>
                      </a:r>
                    </a:p>
                  </a:txBody>
                  <a:tcPr marL="45720" marR="45720"/>
                </a:tc>
                <a:tc>
                  <a:txBody>
                    <a:bodyPr/>
                    <a:lstStyle/>
                    <a:p>
                      <a:pPr algn="ctr"/>
                      <a:endParaRPr lang="en-US" sz="1600" dirty="0"/>
                    </a:p>
                  </a:txBody>
                  <a:tcPr marL="45720" marR="45720"/>
                </a:tc>
                <a:tc>
                  <a:txBody>
                    <a:bodyPr/>
                    <a:lstStyle/>
                    <a:p>
                      <a:pPr algn="ctr"/>
                      <a:r>
                        <a:rPr lang="en-US" sz="1600" dirty="0"/>
                        <a:t>X</a:t>
                      </a:r>
                    </a:p>
                  </a:txBody>
                  <a:tcPr marL="45720" marR="45720"/>
                </a:tc>
                <a:extLst>
                  <a:ext uri="{0D108BD9-81ED-4DB2-BD59-A6C34878D82A}">
                    <a16:rowId xmlns:a16="http://schemas.microsoft.com/office/drawing/2014/main" val="1529302193"/>
                  </a:ext>
                </a:extLst>
              </a:tr>
              <a:tr h="318145">
                <a:tc>
                  <a:txBody>
                    <a:bodyPr/>
                    <a:lstStyle/>
                    <a:p>
                      <a:r>
                        <a:rPr lang="en-US" sz="1600" dirty="0"/>
                        <a:t>Delete from studbook</a:t>
                      </a:r>
                    </a:p>
                  </a:txBody>
                  <a:tcPr marL="45720" marR="45720"/>
                </a:tc>
                <a:tc>
                  <a:txBody>
                    <a:bodyPr/>
                    <a:lstStyle/>
                    <a:p>
                      <a:pPr algn="ctr"/>
                      <a:endParaRPr lang="en-US" sz="1600" dirty="0"/>
                    </a:p>
                  </a:txBody>
                  <a:tcPr marL="45720" marR="45720"/>
                </a:tc>
                <a:tc>
                  <a:txBody>
                    <a:bodyPr/>
                    <a:lstStyle/>
                    <a:p>
                      <a:pPr algn="ctr"/>
                      <a:r>
                        <a:rPr lang="en-US" sz="1600" dirty="0"/>
                        <a:t>X</a:t>
                      </a:r>
                    </a:p>
                  </a:txBody>
                  <a:tcPr marL="45720" marR="45720"/>
                </a:tc>
                <a:extLst>
                  <a:ext uri="{0D108BD9-81ED-4DB2-BD59-A6C34878D82A}">
                    <a16:rowId xmlns:a16="http://schemas.microsoft.com/office/drawing/2014/main" val="2990916194"/>
                  </a:ext>
                </a:extLst>
              </a:tr>
              <a:tr h="318145">
                <a:tc>
                  <a:txBody>
                    <a:bodyPr/>
                    <a:lstStyle/>
                    <a:p>
                      <a:r>
                        <a:rPr lang="en-US" sz="1600" dirty="0"/>
                        <a:t>Quickly add from animal detail</a:t>
                      </a:r>
                    </a:p>
                  </a:txBody>
                  <a:tcPr marL="45720" marR="45720"/>
                </a:tc>
                <a:tc>
                  <a:txBody>
                    <a:bodyPr/>
                    <a:lstStyle/>
                    <a:p>
                      <a:pPr algn="ctr"/>
                      <a:endParaRPr lang="en-US" sz="1600" dirty="0"/>
                    </a:p>
                  </a:txBody>
                  <a:tcPr marL="45720" marR="45720"/>
                </a:tc>
                <a:tc>
                  <a:txBody>
                    <a:bodyPr/>
                    <a:lstStyle/>
                    <a:p>
                      <a:pPr algn="ctr"/>
                      <a:r>
                        <a:rPr lang="en-US" sz="1600" dirty="0"/>
                        <a:t>X</a:t>
                      </a:r>
                    </a:p>
                  </a:txBody>
                  <a:tcPr marL="45720" marR="45720"/>
                </a:tc>
                <a:extLst>
                  <a:ext uri="{0D108BD9-81ED-4DB2-BD59-A6C34878D82A}">
                    <a16:rowId xmlns:a16="http://schemas.microsoft.com/office/drawing/2014/main" val="2844071396"/>
                  </a:ext>
                </a:extLst>
              </a:tr>
              <a:tr h="318145">
                <a:tc>
                  <a:txBody>
                    <a:bodyPr/>
                    <a:lstStyle/>
                    <a:p>
                      <a:r>
                        <a:rPr lang="en-US" sz="1600" dirty="0"/>
                        <a:t>Visible on basic</a:t>
                      </a:r>
                      <a:r>
                        <a:rPr lang="en-US" sz="1600" baseline="0" dirty="0"/>
                        <a:t> animal detail</a:t>
                      </a:r>
                      <a:endParaRPr lang="en-US" sz="1600" dirty="0"/>
                    </a:p>
                  </a:txBody>
                  <a:tcPr marL="45720" marR="45720"/>
                </a:tc>
                <a:tc>
                  <a:txBody>
                    <a:bodyPr/>
                    <a:lstStyle/>
                    <a:p>
                      <a:pPr algn="ctr"/>
                      <a:endParaRPr lang="en-US" sz="1600" dirty="0"/>
                    </a:p>
                  </a:txBody>
                  <a:tcPr marL="45720" marR="45720"/>
                </a:tc>
                <a:tc>
                  <a:txBody>
                    <a:bodyPr/>
                    <a:lstStyle/>
                    <a:p>
                      <a:pPr algn="ctr"/>
                      <a:r>
                        <a:rPr lang="en-US" sz="1600" dirty="0"/>
                        <a:t>X</a:t>
                      </a:r>
                    </a:p>
                  </a:txBody>
                  <a:tcPr marL="45720" marR="45720"/>
                </a:tc>
                <a:extLst>
                  <a:ext uri="{0D108BD9-81ED-4DB2-BD59-A6C34878D82A}">
                    <a16:rowId xmlns:a16="http://schemas.microsoft.com/office/drawing/2014/main" val="162867767"/>
                  </a:ext>
                </a:extLst>
              </a:tr>
              <a:tr h="318145">
                <a:tc>
                  <a:txBody>
                    <a:bodyPr/>
                    <a:lstStyle/>
                    <a:p>
                      <a:r>
                        <a:rPr lang="en-US" sz="1600" baseline="0" dirty="0"/>
                        <a:t>B</a:t>
                      </a:r>
                      <a:r>
                        <a:rPr lang="en-US" sz="1600" dirty="0"/>
                        <a:t>asic</a:t>
                      </a:r>
                      <a:r>
                        <a:rPr lang="en-US" sz="1600" baseline="0" dirty="0"/>
                        <a:t> filters</a:t>
                      </a:r>
                      <a:endParaRPr lang="en-US" sz="1600" dirty="0"/>
                    </a:p>
                  </a:txBody>
                  <a:tcPr marL="45720" marR="45720"/>
                </a:tc>
                <a:tc>
                  <a:txBody>
                    <a:bodyPr/>
                    <a:lstStyle/>
                    <a:p>
                      <a:pPr algn="ctr"/>
                      <a:endParaRPr lang="en-US" sz="1600" dirty="0"/>
                    </a:p>
                  </a:txBody>
                  <a:tcPr marL="45720" marR="45720"/>
                </a:tc>
                <a:tc>
                  <a:txBody>
                    <a:bodyPr/>
                    <a:lstStyle/>
                    <a:p>
                      <a:pPr algn="ctr"/>
                      <a:r>
                        <a:rPr lang="en-US" sz="1600" dirty="0"/>
                        <a:t>X</a:t>
                      </a:r>
                    </a:p>
                  </a:txBody>
                  <a:tcPr marL="45720" marR="45720"/>
                </a:tc>
                <a:extLst>
                  <a:ext uri="{0D108BD9-81ED-4DB2-BD59-A6C34878D82A}">
                    <a16:rowId xmlns:a16="http://schemas.microsoft.com/office/drawing/2014/main" val="3457433649"/>
                  </a:ext>
                </a:extLst>
              </a:tr>
              <a:tr h="318145">
                <a:tc>
                  <a:txBody>
                    <a:bodyPr/>
                    <a:lstStyle/>
                    <a:p>
                      <a:r>
                        <a:rPr lang="en-US" sz="1600" dirty="0"/>
                        <a:t>Grouped</a:t>
                      </a:r>
                      <a:r>
                        <a:rPr lang="en-US" sz="1600" baseline="0" dirty="0"/>
                        <a:t> column in animal lists</a:t>
                      </a:r>
                      <a:endParaRPr lang="en-US" sz="1600" dirty="0"/>
                    </a:p>
                  </a:txBody>
                  <a:tcPr marL="45720" marR="45720"/>
                </a:tc>
                <a:tc>
                  <a:txBody>
                    <a:bodyPr/>
                    <a:lstStyle/>
                    <a:p>
                      <a:pPr algn="ctr"/>
                      <a:endParaRPr lang="en-US" sz="1600" dirty="0"/>
                    </a:p>
                  </a:txBody>
                  <a:tcPr marL="45720" marR="45720"/>
                </a:tc>
                <a:tc>
                  <a:txBody>
                    <a:bodyPr/>
                    <a:lstStyle/>
                    <a:p>
                      <a:pPr algn="ctr"/>
                      <a:r>
                        <a:rPr lang="en-US" sz="1600" dirty="0"/>
                        <a:t>X</a:t>
                      </a:r>
                    </a:p>
                  </a:txBody>
                  <a:tcPr marL="45720" marR="45720"/>
                </a:tc>
                <a:extLst>
                  <a:ext uri="{0D108BD9-81ED-4DB2-BD59-A6C34878D82A}">
                    <a16:rowId xmlns:a16="http://schemas.microsoft.com/office/drawing/2014/main" val="1239857698"/>
                  </a:ext>
                </a:extLst>
              </a:tr>
            </a:tbl>
          </a:graphicData>
        </a:graphic>
      </p:graphicFrame>
    </p:spTree>
    <p:extLst>
      <p:ext uri="{BB962C8B-B14F-4D97-AF65-F5344CB8AC3E}">
        <p14:creationId xmlns:p14="http://schemas.microsoft.com/office/powerpoint/2010/main" val="17254317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5684" y="2418101"/>
            <a:ext cx="10515600" cy="1325563"/>
          </a:xfrm>
        </p:spPr>
        <p:txBody>
          <a:bodyPr/>
          <a:lstStyle/>
          <a:p>
            <a:pPr algn="ctr"/>
            <a:r>
              <a:rPr lang="en-US" dirty="0"/>
              <a:t>Managed Groups</a:t>
            </a:r>
          </a:p>
        </p:txBody>
      </p:sp>
    </p:spTree>
    <p:extLst>
      <p:ext uri="{BB962C8B-B14F-4D97-AF65-F5344CB8AC3E}">
        <p14:creationId xmlns:p14="http://schemas.microsoft.com/office/powerpoint/2010/main" val="16605961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Managed Groups </a:t>
            </a:r>
          </a:p>
        </p:txBody>
      </p:sp>
      <p:pic>
        <p:nvPicPr>
          <p:cNvPr id="5" name="Picture 4"/>
          <p:cNvPicPr>
            <a:picLocks noChangeAspect="1"/>
          </p:cNvPicPr>
          <p:nvPr/>
        </p:nvPicPr>
        <p:blipFill>
          <a:blip r:embed="rId2"/>
          <a:stretch>
            <a:fillRect/>
          </a:stretch>
        </p:blipFill>
        <p:spPr>
          <a:xfrm>
            <a:off x="2150070" y="3009900"/>
            <a:ext cx="7443510" cy="3503875"/>
          </a:xfrm>
          <a:prstGeom prst="rect">
            <a:avLst/>
          </a:prstGeom>
          <a:ln>
            <a:solidFill>
              <a:schemeClr val="tx1"/>
            </a:solidFill>
          </a:ln>
        </p:spPr>
      </p:pic>
      <p:sp>
        <p:nvSpPr>
          <p:cNvPr id="6" name="Rectangle 5"/>
          <p:cNvSpPr/>
          <p:nvPr/>
        </p:nvSpPr>
        <p:spPr>
          <a:xfrm>
            <a:off x="664290" y="1155749"/>
            <a:ext cx="11062607" cy="1723549"/>
          </a:xfrm>
          <a:prstGeom prst="rect">
            <a:avLst/>
          </a:prstGeom>
        </p:spPr>
        <p:txBody>
          <a:bodyPr wrap="square">
            <a:spAutoFit/>
          </a:bodyPr>
          <a:lstStyle/>
          <a:p>
            <a:pPr fontAlgn="base"/>
            <a:r>
              <a:rPr lang="en-US" sz="2800" dirty="0"/>
              <a:t>This feature allows users to track groups of individual animals that are currently managed at the </a:t>
            </a:r>
            <a:r>
              <a:rPr lang="en-US" sz="2800" b="1" dirty="0">
                <a:solidFill>
                  <a:schemeClr val="accent1">
                    <a:lumMod val="75000"/>
                  </a:schemeClr>
                </a:solidFill>
              </a:rPr>
              <a:t>same location</a:t>
            </a:r>
            <a:r>
              <a:rPr lang="en-US" sz="2800" dirty="0"/>
              <a:t>. </a:t>
            </a:r>
          </a:p>
          <a:p>
            <a:pPr fontAlgn="base"/>
            <a:endParaRPr lang="en-US" sz="1000" dirty="0"/>
          </a:p>
          <a:p>
            <a:pPr marL="457200" indent="-457200" fontAlgn="base">
              <a:buFont typeface="Arial" panose="020B0604020202020204" pitchFamily="34" charset="0"/>
              <a:buChar char="•"/>
            </a:pPr>
            <a:r>
              <a:rPr lang="en-US" sz="2000" dirty="0"/>
              <a:t>In legacy functionality this functionality was named “social groups” but has been renamed “managed groups in ZIMS for Studbooks.</a:t>
            </a:r>
            <a:endParaRPr lang="en-US" sz="2000" dirty="0">
              <a:solidFill>
                <a:srgbClr val="000000"/>
              </a:solidFill>
              <a:latin typeface="Arial" panose="020B0604020202020204" pitchFamily="34" charset="0"/>
            </a:endParaRPr>
          </a:p>
        </p:txBody>
      </p:sp>
    </p:spTree>
    <p:extLst>
      <p:ext uri="{BB962C8B-B14F-4D97-AF65-F5344CB8AC3E}">
        <p14:creationId xmlns:p14="http://schemas.microsoft.com/office/powerpoint/2010/main" val="4535099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60971"/>
            <a:ext cx="10515600" cy="861002"/>
          </a:xfrm>
        </p:spPr>
        <p:txBody>
          <a:bodyPr/>
          <a:lstStyle/>
          <a:p>
            <a:pPr algn="ctr"/>
            <a:r>
              <a:rPr lang="en-US" dirty="0"/>
              <a:t>Managed Groups</a:t>
            </a:r>
          </a:p>
        </p:txBody>
      </p:sp>
      <p:sp>
        <p:nvSpPr>
          <p:cNvPr id="3" name="Content Placeholder 2"/>
          <p:cNvSpPr>
            <a:spLocks noGrp="1"/>
          </p:cNvSpPr>
          <p:nvPr>
            <p:ph sz="half" idx="1"/>
          </p:nvPr>
        </p:nvSpPr>
        <p:spPr>
          <a:xfrm>
            <a:off x="838200" y="892433"/>
            <a:ext cx="10965180" cy="4351338"/>
          </a:xfrm>
        </p:spPr>
        <p:txBody>
          <a:bodyPr/>
          <a:lstStyle/>
          <a:p>
            <a:r>
              <a:rPr lang="en-US" dirty="0"/>
              <a:t>Track currently active and historic groups of animals </a:t>
            </a:r>
          </a:p>
          <a:p>
            <a:r>
              <a:rPr lang="en-US" dirty="0"/>
              <a:t>Locations can have unlimited groups </a:t>
            </a:r>
          </a:p>
          <a:p>
            <a:pPr lvl="1"/>
            <a:r>
              <a:rPr lang="en-US" dirty="0"/>
              <a:t>Can have groups at institutions or geolocations</a:t>
            </a:r>
          </a:p>
          <a:p>
            <a:r>
              <a:rPr lang="en-US" dirty="0"/>
              <a:t>Quickly view animals currently or historically in the group</a:t>
            </a:r>
          </a:p>
          <a:p>
            <a:pPr lvl="1"/>
            <a:r>
              <a:rPr lang="en-US" dirty="0"/>
              <a:t>Allows users to track which animals have interacted over time</a:t>
            </a:r>
          </a:p>
          <a:p>
            <a:r>
              <a:rPr lang="en-US" dirty="0"/>
              <a:t>Label groups to assist with quick identification</a:t>
            </a:r>
          </a:p>
        </p:txBody>
      </p:sp>
      <p:pic>
        <p:nvPicPr>
          <p:cNvPr id="5" name="Picture 4"/>
          <p:cNvPicPr>
            <a:picLocks noChangeAspect="1"/>
          </p:cNvPicPr>
          <p:nvPr/>
        </p:nvPicPr>
        <p:blipFill>
          <a:blip r:embed="rId2"/>
          <a:stretch>
            <a:fillRect/>
          </a:stretch>
        </p:blipFill>
        <p:spPr>
          <a:xfrm>
            <a:off x="2167091" y="3971750"/>
            <a:ext cx="7530006" cy="2803122"/>
          </a:xfrm>
          <a:prstGeom prst="rect">
            <a:avLst/>
          </a:prstGeom>
          <a:ln>
            <a:solidFill>
              <a:schemeClr val="tx1"/>
            </a:solidFill>
          </a:ln>
        </p:spPr>
      </p:pic>
    </p:spTree>
    <p:extLst>
      <p:ext uri="{BB962C8B-B14F-4D97-AF65-F5344CB8AC3E}">
        <p14:creationId xmlns:p14="http://schemas.microsoft.com/office/powerpoint/2010/main" val="28644974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1002"/>
          </a:xfrm>
        </p:spPr>
        <p:txBody>
          <a:bodyPr/>
          <a:lstStyle/>
          <a:p>
            <a:pPr algn="ctr"/>
            <a:r>
              <a:rPr lang="en-US" dirty="0"/>
              <a:t>Managed Groups – Batch Add</a:t>
            </a:r>
          </a:p>
        </p:txBody>
      </p:sp>
      <p:sp>
        <p:nvSpPr>
          <p:cNvPr id="3" name="Content Placeholder 2"/>
          <p:cNvSpPr>
            <a:spLocks noGrp="1"/>
          </p:cNvSpPr>
          <p:nvPr>
            <p:ph sz="half" idx="1"/>
          </p:nvPr>
        </p:nvSpPr>
        <p:spPr>
          <a:xfrm>
            <a:off x="838200" y="1159133"/>
            <a:ext cx="9906000" cy="4351338"/>
          </a:xfrm>
        </p:spPr>
        <p:txBody>
          <a:bodyPr>
            <a:normAutofit/>
          </a:bodyPr>
          <a:lstStyle/>
          <a:p>
            <a:r>
              <a:rPr lang="en-US" sz="2400" dirty="0"/>
              <a:t>Quickly add animals to managed group from the animal list</a:t>
            </a:r>
          </a:p>
          <a:p>
            <a:r>
              <a:rPr lang="en-US" sz="2400" dirty="0"/>
              <a:t>Helpful for getting started using managed groups or if multiple animals are moving to a new group</a:t>
            </a:r>
          </a:p>
          <a:p>
            <a:r>
              <a:rPr lang="en-US" sz="2400" dirty="0"/>
              <a:t>Reminder: Animals must have been at the same location at one point to be added to a group together</a:t>
            </a:r>
          </a:p>
          <a:p>
            <a:r>
              <a:rPr lang="en-US" sz="2400" dirty="0"/>
              <a:t>If one animal is dead, an end date will be required</a:t>
            </a:r>
          </a:p>
        </p:txBody>
      </p:sp>
      <p:pic>
        <p:nvPicPr>
          <p:cNvPr id="5" name="Picture 4"/>
          <p:cNvPicPr>
            <a:picLocks noChangeAspect="1"/>
          </p:cNvPicPr>
          <p:nvPr/>
        </p:nvPicPr>
        <p:blipFill>
          <a:blip r:embed="rId2"/>
          <a:stretch>
            <a:fillRect/>
          </a:stretch>
        </p:blipFill>
        <p:spPr>
          <a:xfrm>
            <a:off x="3463161" y="3728257"/>
            <a:ext cx="4656077" cy="2872644"/>
          </a:xfrm>
          <a:prstGeom prst="rect">
            <a:avLst/>
          </a:prstGeom>
          <a:ln>
            <a:solidFill>
              <a:schemeClr val="tx1"/>
            </a:solidFill>
          </a:ln>
        </p:spPr>
      </p:pic>
    </p:spTree>
    <p:extLst>
      <p:ext uri="{BB962C8B-B14F-4D97-AF65-F5344CB8AC3E}">
        <p14:creationId xmlns:p14="http://schemas.microsoft.com/office/powerpoint/2010/main" val="3841556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1002"/>
          </a:xfrm>
        </p:spPr>
        <p:txBody>
          <a:bodyPr/>
          <a:lstStyle/>
          <a:p>
            <a:pPr algn="ctr"/>
            <a:r>
              <a:rPr lang="en-US" dirty="0"/>
              <a:t>Managed Groups – Animal Lists</a:t>
            </a:r>
          </a:p>
        </p:txBody>
      </p:sp>
      <p:sp>
        <p:nvSpPr>
          <p:cNvPr id="3" name="Content Placeholder 2"/>
          <p:cNvSpPr>
            <a:spLocks noGrp="1"/>
          </p:cNvSpPr>
          <p:nvPr>
            <p:ph sz="half" idx="1"/>
          </p:nvPr>
        </p:nvSpPr>
        <p:spPr>
          <a:xfrm>
            <a:off x="838200" y="1021973"/>
            <a:ext cx="9906000" cy="4351338"/>
          </a:xfrm>
        </p:spPr>
        <p:txBody>
          <a:bodyPr>
            <a:normAutofit/>
          </a:bodyPr>
          <a:lstStyle/>
          <a:p>
            <a:r>
              <a:rPr lang="en-US" sz="2400" dirty="0"/>
              <a:t>Add Current Managed Group to animal lists </a:t>
            </a:r>
          </a:p>
          <a:p>
            <a:r>
              <a:rPr lang="en-US" sz="2400" dirty="0"/>
              <a:t>Drag and drop this column </a:t>
            </a:r>
          </a:p>
          <a:p>
            <a:r>
              <a:rPr lang="en-US" sz="2400" dirty="0"/>
              <a:t>Exports if selected </a:t>
            </a:r>
          </a:p>
        </p:txBody>
      </p:sp>
      <p:pic>
        <p:nvPicPr>
          <p:cNvPr id="4" name="Picture 3"/>
          <p:cNvPicPr>
            <a:picLocks noChangeAspect="1"/>
          </p:cNvPicPr>
          <p:nvPr/>
        </p:nvPicPr>
        <p:blipFill>
          <a:blip r:embed="rId2"/>
          <a:stretch>
            <a:fillRect/>
          </a:stretch>
        </p:blipFill>
        <p:spPr>
          <a:xfrm>
            <a:off x="2269160" y="2421002"/>
            <a:ext cx="6992603" cy="4126783"/>
          </a:xfrm>
          <a:prstGeom prst="rect">
            <a:avLst/>
          </a:prstGeom>
          <a:ln>
            <a:solidFill>
              <a:schemeClr val="tx1"/>
            </a:solidFill>
          </a:ln>
        </p:spPr>
      </p:pic>
    </p:spTree>
    <p:extLst>
      <p:ext uri="{BB962C8B-B14F-4D97-AF65-F5344CB8AC3E}">
        <p14:creationId xmlns:p14="http://schemas.microsoft.com/office/powerpoint/2010/main" val="39516224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1002"/>
          </a:xfrm>
        </p:spPr>
        <p:txBody>
          <a:bodyPr/>
          <a:lstStyle/>
          <a:p>
            <a:pPr algn="ctr"/>
            <a:r>
              <a:rPr lang="en-US" dirty="0"/>
              <a:t>Managed Groups - Export</a:t>
            </a:r>
          </a:p>
        </p:txBody>
      </p:sp>
      <p:sp>
        <p:nvSpPr>
          <p:cNvPr id="3" name="Content Placeholder 2"/>
          <p:cNvSpPr>
            <a:spLocks noGrp="1"/>
          </p:cNvSpPr>
          <p:nvPr>
            <p:ph sz="half" idx="1"/>
          </p:nvPr>
        </p:nvSpPr>
        <p:spPr>
          <a:xfrm>
            <a:off x="838200" y="1021973"/>
            <a:ext cx="9906000" cy="4351338"/>
          </a:xfrm>
        </p:spPr>
        <p:txBody>
          <a:bodyPr>
            <a:normAutofit/>
          </a:bodyPr>
          <a:lstStyle/>
          <a:p>
            <a:r>
              <a:rPr lang="en-US" sz="2400" dirty="0"/>
              <a:t>Export list of Managed Groups (active or all)</a:t>
            </a:r>
          </a:p>
          <a:p>
            <a:r>
              <a:rPr lang="en-US" sz="2400" dirty="0"/>
              <a:t>Export animal list grouped by institution and managed groups </a:t>
            </a:r>
          </a:p>
        </p:txBody>
      </p:sp>
      <p:pic>
        <p:nvPicPr>
          <p:cNvPr id="4" name="Picture 3"/>
          <p:cNvPicPr>
            <a:picLocks noChangeAspect="1"/>
          </p:cNvPicPr>
          <p:nvPr/>
        </p:nvPicPr>
        <p:blipFill>
          <a:blip r:embed="rId2"/>
          <a:stretch>
            <a:fillRect/>
          </a:stretch>
        </p:blipFill>
        <p:spPr>
          <a:xfrm>
            <a:off x="341782" y="2223654"/>
            <a:ext cx="11146868" cy="2750128"/>
          </a:xfrm>
          <a:prstGeom prst="rect">
            <a:avLst/>
          </a:prstGeom>
          <a:ln>
            <a:solidFill>
              <a:schemeClr val="tx1"/>
            </a:solidFill>
          </a:ln>
        </p:spPr>
      </p:pic>
    </p:spTree>
    <p:extLst>
      <p:ext uri="{BB962C8B-B14F-4D97-AF65-F5344CB8AC3E}">
        <p14:creationId xmlns:p14="http://schemas.microsoft.com/office/powerpoint/2010/main" val="40048237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861002"/>
          </a:xfrm>
        </p:spPr>
        <p:txBody>
          <a:bodyPr/>
          <a:lstStyle/>
          <a:p>
            <a:pPr algn="ctr"/>
            <a:r>
              <a:rPr lang="en-US" dirty="0"/>
              <a:t>Managed Groups - Export</a:t>
            </a:r>
          </a:p>
        </p:txBody>
      </p:sp>
      <p:sp>
        <p:nvSpPr>
          <p:cNvPr id="3" name="Content Placeholder 2"/>
          <p:cNvSpPr>
            <a:spLocks noGrp="1"/>
          </p:cNvSpPr>
          <p:nvPr>
            <p:ph sz="half" idx="1"/>
          </p:nvPr>
        </p:nvSpPr>
        <p:spPr>
          <a:xfrm>
            <a:off x="838200" y="1021973"/>
            <a:ext cx="9906000" cy="4351338"/>
          </a:xfrm>
        </p:spPr>
        <p:txBody>
          <a:bodyPr>
            <a:normAutofit/>
          </a:bodyPr>
          <a:lstStyle/>
          <a:p>
            <a:r>
              <a:rPr lang="en-US" sz="2400" dirty="0"/>
              <a:t>No groups </a:t>
            </a:r>
          </a:p>
          <a:p>
            <a:r>
              <a:rPr lang="en-US" sz="2400" dirty="0"/>
              <a:t>Animals in groups not at current location</a:t>
            </a:r>
          </a:p>
        </p:txBody>
      </p:sp>
      <p:pic>
        <p:nvPicPr>
          <p:cNvPr id="5" name="Picture 4"/>
          <p:cNvPicPr>
            <a:picLocks noChangeAspect="1"/>
          </p:cNvPicPr>
          <p:nvPr/>
        </p:nvPicPr>
        <p:blipFill>
          <a:blip r:embed="rId2"/>
          <a:stretch>
            <a:fillRect/>
          </a:stretch>
        </p:blipFill>
        <p:spPr>
          <a:xfrm>
            <a:off x="399093" y="2456536"/>
            <a:ext cx="11393814" cy="2302500"/>
          </a:xfrm>
          <a:prstGeom prst="rect">
            <a:avLst/>
          </a:prstGeom>
          <a:ln>
            <a:solidFill>
              <a:schemeClr val="tx1"/>
            </a:solidFill>
          </a:ln>
        </p:spPr>
      </p:pic>
    </p:spTree>
    <p:extLst>
      <p:ext uri="{BB962C8B-B14F-4D97-AF65-F5344CB8AC3E}">
        <p14:creationId xmlns:p14="http://schemas.microsoft.com/office/powerpoint/2010/main" val="17188029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5684" y="2418101"/>
            <a:ext cx="10515600" cy="1325563"/>
          </a:xfrm>
        </p:spPr>
        <p:txBody>
          <a:bodyPr/>
          <a:lstStyle/>
          <a:p>
            <a:pPr algn="ctr"/>
            <a:r>
              <a:rPr lang="en-US" dirty="0"/>
              <a:t>User Defined Fields vs. Labels</a:t>
            </a:r>
          </a:p>
        </p:txBody>
      </p:sp>
    </p:spTree>
    <p:extLst>
      <p:ext uri="{BB962C8B-B14F-4D97-AF65-F5344CB8AC3E}">
        <p14:creationId xmlns:p14="http://schemas.microsoft.com/office/powerpoint/2010/main" val="34531306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7603"/>
          </a:xfrm>
        </p:spPr>
        <p:txBody>
          <a:bodyPr/>
          <a:lstStyle/>
          <a:p>
            <a:pPr algn="ctr"/>
            <a:r>
              <a:rPr lang="en-US" dirty="0"/>
              <a:t>Potential Managed Group Uses</a:t>
            </a:r>
          </a:p>
        </p:txBody>
      </p:sp>
      <p:sp>
        <p:nvSpPr>
          <p:cNvPr id="3" name="Content Placeholder 2"/>
          <p:cNvSpPr>
            <a:spLocks noGrp="1"/>
          </p:cNvSpPr>
          <p:nvPr>
            <p:ph sz="half" idx="1"/>
          </p:nvPr>
        </p:nvSpPr>
        <p:spPr>
          <a:xfrm>
            <a:off x="530352" y="1252728"/>
            <a:ext cx="10823448" cy="5422392"/>
          </a:xfrm>
        </p:spPr>
        <p:txBody>
          <a:bodyPr>
            <a:normAutofit lnSpcReduction="10000"/>
          </a:bodyPr>
          <a:lstStyle/>
          <a:p>
            <a:pPr lvl="0"/>
            <a:r>
              <a:rPr lang="en-US" b="1" dirty="0"/>
              <a:t>Tracking social groupings:</a:t>
            </a:r>
            <a:r>
              <a:rPr lang="en-US" dirty="0"/>
              <a:t> Track groupings of animals in a social capacity. This is the way the tool that is Typically used for primates at this time.</a:t>
            </a:r>
          </a:p>
          <a:p>
            <a:pPr lvl="0"/>
            <a:r>
              <a:rPr lang="en-US" b="1" dirty="0"/>
              <a:t>Tracking enclosures/tanks</a:t>
            </a:r>
            <a:r>
              <a:rPr lang="en-US" dirty="0"/>
              <a:t>: Users can track animals within specific enclosures, as animals move enclosures they are assigned a new group.</a:t>
            </a:r>
          </a:p>
          <a:p>
            <a:pPr lvl="0"/>
            <a:r>
              <a:rPr lang="en-US" b="1" dirty="0"/>
              <a:t>Track animals in “rooms”: </a:t>
            </a:r>
            <a:r>
              <a:rPr lang="en-US" dirty="0"/>
              <a:t>many amphibian/invert/aquatic species are maintained in multiple tanks/enclosures within a single room and there could be multiple rooms at a single institution. In some cases, the animals within each room cannot interact. Users could use this tool to track the individual rooms as groups. </a:t>
            </a:r>
          </a:p>
          <a:p>
            <a:pPr lvl="1"/>
            <a:r>
              <a:rPr lang="en-US" dirty="0"/>
              <a:t>Assigning groups to animals within specific rooms could be helpful for knowing which animals have access to each other if they cannot move rooms or if they should move rooms for genetic reasons.</a:t>
            </a:r>
          </a:p>
          <a:p>
            <a:pPr lvl="0"/>
            <a:endParaRPr lang="en-US" dirty="0"/>
          </a:p>
        </p:txBody>
      </p:sp>
    </p:spTree>
    <p:extLst>
      <p:ext uri="{BB962C8B-B14F-4D97-AF65-F5344CB8AC3E}">
        <p14:creationId xmlns:p14="http://schemas.microsoft.com/office/powerpoint/2010/main" val="18218893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7603"/>
          </a:xfrm>
        </p:spPr>
        <p:txBody>
          <a:bodyPr/>
          <a:lstStyle/>
          <a:p>
            <a:pPr algn="ctr"/>
            <a:r>
              <a:rPr lang="en-US" dirty="0"/>
              <a:t>Potential Managed Group Uses</a:t>
            </a:r>
          </a:p>
        </p:txBody>
      </p:sp>
      <p:sp>
        <p:nvSpPr>
          <p:cNvPr id="3" name="Content Placeholder 2"/>
          <p:cNvSpPr>
            <a:spLocks noGrp="1"/>
          </p:cNvSpPr>
          <p:nvPr>
            <p:ph sz="half" idx="1"/>
          </p:nvPr>
        </p:nvSpPr>
        <p:spPr>
          <a:xfrm>
            <a:off x="530352" y="1252728"/>
            <a:ext cx="10823448" cy="5422392"/>
          </a:xfrm>
        </p:spPr>
        <p:txBody>
          <a:bodyPr>
            <a:normAutofit/>
          </a:bodyPr>
          <a:lstStyle/>
          <a:p>
            <a:pPr lvl="0"/>
            <a:r>
              <a:rPr lang="en-US" b="1" dirty="0"/>
              <a:t>Tracking breeding pairs/groups:</a:t>
            </a:r>
            <a:r>
              <a:rPr lang="en-US" dirty="0"/>
              <a:t> Users tracking animals that are together for breeding </a:t>
            </a:r>
          </a:p>
          <a:p>
            <a:pPr lvl="1"/>
            <a:r>
              <a:rPr lang="en-US" dirty="0"/>
              <a:t>This could be pairs or groups of animals </a:t>
            </a:r>
          </a:p>
          <a:p>
            <a:pPr lvl="1"/>
            <a:r>
              <a:rPr lang="en-US" dirty="0"/>
              <a:t>Using the tool in this way could assist studbook keepers in knowing which animals are currently in a breeding situation and which animals are not.</a:t>
            </a:r>
          </a:p>
          <a:p>
            <a:pPr lvl="1"/>
            <a:r>
              <a:rPr lang="en-US" dirty="0"/>
              <a:t>Animals could be in more than one breeding group</a:t>
            </a:r>
          </a:p>
          <a:p>
            <a:pPr lvl="0"/>
            <a:r>
              <a:rPr lang="en-US" b="1" dirty="0"/>
              <a:t>Tracking disease exposure </a:t>
            </a:r>
            <a:r>
              <a:rPr lang="en-US" dirty="0"/>
              <a:t>– Users could use this tool to track animals that have been together or had exposure to one another over time in order to track infections or diseases within the population. </a:t>
            </a:r>
          </a:p>
          <a:p>
            <a:pPr lvl="1"/>
            <a:r>
              <a:rPr lang="en-US" dirty="0"/>
              <a:t>Would be helpful in knowing which animals cannot be in groups with other animals.</a:t>
            </a:r>
          </a:p>
        </p:txBody>
      </p:sp>
    </p:spTree>
    <p:extLst>
      <p:ext uri="{BB962C8B-B14F-4D97-AF65-F5344CB8AC3E}">
        <p14:creationId xmlns:p14="http://schemas.microsoft.com/office/powerpoint/2010/main" val="905304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87603"/>
          </a:xfrm>
        </p:spPr>
        <p:txBody>
          <a:bodyPr/>
          <a:lstStyle/>
          <a:p>
            <a:pPr algn="ctr"/>
            <a:r>
              <a:rPr lang="en-US" dirty="0"/>
              <a:t>Potential Managed Group Uses</a:t>
            </a:r>
          </a:p>
        </p:txBody>
      </p:sp>
      <p:sp>
        <p:nvSpPr>
          <p:cNvPr id="3" name="Content Placeholder 2"/>
          <p:cNvSpPr>
            <a:spLocks noGrp="1"/>
          </p:cNvSpPr>
          <p:nvPr>
            <p:ph sz="half" idx="1"/>
          </p:nvPr>
        </p:nvSpPr>
        <p:spPr>
          <a:xfrm>
            <a:off x="530352" y="1252728"/>
            <a:ext cx="10823448" cy="5422392"/>
          </a:xfrm>
        </p:spPr>
        <p:txBody>
          <a:bodyPr>
            <a:normAutofit/>
          </a:bodyPr>
          <a:lstStyle/>
          <a:p>
            <a:pPr lvl="0"/>
            <a:r>
              <a:rPr lang="en-US" b="1" dirty="0"/>
              <a:t>In situ animals</a:t>
            </a:r>
            <a:endParaRPr lang="en-US" dirty="0"/>
          </a:p>
          <a:p>
            <a:pPr lvl="1"/>
            <a:r>
              <a:rPr lang="en-US" dirty="0"/>
              <a:t>Animals that have been released at the same time or within the same location </a:t>
            </a:r>
          </a:p>
          <a:p>
            <a:pPr lvl="0"/>
            <a:r>
              <a:rPr lang="en-US" b="1" dirty="0"/>
              <a:t>Confiscation tracking</a:t>
            </a:r>
          </a:p>
          <a:p>
            <a:pPr lvl="0"/>
            <a:r>
              <a:rPr lang="en-US" b="1" dirty="0"/>
              <a:t>Program/education animals vs. exhibit animals:</a:t>
            </a:r>
            <a:r>
              <a:rPr lang="en-US" dirty="0"/>
              <a:t> Within institutions, it may be important to know which animals are grouped within the education department and which are exhibit animals.</a:t>
            </a:r>
          </a:p>
        </p:txBody>
      </p:sp>
    </p:spTree>
    <p:extLst>
      <p:ext uri="{BB962C8B-B14F-4D97-AF65-F5344CB8AC3E}">
        <p14:creationId xmlns:p14="http://schemas.microsoft.com/office/powerpoint/2010/main" val="32932924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Labels/ UDFs vs. Managed Groups</a:t>
            </a:r>
          </a:p>
        </p:txBody>
      </p:sp>
      <p:sp>
        <p:nvSpPr>
          <p:cNvPr id="3" name="Content Placeholder 2"/>
          <p:cNvSpPr>
            <a:spLocks noGrp="1"/>
          </p:cNvSpPr>
          <p:nvPr>
            <p:ph sz="half" idx="1"/>
          </p:nvPr>
        </p:nvSpPr>
        <p:spPr>
          <a:xfrm>
            <a:off x="564617" y="1535742"/>
            <a:ext cx="11282242" cy="4351338"/>
          </a:xfrm>
        </p:spPr>
        <p:txBody>
          <a:bodyPr>
            <a:normAutofit/>
          </a:bodyPr>
          <a:lstStyle/>
          <a:p>
            <a:pPr marL="0" indent="0" fontAlgn="base">
              <a:buNone/>
            </a:pPr>
            <a:r>
              <a:rPr lang="en-US" sz="2400" dirty="0">
                <a:solidFill>
                  <a:srgbClr val="000000"/>
                </a:solidFill>
                <a:latin typeface="Karla" panose="020B0604020202020204" charset="0"/>
              </a:rPr>
              <a:t>Both UDFs and labels allow the user flexibility when defining a subset of the population. They can both be used to track similar data (subspecies, hybrids, management plans, etc.)</a:t>
            </a:r>
          </a:p>
          <a:p>
            <a:pPr marL="0" indent="0" fontAlgn="base">
              <a:buNone/>
            </a:pPr>
            <a:endParaRPr lang="en-US" sz="1400" dirty="0">
              <a:solidFill>
                <a:srgbClr val="000000"/>
              </a:solidFill>
              <a:latin typeface="Karla" panose="020B0604020202020204" charset="0"/>
            </a:endParaRPr>
          </a:p>
          <a:p>
            <a:pPr marL="0" indent="0" fontAlgn="base">
              <a:buNone/>
            </a:pPr>
            <a:r>
              <a:rPr lang="en-US" sz="2400" dirty="0">
                <a:solidFill>
                  <a:srgbClr val="000000"/>
                </a:solidFill>
                <a:latin typeface="Karla" panose="020B0604020202020204" charset="0"/>
              </a:rPr>
              <a:t>Managed Groups allow users to track groups of animals that have physically been at the same location (social groupings, tanks, breeding groups).</a:t>
            </a:r>
          </a:p>
          <a:p>
            <a:pPr lvl="1" fontAlgn="base"/>
            <a:r>
              <a:rPr lang="en-US" sz="2000" dirty="0">
                <a:solidFill>
                  <a:srgbClr val="000000"/>
                </a:solidFill>
                <a:latin typeface="Karla" panose="020B0604020202020204" charset="0"/>
              </a:rPr>
              <a:t>Labels can be added to managed groups for additional tracking (breeding group, sibling group, etc.)</a:t>
            </a:r>
          </a:p>
          <a:p>
            <a:pPr marL="0" indent="0" fontAlgn="base">
              <a:buNone/>
            </a:pPr>
            <a:endParaRPr lang="en-US" sz="2400" dirty="0">
              <a:solidFill>
                <a:srgbClr val="000000"/>
              </a:solidFill>
              <a:latin typeface="Karla" panose="020B0604020202020204" charset="0"/>
            </a:endParaRPr>
          </a:p>
          <a:p>
            <a:pPr marL="0" indent="0" fontAlgn="base">
              <a:buNone/>
            </a:pPr>
            <a:endParaRPr lang="en-US" sz="2400" dirty="0">
              <a:solidFill>
                <a:srgbClr val="000000"/>
              </a:solidFill>
              <a:latin typeface="Karla" panose="020B0604020202020204" charset="0"/>
            </a:endParaRPr>
          </a:p>
          <a:p>
            <a:pPr marL="0" indent="0" fontAlgn="base">
              <a:buNone/>
            </a:pPr>
            <a:endParaRPr lang="en-US" dirty="0">
              <a:solidFill>
                <a:srgbClr val="000000"/>
              </a:solidFill>
              <a:latin typeface="Arial" panose="020B0604020202020204" pitchFamily="34" charset="0"/>
            </a:endParaRPr>
          </a:p>
        </p:txBody>
      </p:sp>
    </p:spTree>
    <p:extLst>
      <p:ext uri="{BB962C8B-B14F-4D97-AF65-F5344CB8AC3E}">
        <p14:creationId xmlns:p14="http://schemas.microsoft.com/office/powerpoint/2010/main" val="32898981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079844344"/>
              </p:ext>
            </p:extLst>
          </p:nvPr>
        </p:nvGraphicFramePr>
        <p:xfrm>
          <a:off x="589279" y="1121560"/>
          <a:ext cx="10129521" cy="4456522"/>
        </p:xfrm>
        <a:graphic>
          <a:graphicData uri="http://schemas.openxmlformats.org/drawingml/2006/table">
            <a:tbl>
              <a:tblPr firstRow="1" bandRow="1">
                <a:tableStyleId>{5C22544A-7EE6-4342-B048-85BDC9FD1C3A}</a:tableStyleId>
              </a:tblPr>
              <a:tblGrid>
                <a:gridCol w="3533140">
                  <a:extLst>
                    <a:ext uri="{9D8B030D-6E8A-4147-A177-3AD203B41FA5}">
                      <a16:colId xmlns:a16="http://schemas.microsoft.com/office/drawing/2014/main" val="1198141672"/>
                    </a:ext>
                  </a:extLst>
                </a:gridCol>
                <a:gridCol w="1837476">
                  <a:extLst>
                    <a:ext uri="{9D8B030D-6E8A-4147-A177-3AD203B41FA5}">
                      <a16:colId xmlns:a16="http://schemas.microsoft.com/office/drawing/2014/main" val="2201993198"/>
                    </a:ext>
                  </a:extLst>
                </a:gridCol>
                <a:gridCol w="1837476">
                  <a:extLst>
                    <a:ext uri="{9D8B030D-6E8A-4147-A177-3AD203B41FA5}">
                      <a16:colId xmlns:a16="http://schemas.microsoft.com/office/drawing/2014/main" val="83609423"/>
                    </a:ext>
                  </a:extLst>
                </a:gridCol>
                <a:gridCol w="2921429">
                  <a:extLst>
                    <a:ext uri="{9D8B030D-6E8A-4147-A177-3AD203B41FA5}">
                      <a16:colId xmlns:a16="http://schemas.microsoft.com/office/drawing/2014/main" val="4127230673"/>
                    </a:ext>
                  </a:extLst>
                </a:gridCol>
              </a:tblGrid>
              <a:tr h="406279">
                <a:tc>
                  <a:txBody>
                    <a:bodyPr/>
                    <a:lstStyle/>
                    <a:p>
                      <a:endParaRPr lang="en-US" sz="1800" dirty="0"/>
                    </a:p>
                  </a:txBody>
                  <a:tcPr marL="45720" marR="4572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UDFs</a:t>
                      </a:r>
                    </a:p>
                  </a:txBody>
                  <a:tcPr marL="45720" marR="45720">
                    <a:lnL w="12700" cap="flat" cmpd="sng" algn="ctr">
                      <a:solidFill>
                        <a:schemeClr val="tx1"/>
                      </a:solidFill>
                      <a:prstDash val="solid"/>
                      <a:round/>
                      <a:headEnd type="none" w="med" len="med"/>
                      <a:tailEnd type="none" w="med" len="med"/>
                    </a:lnL>
                  </a:tcPr>
                </a:tc>
                <a:tc>
                  <a:txBody>
                    <a:bodyPr/>
                    <a:lstStyle/>
                    <a:p>
                      <a:pPr algn="ctr"/>
                      <a:r>
                        <a:rPr lang="en-US" sz="1800" dirty="0"/>
                        <a:t>Labels</a:t>
                      </a:r>
                    </a:p>
                  </a:txBody>
                  <a:tcPr marL="45720" marR="45720"/>
                </a:tc>
                <a:tc>
                  <a:txBody>
                    <a:bodyPr/>
                    <a:lstStyle/>
                    <a:p>
                      <a:pPr algn="ctr"/>
                      <a:r>
                        <a:rPr lang="en-US" sz="1800" dirty="0"/>
                        <a:t>Managed Groups</a:t>
                      </a:r>
                    </a:p>
                  </a:txBody>
                  <a:tcPr marL="45720" marR="45720"/>
                </a:tc>
                <a:extLst>
                  <a:ext uri="{0D108BD9-81ED-4DB2-BD59-A6C34878D82A}">
                    <a16:rowId xmlns:a16="http://schemas.microsoft.com/office/drawing/2014/main" val="1512496355"/>
                  </a:ext>
                </a:extLst>
              </a:tr>
              <a:tr h="443213">
                <a:tc>
                  <a:txBody>
                    <a:bodyPr/>
                    <a:lstStyle/>
                    <a:p>
                      <a:r>
                        <a:rPr lang="en-US" sz="1800" dirty="0"/>
                        <a:t>Assign</a:t>
                      </a:r>
                      <a:r>
                        <a:rPr lang="en-US" sz="1800" baseline="0" dirty="0"/>
                        <a:t> more than one value</a:t>
                      </a:r>
                      <a:endParaRPr lang="en-US" sz="1800" dirty="0"/>
                    </a:p>
                  </a:txBody>
                  <a:tcPr marL="45720" marR="45720">
                    <a:lnT w="12700" cap="flat" cmpd="sng" algn="ctr">
                      <a:solidFill>
                        <a:schemeClr val="tx1"/>
                      </a:solidFill>
                      <a:prstDash val="solid"/>
                      <a:round/>
                      <a:headEnd type="none" w="med" len="med"/>
                      <a:tailEnd type="none" w="med" len="med"/>
                    </a:lnT>
                  </a:tcPr>
                </a:tc>
                <a:tc>
                  <a:txBody>
                    <a:bodyPr/>
                    <a:lstStyle/>
                    <a:p>
                      <a:pPr algn="ctr"/>
                      <a:r>
                        <a:rPr lang="en-US" sz="1800" dirty="0"/>
                        <a:t>Yes</a:t>
                      </a:r>
                    </a:p>
                  </a:txBody>
                  <a:tcPr marL="45720" marR="45720"/>
                </a:tc>
                <a:tc>
                  <a:txBody>
                    <a:bodyPr/>
                    <a:lstStyle/>
                    <a:p>
                      <a:pPr algn="ctr"/>
                      <a:r>
                        <a:rPr lang="en-US" sz="1800" dirty="0"/>
                        <a:t>Yes </a:t>
                      </a:r>
                    </a:p>
                  </a:txBody>
                  <a:tcPr marL="45720" marR="45720"/>
                </a:tc>
                <a:tc>
                  <a:txBody>
                    <a:bodyPr/>
                    <a:lstStyle/>
                    <a:p>
                      <a:pPr algn="ctr"/>
                      <a:r>
                        <a:rPr lang="en-US" sz="1800" dirty="0"/>
                        <a:t>Yes </a:t>
                      </a:r>
                    </a:p>
                  </a:txBody>
                  <a:tcPr marL="45720" marR="45720"/>
                </a:tc>
                <a:extLst>
                  <a:ext uri="{0D108BD9-81ED-4DB2-BD59-A6C34878D82A}">
                    <a16:rowId xmlns:a16="http://schemas.microsoft.com/office/drawing/2014/main" val="1607363890"/>
                  </a:ext>
                </a:extLst>
              </a:tr>
              <a:tr h="40627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t>Description option</a:t>
                      </a:r>
                      <a:r>
                        <a:rPr lang="en-US" sz="1800" baseline="0" dirty="0"/>
                        <a:t> to define value</a:t>
                      </a:r>
                      <a:endParaRPr lang="en-US" sz="1800" dirty="0"/>
                    </a:p>
                  </a:txBody>
                  <a:tcPr marL="45720" marR="45720"/>
                </a:tc>
                <a:tc>
                  <a:txBody>
                    <a:bodyPr/>
                    <a:lstStyle/>
                    <a:p>
                      <a:pPr algn="ctr"/>
                      <a:r>
                        <a:rPr lang="en-US" sz="1800" dirty="0"/>
                        <a:t>Yes</a:t>
                      </a:r>
                    </a:p>
                  </a:txBody>
                  <a:tcPr marL="45720" marR="45720"/>
                </a:tc>
                <a:tc>
                  <a:txBody>
                    <a:bodyPr/>
                    <a:lstStyle/>
                    <a:p>
                      <a:pPr algn="ctr"/>
                      <a:r>
                        <a:rPr lang="en-US" sz="1800" dirty="0"/>
                        <a:t>No</a:t>
                      </a:r>
                    </a:p>
                  </a:txBody>
                  <a:tcPr marL="45720" marR="45720"/>
                </a:tc>
                <a:tc>
                  <a:txBody>
                    <a:bodyPr/>
                    <a:lstStyle/>
                    <a:p>
                      <a:pPr algn="ctr"/>
                      <a:r>
                        <a:rPr lang="en-US" sz="1800" dirty="0"/>
                        <a:t>Only by adding label</a:t>
                      </a:r>
                    </a:p>
                  </a:txBody>
                  <a:tcPr marL="45720" marR="45720"/>
                </a:tc>
                <a:extLst>
                  <a:ext uri="{0D108BD9-81ED-4DB2-BD59-A6C34878D82A}">
                    <a16:rowId xmlns:a16="http://schemas.microsoft.com/office/drawing/2014/main" val="334367116"/>
                  </a:ext>
                </a:extLst>
              </a:tr>
              <a:tr h="406279">
                <a:tc>
                  <a:txBody>
                    <a:bodyPr/>
                    <a:lstStyle/>
                    <a:p>
                      <a:r>
                        <a:rPr lang="en-US" sz="1800" dirty="0"/>
                        <a:t>Advanced filters </a:t>
                      </a:r>
                    </a:p>
                  </a:txBody>
                  <a:tcPr marL="45720" marR="45720"/>
                </a:tc>
                <a:tc>
                  <a:txBody>
                    <a:bodyPr/>
                    <a:lstStyle/>
                    <a:p>
                      <a:pPr algn="ctr"/>
                      <a:r>
                        <a:rPr lang="en-US" sz="1800" dirty="0"/>
                        <a:t>Yes</a:t>
                      </a:r>
                    </a:p>
                  </a:txBody>
                  <a:tcPr marL="45720" marR="45720"/>
                </a:tc>
                <a:tc>
                  <a:txBody>
                    <a:bodyPr/>
                    <a:lstStyle/>
                    <a:p>
                      <a:pPr algn="ctr"/>
                      <a:r>
                        <a:rPr lang="en-US" sz="1800" dirty="0"/>
                        <a:t>No</a:t>
                      </a:r>
                    </a:p>
                  </a:txBody>
                  <a:tcPr marL="45720" marR="45720"/>
                </a:tc>
                <a:tc>
                  <a:txBody>
                    <a:bodyPr/>
                    <a:lstStyle/>
                    <a:p>
                      <a:pPr algn="ctr"/>
                      <a:r>
                        <a:rPr lang="en-US" sz="1800" dirty="0"/>
                        <a:t>No</a:t>
                      </a:r>
                    </a:p>
                  </a:txBody>
                  <a:tcPr marL="45720" marR="45720"/>
                </a:tc>
                <a:extLst>
                  <a:ext uri="{0D108BD9-81ED-4DB2-BD59-A6C34878D82A}">
                    <a16:rowId xmlns:a16="http://schemas.microsoft.com/office/drawing/2014/main" val="2914402877"/>
                  </a:ext>
                </a:extLst>
              </a:tr>
              <a:tr h="406279">
                <a:tc>
                  <a:txBody>
                    <a:bodyPr/>
                    <a:lstStyle/>
                    <a:p>
                      <a:r>
                        <a:rPr lang="en-US" sz="1800" dirty="0"/>
                        <a:t>Basic filters </a:t>
                      </a:r>
                    </a:p>
                  </a:txBody>
                  <a:tcPr marL="45720" marR="45720"/>
                </a:tc>
                <a:tc>
                  <a:txBody>
                    <a:bodyPr/>
                    <a:lstStyle/>
                    <a:p>
                      <a:pPr algn="ctr"/>
                      <a:r>
                        <a:rPr lang="en-US" sz="1800" dirty="0"/>
                        <a:t>Yes </a:t>
                      </a:r>
                    </a:p>
                  </a:txBody>
                  <a:tcPr marL="45720" marR="45720"/>
                </a:tc>
                <a:tc>
                  <a:txBody>
                    <a:bodyPr/>
                    <a:lstStyle/>
                    <a:p>
                      <a:pPr algn="ctr"/>
                      <a:r>
                        <a:rPr lang="en-US" sz="1800" dirty="0"/>
                        <a:t>Yes</a:t>
                      </a:r>
                    </a:p>
                  </a:txBody>
                  <a:tcPr marL="45720" marR="45720"/>
                </a:tc>
                <a:tc>
                  <a:txBody>
                    <a:bodyPr/>
                    <a:lstStyle/>
                    <a:p>
                      <a:pPr algn="ctr"/>
                      <a:r>
                        <a:rPr lang="en-US" sz="1800" dirty="0"/>
                        <a:t>No (can sort by active and all groups)</a:t>
                      </a:r>
                    </a:p>
                  </a:txBody>
                  <a:tcPr marL="45720" marR="45720"/>
                </a:tc>
                <a:extLst>
                  <a:ext uri="{0D108BD9-81ED-4DB2-BD59-A6C34878D82A}">
                    <a16:rowId xmlns:a16="http://schemas.microsoft.com/office/drawing/2014/main" val="3558595785"/>
                  </a:ext>
                </a:extLst>
              </a:tr>
              <a:tr h="406279">
                <a:tc>
                  <a:txBody>
                    <a:bodyPr/>
                    <a:lstStyle/>
                    <a:p>
                      <a:r>
                        <a:rPr lang="en-US" sz="1800" dirty="0"/>
                        <a:t>Export to PMx filter</a:t>
                      </a:r>
                    </a:p>
                  </a:txBody>
                  <a:tcPr marL="45720" marR="45720"/>
                </a:tc>
                <a:tc>
                  <a:txBody>
                    <a:bodyPr/>
                    <a:lstStyle/>
                    <a:p>
                      <a:pPr algn="ctr"/>
                      <a:r>
                        <a:rPr lang="en-US" sz="1800" dirty="0"/>
                        <a:t>Yes</a:t>
                      </a:r>
                    </a:p>
                  </a:txBody>
                  <a:tcPr marL="45720" marR="45720"/>
                </a:tc>
                <a:tc>
                  <a:txBody>
                    <a:bodyPr/>
                    <a:lstStyle/>
                    <a:p>
                      <a:pPr algn="ctr"/>
                      <a:r>
                        <a:rPr lang="en-US" sz="1800" dirty="0"/>
                        <a:t>No</a:t>
                      </a:r>
                    </a:p>
                  </a:txBody>
                  <a:tcPr marL="45720" marR="45720"/>
                </a:tc>
                <a:tc>
                  <a:txBody>
                    <a:bodyPr/>
                    <a:lstStyle/>
                    <a:p>
                      <a:pPr algn="ctr"/>
                      <a:r>
                        <a:rPr lang="en-US" sz="1800" dirty="0"/>
                        <a:t>No</a:t>
                      </a:r>
                    </a:p>
                  </a:txBody>
                  <a:tcPr marL="45720" marR="45720"/>
                </a:tc>
                <a:extLst>
                  <a:ext uri="{0D108BD9-81ED-4DB2-BD59-A6C34878D82A}">
                    <a16:rowId xmlns:a16="http://schemas.microsoft.com/office/drawing/2014/main" val="1100480947"/>
                  </a:ext>
                </a:extLst>
              </a:tr>
              <a:tr h="406279">
                <a:tc>
                  <a:txBody>
                    <a:bodyPr/>
                    <a:lstStyle/>
                    <a:p>
                      <a:r>
                        <a:rPr lang="en-US" sz="1800" dirty="0"/>
                        <a:t>Visible on Basic</a:t>
                      </a:r>
                      <a:r>
                        <a:rPr lang="en-US" sz="1800" baseline="0" dirty="0"/>
                        <a:t> Animal Detail </a:t>
                      </a:r>
                      <a:endParaRPr lang="en-US" sz="1800" dirty="0"/>
                    </a:p>
                  </a:txBody>
                  <a:tcPr marL="45720" marR="45720"/>
                </a:tc>
                <a:tc>
                  <a:txBody>
                    <a:bodyPr/>
                    <a:lstStyle/>
                    <a:p>
                      <a:pPr algn="ctr"/>
                      <a:r>
                        <a:rPr lang="en-US" sz="1800" dirty="0"/>
                        <a:t>No</a:t>
                      </a:r>
                    </a:p>
                  </a:txBody>
                  <a:tcPr marL="45720" marR="45720"/>
                </a:tc>
                <a:tc>
                  <a:txBody>
                    <a:bodyPr/>
                    <a:lstStyle/>
                    <a:p>
                      <a:pPr algn="ctr"/>
                      <a:r>
                        <a:rPr lang="en-US" sz="1800" dirty="0"/>
                        <a:t>Yes</a:t>
                      </a:r>
                    </a:p>
                  </a:txBody>
                  <a:tcPr marL="45720" marR="45720"/>
                </a:tc>
                <a:tc>
                  <a:txBody>
                    <a:bodyPr/>
                    <a:lstStyle/>
                    <a:p>
                      <a:pPr algn="ctr"/>
                      <a:r>
                        <a:rPr lang="en-US" sz="1800" dirty="0"/>
                        <a:t>No</a:t>
                      </a:r>
                    </a:p>
                  </a:txBody>
                  <a:tcPr marL="45720" marR="45720"/>
                </a:tc>
                <a:extLst>
                  <a:ext uri="{0D108BD9-81ED-4DB2-BD59-A6C34878D82A}">
                    <a16:rowId xmlns:a16="http://schemas.microsoft.com/office/drawing/2014/main" val="2636647231"/>
                  </a:ext>
                </a:extLst>
              </a:tr>
              <a:tr h="701754">
                <a:tc>
                  <a:txBody>
                    <a:bodyPr/>
                    <a:lstStyle/>
                    <a:p>
                      <a:r>
                        <a:rPr lang="en-US" sz="1800" dirty="0"/>
                        <a:t>Column</a:t>
                      </a:r>
                      <a:r>
                        <a:rPr lang="en-US" sz="1800" baseline="0" dirty="0"/>
                        <a:t> in animal lists</a:t>
                      </a:r>
                      <a:endParaRPr lang="en-US" sz="1800" dirty="0"/>
                    </a:p>
                  </a:txBody>
                  <a:tcPr marL="45720" marR="45720"/>
                </a:tc>
                <a:tc>
                  <a:txBody>
                    <a:bodyPr/>
                    <a:lstStyle/>
                    <a:p>
                      <a:pPr algn="ctr"/>
                      <a:r>
                        <a:rPr lang="en-US" sz="1800" dirty="0"/>
                        <a:t>Individually</a:t>
                      </a:r>
                      <a:r>
                        <a:rPr lang="en-US" sz="1800" baseline="0" dirty="0"/>
                        <a:t> displayed</a:t>
                      </a:r>
                      <a:endParaRPr lang="en-US" sz="1800" dirty="0"/>
                    </a:p>
                  </a:txBody>
                  <a:tcPr marL="45720" marR="45720"/>
                </a:tc>
                <a:tc>
                  <a:txBody>
                    <a:bodyPr/>
                    <a:lstStyle/>
                    <a:p>
                      <a:pPr algn="ctr"/>
                      <a:r>
                        <a:rPr lang="en-US" sz="1800" dirty="0"/>
                        <a:t>Grouped</a:t>
                      </a:r>
                      <a:r>
                        <a:rPr lang="en-US" sz="1800" baseline="0" dirty="0"/>
                        <a:t> into one column</a:t>
                      </a:r>
                      <a:endParaRPr lang="en-US" sz="1800" dirty="0"/>
                    </a:p>
                  </a:txBody>
                  <a:tcPr marL="45720" marR="45720"/>
                </a:tc>
                <a:tc>
                  <a:txBody>
                    <a:bodyPr/>
                    <a:lstStyle/>
                    <a:p>
                      <a:pPr algn="ctr"/>
                      <a:r>
                        <a:rPr lang="en-US" sz="1800" dirty="0"/>
                        <a:t>Grouped into one column</a:t>
                      </a:r>
                    </a:p>
                  </a:txBody>
                  <a:tcPr marL="45720" marR="45720"/>
                </a:tc>
                <a:extLst>
                  <a:ext uri="{0D108BD9-81ED-4DB2-BD59-A6C34878D82A}">
                    <a16:rowId xmlns:a16="http://schemas.microsoft.com/office/drawing/2014/main" val="3745925874"/>
                  </a:ext>
                </a:extLst>
              </a:tr>
              <a:tr h="406279">
                <a:tc>
                  <a:txBody>
                    <a:bodyPr/>
                    <a:lstStyle/>
                    <a:p>
                      <a:r>
                        <a:rPr lang="en-US" sz="1800" dirty="0"/>
                        <a:t>Batch</a:t>
                      </a:r>
                      <a:r>
                        <a:rPr lang="en-US" sz="1800" baseline="0" dirty="0"/>
                        <a:t> add/remove</a:t>
                      </a:r>
                      <a:endParaRPr lang="en-US" sz="1800" dirty="0"/>
                    </a:p>
                  </a:txBody>
                  <a:tcPr marL="45720" marR="45720"/>
                </a:tc>
                <a:tc>
                  <a:txBody>
                    <a:bodyPr/>
                    <a:lstStyle/>
                    <a:p>
                      <a:pPr algn="ctr"/>
                      <a:r>
                        <a:rPr lang="en-US" sz="1800" dirty="0"/>
                        <a:t>No</a:t>
                      </a:r>
                    </a:p>
                  </a:txBody>
                  <a:tcPr marL="45720" marR="45720"/>
                </a:tc>
                <a:tc>
                  <a:txBody>
                    <a:bodyPr/>
                    <a:lstStyle/>
                    <a:p>
                      <a:pPr algn="ctr"/>
                      <a:r>
                        <a:rPr lang="en-US" sz="1800" dirty="0"/>
                        <a:t>Yes</a:t>
                      </a:r>
                    </a:p>
                  </a:txBody>
                  <a:tcPr marL="45720" marR="45720"/>
                </a:tc>
                <a:tc>
                  <a:txBody>
                    <a:bodyPr/>
                    <a:lstStyle/>
                    <a:p>
                      <a:pPr algn="ctr"/>
                      <a:r>
                        <a:rPr lang="en-US" sz="1800" dirty="0"/>
                        <a:t>Yes (only batch add)</a:t>
                      </a:r>
                    </a:p>
                  </a:txBody>
                  <a:tcPr marL="45720" marR="45720"/>
                </a:tc>
                <a:extLst>
                  <a:ext uri="{0D108BD9-81ED-4DB2-BD59-A6C34878D82A}">
                    <a16:rowId xmlns:a16="http://schemas.microsoft.com/office/drawing/2014/main" val="3522514477"/>
                  </a:ext>
                </a:extLst>
              </a:tr>
            </a:tbl>
          </a:graphicData>
        </a:graphic>
      </p:graphicFrame>
    </p:spTree>
    <p:extLst>
      <p:ext uri="{BB962C8B-B14F-4D97-AF65-F5344CB8AC3E}">
        <p14:creationId xmlns:p14="http://schemas.microsoft.com/office/powerpoint/2010/main" val="34277762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7048"/>
          </a:xfrm>
        </p:spPr>
        <p:txBody>
          <a:bodyPr/>
          <a:lstStyle/>
          <a:p>
            <a:pPr algn="ctr"/>
            <a:r>
              <a:rPr lang="en-US" dirty="0"/>
              <a:t> User Defined Fields (UDFs)</a:t>
            </a:r>
          </a:p>
        </p:txBody>
      </p:sp>
      <p:sp>
        <p:nvSpPr>
          <p:cNvPr id="3" name="Rectangle 2"/>
          <p:cNvSpPr/>
          <p:nvPr/>
        </p:nvSpPr>
        <p:spPr>
          <a:xfrm>
            <a:off x="925215" y="1437401"/>
            <a:ext cx="10341569" cy="2308324"/>
          </a:xfrm>
          <a:prstGeom prst="rect">
            <a:avLst/>
          </a:prstGeom>
        </p:spPr>
        <p:txBody>
          <a:bodyPr wrap="square">
            <a:spAutoFit/>
          </a:bodyPr>
          <a:lstStyle/>
          <a:p>
            <a:pPr fontAlgn="base"/>
            <a:r>
              <a:rPr lang="en-US" sz="2400" dirty="0">
                <a:solidFill>
                  <a:srgbClr val="000000"/>
                </a:solidFill>
                <a:latin typeface="Karla" panose="020B0604020202020204" charset="0"/>
              </a:rPr>
              <a:t>UDFs allow users to define as specific subset of animals for analysis. </a:t>
            </a:r>
          </a:p>
          <a:p>
            <a:pPr fontAlgn="base"/>
            <a:endParaRPr lang="en-US" sz="2400" dirty="0">
              <a:solidFill>
                <a:srgbClr val="000000"/>
              </a:solidFill>
              <a:latin typeface="Karla" panose="020B0604020202020204" charset="0"/>
            </a:endParaRPr>
          </a:p>
          <a:p>
            <a:pPr fontAlgn="base"/>
            <a:r>
              <a:rPr lang="en-US" sz="2400" dirty="0">
                <a:solidFill>
                  <a:srgbClr val="000000"/>
                </a:solidFill>
                <a:latin typeface="Karla" panose="020B0604020202020204" charset="0"/>
              </a:rPr>
              <a:t>UDFs are a legacy tool (from PopLink and SPARKS) any UDFs from those studbooks that migrated will be in ZIMS. </a:t>
            </a:r>
          </a:p>
          <a:p>
            <a:pPr fontAlgn="base"/>
            <a:endParaRPr lang="en-US" sz="2400" dirty="0">
              <a:solidFill>
                <a:srgbClr val="000000"/>
              </a:solidFill>
              <a:latin typeface="Karla" panose="020B0604020202020204" charset="0"/>
            </a:endParaRPr>
          </a:p>
          <a:p>
            <a:pPr fontAlgn="base"/>
            <a:endParaRPr lang="en-US" sz="2400" dirty="0">
              <a:solidFill>
                <a:srgbClr val="000000"/>
              </a:solidFill>
              <a:latin typeface="Karla" panose="020B0604020202020204" charset="0"/>
            </a:endParaRPr>
          </a:p>
        </p:txBody>
      </p:sp>
      <p:pic>
        <p:nvPicPr>
          <p:cNvPr id="7" name="Picture 6"/>
          <p:cNvPicPr>
            <a:picLocks noChangeAspect="1"/>
          </p:cNvPicPr>
          <p:nvPr/>
        </p:nvPicPr>
        <p:blipFill>
          <a:blip r:embed="rId2"/>
          <a:stretch>
            <a:fillRect/>
          </a:stretch>
        </p:blipFill>
        <p:spPr>
          <a:xfrm>
            <a:off x="1720493" y="3657411"/>
            <a:ext cx="7845923" cy="1259149"/>
          </a:xfrm>
          <a:prstGeom prst="rect">
            <a:avLst/>
          </a:prstGeom>
          <a:ln>
            <a:solidFill>
              <a:schemeClr val="tx1"/>
            </a:solidFill>
          </a:ln>
        </p:spPr>
      </p:pic>
    </p:spTree>
    <p:extLst>
      <p:ext uri="{BB962C8B-B14F-4D97-AF65-F5344CB8AC3E}">
        <p14:creationId xmlns:p14="http://schemas.microsoft.com/office/powerpoint/2010/main" val="3968887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7048"/>
          </a:xfrm>
        </p:spPr>
        <p:txBody>
          <a:bodyPr/>
          <a:lstStyle/>
          <a:p>
            <a:pPr algn="ctr"/>
            <a:r>
              <a:rPr lang="en-US" dirty="0"/>
              <a:t> User Defined Fields – Text Field</a:t>
            </a:r>
          </a:p>
        </p:txBody>
      </p:sp>
      <p:sp>
        <p:nvSpPr>
          <p:cNvPr id="11" name="TextBox 10"/>
          <p:cNvSpPr txBox="1"/>
          <p:nvPr/>
        </p:nvSpPr>
        <p:spPr>
          <a:xfrm>
            <a:off x="6461114" y="1793453"/>
            <a:ext cx="4654324" cy="3416320"/>
          </a:xfrm>
          <a:prstGeom prst="rect">
            <a:avLst/>
          </a:prstGeom>
          <a:solidFill>
            <a:srgbClr val="CEE488"/>
          </a:solidFill>
          <a:ln>
            <a:solidFill>
              <a:schemeClr val="tx1"/>
            </a:solidFill>
          </a:ln>
        </p:spPr>
        <p:txBody>
          <a:bodyPr wrap="square" rtlCol="0">
            <a:spAutoFit/>
          </a:bodyPr>
          <a:lstStyle/>
          <a:p>
            <a:pPr defTabSz="685800" eaLnBrk="1" fontAlgn="auto" hangingPunct="1">
              <a:spcBef>
                <a:spcPts val="0"/>
              </a:spcBef>
              <a:spcAft>
                <a:spcPts val="0"/>
              </a:spcAft>
            </a:pPr>
            <a:r>
              <a:rPr lang="en-US" sz="1350" b="1" dirty="0">
                <a:solidFill>
                  <a:prstClr val="black"/>
                </a:solidFill>
                <a:latin typeface="Calibri" panose="020F0502020204030204"/>
                <a:cs typeface="+mn-cs"/>
              </a:rPr>
              <a:t>Text Field</a:t>
            </a:r>
            <a:r>
              <a:rPr lang="en-US" sz="1350" dirty="0">
                <a:solidFill>
                  <a:prstClr val="black"/>
                </a:solidFill>
                <a:latin typeface="Calibri" panose="020F0502020204030204"/>
                <a:cs typeface="+mn-cs"/>
              </a:rPr>
              <a:t>:  When user selects to add a UDF as a text field, they do not need to define terms.</a:t>
            </a:r>
          </a:p>
          <a:p>
            <a:pPr marL="417910" lvl="1" indent="-160735" defTabSz="685800" eaLnBrk="1" fontAlgn="auto" hangingPunct="1">
              <a:spcBef>
                <a:spcPts val="0"/>
              </a:spcBef>
              <a:spcAft>
                <a:spcPts val="0"/>
              </a:spcAft>
              <a:buFont typeface="Arial" panose="020B0604020202020204" pitchFamily="34" charset="0"/>
              <a:buChar char="•"/>
            </a:pPr>
            <a:r>
              <a:rPr lang="en-US" sz="1350" dirty="0">
                <a:solidFill>
                  <a:prstClr val="black"/>
                </a:solidFill>
                <a:latin typeface="Calibri" panose="020F0502020204030204"/>
                <a:cs typeface="+mn-cs"/>
              </a:rPr>
              <a:t>When entering a text field UDF for an animal, the user can enter any free text.</a:t>
            </a:r>
          </a:p>
          <a:p>
            <a:pPr marL="417910" lvl="1" indent="-160735" defTabSz="685800" eaLnBrk="1" fontAlgn="auto" hangingPunct="1">
              <a:spcBef>
                <a:spcPts val="0"/>
              </a:spcBef>
              <a:spcAft>
                <a:spcPts val="0"/>
              </a:spcAft>
              <a:buFont typeface="Arial" panose="020B0604020202020204" pitchFamily="34" charset="0"/>
              <a:buChar char="•"/>
            </a:pPr>
            <a:r>
              <a:rPr lang="en-US" sz="1350" dirty="0">
                <a:solidFill>
                  <a:prstClr val="black"/>
                </a:solidFill>
                <a:latin typeface="Calibri" panose="020F0502020204030204"/>
                <a:cs typeface="+mn-cs"/>
              </a:rPr>
              <a:t>This can cause bad data entry and is recommend only using free text UDFs when absolutely necessary (example: tracking numbers that cannot be defined)</a:t>
            </a:r>
          </a:p>
          <a:p>
            <a:pPr defTabSz="685800" eaLnBrk="1" fontAlgn="auto" hangingPunct="1">
              <a:spcBef>
                <a:spcPts val="0"/>
              </a:spcBef>
              <a:spcAft>
                <a:spcPts val="0"/>
              </a:spcAft>
            </a:pPr>
            <a:endParaRPr lang="en-US" sz="1350" b="1" dirty="0">
              <a:solidFill>
                <a:prstClr val="black"/>
              </a:solidFill>
              <a:latin typeface="Calibri" panose="020F0502020204030204"/>
              <a:cs typeface="+mn-cs"/>
            </a:endParaRPr>
          </a:p>
          <a:p>
            <a:pPr defTabSz="685800" eaLnBrk="1" fontAlgn="auto" hangingPunct="1">
              <a:spcBef>
                <a:spcPts val="0"/>
              </a:spcBef>
              <a:spcAft>
                <a:spcPts val="0"/>
              </a:spcAft>
            </a:pPr>
            <a:r>
              <a:rPr lang="en-US" sz="1350" b="1" dirty="0">
                <a:solidFill>
                  <a:prstClr val="black"/>
                </a:solidFill>
                <a:latin typeface="Calibri" panose="020F0502020204030204"/>
                <a:cs typeface="+mn-cs"/>
              </a:rPr>
              <a:t>Text Field Example:</a:t>
            </a:r>
          </a:p>
          <a:p>
            <a:pPr marL="417910" lvl="1" indent="-160735" defTabSz="685800" eaLnBrk="1" fontAlgn="auto" hangingPunct="1">
              <a:spcBef>
                <a:spcPts val="0"/>
              </a:spcBef>
              <a:spcAft>
                <a:spcPts val="0"/>
              </a:spcAft>
              <a:buFont typeface="Arial" panose="020B0604020202020204" pitchFamily="34" charset="0"/>
              <a:buChar char="•"/>
            </a:pPr>
            <a:r>
              <a:rPr lang="en-US" sz="1350" dirty="0">
                <a:solidFill>
                  <a:prstClr val="black"/>
                </a:solidFill>
                <a:latin typeface="Calibri" panose="020F0502020204030204"/>
                <a:cs typeface="+mn-cs"/>
              </a:rPr>
              <a:t>UDF Name = Color</a:t>
            </a:r>
          </a:p>
          <a:p>
            <a:pPr marL="417910" lvl="1" indent="-160735" defTabSz="685800" eaLnBrk="1" fontAlgn="auto" hangingPunct="1">
              <a:spcBef>
                <a:spcPts val="0"/>
              </a:spcBef>
              <a:spcAft>
                <a:spcPts val="0"/>
              </a:spcAft>
              <a:buFont typeface="Arial" panose="020B0604020202020204" pitchFamily="34" charset="0"/>
              <a:buChar char="•"/>
            </a:pPr>
            <a:r>
              <a:rPr lang="en-US" sz="1350" dirty="0">
                <a:solidFill>
                  <a:prstClr val="black"/>
                </a:solidFill>
                <a:latin typeface="Calibri" panose="020F0502020204030204"/>
                <a:cs typeface="+mn-cs"/>
              </a:rPr>
              <a:t>Field Type = Text Field</a:t>
            </a:r>
          </a:p>
          <a:p>
            <a:pPr marL="417910" lvl="1" indent="-160735" defTabSz="685800" eaLnBrk="1" fontAlgn="auto" hangingPunct="1">
              <a:spcBef>
                <a:spcPts val="0"/>
              </a:spcBef>
              <a:spcAft>
                <a:spcPts val="0"/>
              </a:spcAft>
              <a:buFont typeface="Arial" panose="020B0604020202020204" pitchFamily="34" charset="0"/>
              <a:buChar char="•"/>
            </a:pPr>
            <a:r>
              <a:rPr lang="en-US" sz="1350" dirty="0">
                <a:solidFill>
                  <a:prstClr val="black"/>
                </a:solidFill>
                <a:latin typeface="Calibri" panose="020F0502020204030204"/>
                <a:cs typeface="+mn-cs"/>
              </a:rPr>
              <a:t>No Terms or Description needed</a:t>
            </a:r>
          </a:p>
          <a:p>
            <a:pPr marL="417910" lvl="1" indent="-160735" defTabSz="685800" eaLnBrk="1" fontAlgn="auto" hangingPunct="1">
              <a:spcBef>
                <a:spcPts val="0"/>
              </a:spcBef>
              <a:spcAft>
                <a:spcPts val="0"/>
              </a:spcAft>
              <a:buFont typeface="Arial" panose="020B0604020202020204" pitchFamily="34" charset="0"/>
              <a:buChar char="•"/>
            </a:pPr>
            <a:r>
              <a:rPr lang="en-US" sz="1350" dirty="0">
                <a:solidFill>
                  <a:prstClr val="black"/>
                </a:solidFill>
                <a:latin typeface="Calibri" panose="020F0502020204030204"/>
                <a:cs typeface="+mn-cs"/>
              </a:rPr>
              <a:t>User will be able to enter any text in the “Color” UDF in the animal’s records</a:t>
            </a:r>
          </a:p>
          <a:p>
            <a:pPr marL="675085" lvl="2" indent="-160735" defTabSz="685800" eaLnBrk="1" fontAlgn="auto" hangingPunct="1">
              <a:spcBef>
                <a:spcPts val="0"/>
              </a:spcBef>
              <a:spcAft>
                <a:spcPts val="0"/>
              </a:spcAft>
              <a:buFont typeface="Arial" panose="020B0604020202020204" pitchFamily="34" charset="0"/>
              <a:buChar char="•"/>
            </a:pPr>
            <a:r>
              <a:rPr lang="en-US" sz="1350" dirty="0">
                <a:solidFill>
                  <a:prstClr val="black"/>
                </a:solidFill>
                <a:latin typeface="Calibri" panose="020F0502020204030204"/>
                <a:cs typeface="+mn-cs"/>
              </a:rPr>
              <a:t>Example: Orange, Green, </a:t>
            </a:r>
            <a:r>
              <a:rPr lang="en-US" sz="1350" dirty="0" err="1">
                <a:solidFill>
                  <a:prstClr val="black"/>
                </a:solidFill>
                <a:latin typeface="Calibri" panose="020F0502020204030204"/>
                <a:cs typeface="+mn-cs"/>
              </a:rPr>
              <a:t>Geren</a:t>
            </a:r>
            <a:r>
              <a:rPr lang="en-US" sz="1350" dirty="0">
                <a:solidFill>
                  <a:prstClr val="black"/>
                </a:solidFill>
                <a:latin typeface="Calibri" panose="020F0502020204030204"/>
                <a:cs typeface="+mn-cs"/>
              </a:rPr>
              <a:t>, Blue, Education…</a:t>
            </a:r>
          </a:p>
          <a:p>
            <a:pPr marL="675085" lvl="2" indent="-160735" defTabSz="685800" eaLnBrk="1" fontAlgn="auto" hangingPunct="1">
              <a:spcBef>
                <a:spcPts val="0"/>
              </a:spcBef>
              <a:spcAft>
                <a:spcPts val="0"/>
              </a:spcAft>
              <a:buFont typeface="Arial" panose="020B0604020202020204" pitchFamily="34" charset="0"/>
              <a:buChar char="•"/>
            </a:pPr>
            <a:r>
              <a:rPr lang="en-US" sz="1350" dirty="0">
                <a:solidFill>
                  <a:prstClr val="black"/>
                </a:solidFill>
                <a:latin typeface="Calibri" panose="020F0502020204030204"/>
                <a:cs typeface="+mn-cs"/>
              </a:rPr>
              <a:t>System will not check for definition</a:t>
            </a:r>
          </a:p>
        </p:txBody>
      </p:sp>
      <p:pic>
        <p:nvPicPr>
          <p:cNvPr id="12" name="Picture 11"/>
          <p:cNvPicPr>
            <a:picLocks noChangeAspect="1"/>
          </p:cNvPicPr>
          <p:nvPr/>
        </p:nvPicPr>
        <p:blipFill rotWithShape="1">
          <a:blip r:embed="rId2"/>
          <a:srcRect l="1809" t="2112" r="1963" b="1926"/>
          <a:stretch/>
        </p:blipFill>
        <p:spPr>
          <a:xfrm>
            <a:off x="965512" y="1446034"/>
            <a:ext cx="4549711" cy="4111158"/>
          </a:xfrm>
          <a:prstGeom prst="rect">
            <a:avLst/>
          </a:prstGeom>
          <a:ln w="28575">
            <a:solidFill>
              <a:schemeClr val="tx1"/>
            </a:solidFill>
          </a:ln>
        </p:spPr>
      </p:pic>
    </p:spTree>
    <p:extLst>
      <p:ext uri="{BB962C8B-B14F-4D97-AF65-F5344CB8AC3E}">
        <p14:creationId xmlns:p14="http://schemas.microsoft.com/office/powerpoint/2010/main" val="28337165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7048"/>
          </a:xfrm>
        </p:spPr>
        <p:txBody>
          <a:bodyPr/>
          <a:lstStyle/>
          <a:p>
            <a:pPr algn="ctr"/>
            <a:r>
              <a:rPr lang="en-US" dirty="0"/>
              <a:t> User Defined Fields – Combo Box</a:t>
            </a:r>
          </a:p>
        </p:txBody>
      </p:sp>
      <p:sp>
        <p:nvSpPr>
          <p:cNvPr id="11" name="TextBox 10"/>
          <p:cNvSpPr txBox="1"/>
          <p:nvPr/>
        </p:nvSpPr>
        <p:spPr>
          <a:xfrm>
            <a:off x="6455215" y="1637801"/>
            <a:ext cx="4654324" cy="3416320"/>
          </a:xfrm>
          <a:prstGeom prst="rect">
            <a:avLst/>
          </a:prstGeom>
          <a:solidFill>
            <a:srgbClr val="CEE488"/>
          </a:solidFill>
          <a:ln>
            <a:solidFill>
              <a:schemeClr val="tx1"/>
            </a:solidFill>
          </a:ln>
        </p:spPr>
        <p:txBody>
          <a:bodyPr wrap="square" rtlCol="0">
            <a:spAutoFit/>
          </a:bodyPr>
          <a:lstStyle/>
          <a:p>
            <a:pPr defTabSz="685800" eaLnBrk="1" fontAlgn="auto" hangingPunct="1">
              <a:spcBef>
                <a:spcPts val="0"/>
              </a:spcBef>
              <a:spcAft>
                <a:spcPts val="0"/>
              </a:spcAft>
            </a:pPr>
            <a:r>
              <a:rPr lang="en-US" sz="1350" b="1" dirty="0">
                <a:solidFill>
                  <a:prstClr val="black"/>
                </a:solidFill>
                <a:latin typeface="Calibri" panose="020F0502020204030204"/>
                <a:cs typeface="+mn-cs"/>
              </a:rPr>
              <a:t>Text Field</a:t>
            </a:r>
            <a:r>
              <a:rPr lang="en-US" sz="1350" dirty="0">
                <a:solidFill>
                  <a:prstClr val="black"/>
                </a:solidFill>
                <a:latin typeface="Calibri" panose="020F0502020204030204"/>
                <a:cs typeface="+mn-cs"/>
              </a:rPr>
              <a:t>:  When user selects to add a UDF as a text field, they do not need to define terms.</a:t>
            </a:r>
          </a:p>
          <a:p>
            <a:pPr marL="417910" lvl="1" indent="-160735" defTabSz="685800" eaLnBrk="1" fontAlgn="auto" hangingPunct="1">
              <a:spcBef>
                <a:spcPts val="0"/>
              </a:spcBef>
              <a:spcAft>
                <a:spcPts val="0"/>
              </a:spcAft>
              <a:buFont typeface="Arial" panose="020B0604020202020204" pitchFamily="34" charset="0"/>
              <a:buChar char="•"/>
            </a:pPr>
            <a:r>
              <a:rPr lang="en-US" sz="1350" dirty="0">
                <a:solidFill>
                  <a:prstClr val="black"/>
                </a:solidFill>
                <a:latin typeface="Calibri" panose="020F0502020204030204"/>
                <a:cs typeface="+mn-cs"/>
              </a:rPr>
              <a:t>When entering a text field UDF for an animal, the user can enter any free text.</a:t>
            </a:r>
          </a:p>
          <a:p>
            <a:pPr marL="417910" lvl="1" indent="-160735" defTabSz="685800" eaLnBrk="1" fontAlgn="auto" hangingPunct="1">
              <a:spcBef>
                <a:spcPts val="0"/>
              </a:spcBef>
              <a:spcAft>
                <a:spcPts val="0"/>
              </a:spcAft>
              <a:buFont typeface="Arial" panose="020B0604020202020204" pitchFamily="34" charset="0"/>
              <a:buChar char="•"/>
            </a:pPr>
            <a:r>
              <a:rPr lang="en-US" sz="1350" dirty="0">
                <a:solidFill>
                  <a:prstClr val="black"/>
                </a:solidFill>
                <a:latin typeface="Calibri" panose="020F0502020204030204"/>
                <a:cs typeface="+mn-cs"/>
              </a:rPr>
              <a:t>This can cause bad data entry and is recommend only using free text UDFs when absolutely necessary (example: tracking numbers that cannot be defined)</a:t>
            </a:r>
          </a:p>
          <a:p>
            <a:pPr defTabSz="685800" eaLnBrk="1" fontAlgn="auto" hangingPunct="1">
              <a:spcBef>
                <a:spcPts val="0"/>
              </a:spcBef>
              <a:spcAft>
                <a:spcPts val="0"/>
              </a:spcAft>
            </a:pPr>
            <a:endParaRPr lang="en-US" sz="1350" b="1" dirty="0">
              <a:solidFill>
                <a:prstClr val="black"/>
              </a:solidFill>
              <a:latin typeface="Calibri" panose="020F0502020204030204"/>
              <a:cs typeface="+mn-cs"/>
            </a:endParaRPr>
          </a:p>
          <a:p>
            <a:pPr defTabSz="685800" eaLnBrk="1" fontAlgn="auto" hangingPunct="1">
              <a:spcBef>
                <a:spcPts val="0"/>
              </a:spcBef>
              <a:spcAft>
                <a:spcPts val="0"/>
              </a:spcAft>
            </a:pPr>
            <a:r>
              <a:rPr lang="en-US" sz="1350" b="1" dirty="0">
                <a:solidFill>
                  <a:prstClr val="black"/>
                </a:solidFill>
                <a:latin typeface="Calibri" panose="020F0502020204030204"/>
                <a:cs typeface="+mn-cs"/>
              </a:rPr>
              <a:t>Text Field Example:</a:t>
            </a:r>
          </a:p>
          <a:p>
            <a:pPr marL="417910" lvl="1" indent="-160735" defTabSz="685800" eaLnBrk="1" fontAlgn="auto" hangingPunct="1">
              <a:spcBef>
                <a:spcPts val="0"/>
              </a:spcBef>
              <a:spcAft>
                <a:spcPts val="0"/>
              </a:spcAft>
              <a:buFont typeface="Arial" panose="020B0604020202020204" pitchFamily="34" charset="0"/>
              <a:buChar char="•"/>
            </a:pPr>
            <a:r>
              <a:rPr lang="en-US" sz="1350" dirty="0">
                <a:solidFill>
                  <a:prstClr val="black"/>
                </a:solidFill>
                <a:latin typeface="Calibri" panose="020F0502020204030204"/>
                <a:cs typeface="+mn-cs"/>
              </a:rPr>
              <a:t>UDF Name = Color</a:t>
            </a:r>
          </a:p>
          <a:p>
            <a:pPr marL="417910" lvl="1" indent="-160735" defTabSz="685800" eaLnBrk="1" fontAlgn="auto" hangingPunct="1">
              <a:spcBef>
                <a:spcPts val="0"/>
              </a:spcBef>
              <a:spcAft>
                <a:spcPts val="0"/>
              </a:spcAft>
              <a:buFont typeface="Arial" panose="020B0604020202020204" pitchFamily="34" charset="0"/>
              <a:buChar char="•"/>
            </a:pPr>
            <a:r>
              <a:rPr lang="en-US" sz="1350" dirty="0">
                <a:solidFill>
                  <a:prstClr val="black"/>
                </a:solidFill>
                <a:latin typeface="Calibri" panose="020F0502020204030204"/>
                <a:cs typeface="+mn-cs"/>
              </a:rPr>
              <a:t>Field Type = Text Field</a:t>
            </a:r>
          </a:p>
          <a:p>
            <a:pPr marL="417910" lvl="1" indent="-160735" defTabSz="685800" eaLnBrk="1" fontAlgn="auto" hangingPunct="1">
              <a:spcBef>
                <a:spcPts val="0"/>
              </a:spcBef>
              <a:spcAft>
                <a:spcPts val="0"/>
              </a:spcAft>
              <a:buFont typeface="Arial" panose="020B0604020202020204" pitchFamily="34" charset="0"/>
              <a:buChar char="•"/>
            </a:pPr>
            <a:r>
              <a:rPr lang="en-US" sz="1350" dirty="0">
                <a:solidFill>
                  <a:prstClr val="black"/>
                </a:solidFill>
                <a:latin typeface="Calibri" panose="020F0502020204030204"/>
                <a:cs typeface="+mn-cs"/>
              </a:rPr>
              <a:t>No Terms or Description needed</a:t>
            </a:r>
          </a:p>
          <a:p>
            <a:pPr marL="417910" lvl="1" indent="-160735" defTabSz="685800" eaLnBrk="1" fontAlgn="auto" hangingPunct="1">
              <a:spcBef>
                <a:spcPts val="0"/>
              </a:spcBef>
              <a:spcAft>
                <a:spcPts val="0"/>
              </a:spcAft>
              <a:buFont typeface="Arial" panose="020B0604020202020204" pitchFamily="34" charset="0"/>
              <a:buChar char="•"/>
            </a:pPr>
            <a:r>
              <a:rPr lang="en-US" sz="1350" dirty="0">
                <a:solidFill>
                  <a:prstClr val="black"/>
                </a:solidFill>
                <a:latin typeface="Calibri" panose="020F0502020204030204"/>
                <a:cs typeface="+mn-cs"/>
              </a:rPr>
              <a:t>User will be able to enter any text in the “Color” UDF in the animal’s records</a:t>
            </a:r>
          </a:p>
          <a:p>
            <a:pPr marL="675085" lvl="2" indent="-160735" defTabSz="685800" eaLnBrk="1" fontAlgn="auto" hangingPunct="1">
              <a:spcBef>
                <a:spcPts val="0"/>
              </a:spcBef>
              <a:spcAft>
                <a:spcPts val="0"/>
              </a:spcAft>
              <a:buFont typeface="Arial" panose="020B0604020202020204" pitchFamily="34" charset="0"/>
              <a:buChar char="•"/>
            </a:pPr>
            <a:r>
              <a:rPr lang="en-US" sz="1350" dirty="0">
                <a:solidFill>
                  <a:prstClr val="black"/>
                </a:solidFill>
                <a:latin typeface="Calibri" panose="020F0502020204030204"/>
                <a:cs typeface="+mn-cs"/>
              </a:rPr>
              <a:t>Example: Orange, Green, </a:t>
            </a:r>
            <a:r>
              <a:rPr lang="en-US" sz="1350" dirty="0" err="1">
                <a:solidFill>
                  <a:prstClr val="black"/>
                </a:solidFill>
                <a:latin typeface="Calibri" panose="020F0502020204030204"/>
                <a:cs typeface="+mn-cs"/>
              </a:rPr>
              <a:t>Geren</a:t>
            </a:r>
            <a:r>
              <a:rPr lang="en-US" sz="1350" dirty="0">
                <a:solidFill>
                  <a:prstClr val="black"/>
                </a:solidFill>
                <a:latin typeface="Calibri" panose="020F0502020204030204"/>
                <a:cs typeface="+mn-cs"/>
              </a:rPr>
              <a:t>, Blue, Education…</a:t>
            </a:r>
          </a:p>
          <a:p>
            <a:pPr marL="675085" lvl="2" indent="-160735" defTabSz="685800" eaLnBrk="1" fontAlgn="auto" hangingPunct="1">
              <a:spcBef>
                <a:spcPts val="0"/>
              </a:spcBef>
              <a:spcAft>
                <a:spcPts val="0"/>
              </a:spcAft>
              <a:buFont typeface="Arial" panose="020B0604020202020204" pitchFamily="34" charset="0"/>
              <a:buChar char="•"/>
            </a:pPr>
            <a:r>
              <a:rPr lang="en-US" sz="1350" dirty="0">
                <a:solidFill>
                  <a:prstClr val="black"/>
                </a:solidFill>
                <a:latin typeface="Calibri" panose="020F0502020204030204"/>
                <a:cs typeface="+mn-cs"/>
              </a:rPr>
              <a:t>System will not check for definition</a:t>
            </a:r>
          </a:p>
        </p:txBody>
      </p:sp>
      <p:pic>
        <p:nvPicPr>
          <p:cNvPr id="8" name="Picture 7"/>
          <p:cNvPicPr>
            <a:picLocks noChangeAspect="1"/>
          </p:cNvPicPr>
          <p:nvPr/>
        </p:nvPicPr>
        <p:blipFill rotWithShape="1">
          <a:blip r:embed="rId2"/>
          <a:srcRect l="2118" t="2290" r="2526" b="3171"/>
          <a:stretch/>
        </p:blipFill>
        <p:spPr>
          <a:xfrm>
            <a:off x="654116" y="1733308"/>
            <a:ext cx="5215764" cy="4030362"/>
          </a:xfrm>
          <a:prstGeom prst="rect">
            <a:avLst/>
          </a:prstGeom>
          <a:ln w="28575">
            <a:solidFill>
              <a:schemeClr val="tx1"/>
            </a:solidFill>
          </a:ln>
        </p:spPr>
      </p:pic>
    </p:spTree>
    <p:extLst>
      <p:ext uri="{BB962C8B-B14F-4D97-AF65-F5344CB8AC3E}">
        <p14:creationId xmlns:p14="http://schemas.microsoft.com/office/powerpoint/2010/main" val="42645319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7048"/>
          </a:xfrm>
        </p:spPr>
        <p:txBody>
          <a:bodyPr/>
          <a:lstStyle/>
          <a:p>
            <a:pPr algn="ctr"/>
            <a:r>
              <a:rPr lang="en-US" dirty="0"/>
              <a:t> User Filters</a:t>
            </a:r>
          </a:p>
        </p:txBody>
      </p:sp>
      <p:pic>
        <p:nvPicPr>
          <p:cNvPr id="5" name="Picture 4"/>
          <p:cNvPicPr>
            <a:picLocks noChangeAspect="1"/>
          </p:cNvPicPr>
          <p:nvPr/>
        </p:nvPicPr>
        <p:blipFill>
          <a:blip r:embed="rId2"/>
          <a:stretch>
            <a:fillRect/>
          </a:stretch>
        </p:blipFill>
        <p:spPr>
          <a:xfrm>
            <a:off x="429908" y="1611134"/>
            <a:ext cx="5810613" cy="3415117"/>
          </a:xfrm>
          <a:prstGeom prst="rect">
            <a:avLst/>
          </a:prstGeom>
          <a:ln>
            <a:solidFill>
              <a:schemeClr val="tx1"/>
            </a:solidFill>
          </a:ln>
        </p:spPr>
      </p:pic>
      <p:sp>
        <p:nvSpPr>
          <p:cNvPr id="6" name="Content Placeholder 5"/>
          <p:cNvSpPr>
            <a:spLocks noGrp="1"/>
          </p:cNvSpPr>
          <p:nvPr>
            <p:ph idx="1"/>
          </p:nvPr>
        </p:nvSpPr>
        <p:spPr>
          <a:xfrm>
            <a:off x="6829173" y="1662121"/>
            <a:ext cx="4194099" cy="4351339"/>
          </a:xfrm>
        </p:spPr>
        <p:txBody>
          <a:bodyPr>
            <a:noAutofit/>
          </a:bodyPr>
          <a:lstStyle/>
          <a:p>
            <a:pPr marL="214308" indent="-214308"/>
            <a:r>
              <a:rPr lang="en-US" sz="2200" dirty="0"/>
              <a:t>User can apply UDF filtering to the list by selecting the Add UDF Filters button</a:t>
            </a:r>
          </a:p>
          <a:p>
            <a:pPr marL="214308" indent="-214308"/>
            <a:r>
              <a:rPr lang="en-US" sz="2200" dirty="0"/>
              <a:t>User can select one or multiple UDF types to filter the animal list </a:t>
            </a:r>
          </a:p>
          <a:p>
            <a:r>
              <a:rPr lang="en-US" sz="2200" dirty="0"/>
              <a:t>‘and” “or” options allow user to specify and add multiple UDF filters at the same time.</a:t>
            </a:r>
          </a:p>
          <a:p>
            <a:endParaRPr lang="en-US" sz="2200" dirty="0"/>
          </a:p>
        </p:txBody>
      </p:sp>
    </p:spTree>
    <p:extLst>
      <p:ext uri="{BB962C8B-B14F-4D97-AF65-F5344CB8AC3E}">
        <p14:creationId xmlns:p14="http://schemas.microsoft.com/office/powerpoint/2010/main" val="4944312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Animal Labels </a:t>
            </a:r>
          </a:p>
        </p:txBody>
      </p:sp>
      <p:sp>
        <p:nvSpPr>
          <p:cNvPr id="3" name="Content Placeholder 2"/>
          <p:cNvSpPr>
            <a:spLocks noGrp="1"/>
          </p:cNvSpPr>
          <p:nvPr>
            <p:ph sz="half" idx="1"/>
          </p:nvPr>
        </p:nvSpPr>
        <p:spPr>
          <a:xfrm>
            <a:off x="631230" y="1139994"/>
            <a:ext cx="11282242" cy="4351338"/>
          </a:xfrm>
        </p:spPr>
        <p:txBody>
          <a:bodyPr>
            <a:normAutofit/>
          </a:bodyPr>
          <a:lstStyle/>
          <a:p>
            <a:pPr marL="0" indent="0" fontAlgn="base">
              <a:buNone/>
            </a:pPr>
            <a:r>
              <a:rPr lang="en-US" sz="2400" dirty="0">
                <a:solidFill>
                  <a:srgbClr val="000000"/>
                </a:solidFill>
                <a:latin typeface="Karla" panose="020B0604020202020204" charset="0"/>
              </a:rPr>
              <a:t>Labels are tags or keywords that users can assign to animals to indicate that they possess certain characteristics or criteria. </a:t>
            </a:r>
            <a:endParaRPr lang="en-US" sz="2400" dirty="0">
              <a:solidFill>
                <a:srgbClr val="000000"/>
              </a:solidFill>
              <a:latin typeface="Arial" panose="020B0604020202020204" pitchFamily="34" charset="0"/>
            </a:endParaRPr>
          </a:p>
          <a:p>
            <a:pPr marL="742950" lvl="1" indent="-285750" fontAlgn="base"/>
            <a:r>
              <a:rPr lang="en-US" dirty="0">
                <a:solidFill>
                  <a:srgbClr val="000000"/>
                </a:solidFill>
                <a:latin typeface="Karla" panose="020B0604020202020204" charset="0"/>
              </a:rPr>
              <a:t>More flexible and informal than User Defined Fields (UDFs). </a:t>
            </a:r>
            <a:endParaRPr lang="en-US" dirty="0">
              <a:solidFill>
                <a:srgbClr val="000000"/>
              </a:solidFill>
              <a:latin typeface="Arial" panose="020B0604020202020204" pitchFamily="34" charset="0"/>
            </a:endParaRPr>
          </a:p>
          <a:p>
            <a:pPr marL="742950" lvl="1" indent="-285750" fontAlgn="base"/>
            <a:r>
              <a:rPr lang="en-US" dirty="0">
                <a:solidFill>
                  <a:srgbClr val="000000"/>
                </a:solidFill>
                <a:latin typeface="Karla" panose="020B0604020202020204" charset="0"/>
              </a:rPr>
              <a:t>Easier way to quickly tag an animal with a specific value. </a:t>
            </a:r>
            <a:endParaRPr lang="en-US" dirty="0">
              <a:solidFill>
                <a:srgbClr val="000000"/>
              </a:solidFill>
              <a:latin typeface="Arial" panose="020B0604020202020204" pitchFamily="34" charset="0"/>
            </a:endParaRPr>
          </a:p>
          <a:p>
            <a:pPr marL="742950" lvl="1" indent="-285750" fontAlgn="base"/>
            <a:r>
              <a:rPr lang="en-US" dirty="0">
                <a:solidFill>
                  <a:srgbClr val="000000"/>
                </a:solidFill>
                <a:latin typeface="Karla" panose="020B0604020202020204" charset="0"/>
              </a:rPr>
              <a:t>Way to track unique information about a single animal or multiple animals</a:t>
            </a:r>
            <a:endParaRPr lang="en-US" dirty="0">
              <a:solidFill>
                <a:srgbClr val="000000"/>
              </a:solidFill>
              <a:latin typeface="Arial" panose="020B0604020202020204" pitchFamily="34" charset="0"/>
            </a:endParaRPr>
          </a:p>
        </p:txBody>
      </p:sp>
      <p:pic>
        <p:nvPicPr>
          <p:cNvPr id="5" name="Picture 2" descr="https://lh3.googleusercontent.com/iceYq6gNn5RY7olMvs7mL9mHBwv7f07NwMujI_i_sfVxrhRxYSgqQBHV2aNOAjD3qBFXghUt0MXPO-PrNxiLWsg7IuUA-g4lc2BhxAgrSfBw-fnok2P5qWZ4LD_7Fb63sdVmoVw7PP6RhINLPdNCUsIyOYMpZwe6nqyTtHB8xNuO1VpndXk8VfGqqfMK4RQ"/>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1230" y="3381763"/>
            <a:ext cx="10802554" cy="239713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3" descr="https://lh3.googleusercontent.com/kAHIPQa6gX52Hp1PmRm2H6dJxrfqrrFuSEgLz-dMSfbwrkCxixp9CZv2mzb4uuqrM4LkaZs03W-OM8dztqkJEKAgUlMX2IOiqNpHipq9YrNUglwgp-W9s231gSUJju8FqSZn2N6VMNarsegWP8Dz_OcMZBBjzjz4qKG4a3-1b6LwBXs8o7zYj13mWVupU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1230" y="4420368"/>
            <a:ext cx="4342171" cy="4121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3802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Label Creation and Management</a:t>
            </a:r>
          </a:p>
        </p:txBody>
      </p:sp>
      <p:sp>
        <p:nvSpPr>
          <p:cNvPr id="3" name="Content Placeholder 2"/>
          <p:cNvSpPr>
            <a:spLocks noGrp="1"/>
          </p:cNvSpPr>
          <p:nvPr>
            <p:ph sz="half" idx="1"/>
          </p:nvPr>
        </p:nvSpPr>
        <p:spPr>
          <a:xfrm>
            <a:off x="660727" y="1411364"/>
            <a:ext cx="11282242" cy="4351338"/>
          </a:xfrm>
        </p:spPr>
        <p:txBody>
          <a:bodyPr>
            <a:normAutofit/>
          </a:bodyPr>
          <a:lstStyle/>
          <a:p>
            <a:pPr marL="0" indent="0" fontAlgn="base">
              <a:buNone/>
            </a:pPr>
            <a:r>
              <a:rPr lang="en-US" sz="2400" dirty="0">
                <a:latin typeface="Karla" panose="020B0604020202020204" charset="0"/>
              </a:rPr>
              <a:t>View the Label Management screen (in the Tools menu) to:</a:t>
            </a:r>
          </a:p>
          <a:p>
            <a:pPr lvl="1" fontAlgn="base"/>
            <a:r>
              <a:rPr lang="en-US" sz="2000" dirty="0">
                <a:latin typeface="Karla" panose="020B0604020202020204" charset="0"/>
              </a:rPr>
              <a:t>View list of all labels in the studbook</a:t>
            </a:r>
          </a:p>
          <a:p>
            <a:pPr lvl="1" fontAlgn="base"/>
            <a:r>
              <a:rPr lang="en-US" sz="2000" dirty="0">
                <a:latin typeface="Karla" panose="020B0604020202020204" charset="0"/>
              </a:rPr>
              <a:t>View which animals/groups are assigned each label</a:t>
            </a:r>
          </a:p>
          <a:p>
            <a:pPr lvl="1" fontAlgn="base"/>
            <a:r>
              <a:rPr lang="en-US" sz="2000" dirty="0">
                <a:latin typeface="Karla" panose="020B0604020202020204" charset="0"/>
              </a:rPr>
              <a:t>Edit and delete labels</a:t>
            </a:r>
          </a:p>
          <a:p>
            <a:pPr lvl="1" fontAlgn="base"/>
            <a:r>
              <a:rPr lang="en-US" sz="2000" dirty="0">
                <a:latin typeface="Karla" panose="020B0604020202020204" charset="0"/>
              </a:rPr>
              <a:t>Export list of labels </a:t>
            </a:r>
          </a:p>
          <a:p>
            <a:pPr fontAlgn="base"/>
            <a:endParaRPr lang="en-US" dirty="0">
              <a:solidFill>
                <a:srgbClr val="FF0000"/>
              </a:solidFill>
              <a:latin typeface="Arial" panose="020B0604020202020204" pitchFamily="34" charset="0"/>
            </a:endParaRPr>
          </a:p>
        </p:txBody>
      </p:sp>
      <p:pic>
        <p:nvPicPr>
          <p:cNvPr id="4" name="Picture 3"/>
          <p:cNvPicPr>
            <a:picLocks noChangeAspect="1"/>
          </p:cNvPicPr>
          <p:nvPr/>
        </p:nvPicPr>
        <p:blipFill rotWithShape="1">
          <a:blip r:embed="rId2"/>
          <a:srcRect t="2480" b="4838"/>
          <a:stretch/>
        </p:blipFill>
        <p:spPr>
          <a:xfrm>
            <a:off x="1946787" y="3415726"/>
            <a:ext cx="7926793" cy="3185652"/>
          </a:xfrm>
          <a:prstGeom prst="rect">
            <a:avLst/>
          </a:prstGeom>
          <a:ln>
            <a:solidFill>
              <a:schemeClr val="tx1"/>
            </a:solidFill>
          </a:ln>
        </p:spPr>
      </p:pic>
    </p:spTree>
    <p:extLst>
      <p:ext uri="{BB962C8B-B14F-4D97-AF65-F5344CB8AC3E}">
        <p14:creationId xmlns:p14="http://schemas.microsoft.com/office/powerpoint/2010/main" val="2229730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97048"/>
          </a:xfrm>
        </p:spPr>
        <p:txBody>
          <a:bodyPr/>
          <a:lstStyle/>
          <a:p>
            <a:pPr algn="ctr"/>
            <a:r>
              <a:rPr lang="en-US" dirty="0"/>
              <a:t> Label Filters</a:t>
            </a:r>
          </a:p>
        </p:txBody>
      </p:sp>
      <p:sp>
        <p:nvSpPr>
          <p:cNvPr id="6" name="Content Placeholder 5"/>
          <p:cNvSpPr>
            <a:spLocks noGrp="1"/>
          </p:cNvSpPr>
          <p:nvPr>
            <p:ph idx="1"/>
          </p:nvPr>
        </p:nvSpPr>
        <p:spPr>
          <a:xfrm>
            <a:off x="6829173" y="1662121"/>
            <a:ext cx="4194099" cy="4351339"/>
          </a:xfrm>
        </p:spPr>
        <p:txBody>
          <a:bodyPr>
            <a:noAutofit/>
          </a:bodyPr>
          <a:lstStyle/>
          <a:p>
            <a:pPr marL="214308" indent="-214308"/>
            <a:r>
              <a:rPr lang="en-US" sz="2200" dirty="0"/>
              <a:t>User can apply label filter by selecting from the label dropdown or typing text</a:t>
            </a:r>
          </a:p>
          <a:p>
            <a:pPr marL="214308" indent="-214308"/>
            <a:r>
              <a:rPr lang="en-US" sz="2200" dirty="0"/>
              <a:t>The search is an and/or </a:t>
            </a:r>
          </a:p>
          <a:p>
            <a:pPr marL="671508" lvl="1" indent="-214308"/>
            <a:r>
              <a:rPr lang="en-US" sz="1800" dirty="0"/>
              <a:t>Example: if you enter “breeding” and “available” the results will bring back animals with either one of those labels.</a:t>
            </a:r>
          </a:p>
          <a:p>
            <a:endParaRPr lang="en-US" sz="2200" dirty="0"/>
          </a:p>
        </p:txBody>
      </p:sp>
      <p:pic>
        <p:nvPicPr>
          <p:cNvPr id="4" name="Picture 3"/>
          <p:cNvPicPr>
            <a:picLocks noChangeAspect="1"/>
          </p:cNvPicPr>
          <p:nvPr/>
        </p:nvPicPr>
        <p:blipFill>
          <a:blip r:embed="rId2"/>
          <a:stretch>
            <a:fillRect/>
          </a:stretch>
        </p:blipFill>
        <p:spPr>
          <a:xfrm>
            <a:off x="483405" y="1746209"/>
            <a:ext cx="5999402" cy="2599981"/>
          </a:xfrm>
          <a:prstGeom prst="rect">
            <a:avLst/>
          </a:prstGeom>
          <a:ln>
            <a:solidFill>
              <a:schemeClr val="tx1"/>
            </a:solidFill>
          </a:ln>
        </p:spPr>
      </p:pic>
    </p:spTree>
    <p:extLst>
      <p:ext uri="{BB962C8B-B14F-4D97-AF65-F5344CB8AC3E}">
        <p14:creationId xmlns:p14="http://schemas.microsoft.com/office/powerpoint/2010/main" val="28459629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Species360 Office Theme">
  <a:themeElements>
    <a:clrScheme name="Species360">
      <a:dk1>
        <a:srgbClr val="000000"/>
      </a:dk1>
      <a:lt1>
        <a:srgbClr val="FFFFFF"/>
      </a:lt1>
      <a:dk2>
        <a:srgbClr val="44546A"/>
      </a:dk2>
      <a:lt2>
        <a:srgbClr val="E7E6E6"/>
      </a:lt2>
      <a:accent1>
        <a:srgbClr val="ADD136"/>
      </a:accent1>
      <a:accent2>
        <a:srgbClr val="41C7F1"/>
      </a:accent2>
      <a:accent3>
        <a:srgbClr val="607B1A"/>
      </a:accent3>
      <a:accent4>
        <a:srgbClr val="3D7791"/>
      </a:accent4>
      <a:accent5>
        <a:srgbClr val="F26529"/>
      </a:accent5>
      <a:accent6>
        <a:srgbClr val="C62066"/>
      </a:accent6>
      <a:hlink>
        <a:srgbClr val="720037"/>
      </a:hlink>
      <a:folHlink>
        <a:srgbClr val="000000"/>
      </a:folHlink>
    </a:clrScheme>
    <a:fontScheme name="Species360">
      <a:majorFont>
        <a:latin typeface="Karla"/>
        <a:ea typeface=""/>
        <a:cs typeface=""/>
      </a:majorFont>
      <a:minorFont>
        <a:latin typeface="Karl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pecies360 Office Theme" id="{500F7CCA-0EC8-4939-B9A4-095F29CECB5E}" vid="{E0436155-C49D-47A2-A07F-C0348F5E0207}"/>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A61D1EAB4F114BB81E10F743FBEB16" ma:contentTypeVersion="17" ma:contentTypeDescription="Create a new document." ma:contentTypeScope="" ma:versionID="8d5c9d6b9e771f046f32cc35cd3e00d3">
  <xsd:schema xmlns:xsd="http://www.w3.org/2001/XMLSchema" xmlns:p="http://schemas.microsoft.com/office/2006/metadata/properties" xmlns:ns1="http://schemas.microsoft.com/sharepoint/v3" xmlns:ns2="00558959-21e2-49b6-8bc1-d46e8fb3ce16" targetNamespace="http://schemas.microsoft.com/office/2006/metadata/properties" ma:root="true" ma:fieldsID="fb2fb0cbec74215f123117318a3452cf" ns1:_="" ns2:_="">
    <xsd:import namespace="http://schemas.microsoft.com/sharepoint/v3"/>
    <xsd:import namespace="00558959-21e2-49b6-8bc1-d46e8fb3ce16"/>
    <xsd:element name="properties">
      <xsd:complexType>
        <xsd:sequence>
          <xsd:element name="documentManagement">
            <xsd:complexType>
              <xsd:all>
                <xsd:element ref="ns2:Permalink" minOccurs="0"/>
                <xsd:element ref="ns2:Module" minOccurs="0"/>
                <xsd:element ref="ns2:Community_x0020_Author_x0020__x007c__x0020_Editor" minOccurs="0"/>
                <xsd:element ref="ns2:Best_x0020_Practices" minOccurs="0"/>
                <xsd:element ref="ns2:Language" minOccurs="0"/>
                <xsd:element ref="ns2:Review" minOccurs="0"/>
                <xsd:element ref="ns2:Content_x0020_Last_x0020_Updated_x0020_on_x003a_" minOccurs="0"/>
                <xsd:element ref="ns1:PublishingStartDate" minOccurs="0"/>
                <xsd:element ref="ns1:PublishingExpirationDate" minOccurs="0"/>
              </xsd:all>
            </xsd:complexType>
          </xsd:element>
        </xsd:sequence>
      </xsd:complexType>
    </xsd:element>
  </xsd:schema>
  <xsd:schema xmlns:xsd="http://www.w3.org/2001/XMLSchema" xmlns:dms="http://schemas.microsoft.com/office/2006/documentManagement/types" targetNamespace="http://schemas.microsoft.com/sharepoint/v3" elementFormDefault="qualified">
    <xsd:import namespace="http://schemas.microsoft.com/office/2006/documentManagement/types"/>
    <xsd:element name="PublishingStartDate" ma:index="11" nillable="true" ma:displayName="Scheduling Start Date" ma:description="" ma:hidden="true" ma:internalName="PublishingStartDate">
      <xsd:simpleType>
        <xsd:restriction base="dms:Unknown"/>
      </xsd:simpleType>
    </xsd:element>
    <xsd:element name="PublishingExpirationDate" ma:index="12" nillable="true" ma:displayName="Scheduling End Date" ma:description="" ma:hidden="true" ma:internalName="PublishingExpirationDate">
      <xsd:simpleType>
        <xsd:restriction base="dms:Unknown"/>
      </xsd:simpleType>
    </xsd:element>
  </xsd:schema>
  <xsd:schema xmlns:xsd="http://www.w3.org/2001/XMLSchema" xmlns:dms="http://schemas.microsoft.com/office/2006/documentManagement/types" targetNamespace="00558959-21e2-49b6-8bc1-d46e8fb3ce16" elementFormDefault="qualified">
    <xsd:import namespace="http://schemas.microsoft.com/office/2006/documentManagement/types"/>
    <xsd:element name="Permalink" ma:index="2" nillable="true" ma:displayName="Permalink" ma:description="WalkMe link - to be used for tracking help access to help files." ma:format="Hyperlink" ma:internalName="Permalink">
      <xsd:complexType>
        <xsd:complexContent>
          <xsd:extension base="dms:URL">
            <xsd:sequence>
              <xsd:element name="Url" type="dms:ValidUrl" minOccurs="0" nillable="true"/>
              <xsd:element name="Description" type="xsd:string" nillable="true"/>
            </xsd:sequence>
          </xsd:extension>
        </xsd:complexContent>
      </xsd:complexType>
    </xsd:element>
    <xsd:element name="Module" ma:index="3" nillable="true" ma:displayName="Module" ma:format="RadioButtons" ma:internalName="Module">
      <xsd:simpleType>
        <xsd:restriction base="dms:Choice">
          <xsd:enumeration value="Self Directed"/>
          <xsd:enumeration value="1000"/>
          <xsd:enumeration value="1001"/>
          <xsd:enumeration value="1002"/>
          <xsd:enumeration value="1003"/>
          <xsd:enumeration value="1004"/>
          <xsd:enumeration value="1005"/>
          <xsd:enumeration value="1006"/>
          <xsd:enumeration value="1007"/>
          <xsd:enumeration value="5000"/>
          <xsd:enumeration value="5001"/>
          <xsd:enumeration value="2000"/>
          <xsd:enumeration value="TNT"/>
          <xsd:enumeration value="3000"/>
          <xsd:enumeration value="Legacy"/>
          <xsd:enumeration value="SharingIsCaring"/>
          <xsd:enumeration value="4000"/>
          <xsd:enumeration value="Help"/>
          <xsd:enumeration value="3001"/>
          <xsd:enumeration value="index"/>
          <xsd:enumeration value="onboarding"/>
          <xsd:enumeration value="biobank"/>
        </xsd:restriction>
      </xsd:simpleType>
    </xsd:element>
    <xsd:element name="Community_x0020_Author_x0020__x007c__x0020_Editor" ma:index="4" nillable="true" ma:displayName="Community Author | Editor" ma:description="The member of the community how owns the document." ma:list="UserInfo" ma:internalName="Community_x0020_Author_x0020__x007c__x0020_Editor"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Best_x0020_Practices" ma:index="5" nillable="true" ma:displayName="Best Practices" ma:default="0" ma:description="Is a best practices document" ma:internalName="Best_x0020_Practices">
      <xsd:simpleType>
        <xsd:restriction base="dms:Boolean"/>
      </xsd:simpleType>
    </xsd:element>
    <xsd:element name="Language" ma:index="6" nillable="true" ma:displayName="Language" ma:default="EN" ma:format="Dropdown" ma:internalName="Language">
      <xsd:simpleType>
        <xsd:restriction base="dms:Choice">
          <xsd:enumeration value="EN"/>
          <xsd:enumeration value="ES"/>
          <xsd:enumeration value="RU"/>
          <xsd:enumeration value="JP"/>
        </xsd:restriction>
      </xsd:simpleType>
    </xsd:element>
    <xsd:element name="Review" ma:index="7" nillable="true" ma:displayName="Review" ma:default="None needed" ma:description="Mark for review" ma:format="RadioButtons" ma:internalName="Review">
      <xsd:simpleType>
        <xsd:restriction base="dms:Choice">
          <xsd:enumeration value="None needed"/>
          <xsd:enumeration value="In Progress"/>
          <xsd:enumeration value="Done"/>
          <xsd:enumeration value="To Do"/>
        </xsd:restriction>
      </xsd:simpleType>
    </xsd:element>
    <xsd:element name="Content_x0020_Last_x0020_Updated_x0020_on_x003a_" ma:index="8" nillable="true" ma:displayName="Content Last Updated on:" ma:internalName="Content_x0020_Last_x0020_Updated_x0020_on_x003a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ma:readOnly="tru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00558959-21e2-49b6-8bc1-d46e8fb3ce16">EN</Language>
    <Content_x0020_Last_x0020_Updated_x0020_on_x003a_ xmlns="00558959-21e2-49b6-8bc1-d46e8fb3ce16" xsi:nil="true"/>
    <Module xmlns="00558959-21e2-49b6-8bc1-d46e8fb3ce16" xsi:nil="true"/>
    <Review xmlns="00558959-21e2-49b6-8bc1-d46e8fb3ce16">None needed</Review>
    <Community_x0020_Author_x0020__x007c__x0020_Editor xmlns="00558959-21e2-49b6-8bc1-d46e8fb3ce16">
      <UserInfo>
        <DisplayName/>
        <AccountId xsi:nil="true"/>
        <AccountType/>
      </UserInfo>
    </Community_x0020_Author_x0020__x007c__x0020_Editor>
    <PublishingExpirationDate xmlns="http://schemas.microsoft.com/sharepoint/v3" xsi:nil="true"/>
    <PublishingStartDate xmlns="http://schemas.microsoft.com/sharepoint/v3" xsi:nil="true"/>
    <Permalink xmlns="00558959-21e2-49b6-8bc1-d46e8fb3ce16">
      <Url>https://view.officeapps.live.com/op/embed.aspx?src=https://training.species360.org/Documents/Modules/Studbooks-UDF%20labels%20and%20Managed%20Groujps.pptx</Url>
      <Description>Web View PPTX</Description>
    </Permalink>
    <Best_x0020_Practices xmlns="00558959-21e2-49b6-8bc1-d46e8fb3ce16">false</Best_x0020_Practice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FCE5B5B-FAE8-4518-A26F-956BC88FB1DA}"/>
</file>

<file path=customXml/itemProps2.xml><?xml version="1.0" encoding="utf-8"?>
<ds:datastoreItem xmlns:ds="http://schemas.openxmlformats.org/officeDocument/2006/customXml" ds:itemID="{E30BDA41-D33E-4FAE-B2A4-F5270D40C40E}"/>
</file>

<file path=customXml/itemProps3.xml><?xml version="1.0" encoding="utf-8"?>
<ds:datastoreItem xmlns:ds="http://schemas.openxmlformats.org/officeDocument/2006/customXml" ds:itemID="{1684C329-E969-479D-9782-828D6DCF76B6}"/>
</file>

<file path=docProps/app.xml><?xml version="1.0" encoding="utf-8"?>
<Properties xmlns="http://schemas.openxmlformats.org/officeDocument/2006/extended-properties" xmlns:vt="http://schemas.openxmlformats.org/officeDocument/2006/docPropsVTypes">
  <TotalTime>3338</TotalTime>
  <Words>1507</Words>
  <Application>Microsoft Macintosh PowerPoint</Application>
  <PresentationFormat>Widescreen</PresentationFormat>
  <Paragraphs>202</Paragraphs>
  <Slides>24</Slides>
  <Notes>6</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24</vt:i4>
      </vt:variant>
    </vt:vector>
  </HeadingPairs>
  <TitlesOfParts>
    <vt:vector size="30" baseType="lpstr">
      <vt:lpstr>Arial</vt:lpstr>
      <vt:lpstr>Calibri</vt:lpstr>
      <vt:lpstr>Calibri Light</vt:lpstr>
      <vt:lpstr>Karla</vt:lpstr>
      <vt:lpstr>Office Theme</vt:lpstr>
      <vt:lpstr>Species360 Office Theme</vt:lpstr>
      <vt:lpstr>PowerPoint Presentation</vt:lpstr>
      <vt:lpstr>User Defined Fields vs. Labels</vt:lpstr>
      <vt:lpstr> User Defined Fields (UDFs)</vt:lpstr>
      <vt:lpstr> User Defined Fields – Text Field</vt:lpstr>
      <vt:lpstr> User Defined Fields – Combo Box</vt:lpstr>
      <vt:lpstr> User Filters</vt:lpstr>
      <vt:lpstr>Animal Labels </vt:lpstr>
      <vt:lpstr>Label Creation and Management</vt:lpstr>
      <vt:lpstr> Label Filters</vt:lpstr>
      <vt:lpstr>PowerPoint Presentation</vt:lpstr>
      <vt:lpstr>Label vs. UDFs</vt:lpstr>
      <vt:lpstr>PowerPoint Presentation</vt:lpstr>
      <vt:lpstr>Managed Groups</vt:lpstr>
      <vt:lpstr>Managed Groups </vt:lpstr>
      <vt:lpstr>Managed Groups</vt:lpstr>
      <vt:lpstr>Managed Groups – Batch Add</vt:lpstr>
      <vt:lpstr>Managed Groups – Animal Lists</vt:lpstr>
      <vt:lpstr>Managed Groups - Export</vt:lpstr>
      <vt:lpstr>Managed Groups - Export</vt:lpstr>
      <vt:lpstr>Potential Managed Group Uses</vt:lpstr>
      <vt:lpstr>Potential Managed Group Uses</vt:lpstr>
      <vt:lpstr>Potential Managed Group Uses</vt:lpstr>
      <vt:lpstr>Labels/ UDFs vs. Managed Groups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Katelyn Mucha</dc:creator>
  <cp:lastModifiedBy>Josh Courteau</cp:lastModifiedBy>
  <cp:revision>46</cp:revision>
  <dcterms:created xsi:type="dcterms:W3CDTF">2023-03-20T17:03:42Z</dcterms:created>
  <dcterms:modified xsi:type="dcterms:W3CDTF">2023-06-02T19:05:49Z</dcterms:modified>
  <cp:contentType>Document</cp:contentTyp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0x010100B8A61D1EAB4F114BB81E10F743FBEB16</vt:lpwstr>
  </property>
</Properties>
</file>