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 id="2147483694" r:id="rId5"/>
    <p:sldMasterId id="2147483704" r:id="rId6"/>
    <p:sldMasterId id="2147483714" r:id="rId7"/>
    <p:sldMasterId id="2147483724" r:id="rId8"/>
    <p:sldMasterId id="2147483734" r:id="rId9"/>
    <p:sldMasterId id="2147483744" r:id="rId10"/>
    <p:sldMasterId id="2147483764" r:id="rId11"/>
    <p:sldMasterId id="2147483754" r:id="rId12"/>
    <p:sldMasterId id="2147483774" r:id="rId13"/>
    <p:sldMasterId id="2147483784" r:id="rId14"/>
    <p:sldMasterId id="2147483794" r:id="rId15"/>
    <p:sldMasterId id="2147483814" r:id="rId16"/>
    <p:sldMasterId id="2147483804" r:id="rId17"/>
    <p:sldMasterId id="2147483834" r:id="rId18"/>
    <p:sldMasterId id="2147483824" r:id="rId19"/>
  </p:sldMasterIdLst>
  <p:notesMasterIdLst>
    <p:notesMasterId r:id="rId78"/>
  </p:notesMasterIdLst>
  <p:sldIdLst>
    <p:sldId id="270" r:id="rId20"/>
    <p:sldId id="281" r:id="rId21"/>
    <p:sldId id="282" r:id="rId22"/>
    <p:sldId id="283" r:id="rId23"/>
    <p:sldId id="327" r:id="rId24"/>
    <p:sldId id="284" r:id="rId25"/>
    <p:sldId id="329" r:id="rId26"/>
    <p:sldId id="330" r:id="rId27"/>
    <p:sldId id="331" r:id="rId28"/>
    <p:sldId id="285" r:id="rId29"/>
    <p:sldId id="332" r:id="rId30"/>
    <p:sldId id="333" r:id="rId31"/>
    <p:sldId id="334" r:id="rId32"/>
    <p:sldId id="337" r:id="rId33"/>
    <p:sldId id="335" r:id="rId34"/>
    <p:sldId id="286" r:id="rId35"/>
    <p:sldId id="328" r:id="rId36"/>
    <p:sldId id="351" r:id="rId37"/>
    <p:sldId id="288" r:id="rId38"/>
    <p:sldId id="341" r:id="rId39"/>
    <p:sldId id="347" r:id="rId40"/>
    <p:sldId id="342" r:id="rId41"/>
    <p:sldId id="290" r:id="rId42"/>
    <p:sldId id="291" r:id="rId43"/>
    <p:sldId id="292" r:id="rId44"/>
    <p:sldId id="345" r:id="rId45"/>
    <p:sldId id="293" r:id="rId46"/>
    <p:sldId id="294" r:id="rId47"/>
    <p:sldId id="295" r:id="rId48"/>
    <p:sldId id="296" r:id="rId49"/>
    <p:sldId id="298" r:id="rId50"/>
    <p:sldId id="299" r:id="rId51"/>
    <p:sldId id="300" r:id="rId52"/>
    <p:sldId id="301" r:id="rId53"/>
    <p:sldId id="350" r:id="rId54"/>
    <p:sldId id="303" r:id="rId55"/>
    <p:sldId id="302"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271"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3" autoAdjust="0"/>
    <p:restoredTop sz="82993" autoAdjust="0"/>
  </p:normalViewPr>
  <p:slideViewPr>
    <p:cSldViewPr snapToGrid="0" showGuides="1">
      <p:cViewPr varScale="1">
        <p:scale>
          <a:sx n="105" d="100"/>
          <a:sy n="105" d="100"/>
        </p:scale>
        <p:origin x="2096" y="19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7.xml"/><Relationship Id="rId21" Type="http://schemas.openxmlformats.org/officeDocument/2006/relationships/slide" Target="slides/slide2.xml"/><Relationship Id="rId42" Type="http://schemas.openxmlformats.org/officeDocument/2006/relationships/slide" Target="slides/slide23.xml"/><Relationship Id="rId47" Type="http://schemas.openxmlformats.org/officeDocument/2006/relationships/slide" Target="slides/slide28.xml"/><Relationship Id="rId63" Type="http://schemas.openxmlformats.org/officeDocument/2006/relationships/slide" Target="slides/slide44.xml"/><Relationship Id="rId68" Type="http://schemas.openxmlformats.org/officeDocument/2006/relationships/slide" Target="slides/slide49.xml"/><Relationship Id="rId16" Type="http://schemas.openxmlformats.org/officeDocument/2006/relationships/slideMaster" Target="slideMasters/slideMaster13.xml"/><Relationship Id="rId11" Type="http://schemas.openxmlformats.org/officeDocument/2006/relationships/slideMaster" Target="slideMasters/slideMaster8.xml"/><Relationship Id="rId32" Type="http://schemas.openxmlformats.org/officeDocument/2006/relationships/slide" Target="slides/slide13.xml"/><Relationship Id="rId37" Type="http://schemas.openxmlformats.org/officeDocument/2006/relationships/slide" Target="slides/slide18.xml"/><Relationship Id="rId53" Type="http://schemas.openxmlformats.org/officeDocument/2006/relationships/slide" Target="slides/slide34.xml"/><Relationship Id="rId58" Type="http://schemas.openxmlformats.org/officeDocument/2006/relationships/slide" Target="slides/slide39.xml"/><Relationship Id="rId74" Type="http://schemas.openxmlformats.org/officeDocument/2006/relationships/slide" Target="slides/slide55.xml"/><Relationship Id="rId79"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42.xml"/><Relationship Id="rId82" Type="http://schemas.openxmlformats.org/officeDocument/2006/relationships/tableStyles" Target="tableStyles.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slide" Target="slides/slide50.xml"/><Relationship Id="rId77" Type="http://schemas.openxmlformats.org/officeDocument/2006/relationships/slide" Target="slides/slide58.xml"/><Relationship Id="rId8" Type="http://schemas.openxmlformats.org/officeDocument/2006/relationships/slideMaster" Target="slideMasters/slideMaster5.xml"/><Relationship Id="rId51" Type="http://schemas.openxmlformats.org/officeDocument/2006/relationships/slide" Target="slides/slide32.xml"/><Relationship Id="rId72" Type="http://schemas.openxmlformats.org/officeDocument/2006/relationships/slide" Target="slides/slide53.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slide" Target="slides/slide48.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slide" Target="slides/slide51.xml"/><Relationship Id="rId75" Type="http://schemas.openxmlformats.org/officeDocument/2006/relationships/slide" Target="slides/slide56.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 Type="http://schemas.openxmlformats.org/officeDocument/2006/relationships/slideMaster" Target="slideMasters/slideMaster7.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slide" Target="slides/slide54.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20.xml"/><Relationship Id="rId34" Type="http://schemas.openxmlformats.org/officeDocument/2006/relationships/slide" Target="slides/slide15.xml"/><Relationship Id="rId50" Type="http://schemas.openxmlformats.org/officeDocument/2006/relationships/slide" Target="slides/slide31.xml"/><Relationship Id="rId55" Type="http://schemas.openxmlformats.org/officeDocument/2006/relationships/slide" Target="slides/slide36.xml"/><Relationship Id="rId76" Type="http://schemas.openxmlformats.org/officeDocument/2006/relationships/slide" Target="slides/slide57.xml"/><Relationship Id="rId7" Type="http://schemas.openxmlformats.org/officeDocument/2006/relationships/slideMaster" Target="slideMasters/slideMaster4.xml"/><Relationship Id="rId71" Type="http://schemas.openxmlformats.org/officeDocument/2006/relationships/slide" Target="slides/slide52.xml"/><Relationship Id="rId2" Type="http://schemas.openxmlformats.org/officeDocument/2006/relationships/customXml" Target="../customXml/item2.xml"/><Relationship Id="rId29" Type="http://schemas.openxmlformats.org/officeDocument/2006/relationships/slide" Target="slides/slide10.xml"/><Relationship Id="rId24" Type="http://schemas.openxmlformats.org/officeDocument/2006/relationships/slide" Target="slides/slide5.xml"/><Relationship Id="rId40" Type="http://schemas.openxmlformats.org/officeDocument/2006/relationships/slide" Target="slides/slide21.xml"/><Relationship Id="rId45" Type="http://schemas.openxmlformats.org/officeDocument/2006/relationships/slide" Target="slides/slide26.xml"/><Relationship Id="rId66" Type="http://schemas.openxmlformats.org/officeDocument/2006/relationships/slide" Target="slides/slide4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75CE96-FC88-4CE9-A432-3839C43E38B3}" type="datetimeFigureOut">
              <a:rPr lang="en-US" smtClean="0"/>
              <a:t>4/22/21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CC6EE6-CEBA-4C6A-8CCE-C8B5E6F242FB}" type="slidenum">
              <a:rPr lang="en-US" smtClean="0"/>
              <a:t>‹#›</a:t>
            </a:fld>
            <a:endParaRPr lang="en-US"/>
          </a:p>
        </p:txBody>
      </p:sp>
    </p:spTree>
    <p:extLst>
      <p:ext uri="{BB962C8B-B14F-4D97-AF65-F5344CB8AC3E}">
        <p14:creationId xmlns:p14="http://schemas.microsoft.com/office/powerpoint/2010/main" val="3298070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469875-51E0-4658-9A87-B8C9A86DC4BF}" type="slidenum">
              <a:rPr lang="en-US" smtClean="0"/>
              <a:t>2</a:t>
            </a:fld>
            <a:endParaRPr lang="en-US" dirty="0"/>
          </a:p>
        </p:txBody>
      </p:sp>
    </p:spTree>
    <p:extLst>
      <p:ext uri="{BB962C8B-B14F-4D97-AF65-F5344CB8AC3E}">
        <p14:creationId xmlns:p14="http://schemas.microsoft.com/office/powerpoint/2010/main" val="3107354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CC6EE6-CEBA-4C6A-8CCE-C8B5E6F242FB}" type="slidenum">
              <a:rPr lang="en-US" smtClean="0"/>
              <a:t>58</a:t>
            </a:fld>
            <a:endParaRPr lang="en-US"/>
          </a:p>
        </p:txBody>
      </p:sp>
    </p:spTree>
    <p:extLst>
      <p:ext uri="{BB962C8B-B14F-4D97-AF65-F5344CB8AC3E}">
        <p14:creationId xmlns:p14="http://schemas.microsoft.com/office/powerpoint/2010/main" val="1949866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4/22/21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4/22/21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4/22/21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4/22/21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4/22/21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4/22/21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4/22/21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4/22/21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4/22/21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4/22/21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4/22/21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4/22/21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4/22/21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4/22/21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4/22/21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4/22/21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4/22/21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4/22/21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4/22/21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4/22/21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4/22/21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4/22/21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4/22/21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4/22/21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4/22/21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4/22/21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4/22/21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4/22/21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4/22/21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4/22/21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4/22/21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4/22/21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4/22/21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4/22/21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4/22/21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4/22/21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4/22/21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4/22/21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4/22/21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4/22/21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4/22/21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4/22/21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4/22/21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4/22/21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4/22/21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4/22/21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4/22/21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4/22/21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4/22/21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4/22/21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4/22/21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4/22/21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4/22/21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4/22/21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4/22/21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4/22/21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4/22/21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4/22/21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4/22/21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4/22/21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4/22/21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4/22/21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4/22/21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4/22/21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training.species360.org/Documents/ZIMShelp/ZIMSHELP-Studbooks-historical%20dates%20and%20estimates.pdf" TargetMode="Externa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1.xml"/><Relationship Id="rId4" Type="http://schemas.openxmlformats.org/officeDocument/2006/relationships/image" Target="../media/image5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hyperlink" Target="mailto:Support@species360.org" TargetMode="External"/><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63.png"/><Relationship Id="rId5" Type="http://schemas.openxmlformats.org/officeDocument/2006/relationships/image" Target="../media/image62.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996528"/>
            <a:ext cx="7772400" cy="2387600"/>
          </a:xfrm>
        </p:spPr>
        <p:txBody>
          <a:bodyPr/>
          <a:lstStyle/>
          <a:p>
            <a:r>
              <a:rPr lang="en-US" dirty="0"/>
              <a:t>Studbook Animal Details</a:t>
            </a:r>
          </a:p>
        </p:txBody>
      </p:sp>
      <p:pic>
        <p:nvPicPr>
          <p:cNvPr id="4" name="Picture 3"/>
          <p:cNvPicPr>
            <a:picLocks noChangeAspect="1"/>
          </p:cNvPicPr>
          <p:nvPr/>
        </p:nvPicPr>
        <p:blipFill>
          <a:blip r:embed="rId2"/>
          <a:stretch>
            <a:fillRect/>
          </a:stretch>
        </p:blipFill>
        <p:spPr>
          <a:xfrm>
            <a:off x="2919412" y="3476320"/>
            <a:ext cx="3305175" cy="1419225"/>
          </a:xfrm>
          <a:prstGeom prst="rect">
            <a:avLst/>
          </a:prstGeom>
        </p:spPr>
      </p:pic>
    </p:spTree>
    <p:extLst>
      <p:ext uri="{BB962C8B-B14F-4D97-AF65-F5344CB8AC3E}">
        <p14:creationId xmlns:p14="http://schemas.microsoft.com/office/powerpoint/2010/main" val="2266795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Animal </a:t>
            </a:r>
            <a:r>
              <a:rPr lang="en-US" dirty="0">
                <a:latin typeface="+mn-lt"/>
              </a:rPr>
              <a:t>Detail - Actions</a:t>
            </a:r>
          </a:p>
        </p:txBody>
      </p:sp>
      <p:pic>
        <p:nvPicPr>
          <p:cNvPr id="5" name="Picture 4"/>
          <p:cNvPicPr>
            <a:picLocks noChangeAspect="1"/>
          </p:cNvPicPr>
          <p:nvPr/>
        </p:nvPicPr>
        <p:blipFill rotWithShape="1">
          <a:blip r:embed="rId2"/>
          <a:srcRect l="1890" t="17471" b="8215"/>
          <a:stretch/>
        </p:blipFill>
        <p:spPr>
          <a:xfrm>
            <a:off x="607768" y="1394536"/>
            <a:ext cx="7907582" cy="2545829"/>
          </a:xfrm>
          <a:prstGeom prst="rect">
            <a:avLst/>
          </a:prstGeom>
          <a:ln>
            <a:solidFill>
              <a:schemeClr val="tx1"/>
            </a:solidFill>
          </a:ln>
        </p:spPr>
      </p:pic>
      <p:sp>
        <p:nvSpPr>
          <p:cNvPr id="4" name="Rectangle 3"/>
          <p:cNvSpPr/>
          <p:nvPr/>
        </p:nvSpPr>
        <p:spPr>
          <a:xfrm>
            <a:off x="7280564" y="1537053"/>
            <a:ext cx="1234786" cy="148153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607768" y="4346484"/>
            <a:ext cx="8126558" cy="923330"/>
          </a:xfrm>
          <a:prstGeom prst="rect">
            <a:avLst/>
          </a:prstGeom>
          <a:noFill/>
        </p:spPr>
        <p:txBody>
          <a:bodyPr wrap="square" rtlCol="0">
            <a:spAutoFit/>
          </a:bodyPr>
          <a:lstStyle/>
          <a:p>
            <a:r>
              <a:rPr lang="en-US" dirty="0"/>
              <a:t>Actions button contains the following options:</a:t>
            </a:r>
          </a:p>
          <a:p>
            <a:pPr marL="285750" indent="-285750">
              <a:buFont typeface="Arial" panose="020B0604020202020204" pitchFamily="34" charset="0"/>
              <a:buChar char="•"/>
            </a:pPr>
            <a:r>
              <a:rPr lang="en-US" dirty="0"/>
              <a:t>Unlink, Pin Animal, Export to Excel, Export to PDF, Export Complete Animal Detail, Delete Animal </a:t>
            </a:r>
          </a:p>
        </p:txBody>
      </p:sp>
    </p:spTree>
    <p:extLst>
      <p:ext uri="{BB962C8B-B14F-4D97-AF65-F5344CB8AC3E}">
        <p14:creationId xmlns:p14="http://schemas.microsoft.com/office/powerpoint/2010/main" val="1105411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1490"/>
            <a:ext cx="7886700" cy="1325563"/>
          </a:xfrm>
        </p:spPr>
        <p:txBody>
          <a:bodyPr/>
          <a:lstStyle/>
          <a:p>
            <a:pPr algn="ctr"/>
            <a:r>
              <a:rPr lang="en-US" dirty="0">
                <a:latin typeface="+mn-lt"/>
              </a:rPr>
              <a:t>Animal Detail - Actions</a:t>
            </a:r>
          </a:p>
        </p:txBody>
      </p:sp>
      <p:pic>
        <p:nvPicPr>
          <p:cNvPr id="5" name="Picture 4"/>
          <p:cNvPicPr>
            <a:picLocks noChangeAspect="1"/>
          </p:cNvPicPr>
          <p:nvPr/>
        </p:nvPicPr>
        <p:blipFill rotWithShape="1">
          <a:blip r:embed="rId2"/>
          <a:srcRect l="1890" t="17471" b="14986"/>
          <a:stretch/>
        </p:blipFill>
        <p:spPr>
          <a:xfrm>
            <a:off x="544268" y="1229437"/>
            <a:ext cx="7907582" cy="2313864"/>
          </a:xfrm>
          <a:prstGeom prst="rect">
            <a:avLst/>
          </a:prstGeom>
          <a:ln>
            <a:solidFill>
              <a:schemeClr val="tx1"/>
            </a:solidFill>
          </a:ln>
        </p:spPr>
      </p:pic>
      <p:sp>
        <p:nvSpPr>
          <p:cNvPr id="4" name="Rectangle 3"/>
          <p:cNvSpPr/>
          <p:nvPr/>
        </p:nvSpPr>
        <p:spPr>
          <a:xfrm>
            <a:off x="7217064" y="1623867"/>
            <a:ext cx="1234786" cy="28401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508721" y="3630115"/>
            <a:ext cx="8126558" cy="2185214"/>
          </a:xfrm>
          <a:prstGeom prst="rect">
            <a:avLst/>
          </a:prstGeom>
          <a:noFill/>
        </p:spPr>
        <p:txBody>
          <a:bodyPr wrap="square" rtlCol="0">
            <a:spAutoFit/>
          </a:bodyPr>
          <a:lstStyle/>
          <a:p>
            <a:r>
              <a:rPr lang="en-US" sz="1700" b="1" dirty="0"/>
              <a:t>Unlink: </a:t>
            </a:r>
            <a:r>
              <a:rPr lang="en-US" sz="1700" dirty="0"/>
              <a:t>If the animal is linked to a Husbandry animal this option will remove the link between the Husbandry and studbook animal.</a:t>
            </a:r>
          </a:p>
          <a:p>
            <a:pPr marL="285750" indent="-285750">
              <a:buFont typeface="Arial" panose="020B0604020202020204" pitchFamily="34" charset="0"/>
              <a:buChar char="•"/>
            </a:pPr>
            <a:r>
              <a:rPr lang="en-US" sz="1700" dirty="0"/>
              <a:t>Unlinking a Husbandry animal will remove the institution records that are visible in the Animal Detail.</a:t>
            </a:r>
          </a:p>
          <a:p>
            <a:pPr marL="285750" indent="-285750">
              <a:buFont typeface="Arial" panose="020B0604020202020204" pitchFamily="34" charset="0"/>
              <a:buChar char="•"/>
            </a:pPr>
            <a:r>
              <a:rPr lang="en-US" sz="1700" dirty="0"/>
              <a:t>Any pending updates that have been accepted into the studbook records will remain in the studbook after unlinking.</a:t>
            </a:r>
          </a:p>
          <a:p>
            <a:pPr marL="285750" indent="-285750">
              <a:buFont typeface="Arial" panose="020B0604020202020204" pitchFamily="34" charset="0"/>
              <a:buChar char="•"/>
            </a:pPr>
            <a:r>
              <a:rPr lang="en-US" sz="1700" dirty="0"/>
              <a:t>The unlinked Husbandry animal will display on the Suggested Animal List (if the taxonomy in Husbandry still matches the studbook taxonomy)</a:t>
            </a:r>
          </a:p>
        </p:txBody>
      </p:sp>
    </p:spTree>
    <p:extLst>
      <p:ext uri="{BB962C8B-B14F-4D97-AF65-F5344CB8AC3E}">
        <p14:creationId xmlns:p14="http://schemas.microsoft.com/office/powerpoint/2010/main" val="3762083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n-lt"/>
              </a:rPr>
              <a:t>Animal Detail - Actions</a:t>
            </a:r>
          </a:p>
        </p:txBody>
      </p:sp>
      <p:pic>
        <p:nvPicPr>
          <p:cNvPr id="5" name="Picture 4"/>
          <p:cNvPicPr>
            <a:picLocks noChangeAspect="1"/>
          </p:cNvPicPr>
          <p:nvPr/>
        </p:nvPicPr>
        <p:blipFill rotWithShape="1">
          <a:blip r:embed="rId2"/>
          <a:srcRect l="1890" t="17471" b="8215"/>
          <a:stretch/>
        </p:blipFill>
        <p:spPr>
          <a:xfrm>
            <a:off x="607768" y="1394536"/>
            <a:ext cx="7907582" cy="2545829"/>
          </a:xfrm>
          <a:prstGeom prst="rect">
            <a:avLst/>
          </a:prstGeom>
          <a:ln>
            <a:solidFill>
              <a:schemeClr val="tx1"/>
            </a:solidFill>
          </a:ln>
        </p:spPr>
      </p:pic>
      <p:sp>
        <p:nvSpPr>
          <p:cNvPr id="4" name="Rectangle 3"/>
          <p:cNvSpPr/>
          <p:nvPr/>
        </p:nvSpPr>
        <p:spPr>
          <a:xfrm>
            <a:off x="7280564" y="1537053"/>
            <a:ext cx="1234786" cy="148153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607768" y="4346484"/>
            <a:ext cx="8126558" cy="1200329"/>
          </a:xfrm>
          <a:prstGeom prst="rect">
            <a:avLst/>
          </a:prstGeom>
          <a:noFill/>
        </p:spPr>
        <p:txBody>
          <a:bodyPr wrap="square" rtlCol="0">
            <a:spAutoFit/>
          </a:bodyPr>
          <a:lstStyle/>
          <a:p>
            <a:r>
              <a:rPr lang="en-US" b="1" dirty="0"/>
              <a:t>Pin Animal: </a:t>
            </a:r>
            <a:r>
              <a:rPr lang="en-US" dirty="0"/>
              <a:t>Selecting this option pins animal to the My Animal list (in left hand navigation).</a:t>
            </a:r>
          </a:p>
          <a:p>
            <a:pPr marL="285750" indent="-285750">
              <a:buFont typeface="Arial" panose="020B0604020202020204" pitchFamily="34" charset="0"/>
              <a:buChar char="•"/>
            </a:pPr>
            <a:r>
              <a:rPr lang="en-US" dirty="0"/>
              <a:t>If the animal is already pinned in the list, the an option to unpin the animal will display in the Actions drop down.</a:t>
            </a:r>
          </a:p>
        </p:txBody>
      </p:sp>
    </p:spTree>
    <p:extLst>
      <p:ext uri="{BB962C8B-B14F-4D97-AF65-F5344CB8AC3E}">
        <p14:creationId xmlns:p14="http://schemas.microsoft.com/office/powerpoint/2010/main" val="2368078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n-lt"/>
              </a:rPr>
              <a:t>Animal Detail – Export </a:t>
            </a:r>
          </a:p>
        </p:txBody>
      </p:sp>
      <p:pic>
        <p:nvPicPr>
          <p:cNvPr id="5" name="Picture 4"/>
          <p:cNvPicPr>
            <a:picLocks noChangeAspect="1"/>
          </p:cNvPicPr>
          <p:nvPr/>
        </p:nvPicPr>
        <p:blipFill rotWithShape="1">
          <a:blip r:embed="rId2"/>
          <a:srcRect l="1890" t="17471" b="8215"/>
          <a:stretch/>
        </p:blipFill>
        <p:spPr>
          <a:xfrm>
            <a:off x="607768" y="1394536"/>
            <a:ext cx="7907582" cy="2545829"/>
          </a:xfrm>
          <a:prstGeom prst="rect">
            <a:avLst/>
          </a:prstGeom>
          <a:ln>
            <a:solidFill>
              <a:schemeClr val="tx1"/>
            </a:solidFill>
          </a:ln>
        </p:spPr>
      </p:pic>
      <p:sp>
        <p:nvSpPr>
          <p:cNvPr id="4" name="Rectangle 3"/>
          <p:cNvSpPr/>
          <p:nvPr/>
        </p:nvSpPr>
        <p:spPr>
          <a:xfrm>
            <a:off x="7280564" y="2203449"/>
            <a:ext cx="1234786" cy="70485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607768" y="4238534"/>
            <a:ext cx="8126558" cy="1200329"/>
          </a:xfrm>
          <a:prstGeom prst="rect">
            <a:avLst/>
          </a:prstGeom>
          <a:noFill/>
        </p:spPr>
        <p:txBody>
          <a:bodyPr wrap="square" rtlCol="0">
            <a:spAutoFit/>
          </a:bodyPr>
          <a:lstStyle/>
          <a:p>
            <a:r>
              <a:rPr lang="en-US" b="1" dirty="0"/>
              <a:t>Export to Excel: </a:t>
            </a:r>
            <a:r>
              <a:rPr lang="en-US" dirty="0"/>
              <a:t>Exports the Animal Basic Information to Excel.</a:t>
            </a:r>
          </a:p>
          <a:p>
            <a:r>
              <a:rPr lang="en-US" b="1" dirty="0"/>
              <a:t>Export to PDF: </a:t>
            </a:r>
            <a:r>
              <a:rPr lang="en-US" dirty="0"/>
              <a:t>Exports the Animal Basic Information to PDF.</a:t>
            </a:r>
          </a:p>
          <a:p>
            <a:r>
              <a:rPr lang="en-US" b="1" dirty="0"/>
              <a:t>Export Complete Animal Detail: </a:t>
            </a:r>
            <a:r>
              <a:rPr lang="en-US" dirty="0"/>
              <a:t>Exports the Animal Basic Information and all of the event grids to PDF.</a:t>
            </a:r>
          </a:p>
        </p:txBody>
      </p:sp>
    </p:spTree>
    <p:extLst>
      <p:ext uri="{BB962C8B-B14F-4D97-AF65-F5344CB8AC3E}">
        <p14:creationId xmlns:p14="http://schemas.microsoft.com/office/powerpoint/2010/main" val="87566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206051"/>
            <a:ext cx="8682808" cy="1325563"/>
          </a:xfrm>
        </p:spPr>
        <p:txBody>
          <a:bodyPr>
            <a:normAutofit/>
          </a:bodyPr>
          <a:lstStyle/>
          <a:p>
            <a:r>
              <a:rPr lang="en-US" dirty="0"/>
              <a:t>Complete Animal Export Example</a:t>
            </a:r>
          </a:p>
        </p:txBody>
      </p:sp>
      <p:pic>
        <p:nvPicPr>
          <p:cNvPr id="3" name="Picture 2"/>
          <p:cNvPicPr>
            <a:picLocks noChangeAspect="1"/>
          </p:cNvPicPr>
          <p:nvPr/>
        </p:nvPicPr>
        <p:blipFill>
          <a:blip r:embed="rId2"/>
          <a:stretch>
            <a:fillRect/>
          </a:stretch>
        </p:blipFill>
        <p:spPr>
          <a:xfrm>
            <a:off x="2592141" y="1271319"/>
            <a:ext cx="4133525" cy="4544027"/>
          </a:xfrm>
          <a:prstGeom prst="rect">
            <a:avLst/>
          </a:prstGeom>
          <a:ln>
            <a:solidFill>
              <a:schemeClr val="tx1"/>
            </a:solidFill>
          </a:ln>
        </p:spPr>
      </p:pic>
    </p:spTree>
    <p:extLst>
      <p:ext uri="{BB962C8B-B14F-4D97-AF65-F5344CB8AC3E}">
        <p14:creationId xmlns:p14="http://schemas.microsoft.com/office/powerpoint/2010/main" val="2280314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8973"/>
            <a:ext cx="7886700" cy="1325563"/>
          </a:xfrm>
        </p:spPr>
        <p:txBody>
          <a:bodyPr/>
          <a:lstStyle/>
          <a:p>
            <a:pPr algn="ctr"/>
            <a:r>
              <a:rPr lang="en-US" dirty="0">
                <a:latin typeface="+mn-lt"/>
              </a:rPr>
              <a:t>Animal Detail – Delete Animal </a:t>
            </a:r>
          </a:p>
        </p:txBody>
      </p:sp>
      <p:pic>
        <p:nvPicPr>
          <p:cNvPr id="5" name="Picture 4"/>
          <p:cNvPicPr>
            <a:picLocks noChangeAspect="1"/>
          </p:cNvPicPr>
          <p:nvPr/>
        </p:nvPicPr>
        <p:blipFill rotWithShape="1">
          <a:blip r:embed="rId2"/>
          <a:srcRect l="1890" t="17471" b="8215"/>
          <a:stretch/>
        </p:blipFill>
        <p:spPr>
          <a:xfrm>
            <a:off x="628650" y="1057986"/>
            <a:ext cx="7907582" cy="2545829"/>
          </a:xfrm>
          <a:prstGeom prst="rect">
            <a:avLst/>
          </a:prstGeom>
          <a:ln>
            <a:solidFill>
              <a:schemeClr val="tx1"/>
            </a:solidFill>
          </a:ln>
        </p:spPr>
      </p:pic>
      <p:sp>
        <p:nvSpPr>
          <p:cNvPr id="4" name="Rectangle 3"/>
          <p:cNvSpPr/>
          <p:nvPr/>
        </p:nvSpPr>
        <p:spPr>
          <a:xfrm>
            <a:off x="7299614" y="2458091"/>
            <a:ext cx="1234786" cy="25166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715718" y="3603815"/>
            <a:ext cx="8126558" cy="2477601"/>
          </a:xfrm>
          <a:prstGeom prst="rect">
            <a:avLst/>
          </a:prstGeom>
          <a:noFill/>
        </p:spPr>
        <p:txBody>
          <a:bodyPr wrap="square" rtlCol="0">
            <a:spAutoFit/>
          </a:bodyPr>
          <a:lstStyle/>
          <a:p>
            <a:r>
              <a:rPr lang="en-US" b="1" dirty="0"/>
              <a:t>Delete Animal: </a:t>
            </a:r>
            <a:r>
              <a:rPr lang="en-US" dirty="0"/>
              <a:t>Remove animal from the studbook.</a:t>
            </a:r>
          </a:p>
          <a:p>
            <a:endParaRPr lang="en-US" sz="1000" b="1" dirty="0"/>
          </a:p>
          <a:p>
            <a:r>
              <a:rPr lang="en-US" b="1" dirty="0"/>
              <a:t>Business rules for deleting a studbook animal:</a:t>
            </a:r>
          </a:p>
          <a:p>
            <a:pPr marL="285750" indent="-285750">
              <a:buFont typeface="Arial" panose="020B0604020202020204" pitchFamily="34" charset="0"/>
              <a:buChar char="•"/>
            </a:pPr>
            <a:r>
              <a:rPr lang="en-US" b="1" dirty="0"/>
              <a:t> </a:t>
            </a:r>
            <a:r>
              <a:rPr lang="en-US" dirty="0"/>
              <a:t>Animals with offspring cannot be deleted. If user wants to delete an animal with offspring, the animal must be removed from the parent grid of current offspring.</a:t>
            </a:r>
          </a:p>
          <a:p>
            <a:pPr marL="285750" indent="-285750">
              <a:buFont typeface="Arial" panose="020B0604020202020204" pitchFamily="34" charset="0"/>
              <a:buChar char="•"/>
            </a:pPr>
            <a:r>
              <a:rPr lang="en-US" dirty="0"/>
              <a:t>If the studbook animal is linked to a Husbandry animal, the studbook animal will be deleted but the Husbandry animal will populate on the Suggested List. </a:t>
            </a:r>
          </a:p>
          <a:p>
            <a:pPr marL="285750" indent="-285750">
              <a:buFont typeface="Arial" panose="020B0604020202020204" pitchFamily="34" charset="0"/>
              <a:buChar char="•"/>
            </a:pPr>
            <a:r>
              <a:rPr lang="en-US" dirty="0"/>
              <a:t>Studbook IDs that are deleted cannot be reused in the studbook.</a:t>
            </a:r>
          </a:p>
          <a:p>
            <a:pPr marL="285750" indent="-285750">
              <a:buFont typeface="Arial" panose="020B0604020202020204" pitchFamily="34" charset="0"/>
              <a:buChar char="•"/>
            </a:pPr>
            <a:r>
              <a:rPr lang="en-US" dirty="0"/>
              <a:t>User can delete permanent or draft animals.</a:t>
            </a:r>
          </a:p>
        </p:txBody>
      </p:sp>
    </p:spTree>
    <p:extLst>
      <p:ext uri="{BB962C8B-B14F-4D97-AF65-F5344CB8AC3E}">
        <p14:creationId xmlns:p14="http://schemas.microsoft.com/office/powerpoint/2010/main" val="2831840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1894" r="675" b="19781"/>
          <a:stretch/>
        </p:blipFill>
        <p:spPr>
          <a:xfrm>
            <a:off x="584200" y="1498948"/>
            <a:ext cx="8084128" cy="2431702"/>
          </a:xfrm>
          <a:prstGeom prst="rect">
            <a:avLst/>
          </a:prstGeom>
          <a:ln>
            <a:solidFill>
              <a:schemeClr val="tx1"/>
            </a:solidFill>
          </a:ln>
        </p:spPr>
      </p:pic>
      <p:sp>
        <p:nvSpPr>
          <p:cNvPr id="2" name="Title 1"/>
          <p:cNvSpPr>
            <a:spLocks noGrp="1"/>
          </p:cNvSpPr>
          <p:nvPr>
            <p:ph type="title"/>
          </p:nvPr>
        </p:nvSpPr>
        <p:spPr/>
        <p:txBody>
          <a:bodyPr/>
          <a:lstStyle/>
          <a:p>
            <a:pPr algn="ctr"/>
            <a:r>
              <a:rPr lang="en-US" dirty="0"/>
              <a:t>Animal Basic Information </a:t>
            </a:r>
          </a:p>
        </p:txBody>
      </p:sp>
      <p:sp>
        <p:nvSpPr>
          <p:cNvPr id="4" name="Rectangle 3"/>
          <p:cNvSpPr/>
          <p:nvPr/>
        </p:nvSpPr>
        <p:spPr>
          <a:xfrm>
            <a:off x="584200" y="1463821"/>
            <a:ext cx="7854950" cy="132556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p:cNvSpPr txBox="1"/>
          <p:nvPr/>
        </p:nvSpPr>
        <p:spPr>
          <a:xfrm>
            <a:off x="508721" y="4022915"/>
            <a:ext cx="8126558" cy="2585323"/>
          </a:xfrm>
          <a:prstGeom prst="rect">
            <a:avLst/>
          </a:prstGeom>
          <a:noFill/>
        </p:spPr>
        <p:txBody>
          <a:bodyPr wrap="square" rtlCol="0">
            <a:spAutoFit/>
          </a:bodyPr>
          <a:lstStyle/>
          <a:p>
            <a:r>
              <a:rPr lang="en-US" b="1" dirty="0"/>
              <a:t>Animal Basic Information: </a:t>
            </a:r>
            <a:r>
              <a:rPr lang="en-US" dirty="0"/>
              <a:t>Snapshot of the animal’s current information. Displays key information about the animal. This information is pulled from the event boxes in the Animal Detail. </a:t>
            </a:r>
          </a:p>
          <a:p>
            <a:endParaRPr lang="en-US" dirty="0"/>
          </a:p>
          <a:p>
            <a:r>
              <a:rPr lang="en-US" dirty="0"/>
              <a:t>As the animal’s records are updated the information in the basic information screen will update to reflect the changes.</a:t>
            </a:r>
          </a:p>
          <a:p>
            <a:endParaRPr lang="en-US" dirty="0"/>
          </a:p>
          <a:p>
            <a:endParaRPr lang="en-US" dirty="0"/>
          </a:p>
          <a:p>
            <a:r>
              <a:rPr lang="en-US" dirty="0"/>
              <a:t> </a:t>
            </a:r>
          </a:p>
        </p:txBody>
      </p:sp>
    </p:spTree>
    <p:extLst>
      <p:ext uri="{BB962C8B-B14F-4D97-AF65-F5344CB8AC3E}">
        <p14:creationId xmlns:p14="http://schemas.microsoft.com/office/powerpoint/2010/main" val="4268389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318" y="267177"/>
            <a:ext cx="7886700" cy="927279"/>
          </a:xfrm>
        </p:spPr>
        <p:txBody>
          <a:bodyPr>
            <a:normAutofit/>
          </a:bodyPr>
          <a:lstStyle/>
          <a:p>
            <a:pPr algn="ctr"/>
            <a:r>
              <a:rPr lang="en-US" dirty="0">
                <a:solidFill>
                  <a:srgbClr val="000000"/>
                </a:solidFill>
              </a:rPr>
              <a:t>Animal Detail Activity Stream</a:t>
            </a:r>
          </a:p>
        </p:txBody>
      </p:sp>
      <p:sp>
        <p:nvSpPr>
          <p:cNvPr id="4" name="Content Placeholder 3"/>
          <p:cNvSpPr>
            <a:spLocks noGrp="1"/>
          </p:cNvSpPr>
          <p:nvPr>
            <p:ph sz="half" idx="2"/>
          </p:nvPr>
        </p:nvSpPr>
        <p:spPr>
          <a:xfrm>
            <a:off x="297261" y="1300726"/>
            <a:ext cx="3747689" cy="4452374"/>
          </a:xfrm>
        </p:spPr>
        <p:txBody>
          <a:bodyPr>
            <a:normAutofit/>
          </a:bodyPr>
          <a:lstStyle/>
          <a:p>
            <a:r>
              <a:rPr lang="en-US" sz="2000" b="1" dirty="0">
                <a:solidFill>
                  <a:srgbClr val="000000"/>
                </a:solidFill>
                <a:latin typeface="+mn-lt"/>
              </a:rPr>
              <a:t>Tracks event changes </a:t>
            </a:r>
            <a:r>
              <a:rPr lang="en-US" sz="2000" dirty="0">
                <a:solidFill>
                  <a:srgbClr val="000000"/>
                </a:solidFill>
                <a:latin typeface="+mn-lt"/>
              </a:rPr>
              <a:t>per animal though time and displays them to the user on the right hand side of the Animal Detail screen. </a:t>
            </a:r>
          </a:p>
          <a:p>
            <a:r>
              <a:rPr lang="en-US" sz="2000" dirty="0">
                <a:solidFill>
                  <a:srgbClr val="000000"/>
                </a:solidFill>
                <a:latin typeface="+mn-lt"/>
              </a:rPr>
              <a:t>In addition to record changes, this tool also shows the current data </a:t>
            </a:r>
            <a:r>
              <a:rPr lang="en-US" sz="2000" b="1" dirty="0">
                <a:solidFill>
                  <a:srgbClr val="000000"/>
                </a:solidFill>
                <a:latin typeface="+mn-lt"/>
              </a:rPr>
              <a:t>quality errors </a:t>
            </a:r>
            <a:r>
              <a:rPr lang="en-US" sz="2000" dirty="0">
                <a:solidFill>
                  <a:srgbClr val="000000"/>
                </a:solidFill>
                <a:latin typeface="+mn-lt"/>
              </a:rPr>
              <a:t>for the individual making it easier for the user to fix these errors while the animal is in context.</a:t>
            </a:r>
          </a:p>
        </p:txBody>
      </p:sp>
      <p:pic>
        <p:nvPicPr>
          <p:cNvPr id="7" name="Picture 6"/>
          <p:cNvPicPr>
            <a:picLocks noChangeAspect="1"/>
          </p:cNvPicPr>
          <p:nvPr/>
        </p:nvPicPr>
        <p:blipFill>
          <a:blip r:embed="rId2"/>
          <a:stretch>
            <a:fillRect/>
          </a:stretch>
        </p:blipFill>
        <p:spPr>
          <a:xfrm>
            <a:off x="6421161" y="1383276"/>
            <a:ext cx="2293769" cy="3676616"/>
          </a:xfrm>
          <a:prstGeom prst="rect">
            <a:avLst/>
          </a:prstGeom>
        </p:spPr>
      </p:pic>
      <p:pic>
        <p:nvPicPr>
          <p:cNvPr id="5" name="Picture 4"/>
          <p:cNvPicPr>
            <a:picLocks noChangeAspect="1"/>
          </p:cNvPicPr>
          <p:nvPr/>
        </p:nvPicPr>
        <p:blipFill rotWithShape="1">
          <a:blip r:embed="rId3"/>
          <a:srcRect l="69756" t="1893" r="675"/>
          <a:stretch/>
        </p:blipFill>
        <p:spPr>
          <a:xfrm>
            <a:off x="4044950" y="1698667"/>
            <a:ext cx="2195118" cy="3045834"/>
          </a:xfrm>
          <a:prstGeom prst="rect">
            <a:avLst/>
          </a:prstGeom>
          <a:ln>
            <a:solidFill>
              <a:schemeClr val="tx1"/>
            </a:solidFill>
          </a:ln>
        </p:spPr>
      </p:pic>
      <p:sp>
        <p:nvSpPr>
          <p:cNvPr id="8" name="Rectangle 7"/>
          <p:cNvSpPr/>
          <p:nvPr/>
        </p:nvSpPr>
        <p:spPr>
          <a:xfrm>
            <a:off x="5924550" y="1706751"/>
            <a:ext cx="366318" cy="303775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98184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318" y="267177"/>
            <a:ext cx="7886700" cy="927279"/>
          </a:xfrm>
        </p:spPr>
        <p:txBody>
          <a:bodyPr>
            <a:normAutofit/>
          </a:bodyPr>
          <a:lstStyle/>
          <a:p>
            <a:pPr algn="ctr"/>
            <a:r>
              <a:rPr lang="en-US" dirty="0">
                <a:solidFill>
                  <a:srgbClr val="000000"/>
                </a:solidFill>
              </a:rPr>
              <a:t>Estimating Dates</a:t>
            </a:r>
          </a:p>
        </p:txBody>
      </p:sp>
      <p:sp>
        <p:nvSpPr>
          <p:cNvPr id="4" name="Content Placeholder 3"/>
          <p:cNvSpPr>
            <a:spLocks noGrp="1"/>
          </p:cNvSpPr>
          <p:nvPr>
            <p:ph sz="half" idx="2"/>
          </p:nvPr>
        </p:nvSpPr>
        <p:spPr>
          <a:xfrm>
            <a:off x="332204" y="1938528"/>
            <a:ext cx="3409107" cy="2657856"/>
          </a:xfrm>
        </p:spPr>
        <p:txBody>
          <a:bodyPr>
            <a:normAutofit/>
          </a:bodyPr>
          <a:lstStyle/>
          <a:p>
            <a:r>
              <a:rPr lang="en-US" sz="2000" b="1" dirty="0">
                <a:solidFill>
                  <a:srgbClr val="000000"/>
                </a:solidFill>
                <a:latin typeface="+mn-lt"/>
              </a:rPr>
              <a:t>Estimating dates</a:t>
            </a:r>
            <a:r>
              <a:rPr lang="en-US" sz="2000" dirty="0">
                <a:solidFill>
                  <a:srgbClr val="000000"/>
                </a:solidFill>
                <a:latin typeface="+mn-lt"/>
              </a:rPr>
              <a:t> </a:t>
            </a:r>
            <a:r>
              <a:rPr lang="en-US" sz="2000" b="1" dirty="0">
                <a:solidFill>
                  <a:srgbClr val="000000"/>
                </a:solidFill>
                <a:latin typeface="+mn-lt"/>
              </a:rPr>
              <a:t>– </a:t>
            </a:r>
            <a:r>
              <a:rPr lang="en-US" sz="2000" dirty="0">
                <a:solidFill>
                  <a:srgbClr val="000000"/>
                </a:solidFill>
                <a:latin typeface="+mn-lt"/>
              </a:rPr>
              <a:t>critically important to using studbook data in population modeling, when an absolute date is not know, understanding the types of unknown is key: </a:t>
            </a:r>
          </a:p>
          <a:p>
            <a:r>
              <a:rPr lang="en-US" sz="2000" dirty="0">
                <a:solidFill>
                  <a:srgbClr val="000000"/>
                </a:solidFill>
                <a:latin typeface="+mn-lt"/>
                <a:hlinkClick r:id="rId2"/>
              </a:rPr>
              <a:t>Help on Date Estimates in ZIMS for Studbooks is here.</a:t>
            </a:r>
            <a:endParaRPr lang="en-US" sz="2000" dirty="0">
              <a:solidFill>
                <a:srgbClr val="000000"/>
              </a:solidFill>
              <a:latin typeface="+mn-lt"/>
            </a:endParaRPr>
          </a:p>
          <a:p>
            <a:pPr marL="0" indent="0">
              <a:buNone/>
            </a:pPr>
            <a:endParaRPr lang="en-US" sz="2000" dirty="0">
              <a:solidFill>
                <a:srgbClr val="000000"/>
              </a:solidFill>
              <a:latin typeface="+mn-lt"/>
            </a:endParaRPr>
          </a:p>
        </p:txBody>
      </p:sp>
      <p:pic>
        <p:nvPicPr>
          <p:cNvPr id="6" name="Picture 5" descr="Graphical user interface&#10;&#10;Description automatically generated">
            <a:extLst>
              <a:ext uri="{FF2B5EF4-FFF2-40B4-BE49-F238E27FC236}">
                <a16:creationId xmlns:a16="http://schemas.microsoft.com/office/drawing/2014/main" id="{4734492B-289F-AC4F-82FB-B224D6A9A9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3904" y="1194456"/>
            <a:ext cx="4946211" cy="4452374"/>
          </a:xfrm>
          <a:prstGeom prst="rect">
            <a:avLst/>
          </a:prstGeom>
        </p:spPr>
      </p:pic>
      <p:sp>
        <p:nvSpPr>
          <p:cNvPr id="8" name="Rectangle 7"/>
          <p:cNvSpPr/>
          <p:nvPr/>
        </p:nvSpPr>
        <p:spPr>
          <a:xfrm flipH="1">
            <a:off x="3944112" y="2328671"/>
            <a:ext cx="1255776" cy="199949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750627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3100" y="47626"/>
            <a:ext cx="7886700" cy="1325563"/>
          </a:xfrm>
        </p:spPr>
        <p:txBody>
          <a:bodyPr/>
          <a:lstStyle/>
          <a:p>
            <a:pPr algn="ctr"/>
            <a:r>
              <a:rPr lang="en-US" dirty="0"/>
              <a:t>Animal Detail Record Boxes</a:t>
            </a:r>
          </a:p>
        </p:txBody>
      </p:sp>
      <p:sp>
        <p:nvSpPr>
          <p:cNvPr id="4" name="Content Placeholder 3"/>
          <p:cNvSpPr>
            <a:spLocks noGrp="1"/>
          </p:cNvSpPr>
          <p:nvPr>
            <p:ph idx="1"/>
          </p:nvPr>
        </p:nvSpPr>
        <p:spPr>
          <a:xfrm>
            <a:off x="603250" y="1263650"/>
            <a:ext cx="7912100" cy="4913313"/>
          </a:xfrm>
        </p:spPr>
        <p:txBody>
          <a:bodyPr>
            <a:normAutofit/>
          </a:bodyPr>
          <a:lstStyle/>
          <a:p>
            <a:pPr marL="0" indent="0">
              <a:buNone/>
            </a:pPr>
            <a:r>
              <a:rPr lang="en-US" sz="2400" dirty="0">
                <a:latin typeface="+mn-lt"/>
              </a:rPr>
              <a:t>All animals have the following record boxes. Information in these boxes are edited to track information on the animal:</a:t>
            </a:r>
          </a:p>
          <a:p>
            <a:pPr marL="0" indent="0">
              <a:buNone/>
            </a:pPr>
            <a:endParaRPr lang="en-US" sz="1050" dirty="0">
              <a:latin typeface="+mn-lt"/>
            </a:endParaRPr>
          </a:p>
          <a:p>
            <a:r>
              <a:rPr lang="en-US" sz="2400" dirty="0">
                <a:latin typeface="+mn-lt"/>
              </a:rPr>
              <a:t>Transactions – Required field  </a:t>
            </a:r>
          </a:p>
          <a:p>
            <a:r>
              <a:rPr lang="en-US" sz="2400" dirty="0">
                <a:latin typeface="+mn-lt"/>
              </a:rPr>
              <a:t>Parent – Required field </a:t>
            </a:r>
          </a:p>
          <a:p>
            <a:r>
              <a:rPr lang="en-US" sz="2400" dirty="0">
                <a:latin typeface="+mn-lt"/>
              </a:rPr>
              <a:t>Taxonomy – Required field </a:t>
            </a:r>
          </a:p>
          <a:p>
            <a:r>
              <a:rPr lang="en-US" sz="2400" dirty="0">
                <a:latin typeface="+mn-lt"/>
              </a:rPr>
              <a:t>Sex – Required field </a:t>
            </a:r>
          </a:p>
          <a:p>
            <a:r>
              <a:rPr lang="en-US" sz="2400" dirty="0">
                <a:latin typeface="+mn-lt"/>
              </a:rPr>
              <a:t>Rearing – Required field </a:t>
            </a:r>
          </a:p>
          <a:p>
            <a:r>
              <a:rPr lang="en-US" sz="2400" dirty="0">
                <a:latin typeface="+mn-lt"/>
              </a:rPr>
              <a:t>Contraception – Optional field </a:t>
            </a:r>
          </a:p>
          <a:p>
            <a:r>
              <a:rPr lang="en-US" sz="2400" dirty="0">
                <a:latin typeface="+mn-lt"/>
              </a:rPr>
              <a:t>UDF – Optional field </a:t>
            </a:r>
          </a:p>
          <a:p>
            <a:r>
              <a:rPr lang="en-US" sz="2400" dirty="0">
                <a:latin typeface="+mn-lt"/>
              </a:rPr>
              <a:t>Animal Notes – Optional field </a:t>
            </a:r>
          </a:p>
          <a:p>
            <a:endParaRPr lang="en-US" sz="2400" dirty="0">
              <a:latin typeface="+mn-lt"/>
            </a:endParaRPr>
          </a:p>
        </p:txBody>
      </p:sp>
    </p:spTree>
    <p:extLst>
      <p:ext uri="{BB962C8B-B14F-4D97-AF65-F5344CB8AC3E}">
        <p14:creationId xmlns:p14="http://schemas.microsoft.com/office/powerpoint/2010/main" val="3091218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871" y="445468"/>
            <a:ext cx="7886700" cy="994172"/>
          </a:xfrm>
        </p:spPr>
        <p:txBody>
          <a:bodyPr>
            <a:noAutofit/>
          </a:bodyPr>
          <a:lstStyle/>
          <a:p>
            <a:pPr algn="ctr"/>
            <a:r>
              <a:rPr lang="en-US" dirty="0">
                <a:latin typeface="+mn-lt"/>
              </a:rPr>
              <a:t>Navigate to Animal Detail Screen</a:t>
            </a:r>
          </a:p>
        </p:txBody>
      </p:sp>
      <p:pic>
        <p:nvPicPr>
          <p:cNvPr id="7" name="Picture 6"/>
          <p:cNvPicPr>
            <a:picLocks noChangeAspect="1"/>
          </p:cNvPicPr>
          <p:nvPr/>
        </p:nvPicPr>
        <p:blipFill>
          <a:blip r:embed="rId3"/>
          <a:stretch>
            <a:fillRect/>
          </a:stretch>
        </p:blipFill>
        <p:spPr>
          <a:xfrm>
            <a:off x="543871" y="1925690"/>
            <a:ext cx="7982016" cy="3466161"/>
          </a:xfrm>
          <a:prstGeom prst="rect">
            <a:avLst/>
          </a:prstGeom>
          <a:ln w="19050">
            <a:solidFill>
              <a:schemeClr val="tx1"/>
            </a:solidFill>
          </a:ln>
        </p:spPr>
      </p:pic>
      <p:sp>
        <p:nvSpPr>
          <p:cNvPr id="4" name="Rectangle 3"/>
          <p:cNvSpPr/>
          <p:nvPr/>
        </p:nvSpPr>
        <p:spPr>
          <a:xfrm>
            <a:off x="992993" y="2780368"/>
            <a:ext cx="712694" cy="265758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p:cNvSpPr txBox="1"/>
          <p:nvPr/>
        </p:nvSpPr>
        <p:spPr>
          <a:xfrm>
            <a:off x="2154809" y="3880583"/>
            <a:ext cx="4637357" cy="507831"/>
          </a:xfrm>
          <a:prstGeom prst="rect">
            <a:avLst/>
          </a:prstGeom>
          <a:solidFill>
            <a:schemeClr val="accent1">
              <a:lumMod val="40000"/>
              <a:lumOff val="60000"/>
            </a:schemeClr>
          </a:solidFill>
          <a:ln>
            <a:solidFill>
              <a:schemeClr val="tx1"/>
            </a:solidFill>
          </a:ln>
        </p:spPr>
        <p:txBody>
          <a:bodyPr wrap="square" rtlCol="0">
            <a:spAutoFit/>
          </a:bodyPr>
          <a:lstStyle/>
          <a:p>
            <a:r>
              <a:rPr lang="en-US" sz="1350" dirty="0"/>
              <a:t>To navigate to an animal’s Detail Screen select the studbook ID hyperlink or enter the ID in the Studbook Quick Search</a:t>
            </a:r>
          </a:p>
        </p:txBody>
      </p:sp>
      <p:cxnSp>
        <p:nvCxnSpPr>
          <p:cNvPr id="6" name="Straight Arrow Connector 5"/>
          <p:cNvCxnSpPr/>
          <p:nvPr/>
        </p:nvCxnSpPr>
        <p:spPr>
          <a:xfrm flipH="1" flipV="1">
            <a:off x="1853023" y="3488042"/>
            <a:ext cx="690341" cy="24828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346299" y="2194349"/>
            <a:ext cx="121113" cy="153929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5595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796" y="174295"/>
            <a:ext cx="7886700" cy="1325563"/>
          </a:xfrm>
        </p:spPr>
        <p:txBody>
          <a:bodyPr/>
          <a:lstStyle/>
          <a:p>
            <a:pPr algn="ctr"/>
            <a:r>
              <a:rPr lang="en-US" dirty="0">
                <a:latin typeface="+mn-lt"/>
              </a:rPr>
              <a:t>Delete Studbook Data</a:t>
            </a:r>
          </a:p>
        </p:txBody>
      </p:sp>
      <p:pic>
        <p:nvPicPr>
          <p:cNvPr id="4" name="Picture 3"/>
          <p:cNvPicPr>
            <a:picLocks noChangeAspect="1"/>
          </p:cNvPicPr>
          <p:nvPr/>
        </p:nvPicPr>
        <p:blipFill>
          <a:blip r:embed="rId2"/>
          <a:stretch>
            <a:fillRect/>
          </a:stretch>
        </p:blipFill>
        <p:spPr>
          <a:xfrm>
            <a:off x="4203050" y="1690689"/>
            <a:ext cx="4422549" cy="3726181"/>
          </a:xfrm>
          <a:prstGeom prst="rect">
            <a:avLst/>
          </a:prstGeom>
        </p:spPr>
      </p:pic>
      <p:sp>
        <p:nvSpPr>
          <p:cNvPr id="5" name="TextBox 4"/>
          <p:cNvSpPr txBox="1"/>
          <p:nvPr/>
        </p:nvSpPr>
        <p:spPr>
          <a:xfrm>
            <a:off x="477077" y="2324729"/>
            <a:ext cx="3570136" cy="2585323"/>
          </a:xfrm>
          <a:prstGeom prst="rect">
            <a:avLst/>
          </a:prstGeom>
          <a:solidFill>
            <a:schemeClr val="accent1">
              <a:lumMod val="20000"/>
              <a:lumOff val="80000"/>
            </a:schemeClr>
          </a:solidFill>
          <a:ln>
            <a:solidFill>
              <a:schemeClr val="tx1"/>
            </a:solidFill>
          </a:ln>
        </p:spPr>
        <p:txBody>
          <a:bodyPr wrap="square" rtlCol="0">
            <a:spAutoFit/>
          </a:bodyPr>
          <a:lstStyle/>
          <a:p>
            <a:r>
              <a:rPr lang="en-US" dirty="0"/>
              <a:t>To delete a record, double click on the record and select the Delete button.</a:t>
            </a:r>
          </a:p>
          <a:p>
            <a:endParaRPr lang="en-US" dirty="0"/>
          </a:p>
          <a:p>
            <a:r>
              <a:rPr lang="en-US" dirty="0"/>
              <a:t>The following record types must have at least one event recorded. If there is only one event in the box, then the event cannot be deleted and must be edited.</a:t>
            </a:r>
          </a:p>
        </p:txBody>
      </p:sp>
    </p:spTree>
    <p:extLst>
      <p:ext uri="{BB962C8B-B14F-4D97-AF65-F5344CB8AC3E}">
        <p14:creationId xmlns:p14="http://schemas.microsoft.com/office/powerpoint/2010/main" val="2345683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3422" y="80155"/>
            <a:ext cx="7886700" cy="1325563"/>
          </a:xfrm>
        </p:spPr>
        <p:txBody>
          <a:bodyPr/>
          <a:lstStyle/>
          <a:p>
            <a:pPr algn="ctr"/>
            <a:r>
              <a:rPr lang="en-US" dirty="0">
                <a:latin typeface="+mn-lt"/>
              </a:rPr>
              <a:t>Edit Studbook Data</a:t>
            </a:r>
          </a:p>
        </p:txBody>
      </p:sp>
      <p:sp>
        <p:nvSpPr>
          <p:cNvPr id="6" name="TextBox 5"/>
          <p:cNvSpPr txBox="1"/>
          <p:nvPr/>
        </p:nvSpPr>
        <p:spPr>
          <a:xfrm>
            <a:off x="2045855" y="1405718"/>
            <a:ext cx="4706197" cy="1200329"/>
          </a:xfrm>
          <a:prstGeom prst="rect">
            <a:avLst/>
          </a:prstGeom>
          <a:solidFill>
            <a:schemeClr val="accent1">
              <a:lumMod val="20000"/>
              <a:lumOff val="80000"/>
            </a:schemeClr>
          </a:solidFill>
          <a:ln>
            <a:solidFill>
              <a:schemeClr val="tx1"/>
            </a:solidFill>
          </a:ln>
        </p:spPr>
        <p:txBody>
          <a:bodyPr wrap="square" rtlCol="0">
            <a:spAutoFit/>
          </a:bodyPr>
          <a:lstStyle/>
          <a:p>
            <a:r>
              <a:rPr lang="en-US" dirty="0"/>
              <a:t>To edit the grids double left click on the line that you want to edit (expect for parents). This will open the view/edit screen where the user can edit the record.</a:t>
            </a:r>
          </a:p>
        </p:txBody>
      </p:sp>
      <p:pic>
        <p:nvPicPr>
          <p:cNvPr id="7" name="Picture 6"/>
          <p:cNvPicPr>
            <a:picLocks noChangeAspect="1"/>
          </p:cNvPicPr>
          <p:nvPr/>
        </p:nvPicPr>
        <p:blipFill>
          <a:blip r:embed="rId2"/>
          <a:stretch>
            <a:fillRect/>
          </a:stretch>
        </p:blipFill>
        <p:spPr>
          <a:xfrm>
            <a:off x="1637969" y="2991700"/>
            <a:ext cx="5521973" cy="939910"/>
          </a:xfrm>
          <a:prstGeom prst="rect">
            <a:avLst/>
          </a:prstGeom>
          <a:ln>
            <a:solidFill>
              <a:schemeClr val="tx1"/>
            </a:solidFill>
          </a:ln>
        </p:spPr>
      </p:pic>
      <p:sp>
        <p:nvSpPr>
          <p:cNvPr id="8" name="TextBox 7"/>
          <p:cNvSpPr txBox="1"/>
          <p:nvPr/>
        </p:nvSpPr>
        <p:spPr>
          <a:xfrm>
            <a:off x="2045856" y="4156256"/>
            <a:ext cx="4706197" cy="923330"/>
          </a:xfrm>
          <a:prstGeom prst="rect">
            <a:avLst/>
          </a:prstGeom>
          <a:solidFill>
            <a:schemeClr val="accent1">
              <a:lumMod val="20000"/>
              <a:lumOff val="80000"/>
            </a:schemeClr>
          </a:solidFill>
          <a:ln>
            <a:solidFill>
              <a:schemeClr val="tx1"/>
            </a:solidFill>
          </a:ln>
        </p:spPr>
        <p:txBody>
          <a:bodyPr wrap="square" rtlCol="0">
            <a:spAutoFit/>
          </a:bodyPr>
          <a:lstStyle/>
          <a:p>
            <a:r>
              <a:rPr lang="en-US" dirty="0"/>
              <a:t>To edit parent information select the Change Parent Info button. This will open the parent grid for editing.</a:t>
            </a:r>
          </a:p>
        </p:txBody>
      </p:sp>
      <p:sp>
        <p:nvSpPr>
          <p:cNvPr id="9" name="Rectangle 8"/>
          <p:cNvSpPr/>
          <p:nvPr/>
        </p:nvSpPr>
        <p:spPr>
          <a:xfrm>
            <a:off x="5995283" y="3236181"/>
            <a:ext cx="675861" cy="1510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3703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66343"/>
            <a:ext cx="7886700" cy="1325563"/>
          </a:xfrm>
        </p:spPr>
        <p:txBody>
          <a:bodyPr/>
          <a:lstStyle/>
          <a:p>
            <a:pPr algn="ctr"/>
            <a:r>
              <a:rPr lang="en-US" dirty="0"/>
              <a:t>Export Animal Grids</a:t>
            </a:r>
          </a:p>
        </p:txBody>
      </p:sp>
      <p:pic>
        <p:nvPicPr>
          <p:cNvPr id="3" name="Picture 2"/>
          <p:cNvPicPr>
            <a:picLocks noChangeAspect="1"/>
          </p:cNvPicPr>
          <p:nvPr/>
        </p:nvPicPr>
        <p:blipFill>
          <a:blip r:embed="rId2"/>
          <a:stretch>
            <a:fillRect/>
          </a:stretch>
        </p:blipFill>
        <p:spPr>
          <a:xfrm>
            <a:off x="764363" y="1359376"/>
            <a:ext cx="7615273" cy="3375244"/>
          </a:xfrm>
          <a:prstGeom prst="rect">
            <a:avLst/>
          </a:prstGeom>
          <a:ln>
            <a:solidFill>
              <a:schemeClr val="tx1"/>
            </a:solidFill>
          </a:ln>
        </p:spPr>
      </p:pic>
      <p:sp>
        <p:nvSpPr>
          <p:cNvPr id="4" name="TextBox 3"/>
          <p:cNvSpPr txBox="1"/>
          <p:nvPr/>
        </p:nvSpPr>
        <p:spPr>
          <a:xfrm>
            <a:off x="2266682" y="4805540"/>
            <a:ext cx="5902834"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a:t>You can download single grids by using the arrow to the right</a:t>
            </a:r>
          </a:p>
          <a:p>
            <a:r>
              <a:rPr lang="en-US" dirty="0"/>
              <a:t>of the cloud icon. You can export the complete record by</a:t>
            </a:r>
          </a:p>
          <a:p>
            <a:r>
              <a:rPr lang="en-US" dirty="0"/>
              <a:t>selecting the Export Complete Animal button at the top.</a:t>
            </a:r>
          </a:p>
        </p:txBody>
      </p:sp>
    </p:spTree>
    <p:extLst>
      <p:ext uri="{BB962C8B-B14F-4D97-AF65-F5344CB8AC3E}">
        <p14:creationId xmlns:p14="http://schemas.microsoft.com/office/powerpoint/2010/main" val="487805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8397" y="1669774"/>
            <a:ext cx="7942857" cy="4039263"/>
          </a:xfrm>
        </p:spPr>
        <p:txBody>
          <a:bodyPr>
            <a:normAutofit fontScale="62500" lnSpcReduction="20000"/>
          </a:bodyPr>
          <a:lstStyle/>
          <a:p>
            <a:r>
              <a:rPr lang="en-US" dirty="0">
                <a:latin typeface="+mn-lt"/>
              </a:rPr>
              <a:t>All transaction </a:t>
            </a:r>
            <a:r>
              <a:rPr lang="en-US" sz="2900" dirty="0">
                <a:latin typeface="+mn-lt"/>
              </a:rPr>
              <a:t>events</a:t>
            </a:r>
            <a:r>
              <a:rPr lang="en-US" dirty="0">
                <a:latin typeface="+mn-lt"/>
              </a:rPr>
              <a:t> MUST start with birth transaction.</a:t>
            </a:r>
          </a:p>
          <a:p>
            <a:r>
              <a:rPr lang="en-US" dirty="0">
                <a:latin typeface="+mn-lt"/>
              </a:rPr>
              <a:t>During migration all animals without a birth transaction will have one created using the following information:</a:t>
            </a:r>
          </a:p>
          <a:p>
            <a:pPr lvl="1"/>
            <a:r>
              <a:rPr lang="en-US" dirty="0">
                <a:latin typeface="+mn-lt"/>
              </a:rPr>
              <a:t>Birth date recorded in the Master record in legacy studbook will be used as the birth date for the transaction record.</a:t>
            </a:r>
          </a:p>
          <a:p>
            <a:pPr lvl="1"/>
            <a:r>
              <a:rPr lang="en-US" dirty="0">
                <a:latin typeface="+mn-lt"/>
              </a:rPr>
              <a:t>If animal without birth record is wild caught, the location in the newly created transaction record is the wild capture location</a:t>
            </a:r>
          </a:p>
          <a:p>
            <a:pPr lvl="1"/>
            <a:r>
              <a:rPr lang="en-US" dirty="0">
                <a:latin typeface="+mn-lt"/>
              </a:rPr>
              <a:t>If there is no wild capture transaction the location in the newly created transaction record is undetermined.</a:t>
            </a:r>
          </a:p>
          <a:p>
            <a:pPr lvl="1"/>
            <a:endParaRPr lang="en-US" dirty="0">
              <a:latin typeface="+mn-lt"/>
            </a:endParaRPr>
          </a:p>
          <a:p>
            <a:r>
              <a:rPr lang="en-US" dirty="0">
                <a:latin typeface="+mn-lt"/>
              </a:rPr>
              <a:t>All new animals must have birth transaction created before the user can add any other transaction type – this will prevent animals from not having a birth event.</a:t>
            </a:r>
          </a:p>
          <a:p>
            <a:r>
              <a:rPr lang="en-US" dirty="0">
                <a:latin typeface="+mn-lt"/>
              </a:rPr>
              <a:t>Once the birth transaction has been created, user can edit the birth record but cannot add another birth transaction.</a:t>
            </a:r>
          </a:p>
          <a:p>
            <a:r>
              <a:rPr lang="en-US" dirty="0">
                <a:latin typeface="+mn-lt"/>
              </a:rPr>
              <a:t>Once a birth transaction is created, user can add other transaction types to the event grid.</a:t>
            </a:r>
          </a:p>
          <a:p>
            <a:r>
              <a:rPr lang="en-US" dirty="0">
                <a:latin typeface="+mn-lt"/>
              </a:rPr>
              <a:t>Birth type is tracked within the birth transaction </a:t>
            </a:r>
          </a:p>
        </p:txBody>
      </p:sp>
      <p:sp>
        <p:nvSpPr>
          <p:cNvPr id="2" name="Title 1"/>
          <p:cNvSpPr>
            <a:spLocks noGrp="1"/>
          </p:cNvSpPr>
          <p:nvPr>
            <p:ph type="title"/>
          </p:nvPr>
        </p:nvSpPr>
        <p:spPr>
          <a:xfrm>
            <a:off x="189773" y="345724"/>
            <a:ext cx="8740104" cy="994172"/>
          </a:xfrm>
        </p:spPr>
        <p:txBody>
          <a:bodyPr>
            <a:normAutofit fontScale="90000"/>
          </a:bodyPr>
          <a:lstStyle/>
          <a:p>
            <a:pPr algn="ctr"/>
            <a:r>
              <a:rPr lang="en-US" dirty="0">
                <a:latin typeface="Karla" pitchFamily="2" charset="0"/>
                <a:ea typeface="Karla" pitchFamily="2" charset="0"/>
              </a:rPr>
              <a:t>Transactions Box – Birth Transaction</a:t>
            </a:r>
          </a:p>
        </p:txBody>
      </p:sp>
      <p:sp>
        <p:nvSpPr>
          <p:cNvPr id="4" name="Slide Number Placeholder 3"/>
          <p:cNvSpPr>
            <a:spLocks noGrp="1"/>
          </p:cNvSpPr>
          <p:nvPr>
            <p:ph type="sldNum" sz="quarter" idx="12"/>
          </p:nvPr>
        </p:nvSpPr>
        <p:spPr/>
        <p:txBody>
          <a:bodyPr/>
          <a:lstStyle/>
          <a:p>
            <a:fld id="{D1A12E6A-C85A-496C-95D0-8B82A2649983}" type="slidenum">
              <a:rPr lang="en-US" smtClean="0"/>
              <a:t>23</a:t>
            </a:fld>
            <a:endParaRPr lang="en-US"/>
          </a:p>
        </p:txBody>
      </p:sp>
    </p:spTree>
    <p:extLst>
      <p:ext uri="{BB962C8B-B14F-4D97-AF65-F5344CB8AC3E}">
        <p14:creationId xmlns:p14="http://schemas.microsoft.com/office/powerpoint/2010/main" val="2796686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2351" y="283694"/>
            <a:ext cx="7474226" cy="994172"/>
          </a:xfrm>
        </p:spPr>
        <p:txBody>
          <a:bodyPr>
            <a:normAutofit fontScale="90000"/>
          </a:bodyPr>
          <a:lstStyle/>
          <a:p>
            <a:pPr algn="ctr"/>
            <a:r>
              <a:rPr lang="en-US" dirty="0">
                <a:latin typeface="Karla" pitchFamily="2" charset="0"/>
                <a:ea typeface="Karla" pitchFamily="2" charset="0"/>
              </a:rPr>
              <a:t>Birth Transaction and Birth Type </a:t>
            </a:r>
          </a:p>
        </p:txBody>
      </p:sp>
      <p:sp>
        <p:nvSpPr>
          <p:cNvPr id="4" name="Slide Number Placeholder 3"/>
          <p:cNvSpPr>
            <a:spLocks noGrp="1"/>
          </p:cNvSpPr>
          <p:nvPr>
            <p:ph type="sldNum" sz="quarter" idx="12"/>
          </p:nvPr>
        </p:nvSpPr>
        <p:spPr/>
        <p:txBody>
          <a:bodyPr/>
          <a:lstStyle/>
          <a:p>
            <a:fld id="{D1A12E6A-C85A-496C-95D0-8B82A2649983}" type="slidenum">
              <a:rPr lang="en-US" smtClean="0"/>
              <a:t>24</a:t>
            </a:fld>
            <a:endParaRPr lang="en-US"/>
          </a:p>
        </p:txBody>
      </p:sp>
      <p:sp>
        <p:nvSpPr>
          <p:cNvPr id="8" name="TextBox 7"/>
          <p:cNvSpPr txBox="1"/>
          <p:nvPr/>
        </p:nvSpPr>
        <p:spPr>
          <a:xfrm>
            <a:off x="5271137" y="2869875"/>
            <a:ext cx="3465554" cy="1546577"/>
          </a:xfrm>
          <a:prstGeom prst="rect">
            <a:avLst/>
          </a:prstGeom>
          <a:solidFill>
            <a:schemeClr val="accent1">
              <a:lumMod val="20000"/>
              <a:lumOff val="80000"/>
            </a:schemeClr>
          </a:solidFill>
          <a:ln>
            <a:solidFill>
              <a:schemeClr val="tx1"/>
            </a:solidFill>
          </a:ln>
        </p:spPr>
        <p:txBody>
          <a:bodyPr wrap="square" rtlCol="0">
            <a:spAutoFit/>
          </a:bodyPr>
          <a:lstStyle/>
          <a:p>
            <a:r>
              <a:rPr lang="en-US" sz="1350" dirty="0">
                <a:latin typeface="Karla" pitchFamily="2" charset="0"/>
                <a:ea typeface="Karla" pitchFamily="2" charset="0"/>
              </a:rPr>
              <a:t>Birth type is tracked within the birth transaction. To edit the birth type or the birth transaction information double click the birth record.</a:t>
            </a:r>
          </a:p>
          <a:p>
            <a:endParaRPr lang="en-US" sz="1350" dirty="0">
              <a:latin typeface="Karla" pitchFamily="2" charset="0"/>
              <a:ea typeface="Karla" pitchFamily="2" charset="0"/>
            </a:endParaRPr>
          </a:p>
          <a:p>
            <a:r>
              <a:rPr lang="en-US" sz="1350" dirty="0">
                <a:latin typeface="Karla" pitchFamily="2" charset="0"/>
                <a:ea typeface="Karla" pitchFamily="2" charset="0"/>
              </a:rPr>
              <a:t>Only one birth transaction per animal is allowed.</a:t>
            </a:r>
          </a:p>
        </p:txBody>
      </p:sp>
      <p:pic>
        <p:nvPicPr>
          <p:cNvPr id="3" name="Picture 2"/>
          <p:cNvPicPr>
            <a:picLocks noChangeAspect="1"/>
          </p:cNvPicPr>
          <p:nvPr/>
        </p:nvPicPr>
        <p:blipFill>
          <a:blip r:embed="rId2"/>
          <a:stretch>
            <a:fillRect/>
          </a:stretch>
        </p:blipFill>
        <p:spPr>
          <a:xfrm>
            <a:off x="922351" y="1768667"/>
            <a:ext cx="3942858" cy="3562543"/>
          </a:xfrm>
          <a:prstGeom prst="rect">
            <a:avLst/>
          </a:prstGeom>
        </p:spPr>
      </p:pic>
      <p:sp>
        <p:nvSpPr>
          <p:cNvPr id="7" name="Rectangle 6"/>
          <p:cNvSpPr/>
          <p:nvPr/>
        </p:nvSpPr>
        <p:spPr>
          <a:xfrm>
            <a:off x="962106" y="2093866"/>
            <a:ext cx="2721946" cy="2597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169617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n-lt"/>
              </a:rPr>
              <a:t>Other Transaction Types:</a:t>
            </a:r>
          </a:p>
        </p:txBody>
      </p:sp>
      <p:sp>
        <p:nvSpPr>
          <p:cNvPr id="3" name="Content Placeholder 2"/>
          <p:cNvSpPr>
            <a:spLocks noGrp="1"/>
          </p:cNvSpPr>
          <p:nvPr>
            <p:ph idx="1"/>
          </p:nvPr>
        </p:nvSpPr>
        <p:spPr>
          <a:xfrm>
            <a:off x="494071" y="1690689"/>
            <a:ext cx="8155858" cy="3976264"/>
          </a:xfrm>
        </p:spPr>
        <p:txBody>
          <a:bodyPr>
            <a:normAutofit fontScale="70000" lnSpcReduction="20000"/>
          </a:bodyPr>
          <a:lstStyle/>
          <a:p>
            <a:r>
              <a:rPr lang="en-US" b="1" dirty="0">
                <a:latin typeface="+mn-lt"/>
              </a:rPr>
              <a:t>Transfer</a:t>
            </a:r>
          </a:p>
          <a:p>
            <a:r>
              <a:rPr lang="en-US" b="1" dirty="0">
                <a:latin typeface="+mn-lt"/>
              </a:rPr>
              <a:t>Death: </a:t>
            </a:r>
            <a:r>
              <a:rPr lang="en-US" dirty="0">
                <a:latin typeface="+mn-lt"/>
              </a:rPr>
              <a:t>Only one death transaction is allowed per animal.</a:t>
            </a:r>
            <a:endParaRPr lang="en-US" b="1" dirty="0">
              <a:latin typeface="+mn-lt"/>
            </a:endParaRPr>
          </a:p>
          <a:p>
            <a:r>
              <a:rPr lang="en-US" b="1" dirty="0">
                <a:latin typeface="+mn-lt"/>
              </a:rPr>
              <a:t>Go Lost to Follow-up (LTF): </a:t>
            </a:r>
            <a:r>
              <a:rPr lang="en-US" dirty="0">
                <a:latin typeface="+mn-lt"/>
              </a:rPr>
              <a:t>This is now a transaction event, not just a flag like in SPARKS.</a:t>
            </a:r>
          </a:p>
          <a:p>
            <a:pPr lvl="1"/>
            <a:r>
              <a:rPr lang="en-US" dirty="0">
                <a:latin typeface="+mn-lt"/>
              </a:rPr>
              <a:t>Animals in SPARKS that were flagged as LTF will have an event created in ZIMS.</a:t>
            </a:r>
          </a:p>
          <a:p>
            <a:r>
              <a:rPr lang="en-US" b="1" dirty="0">
                <a:latin typeface="+mn-lt"/>
              </a:rPr>
              <a:t>Return from LTF:</a:t>
            </a:r>
            <a:r>
              <a:rPr lang="en-US" dirty="0">
                <a:latin typeface="+mn-lt"/>
              </a:rPr>
              <a:t> This is now a transaction event, not just a flag like in SPARKS.</a:t>
            </a:r>
          </a:p>
          <a:p>
            <a:pPr marL="685800" lvl="2">
              <a:spcBef>
                <a:spcPts val="1000"/>
              </a:spcBef>
            </a:pPr>
            <a:r>
              <a:rPr lang="en-US" dirty="0"/>
              <a:t>Animals in SPARKS that were flagged as return from LTF will have an event created in ZIMS.</a:t>
            </a:r>
          </a:p>
          <a:p>
            <a:r>
              <a:rPr lang="en-US" b="1" dirty="0">
                <a:latin typeface="+mn-lt"/>
              </a:rPr>
              <a:t>Release</a:t>
            </a:r>
          </a:p>
          <a:p>
            <a:r>
              <a:rPr lang="en-US" b="1" dirty="0">
                <a:latin typeface="+mn-lt"/>
              </a:rPr>
              <a:t>Recapture: </a:t>
            </a:r>
            <a:r>
              <a:rPr lang="en-US" dirty="0">
                <a:latin typeface="+mn-lt"/>
              </a:rPr>
              <a:t>Can now add transaction as recapture instead of wild caught.</a:t>
            </a:r>
          </a:p>
          <a:p>
            <a:pPr lvl="1"/>
            <a:r>
              <a:rPr lang="en-US" dirty="0">
                <a:latin typeface="+mn-lt"/>
              </a:rPr>
              <a:t>Any wild captures after the initial entry one in the studbook will be changed to recapture in ZIMS.</a:t>
            </a:r>
          </a:p>
        </p:txBody>
      </p:sp>
    </p:spTree>
    <p:extLst>
      <p:ext uri="{BB962C8B-B14F-4D97-AF65-F5344CB8AC3E}">
        <p14:creationId xmlns:p14="http://schemas.microsoft.com/office/powerpoint/2010/main" val="3747161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latin typeface="+mn-lt"/>
              </a:rPr>
              <a:t>Add a Transaction</a:t>
            </a:r>
          </a:p>
        </p:txBody>
      </p:sp>
      <p:pic>
        <p:nvPicPr>
          <p:cNvPr id="4" name="Picture 3"/>
          <p:cNvPicPr>
            <a:picLocks noChangeAspect="1"/>
          </p:cNvPicPr>
          <p:nvPr/>
        </p:nvPicPr>
        <p:blipFill>
          <a:blip r:embed="rId2"/>
          <a:stretch>
            <a:fillRect/>
          </a:stretch>
        </p:blipFill>
        <p:spPr>
          <a:xfrm>
            <a:off x="359564" y="1778832"/>
            <a:ext cx="8333675" cy="2264430"/>
          </a:xfrm>
          <a:prstGeom prst="rect">
            <a:avLst/>
          </a:prstGeom>
          <a:ln>
            <a:solidFill>
              <a:schemeClr val="tx1"/>
            </a:solidFill>
          </a:ln>
        </p:spPr>
      </p:pic>
      <p:sp>
        <p:nvSpPr>
          <p:cNvPr id="5" name="TextBox 4"/>
          <p:cNvSpPr txBox="1"/>
          <p:nvPr/>
        </p:nvSpPr>
        <p:spPr>
          <a:xfrm>
            <a:off x="2185002" y="4314253"/>
            <a:ext cx="5314468" cy="646331"/>
          </a:xfrm>
          <a:prstGeom prst="rect">
            <a:avLst/>
          </a:prstGeom>
          <a:solidFill>
            <a:schemeClr val="accent1">
              <a:lumMod val="20000"/>
              <a:lumOff val="80000"/>
            </a:schemeClr>
          </a:solidFill>
          <a:ln>
            <a:solidFill>
              <a:schemeClr val="tx1"/>
            </a:solidFill>
          </a:ln>
        </p:spPr>
        <p:txBody>
          <a:bodyPr wrap="none" rtlCol="0">
            <a:spAutoFit/>
          </a:bodyPr>
          <a:lstStyle/>
          <a:p>
            <a:r>
              <a:rPr lang="en-US" dirty="0"/>
              <a:t>To add a new Transaction use the drop down arrow  by</a:t>
            </a:r>
          </a:p>
          <a:p>
            <a:r>
              <a:rPr lang="en-US" dirty="0"/>
              <a:t>the “+”. Possible options will appear to select from.</a:t>
            </a:r>
          </a:p>
        </p:txBody>
      </p:sp>
    </p:spTree>
    <p:extLst>
      <p:ext uri="{BB962C8B-B14F-4D97-AF65-F5344CB8AC3E}">
        <p14:creationId xmlns:p14="http://schemas.microsoft.com/office/powerpoint/2010/main" val="1359353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711" y="307344"/>
            <a:ext cx="5915025" cy="994172"/>
          </a:xfrm>
        </p:spPr>
        <p:txBody>
          <a:bodyPr/>
          <a:lstStyle/>
          <a:p>
            <a:pPr algn="ctr"/>
            <a:r>
              <a:rPr lang="en-US" dirty="0">
                <a:latin typeface="+mn-lt"/>
                <a:ea typeface="Karla" pitchFamily="2" charset="0"/>
              </a:rPr>
              <a:t>Transactions Rules</a:t>
            </a:r>
          </a:p>
        </p:txBody>
      </p:sp>
      <p:sp>
        <p:nvSpPr>
          <p:cNvPr id="4" name="Slide Number Placeholder 3"/>
          <p:cNvSpPr>
            <a:spLocks noGrp="1"/>
          </p:cNvSpPr>
          <p:nvPr>
            <p:ph type="sldNum" sz="quarter" idx="12"/>
          </p:nvPr>
        </p:nvSpPr>
        <p:spPr/>
        <p:txBody>
          <a:bodyPr/>
          <a:lstStyle/>
          <a:p>
            <a:fld id="{D1A12E6A-C85A-496C-95D0-8B82A2649983}" type="slidenum">
              <a:rPr lang="en-US" smtClean="0"/>
              <a:t>27</a:t>
            </a:fld>
            <a:endParaRPr lang="en-US"/>
          </a:p>
        </p:txBody>
      </p:sp>
      <p:pic>
        <p:nvPicPr>
          <p:cNvPr id="6" name="Picture 5"/>
          <p:cNvPicPr>
            <a:picLocks noChangeAspect="1"/>
          </p:cNvPicPr>
          <p:nvPr/>
        </p:nvPicPr>
        <p:blipFill>
          <a:blip r:embed="rId2"/>
          <a:stretch>
            <a:fillRect/>
          </a:stretch>
        </p:blipFill>
        <p:spPr>
          <a:xfrm>
            <a:off x="2559290" y="1851422"/>
            <a:ext cx="4450000" cy="3671429"/>
          </a:xfrm>
          <a:prstGeom prst="rect">
            <a:avLst/>
          </a:prstGeom>
          <a:ln>
            <a:solidFill>
              <a:schemeClr val="tx1"/>
            </a:solidFill>
          </a:ln>
        </p:spPr>
      </p:pic>
      <p:sp>
        <p:nvSpPr>
          <p:cNvPr id="9" name="TextBox 8"/>
          <p:cNvSpPr txBox="1"/>
          <p:nvPr/>
        </p:nvSpPr>
        <p:spPr>
          <a:xfrm>
            <a:off x="3035587" y="1712923"/>
            <a:ext cx="4903400" cy="300082"/>
          </a:xfrm>
          <a:prstGeom prst="rect">
            <a:avLst/>
          </a:prstGeom>
          <a:solidFill>
            <a:schemeClr val="accent1">
              <a:lumMod val="20000"/>
              <a:lumOff val="80000"/>
            </a:schemeClr>
          </a:solidFill>
          <a:ln>
            <a:solidFill>
              <a:schemeClr val="tx1"/>
            </a:solidFill>
          </a:ln>
        </p:spPr>
        <p:txBody>
          <a:bodyPr wrap="square" rtlCol="0">
            <a:spAutoFit/>
          </a:bodyPr>
          <a:lstStyle/>
          <a:p>
            <a:r>
              <a:rPr lang="en-US" sz="1350" dirty="0">
                <a:latin typeface="Karla" pitchFamily="2" charset="0"/>
                <a:ea typeface="Karla" pitchFamily="2" charset="0"/>
              </a:rPr>
              <a:t>For data quality purposes, there are some new fields in ZIMS</a:t>
            </a:r>
          </a:p>
        </p:txBody>
      </p:sp>
      <p:sp>
        <p:nvSpPr>
          <p:cNvPr id="10" name="Rectangle 9"/>
          <p:cNvSpPr/>
          <p:nvPr/>
        </p:nvSpPr>
        <p:spPr>
          <a:xfrm>
            <a:off x="3923170" y="2181934"/>
            <a:ext cx="1251122" cy="4726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12" name="Rectangle 11"/>
          <p:cNvSpPr/>
          <p:nvPr/>
        </p:nvSpPr>
        <p:spPr>
          <a:xfrm>
            <a:off x="3516306" y="2984094"/>
            <a:ext cx="817570" cy="2067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62066"/>
              </a:solidFill>
            </a:endParaRPr>
          </a:p>
        </p:txBody>
      </p:sp>
      <p:sp>
        <p:nvSpPr>
          <p:cNvPr id="14" name="TextBox 13"/>
          <p:cNvSpPr txBox="1"/>
          <p:nvPr/>
        </p:nvSpPr>
        <p:spPr>
          <a:xfrm>
            <a:off x="5990254" y="2118645"/>
            <a:ext cx="2525096" cy="1338828"/>
          </a:xfrm>
          <a:prstGeom prst="rect">
            <a:avLst/>
          </a:prstGeom>
          <a:solidFill>
            <a:schemeClr val="accent1">
              <a:lumMod val="20000"/>
              <a:lumOff val="80000"/>
            </a:schemeClr>
          </a:solidFill>
          <a:ln>
            <a:solidFill>
              <a:schemeClr val="tx1"/>
            </a:solidFill>
          </a:ln>
        </p:spPr>
        <p:txBody>
          <a:bodyPr wrap="square" rtlCol="0">
            <a:spAutoFit/>
          </a:bodyPr>
          <a:lstStyle/>
          <a:p>
            <a:r>
              <a:rPr lang="en-US" sz="1350" dirty="0">
                <a:latin typeface="Karla" pitchFamily="2" charset="0"/>
                <a:ea typeface="Karla" pitchFamily="2" charset="0"/>
              </a:rPr>
              <a:t>Several data types now have a time field. This is optional and defaults to 00:00. This helps to keep data in logical order when multiple things happen on the same day. </a:t>
            </a:r>
          </a:p>
        </p:txBody>
      </p:sp>
      <p:sp>
        <p:nvSpPr>
          <p:cNvPr id="15" name="TextBox 14"/>
          <p:cNvSpPr txBox="1"/>
          <p:nvPr/>
        </p:nvSpPr>
        <p:spPr>
          <a:xfrm>
            <a:off x="702393" y="2714955"/>
            <a:ext cx="2094637" cy="2169825"/>
          </a:xfrm>
          <a:prstGeom prst="rect">
            <a:avLst/>
          </a:prstGeom>
          <a:solidFill>
            <a:schemeClr val="accent1">
              <a:lumMod val="20000"/>
              <a:lumOff val="80000"/>
            </a:schemeClr>
          </a:solidFill>
          <a:ln>
            <a:solidFill>
              <a:schemeClr val="tx1"/>
            </a:solidFill>
          </a:ln>
        </p:spPr>
        <p:txBody>
          <a:bodyPr wrap="square" rtlCol="0">
            <a:spAutoFit/>
          </a:bodyPr>
          <a:lstStyle/>
          <a:p>
            <a:r>
              <a:rPr lang="en-US" sz="1350" dirty="0">
                <a:latin typeface="Karla" pitchFamily="2" charset="0"/>
                <a:ea typeface="Karla" pitchFamily="2" charset="0"/>
              </a:rPr>
              <a:t>Geolocation is separated from Institutions, and mnemonics are no longer usable for location types that are not given mnemonics in the global or local lists. This helps to prevent incorrect location mapping. </a:t>
            </a:r>
          </a:p>
        </p:txBody>
      </p:sp>
    </p:spTree>
    <p:extLst>
      <p:ext uri="{BB962C8B-B14F-4D97-AF65-F5344CB8AC3E}">
        <p14:creationId xmlns:p14="http://schemas.microsoft.com/office/powerpoint/2010/main" val="3971960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9132" y="375987"/>
            <a:ext cx="5915025" cy="994172"/>
          </a:xfrm>
        </p:spPr>
        <p:txBody>
          <a:bodyPr/>
          <a:lstStyle/>
          <a:p>
            <a:pPr algn="ctr"/>
            <a:r>
              <a:rPr lang="en-US" dirty="0">
                <a:latin typeface="+mn-lt"/>
                <a:ea typeface="Karla" pitchFamily="2" charset="0"/>
              </a:rPr>
              <a:t>LTF Transaction Types</a:t>
            </a:r>
          </a:p>
        </p:txBody>
      </p:sp>
      <p:pic>
        <p:nvPicPr>
          <p:cNvPr id="5" name="Content Placeholder 4"/>
          <p:cNvPicPr>
            <a:picLocks noGrp="1" noChangeAspect="1"/>
          </p:cNvPicPr>
          <p:nvPr>
            <p:ph idx="1"/>
          </p:nvPr>
        </p:nvPicPr>
        <p:blipFill>
          <a:blip r:embed="rId2"/>
          <a:stretch>
            <a:fillRect/>
          </a:stretch>
        </p:blipFill>
        <p:spPr>
          <a:xfrm>
            <a:off x="2200264" y="1851423"/>
            <a:ext cx="5194614" cy="2191478"/>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D1A12E6A-C85A-496C-95D0-8B82A2649983}" type="slidenum">
              <a:rPr lang="en-US" smtClean="0"/>
              <a:t>28</a:t>
            </a:fld>
            <a:endParaRPr lang="en-US"/>
          </a:p>
        </p:txBody>
      </p:sp>
      <p:sp>
        <p:nvSpPr>
          <p:cNvPr id="6" name="TextBox 5"/>
          <p:cNvSpPr txBox="1"/>
          <p:nvPr/>
        </p:nvSpPr>
        <p:spPr>
          <a:xfrm>
            <a:off x="2792915" y="4383583"/>
            <a:ext cx="3898699" cy="923330"/>
          </a:xfrm>
          <a:prstGeom prst="rect">
            <a:avLst/>
          </a:prstGeom>
          <a:solidFill>
            <a:schemeClr val="accent1">
              <a:lumMod val="20000"/>
              <a:lumOff val="80000"/>
            </a:schemeClr>
          </a:solidFill>
          <a:ln>
            <a:solidFill>
              <a:schemeClr val="tx1"/>
            </a:solidFill>
          </a:ln>
        </p:spPr>
        <p:txBody>
          <a:bodyPr wrap="square" rtlCol="0">
            <a:spAutoFit/>
          </a:bodyPr>
          <a:lstStyle/>
          <a:p>
            <a:pPr marL="214313" indent="-214313">
              <a:buFont typeface="Arial" panose="020B0604020202020204" pitchFamily="34" charset="0"/>
              <a:buChar char="•"/>
            </a:pPr>
            <a:r>
              <a:rPr lang="en-US" sz="1350" dirty="0">
                <a:latin typeface="Karla" pitchFamily="2" charset="0"/>
                <a:ea typeface="Karla" pitchFamily="2" charset="0"/>
              </a:rPr>
              <a:t>Transfer, Go LTF and Return LTF Transactions have the same fields and requirements. </a:t>
            </a:r>
          </a:p>
          <a:p>
            <a:pPr marL="214313" indent="-214313">
              <a:buFont typeface="Arial" panose="020B0604020202020204" pitchFamily="34" charset="0"/>
              <a:buChar char="•"/>
            </a:pPr>
            <a:r>
              <a:rPr lang="en-US" sz="1350" dirty="0">
                <a:latin typeface="Karla" pitchFamily="2" charset="0"/>
                <a:ea typeface="Karla" pitchFamily="2" charset="0"/>
              </a:rPr>
              <a:t>Must enter a LTF before a return from LTF and vise versa.</a:t>
            </a:r>
          </a:p>
        </p:txBody>
      </p:sp>
    </p:spTree>
    <p:extLst>
      <p:ext uri="{BB962C8B-B14F-4D97-AF65-F5344CB8AC3E}">
        <p14:creationId xmlns:p14="http://schemas.microsoft.com/office/powerpoint/2010/main" val="1563413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2055" y="345055"/>
            <a:ext cx="5915025" cy="994172"/>
          </a:xfrm>
        </p:spPr>
        <p:txBody>
          <a:bodyPr/>
          <a:lstStyle/>
          <a:p>
            <a:pPr algn="ctr"/>
            <a:r>
              <a:rPr lang="en-US" dirty="0">
                <a:latin typeface="+mn-lt"/>
                <a:ea typeface="Karla" pitchFamily="2" charset="0"/>
              </a:rPr>
              <a:t>Death Transaction</a:t>
            </a:r>
          </a:p>
        </p:txBody>
      </p:sp>
      <p:sp>
        <p:nvSpPr>
          <p:cNvPr id="4" name="Slide Number Placeholder 3"/>
          <p:cNvSpPr>
            <a:spLocks noGrp="1"/>
          </p:cNvSpPr>
          <p:nvPr>
            <p:ph type="sldNum" sz="quarter" idx="12"/>
          </p:nvPr>
        </p:nvSpPr>
        <p:spPr/>
        <p:txBody>
          <a:bodyPr/>
          <a:lstStyle/>
          <a:p>
            <a:fld id="{D1A12E6A-C85A-496C-95D0-8B82A2649983}" type="slidenum">
              <a:rPr lang="en-US" smtClean="0"/>
              <a:t>29</a:t>
            </a:fld>
            <a:endParaRPr lang="en-US"/>
          </a:p>
        </p:txBody>
      </p:sp>
      <p:pic>
        <p:nvPicPr>
          <p:cNvPr id="7" name="Picture 6"/>
          <p:cNvPicPr>
            <a:picLocks noChangeAspect="1"/>
          </p:cNvPicPr>
          <p:nvPr/>
        </p:nvPicPr>
        <p:blipFill>
          <a:blip r:embed="rId2"/>
          <a:stretch>
            <a:fillRect/>
          </a:stretch>
        </p:blipFill>
        <p:spPr>
          <a:xfrm>
            <a:off x="4769567" y="1766802"/>
            <a:ext cx="3800738" cy="3292320"/>
          </a:xfrm>
          <a:prstGeom prst="rect">
            <a:avLst/>
          </a:prstGeom>
          <a:ln>
            <a:solidFill>
              <a:schemeClr val="tx1"/>
            </a:solidFill>
          </a:ln>
        </p:spPr>
      </p:pic>
      <p:sp>
        <p:nvSpPr>
          <p:cNvPr id="3" name="Content Placeholder 2"/>
          <p:cNvSpPr>
            <a:spLocks noGrp="1"/>
          </p:cNvSpPr>
          <p:nvPr>
            <p:ph idx="1"/>
          </p:nvPr>
        </p:nvSpPr>
        <p:spPr>
          <a:xfrm>
            <a:off x="535308" y="1959306"/>
            <a:ext cx="4096850" cy="3707567"/>
          </a:xfrm>
        </p:spPr>
        <p:txBody>
          <a:bodyPr>
            <a:normAutofit lnSpcReduction="10000"/>
          </a:bodyPr>
          <a:lstStyle/>
          <a:p>
            <a:r>
              <a:rPr lang="en-US" sz="1800" dirty="0">
                <a:latin typeface="+mn-lt"/>
                <a:ea typeface="Karla" pitchFamily="2" charset="0"/>
              </a:rPr>
              <a:t>Death Transactions now have access to the same optional Death Information field as Husbandry and Medical modules. </a:t>
            </a:r>
          </a:p>
          <a:p>
            <a:r>
              <a:rPr lang="en-US" sz="1800" dirty="0">
                <a:latin typeface="+mn-lt"/>
              </a:rPr>
              <a:t>During migration, death codes will be translated into the death information grid</a:t>
            </a:r>
          </a:p>
          <a:p>
            <a:r>
              <a:rPr lang="en-US" sz="1800" dirty="0">
                <a:latin typeface="+mn-lt"/>
              </a:rPr>
              <a:t>At this time, animals with death transactions are showing their last local ID as the death code – enhancement to change this during migration process to local ID prior to death event.</a:t>
            </a:r>
          </a:p>
          <a:p>
            <a:r>
              <a:rPr lang="en-US" sz="1800" dirty="0">
                <a:latin typeface="+mn-lt"/>
                <a:ea typeface="Karla" pitchFamily="2" charset="0"/>
              </a:rPr>
              <a:t>New business rule: user can only add one death event</a:t>
            </a:r>
          </a:p>
          <a:p>
            <a:endParaRPr lang="en-US" sz="1800" dirty="0"/>
          </a:p>
        </p:txBody>
      </p:sp>
    </p:spTree>
    <p:extLst>
      <p:ext uri="{BB962C8B-B14F-4D97-AF65-F5344CB8AC3E}">
        <p14:creationId xmlns:p14="http://schemas.microsoft.com/office/powerpoint/2010/main" val="223591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177" y="0"/>
            <a:ext cx="7886700" cy="1325563"/>
          </a:xfrm>
        </p:spPr>
        <p:txBody>
          <a:bodyPr/>
          <a:lstStyle/>
          <a:p>
            <a:pPr algn="ctr"/>
            <a:r>
              <a:rPr lang="en-US" dirty="0"/>
              <a:t>Animal Detail Screen</a:t>
            </a:r>
          </a:p>
        </p:txBody>
      </p:sp>
      <p:sp>
        <p:nvSpPr>
          <p:cNvPr id="6" name="TextBox 5"/>
          <p:cNvSpPr txBox="1"/>
          <p:nvPr/>
        </p:nvSpPr>
        <p:spPr>
          <a:xfrm>
            <a:off x="644236" y="4696692"/>
            <a:ext cx="7564582" cy="923330"/>
          </a:xfrm>
          <a:prstGeom prst="rect">
            <a:avLst/>
          </a:prstGeom>
          <a:noFill/>
        </p:spPr>
        <p:txBody>
          <a:bodyPr wrap="square" rtlCol="0">
            <a:spAutoFit/>
          </a:bodyPr>
          <a:lstStyle/>
          <a:p>
            <a:r>
              <a:rPr lang="en-US" dirty="0"/>
              <a:t>The Animal Detail Screen contains all of the information entered about an individual anima. From this screen, the user can add, edit, and delete information about the animal. </a:t>
            </a:r>
          </a:p>
        </p:txBody>
      </p:sp>
      <p:pic>
        <p:nvPicPr>
          <p:cNvPr id="7" name="Picture 6"/>
          <p:cNvPicPr>
            <a:picLocks noChangeAspect="1"/>
          </p:cNvPicPr>
          <p:nvPr/>
        </p:nvPicPr>
        <p:blipFill>
          <a:blip r:embed="rId2"/>
          <a:stretch>
            <a:fillRect/>
          </a:stretch>
        </p:blipFill>
        <p:spPr>
          <a:xfrm>
            <a:off x="483177" y="1325563"/>
            <a:ext cx="8173065" cy="3117561"/>
          </a:xfrm>
          <a:prstGeom prst="rect">
            <a:avLst/>
          </a:prstGeom>
          <a:ln>
            <a:solidFill>
              <a:schemeClr val="tx1"/>
            </a:solidFill>
          </a:ln>
        </p:spPr>
      </p:pic>
    </p:spTree>
    <p:extLst>
      <p:ext uri="{BB962C8B-B14F-4D97-AF65-F5344CB8AC3E}">
        <p14:creationId xmlns:p14="http://schemas.microsoft.com/office/powerpoint/2010/main" val="2137938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663" y="332389"/>
            <a:ext cx="8578031" cy="994172"/>
          </a:xfrm>
        </p:spPr>
        <p:txBody>
          <a:bodyPr>
            <a:normAutofit fontScale="90000"/>
          </a:bodyPr>
          <a:lstStyle/>
          <a:p>
            <a:pPr algn="ctr"/>
            <a:r>
              <a:rPr lang="en-US" dirty="0">
                <a:latin typeface="+mn-lt"/>
                <a:ea typeface="Karla" pitchFamily="2" charset="0"/>
              </a:rPr>
              <a:t>Release/Recapture Transaction Types</a:t>
            </a:r>
            <a:endParaRPr lang="en-US" dirty="0">
              <a:latin typeface="+mn-lt"/>
            </a:endParaRPr>
          </a:p>
        </p:txBody>
      </p:sp>
      <p:pic>
        <p:nvPicPr>
          <p:cNvPr id="5" name="Content Placeholder 4"/>
          <p:cNvPicPr>
            <a:picLocks noGrp="1" noChangeAspect="1"/>
          </p:cNvPicPr>
          <p:nvPr>
            <p:ph idx="1"/>
          </p:nvPr>
        </p:nvPicPr>
        <p:blipFill>
          <a:blip r:embed="rId2"/>
          <a:stretch>
            <a:fillRect/>
          </a:stretch>
        </p:blipFill>
        <p:spPr>
          <a:xfrm>
            <a:off x="1292925" y="2395480"/>
            <a:ext cx="3036477" cy="3263504"/>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D1A12E6A-C85A-496C-95D0-8B82A2649983}" type="slidenum">
              <a:rPr lang="en-US" smtClean="0"/>
              <a:t>30</a:t>
            </a:fld>
            <a:endParaRPr lang="en-US"/>
          </a:p>
        </p:txBody>
      </p:sp>
      <p:sp>
        <p:nvSpPr>
          <p:cNvPr id="7" name="TextBox 6"/>
          <p:cNvSpPr txBox="1"/>
          <p:nvPr/>
        </p:nvSpPr>
        <p:spPr>
          <a:xfrm>
            <a:off x="2403365" y="1813593"/>
            <a:ext cx="4160291" cy="300082"/>
          </a:xfrm>
          <a:prstGeom prst="rect">
            <a:avLst/>
          </a:prstGeom>
          <a:solidFill>
            <a:schemeClr val="accent1">
              <a:lumMod val="20000"/>
              <a:lumOff val="80000"/>
            </a:schemeClr>
          </a:solidFill>
          <a:ln>
            <a:solidFill>
              <a:schemeClr val="tx1"/>
            </a:solidFill>
          </a:ln>
        </p:spPr>
        <p:txBody>
          <a:bodyPr wrap="square" rtlCol="0">
            <a:spAutoFit/>
          </a:bodyPr>
          <a:lstStyle/>
          <a:p>
            <a:r>
              <a:rPr lang="en-US" sz="1350" dirty="0">
                <a:latin typeface="Karla" pitchFamily="2" charset="0"/>
                <a:ea typeface="Karla" pitchFamily="2" charset="0"/>
              </a:rPr>
              <a:t>User can use geolocation or institution for locations</a:t>
            </a:r>
          </a:p>
        </p:txBody>
      </p:sp>
      <p:sp>
        <p:nvSpPr>
          <p:cNvPr id="8" name="Rectangle 7"/>
          <p:cNvSpPr/>
          <p:nvPr/>
        </p:nvSpPr>
        <p:spPr>
          <a:xfrm>
            <a:off x="1373576" y="3124867"/>
            <a:ext cx="1641474" cy="47102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pic>
        <p:nvPicPr>
          <p:cNvPr id="3" name="Picture 2"/>
          <p:cNvPicPr>
            <a:picLocks noChangeAspect="1"/>
          </p:cNvPicPr>
          <p:nvPr/>
        </p:nvPicPr>
        <p:blipFill rotWithShape="1">
          <a:blip r:embed="rId3"/>
          <a:srcRect l="1073" r="1095"/>
          <a:stretch/>
        </p:blipFill>
        <p:spPr>
          <a:xfrm>
            <a:off x="4483511" y="2395480"/>
            <a:ext cx="3663130" cy="3263503"/>
          </a:xfrm>
          <a:prstGeom prst="rect">
            <a:avLst/>
          </a:prstGeom>
          <a:ln>
            <a:solidFill>
              <a:schemeClr val="tx1"/>
            </a:solidFill>
          </a:ln>
        </p:spPr>
      </p:pic>
      <p:sp>
        <p:nvSpPr>
          <p:cNvPr id="12" name="Rectangle 11"/>
          <p:cNvSpPr/>
          <p:nvPr/>
        </p:nvSpPr>
        <p:spPr>
          <a:xfrm>
            <a:off x="4543425" y="3096490"/>
            <a:ext cx="1641474" cy="47102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Tree>
    <p:extLst>
      <p:ext uri="{BB962C8B-B14F-4D97-AF65-F5344CB8AC3E}">
        <p14:creationId xmlns:p14="http://schemas.microsoft.com/office/powerpoint/2010/main" val="25665695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a:t>Animal Detail Record Boxes</a:t>
            </a:r>
          </a:p>
        </p:txBody>
      </p:sp>
      <p:sp>
        <p:nvSpPr>
          <p:cNvPr id="4" name="Content Placeholder 3"/>
          <p:cNvSpPr>
            <a:spLocks noGrp="1"/>
          </p:cNvSpPr>
          <p:nvPr>
            <p:ph idx="1"/>
          </p:nvPr>
        </p:nvSpPr>
        <p:spPr/>
        <p:txBody>
          <a:bodyPr>
            <a:normAutofit lnSpcReduction="10000"/>
          </a:bodyPr>
          <a:lstStyle/>
          <a:p>
            <a:r>
              <a:rPr lang="en-US" dirty="0"/>
              <a:t>Transactions – Required </a:t>
            </a:r>
          </a:p>
          <a:p>
            <a:r>
              <a:rPr lang="en-US" b="1" dirty="0">
                <a:solidFill>
                  <a:srgbClr val="EAA33A"/>
                </a:solidFill>
              </a:rPr>
              <a:t>Parent – Required</a:t>
            </a:r>
          </a:p>
          <a:p>
            <a:r>
              <a:rPr lang="en-US" dirty="0"/>
              <a:t>Taxonomy – Required </a:t>
            </a:r>
          </a:p>
          <a:p>
            <a:r>
              <a:rPr lang="en-US" dirty="0"/>
              <a:t>Sex – Required</a:t>
            </a:r>
          </a:p>
          <a:p>
            <a:r>
              <a:rPr lang="en-US" dirty="0"/>
              <a:t>Rearing – Required </a:t>
            </a:r>
          </a:p>
          <a:p>
            <a:r>
              <a:rPr lang="en-US" dirty="0"/>
              <a:t>Contraception – Optional</a:t>
            </a:r>
          </a:p>
          <a:p>
            <a:r>
              <a:rPr lang="en-US" dirty="0"/>
              <a:t>Identifiers – Optional</a:t>
            </a:r>
          </a:p>
          <a:p>
            <a:r>
              <a:rPr lang="en-US" dirty="0"/>
              <a:t>UDF – Optional</a:t>
            </a:r>
          </a:p>
          <a:p>
            <a:r>
              <a:rPr lang="en-US" dirty="0"/>
              <a:t>Animal Notes – Optional </a:t>
            </a:r>
          </a:p>
          <a:p>
            <a:endParaRPr lang="en-US" dirty="0"/>
          </a:p>
        </p:txBody>
      </p:sp>
    </p:spTree>
    <p:extLst>
      <p:ext uri="{BB962C8B-B14F-4D97-AF65-F5344CB8AC3E}">
        <p14:creationId xmlns:p14="http://schemas.microsoft.com/office/powerpoint/2010/main" val="1486877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488" y="857251"/>
            <a:ext cx="5915025" cy="994172"/>
          </a:xfrm>
        </p:spPr>
        <p:txBody>
          <a:bodyPr/>
          <a:lstStyle/>
          <a:p>
            <a:pPr algn="ctr"/>
            <a:r>
              <a:rPr lang="en-US" dirty="0">
                <a:latin typeface="+mn-lt"/>
                <a:ea typeface="Karla" pitchFamily="2" charset="0"/>
              </a:rPr>
              <a:t>View Parent Box</a:t>
            </a:r>
          </a:p>
        </p:txBody>
      </p:sp>
      <p:sp>
        <p:nvSpPr>
          <p:cNvPr id="4" name="Slide Number Placeholder 3"/>
          <p:cNvSpPr>
            <a:spLocks noGrp="1"/>
          </p:cNvSpPr>
          <p:nvPr>
            <p:ph type="sldNum" sz="quarter" idx="12"/>
          </p:nvPr>
        </p:nvSpPr>
        <p:spPr/>
        <p:txBody>
          <a:bodyPr/>
          <a:lstStyle/>
          <a:p>
            <a:fld id="{D1A12E6A-C85A-496C-95D0-8B82A2649983}" type="slidenum">
              <a:rPr lang="en-US" smtClean="0"/>
              <a:t>32</a:t>
            </a:fld>
            <a:endParaRPr lang="en-US"/>
          </a:p>
        </p:txBody>
      </p:sp>
      <p:sp>
        <p:nvSpPr>
          <p:cNvPr id="5" name="Content Placeholder 2"/>
          <p:cNvSpPr>
            <a:spLocks noGrp="1"/>
          </p:cNvSpPr>
          <p:nvPr>
            <p:ph idx="1"/>
          </p:nvPr>
        </p:nvSpPr>
        <p:spPr/>
        <p:txBody>
          <a:bodyPr>
            <a:normAutofit/>
          </a:bodyPr>
          <a:lstStyle/>
          <a:p>
            <a:pPr marL="0" indent="0">
              <a:buNone/>
            </a:pPr>
            <a:endParaRPr lang="en-US" dirty="0"/>
          </a:p>
          <a:p>
            <a:endParaRPr lang="en-US" dirty="0"/>
          </a:p>
        </p:txBody>
      </p:sp>
      <p:pic>
        <p:nvPicPr>
          <p:cNvPr id="6" name="Picture 5"/>
          <p:cNvPicPr>
            <a:picLocks noChangeAspect="1"/>
          </p:cNvPicPr>
          <p:nvPr/>
        </p:nvPicPr>
        <p:blipFill>
          <a:blip r:embed="rId2"/>
          <a:stretch>
            <a:fillRect/>
          </a:stretch>
        </p:blipFill>
        <p:spPr>
          <a:xfrm>
            <a:off x="204749" y="2606084"/>
            <a:ext cx="8813634" cy="1158480"/>
          </a:xfrm>
          <a:prstGeom prst="rect">
            <a:avLst/>
          </a:prstGeom>
          <a:ln>
            <a:solidFill>
              <a:schemeClr val="tx1"/>
            </a:solidFill>
          </a:ln>
        </p:spPr>
      </p:pic>
      <p:sp>
        <p:nvSpPr>
          <p:cNvPr id="8" name="TextBox 7"/>
          <p:cNvSpPr txBox="1"/>
          <p:nvPr/>
        </p:nvSpPr>
        <p:spPr>
          <a:xfrm>
            <a:off x="5706985" y="4623825"/>
            <a:ext cx="2684585" cy="517921"/>
          </a:xfrm>
          <a:prstGeom prst="rect">
            <a:avLst/>
          </a:prstGeom>
          <a:solidFill>
            <a:schemeClr val="accent1">
              <a:lumMod val="20000"/>
              <a:lumOff val="80000"/>
            </a:schemeClr>
          </a:solidFill>
          <a:ln>
            <a:solidFill>
              <a:schemeClr val="tx1"/>
            </a:solidFill>
          </a:ln>
        </p:spPr>
        <p:txBody>
          <a:bodyPr wrap="square" rtlCol="0">
            <a:spAutoFit/>
          </a:bodyPr>
          <a:lstStyle/>
          <a:p>
            <a:r>
              <a:rPr lang="en-US" sz="1350" dirty="0">
                <a:ea typeface="Karla" pitchFamily="2" charset="0"/>
              </a:rPr>
              <a:t>Cannot double click to edit parents, must select “Change Parent Info” </a:t>
            </a:r>
          </a:p>
        </p:txBody>
      </p:sp>
      <p:sp>
        <p:nvSpPr>
          <p:cNvPr id="10" name="Rectangle 9"/>
          <p:cNvSpPr/>
          <p:nvPr/>
        </p:nvSpPr>
        <p:spPr>
          <a:xfrm>
            <a:off x="7866133" y="2808235"/>
            <a:ext cx="739550" cy="24468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11" name="Rectangle 10"/>
          <p:cNvSpPr/>
          <p:nvPr/>
        </p:nvSpPr>
        <p:spPr>
          <a:xfrm>
            <a:off x="204749" y="3185651"/>
            <a:ext cx="160274" cy="56301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12" name="TextBox 11"/>
          <p:cNvSpPr txBox="1"/>
          <p:nvPr/>
        </p:nvSpPr>
        <p:spPr>
          <a:xfrm>
            <a:off x="322440" y="4187699"/>
            <a:ext cx="2420760" cy="300082"/>
          </a:xfrm>
          <a:prstGeom prst="rect">
            <a:avLst/>
          </a:prstGeom>
          <a:solidFill>
            <a:schemeClr val="accent1">
              <a:lumMod val="20000"/>
              <a:lumOff val="80000"/>
            </a:schemeClr>
          </a:solidFill>
          <a:ln>
            <a:solidFill>
              <a:schemeClr val="tx1"/>
            </a:solidFill>
          </a:ln>
        </p:spPr>
        <p:txBody>
          <a:bodyPr wrap="square" rtlCol="0">
            <a:spAutoFit/>
          </a:bodyPr>
          <a:lstStyle/>
          <a:p>
            <a:r>
              <a:rPr lang="en-US" sz="1350" dirty="0">
                <a:ea typeface="Karla" pitchFamily="2" charset="0"/>
              </a:rPr>
              <a:t>Sire/Dam is listed on the far left</a:t>
            </a:r>
          </a:p>
        </p:txBody>
      </p:sp>
      <p:sp>
        <p:nvSpPr>
          <p:cNvPr id="18" name="Rectangle 17"/>
          <p:cNvSpPr/>
          <p:nvPr/>
        </p:nvSpPr>
        <p:spPr>
          <a:xfrm>
            <a:off x="203852" y="2837346"/>
            <a:ext cx="798257" cy="20757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TextBox 22"/>
          <p:cNvSpPr txBox="1"/>
          <p:nvPr/>
        </p:nvSpPr>
        <p:spPr>
          <a:xfrm>
            <a:off x="490385" y="1953429"/>
            <a:ext cx="2305203" cy="507831"/>
          </a:xfrm>
          <a:prstGeom prst="rect">
            <a:avLst/>
          </a:prstGeom>
          <a:solidFill>
            <a:schemeClr val="accent1">
              <a:lumMod val="20000"/>
              <a:lumOff val="80000"/>
            </a:schemeClr>
          </a:solidFill>
          <a:ln>
            <a:solidFill>
              <a:schemeClr val="tx1"/>
            </a:solidFill>
          </a:ln>
        </p:spPr>
        <p:txBody>
          <a:bodyPr wrap="square" rtlCol="0">
            <a:spAutoFit/>
          </a:bodyPr>
          <a:lstStyle/>
          <a:p>
            <a:r>
              <a:rPr lang="en-US" sz="1350" dirty="0">
                <a:ea typeface="Karla" pitchFamily="2" charset="0"/>
              </a:rPr>
              <a:t>MULT number is listed in the header</a:t>
            </a:r>
          </a:p>
        </p:txBody>
      </p:sp>
      <p:cxnSp>
        <p:nvCxnSpPr>
          <p:cNvPr id="24" name="Straight Arrow Connector 23"/>
          <p:cNvCxnSpPr/>
          <p:nvPr/>
        </p:nvCxnSpPr>
        <p:spPr>
          <a:xfrm flipV="1">
            <a:off x="7049278" y="3185324"/>
            <a:ext cx="897331" cy="127937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389824" y="3810785"/>
            <a:ext cx="680045" cy="33017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772700" y="2374208"/>
            <a:ext cx="510410" cy="31664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195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8" grpId="0" animBg="1"/>
      <p:bldP spid="2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072" y="243048"/>
            <a:ext cx="7886700" cy="994172"/>
          </a:xfrm>
        </p:spPr>
        <p:txBody>
          <a:bodyPr/>
          <a:lstStyle/>
          <a:p>
            <a:pPr algn="ctr"/>
            <a:r>
              <a:rPr lang="en-US" dirty="0">
                <a:latin typeface="+mn-lt"/>
              </a:rPr>
              <a:t>Edit Parent Box</a:t>
            </a:r>
          </a:p>
        </p:txBody>
      </p:sp>
      <p:pic>
        <p:nvPicPr>
          <p:cNvPr id="8" name="Picture 7"/>
          <p:cNvPicPr>
            <a:picLocks noChangeAspect="1"/>
          </p:cNvPicPr>
          <p:nvPr/>
        </p:nvPicPr>
        <p:blipFill>
          <a:blip r:embed="rId2"/>
          <a:stretch>
            <a:fillRect/>
          </a:stretch>
        </p:blipFill>
        <p:spPr>
          <a:xfrm>
            <a:off x="1231337" y="1828734"/>
            <a:ext cx="7076156" cy="3811827"/>
          </a:xfrm>
          <a:prstGeom prst="rect">
            <a:avLst/>
          </a:prstGeom>
          <a:ln>
            <a:solidFill>
              <a:schemeClr val="tx1"/>
            </a:solidFill>
          </a:ln>
        </p:spPr>
      </p:pic>
      <p:sp>
        <p:nvSpPr>
          <p:cNvPr id="5" name="TextBox 4"/>
          <p:cNvSpPr txBox="1"/>
          <p:nvPr/>
        </p:nvSpPr>
        <p:spPr>
          <a:xfrm>
            <a:off x="3224368" y="1274703"/>
            <a:ext cx="2649415" cy="300082"/>
          </a:xfrm>
          <a:prstGeom prst="rect">
            <a:avLst/>
          </a:prstGeom>
          <a:solidFill>
            <a:schemeClr val="accent1">
              <a:lumMod val="20000"/>
              <a:lumOff val="80000"/>
            </a:schemeClr>
          </a:solidFill>
          <a:ln>
            <a:solidFill>
              <a:schemeClr val="tx1"/>
            </a:solidFill>
          </a:ln>
        </p:spPr>
        <p:txBody>
          <a:bodyPr wrap="square" rtlCol="0">
            <a:spAutoFit/>
          </a:bodyPr>
          <a:lstStyle/>
          <a:p>
            <a:r>
              <a:rPr lang="en-US" sz="1350" dirty="0">
                <a:latin typeface="Karla" pitchFamily="2" charset="0"/>
                <a:ea typeface="Karla" pitchFamily="2" charset="0"/>
              </a:rPr>
              <a:t>Edit box split into Sire and Dam </a:t>
            </a:r>
          </a:p>
        </p:txBody>
      </p:sp>
      <p:sp>
        <p:nvSpPr>
          <p:cNvPr id="6" name="TextBox 5"/>
          <p:cNvSpPr txBox="1"/>
          <p:nvPr/>
        </p:nvSpPr>
        <p:spPr>
          <a:xfrm>
            <a:off x="5181372" y="4406695"/>
            <a:ext cx="3012856" cy="507831"/>
          </a:xfrm>
          <a:prstGeom prst="rect">
            <a:avLst/>
          </a:prstGeom>
          <a:solidFill>
            <a:schemeClr val="accent1">
              <a:lumMod val="20000"/>
              <a:lumOff val="80000"/>
            </a:schemeClr>
          </a:solidFill>
          <a:ln>
            <a:solidFill>
              <a:schemeClr val="tx1"/>
            </a:solidFill>
          </a:ln>
        </p:spPr>
        <p:txBody>
          <a:bodyPr wrap="square" rtlCol="0">
            <a:spAutoFit/>
          </a:bodyPr>
          <a:lstStyle/>
          <a:p>
            <a:r>
              <a:rPr lang="en-US" sz="1350" dirty="0">
                <a:latin typeface="Karla" pitchFamily="2" charset="0"/>
                <a:ea typeface="Karla" pitchFamily="2" charset="0"/>
              </a:rPr>
              <a:t>Option to add note to parent record – linked to Animal Notes</a:t>
            </a:r>
          </a:p>
        </p:txBody>
      </p:sp>
      <p:sp>
        <p:nvSpPr>
          <p:cNvPr id="7" name="TextBox 6"/>
          <p:cNvSpPr txBox="1"/>
          <p:nvPr/>
        </p:nvSpPr>
        <p:spPr>
          <a:xfrm>
            <a:off x="2184373" y="3841637"/>
            <a:ext cx="2883734" cy="923330"/>
          </a:xfrm>
          <a:prstGeom prst="rect">
            <a:avLst/>
          </a:prstGeom>
          <a:solidFill>
            <a:schemeClr val="accent1">
              <a:lumMod val="20000"/>
              <a:lumOff val="80000"/>
            </a:schemeClr>
          </a:solidFill>
          <a:ln>
            <a:solidFill>
              <a:schemeClr val="tx1"/>
            </a:solidFill>
          </a:ln>
        </p:spPr>
        <p:txBody>
          <a:bodyPr wrap="square" rtlCol="0">
            <a:spAutoFit/>
          </a:bodyPr>
          <a:lstStyle/>
          <a:p>
            <a:r>
              <a:rPr lang="en-US" sz="1350" dirty="0">
                <a:latin typeface="Karla" pitchFamily="2" charset="0"/>
                <a:ea typeface="Karla" pitchFamily="2" charset="0"/>
              </a:rPr>
              <a:t>Can select parents to auto-adjust percentage to equal 100%, or select “All” to split percentage evenly. </a:t>
            </a:r>
          </a:p>
        </p:txBody>
      </p:sp>
      <p:cxnSp>
        <p:nvCxnSpPr>
          <p:cNvPr id="9" name="Straight Arrow Connector 8"/>
          <p:cNvCxnSpPr/>
          <p:nvPr/>
        </p:nvCxnSpPr>
        <p:spPr>
          <a:xfrm flipV="1">
            <a:off x="7339167" y="3904308"/>
            <a:ext cx="644662" cy="40406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224368" y="3602121"/>
            <a:ext cx="293123" cy="20203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86914" y="2923406"/>
            <a:ext cx="2632697" cy="507831"/>
          </a:xfrm>
          <a:prstGeom prst="rect">
            <a:avLst/>
          </a:prstGeom>
          <a:solidFill>
            <a:schemeClr val="accent1">
              <a:lumMod val="20000"/>
              <a:lumOff val="80000"/>
            </a:schemeClr>
          </a:solidFill>
          <a:ln>
            <a:solidFill>
              <a:schemeClr val="tx1"/>
            </a:solidFill>
          </a:ln>
        </p:spPr>
        <p:txBody>
          <a:bodyPr wrap="square" rtlCol="0">
            <a:spAutoFit/>
          </a:bodyPr>
          <a:lstStyle/>
          <a:p>
            <a:r>
              <a:rPr lang="en-US" sz="1350" dirty="0">
                <a:latin typeface="Karla" pitchFamily="2" charset="0"/>
                <a:ea typeface="Karla" pitchFamily="2" charset="0"/>
              </a:rPr>
              <a:t>Dropdown allows user to quickly select parents</a:t>
            </a:r>
          </a:p>
        </p:txBody>
      </p:sp>
      <p:cxnSp>
        <p:nvCxnSpPr>
          <p:cNvPr id="10" name="Straight Arrow Connector 9"/>
          <p:cNvCxnSpPr/>
          <p:nvPr/>
        </p:nvCxnSpPr>
        <p:spPr>
          <a:xfrm flipV="1">
            <a:off x="7339167" y="2654026"/>
            <a:ext cx="855061" cy="26938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91714" y="2843355"/>
            <a:ext cx="2632697" cy="507831"/>
          </a:xfrm>
          <a:prstGeom prst="rect">
            <a:avLst/>
          </a:prstGeom>
          <a:solidFill>
            <a:schemeClr val="accent1">
              <a:lumMod val="20000"/>
              <a:lumOff val="80000"/>
            </a:schemeClr>
          </a:solidFill>
          <a:ln>
            <a:solidFill>
              <a:schemeClr val="tx1"/>
            </a:solidFill>
          </a:ln>
        </p:spPr>
        <p:txBody>
          <a:bodyPr wrap="square" rtlCol="0">
            <a:spAutoFit/>
          </a:bodyPr>
          <a:lstStyle/>
          <a:p>
            <a:r>
              <a:rPr lang="en-US" sz="1350" dirty="0">
                <a:latin typeface="Karla" pitchFamily="2" charset="0"/>
                <a:ea typeface="Karla" pitchFamily="2" charset="0"/>
              </a:rPr>
              <a:t>Delete parent by selecting the trash icon.</a:t>
            </a:r>
          </a:p>
        </p:txBody>
      </p:sp>
    </p:spTree>
    <p:extLst>
      <p:ext uri="{BB962C8B-B14F-4D97-AF65-F5344CB8AC3E}">
        <p14:creationId xmlns:p14="http://schemas.microsoft.com/office/powerpoint/2010/main" val="419238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3"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2" cstate="print">
            <a:extLst>
              <a:ext uri="{28A0092B-C50C-407E-A947-70E740481C1C}">
                <a14:useLocalDpi xmlns:a14="http://schemas.microsoft.com/office/drawing/2010/main" val="0"/>
              </a:ext>
            </a:extLst>
          </a:blip>
          <a:stretch>
            <a:fillRect/>
          </a:stretch>
        </p:blipFill>
        <p:spPr>
          <a:xfrm>
            <a:off x="918679" y="1425107"/>
            <a:ext cx="7531556" cy="4176768"/>
          </a:xfrm>
          <a:prstGeom prst="rect">
            <a:avLst/>
          </a:prstGeom>
          <a:ln w="19050">
            <a:solidFill>
              <a:schemeClr val="tx1"/>
            </a:solidFill>
          </a:ln>
        </p:spPr>
      </p:pic>
      <p:sp>
        <p:nvSpPr>
          <p:cNvPr id="2" name="Title 1"/>
          <p:cNvSpPr>
            <a:spLocks noGrp="1"/>
          </p:cNvSpPr>
          <p:nvPr>
            <p:ph type="title"/>
          </p:nvPr>
        </p:nvSpPr>
        <p:spPr>
          <a:xfrm>
            <a:off x="1614624" y="360620"/>
            <a:ext cx="5915025" cy="994172"/>
          </a:xfrm>
        </p:spPr>
        <p:txBody>
          <a:bodyPr/>
          <a:lstStyle/>
          <a:p>
            <a:pPr algn="ctr"/>
            <a:r>
              <a:rPr lang="en-US" dirty="0">
                <a:latin typeface="Karla" pitchFamily="2" charset="0"/>
                <a:ea typeface="Karla" pitchFamily="2" charset="0"/>
              </a:rPr>
              <a:t>Adding Parents</a:t>
            </a:r>
          </a:p>
        </p:txBody>
      </p:sp>
      <p:sp>
        <p:nvSpPr>
          <p:cNvPr id="14" name="Rectangle 13"/>
          <p:cNvSpPr/>
          <p:nvPr/>
        </p:nvSpPr>
        <p:spPr>
          <a:xfrm>
            <a:off x="879241" y="3233965"/>
            <a:ext cx="676768" cy="32459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15" name="Rectangle 14"/>
          <p:cNvSpPr/>
          <p:nvPr/>
        </p:nvSpPr>
        <p:spPr>
          <a:xfrm>
            <a:off x="6663779" y="2122351"/>
            <a:ext cx="1731740" cy="203719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62066"/>
              </a:solidFill>
            </a:endParaRPr>
          </a:p>
        </p:txBody>
      </p:sp>
      <p:sp>
        <p:nvSpPr>
          <p:cNvPr id="16" name="TextBox 15"/>
          <p:cNvSpPr txBox="1"/>
          <p:nvPr/>
        </p:nvSpPr>
        <p:spPr>
          <a:xfrm>
            <a:off x="5310553" y="4243821"/>
            <a:ext cx="3282461" cy="507831"/>
          </a:xfrm>
          <a:prstGeom prst="rect">
            <a:avLst/>
          </a:prstGeom>
          <a:solidFill>
            <a:schemeClr val="accent1">
              <a:lumMod val="20000"/>
              <a:lumOff val="80000"/>
            </a:schemeClr>
          </a:solidFill>
          <a:ln>
            <a:solidFill>
              <a:schemeClr val="tx1"/>
            </a:solidFill>
          </a:ln>
        </p:spPr>
        <p:txBody>
          <a:bodyPr wrap="square" rtlCol="0">
            <a:spAutoFit/>
          </a:bodyPr>
          <a:lstStyle/>
          <a:p>
            <a:pPr lvl="0"/>
            <a:r>
              <a:rPr lang="en-US" sz="1350" dirty="0">
                <a:latin typeface="Karla" pitchFamily="2" charset="0"/>
                <a:ea typeface="Karla" pitchFamily="2" charset="0"/>
              </a:rPr>
              <a:t>Already existing MULTs are available by selecting “Choose MULT” dropdown.</a:t>
            </a:r>
          </a:p>
        </p:txBody>
      </p:sp>
      <p:sp>
        <p:nvSpPr>
          <p:cNvPr id="17" name="TextBox 16"/>
          <p:cNvSpPr txBox="1"/>
          <p:nvPr/>
        </p:nvSpPr>
        <p:spPr>
          <a:xfrm>
            <a:off x="452044" y="3859461"/>
            <a:ext cx="3339185" cy="300082"/>
          </a:xfrm>
          <a:prstGeom prst="rect">
            <a:avLst/>
          </a:prstGeom>
          <a:solidFill>
            <a:schemeClr val="accent1">
              <a:lumMod val="20000"/>
              <a:lumOff val="80000"/>
            </a:schemeClr>
          </a:solidFill>
          <a:ln>
            <a:solidFill>
              <a:schemeClr val="tx1"/>
            </a:solidFill>
          </a:ln>
        </p:spPr>
        <p:txBody>
          <a:bodyPr wrap="square" rtlCol="0">
            <a:spAutoFit/>
          </a:bodyPr>
          <a:lstStyle/>
          <a:p>
            <a:pPr lvl="0"/>
            <a:r>
              <a:rPr lang="en-US" sz="1350" dirty="0">
                <a:latin typeface="Karla" pitchFamily="2" charset="0"/>
                <a:ea typeface="Karla" pitchFamily="2" charset="0"/>
              </a:rPr>
              <a:t>“Add New” produces blank parent record. </a:t>
            </a:r>
          </a:p>
        </p:txBody>
      </p:sp>
    </p:spTree>
    <p:extLst>
      <p:ext uri="{BB962C8B-B14F-4D97-AF65-F5344CB8AC3E}">
        <p14:creationId xmlns:p14="http://schemas.microsoft.com/office/powerpoint/2010/main" val="12660028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 Options</a:t>
            </a:r>
          </a:p>
        </p:txBody>
      </p:sp>
      <p:sp>
        <p:nvSpPr>
          <p:cNvPr id="4" name="Slide Number Placeholder 3"/>
          <p:cNvSpPr>
            <a:spLocks noGrp="1"/>
          </p:cNvSpPr>
          <p:nvPr>
            <p:ph type="sldNum" sz="quarter" idx="12"/>
          </p:nvPr>
        </p:nvSpPr>
        <p:spPr/>
        <p:txBody>
          <a:bodyPr/>
          <a:lstStyle/>
          <a:p>
            <a:fld id="{D1A12E6A-C85A-496C-95D0-8B82A2649983}" type="slidenum">
              <a:rPr lang="en-US" smtClean="0"/>
              <a:t>35</a:t>
            </a:fld>
            <a:endParaRPr lang="en-US"/>
          </a:p>
        </p:txBody>
      </p:sp>
      <p:pic>
        <p:nvPicPr>
          <p:cNvPr id="7" name="Picture 6"/>
          <p:cNvPicPr>
            <a:picLocks noChangeAspect="1"/>
          </p:cNvPicPr>
          <p:nvPr/>
        </p:nvPicPr>
        <p:blipFill>
          <a:blip r:embed="rId2"/>
          <a:stretch>
            <a:fillRect/>
          </a:stretch>
        </p:blipFill>
        <p:spPr>
          <a:xfrm>
            <a:off x="628650" y="1525413"/>
            <a:ext cx="7033780" cy="3015420"/>
          </a:xfrm>
          <a:prstGeom prst="rect">
            <a:avLst/>
          </a:prstGeom>
          <a:ln>
            <a:solidFill>
              <a:schemeClr val="tx1"/>
            </a:solidFill>
          </a:ln>
        </p:spPr>
      </p:pic>
      <p:pic>
        <p:nvPicPr>
          <p:cNvPr id="8" name="Picture 7"/>
          <p:cNvPicPr>
            <a:picLocks noChangeAspect="1"/>
          </p:cNvPicPr>
          <p:nvPr/>
        </p:nvPicPr>
        <p:blipFill>
          <a:blip r:embed="rId3"/>
          <a:stretch>
            <a:fillRect/>
          </a:stretch>
        </p:blipFill>
        <p:spPr>
          <a:xfrm>
            <a:off x="4145540" y="2563117"/>
            <a:ext cx="4193077" cy="2101819"/>
          </a:xfrm>
          <a:prstGeom prst="rect">
            <a:avLst/>
          </a:prstGeom>
          <a:ln>
            <a:solidFill>
              <a:schemeClr val="tx1"/>
            </a:solidFill>
          </a:ln>
        </p:spPr>
      </p:pic>
      <p:sp>
        <p:nvSpPr>
          <p:cNvPr id="9" name="TextBox 8"/>
          <p:cNvSpPr txBox="1"/>
          <p:nvPr/>
        </p:nvSpPr>
        <p:spPr>
          <a:xfrm>
            <a:off x="1433367" y="4777790"/>
            <a:ext cx="6802824"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a:t>When recording Parents you can find your possible MULT options from</a:t>
            </a:r>
          </a:p>
          <a:p>
            <a:r>
              <a:rPr lang="en-US" dirty="0"/>
              <a:t>either the dropdown arrow or the gear icon. The gear icon lets you</a:t>
            </a:r>
          </a:p>
          <a:p>
            <a:r>
              <a:rPr lang="en-US" dirty="0"/>
              <a:t>know what records these MULTs have been used in.</a:t>
            </a:r>
          </a:p>
        </p:txBody>
      </p:sp>
    </p:spTree>
    <p:extLst>
      <p:ext uri="{BB962C8B-B14F-4D97-AF65-F5344CB8AC3E}">
        <p14:creationId xmlns:p14="http://schemas.microsoft.com/office/powerpoint/2010/main" val="42575673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574755" y="1602721"/>
            <a:ext cx="8088269" cy="3353922"/>
          </a:xfrm>
          <a:prstGeom prst="rect">
            <a:avLst/>
          </a:prstGeom>
          <a:ln>
            <a:solidFill>
              <a:schemeClr val="tx1"/>
            </a:solidFill>
          </a:ln>
        </p:spPr>
      </p:pic>
      <p:sp>
        <p:nvSpPr>
          <p:cNvPr id="2" name="Title 1"/>
          <p:cNvSpPr>
            <a:spLocks noGrp="1"/>
          </p:cNvSpPr>
          <p:nvPr>
            <p:ph type="title"/>
          </p:nvPr>
        </p:nvSpPr>
        <p:spPr>
          <a:xfrm>
            <a:off x="1624870" y="330136"/>
            <a:ext cx="5915025" cy="994172"/>
          </a:xfrm>
        </p:spPr>
        <p:txBody>
          <a:bodyPr/>
          <a:lstStyle/>
          <a:p>
            <a:pPr algn="ctr"/>
            <a:r>
              <a:rPr lang="en-US" dirty="0">
                <a:latin typeface="Karla" pitchFamily="2" charset="0"/>
                <a:ea typeface="Karla" pitchFamily="2" charset="0"/>
              </a:rPr>
              <a:t>MULT List</a:t>
            </a:r>
          </a:p>
        </p:txBody>
      </p:sp>
      <p:sp>
        <p:nvSpPr>
          <p:cNvPr id="4" name="Slide Number Placeholder 3"/>
          <p:cNvSpPr>
            <a:spLocks noGrp="1"/>
          </p:cNvSpPr>
          <p:nvPr>
            <p:ph type="sldNum" sz="quarter" idx="12"/>
          </p:nvPr>
        </p:nvSpPr>
        <p:spPr/>
        <p:txBody>
          <a:bodyPr/>
          <a:lstStyle/>
          <a:p>
            <a:fld id="{D1A12E6A-C85A-496C-95D0-8B82A2649983}" type="slidenum">
              <a:rPr lang="en-US" smtClean="0"/>
              <a:t>36</a:t>
            </a:fld>
            <a:endParaRPr lang="en-US"/>
          </a:p>
        </p:txBody>
      </p:sp>
      <p:sp>
        <p:nvSpPr>
          <p:cNvPr id="8" name="TextBox 7"/>
          <p:cNvSpPr txBox="1"/>
          <p:nvPr/>
        </p:nvSpPr>
        <p:spPr>
          <a:xfrm>
            <a:off x="1331422" y="1200904"/>
            <a:ext cx="6037385" cy="300082"/>
          </a:xfrm>
          <a:prstGeom prst="rect">
            <a:avLst/>
          </a:prstGeom>
          <a:solidFill>
            <a:schemeClr val="accent1">
              <a:lumMod val="20000"/>
              <a:lumOff val="80000"/>
            </a:schemeClr>
          </a:solidFill>
          <a:ln>
            <a:solidFill>
              <a:schemeClr val="tx1"/>
            </a:solidFill>
          </a:ln>
        </p:spPr>
        <p:txBody>
          <a:bodyPr wrap="square" rtlCol="0">
            <a:spAutoFit/>
          </a:bodyPr>
          <a:lstStyle/>
          <a:p>
            <a:pPr lvl="0"/>
            <a:r>
              <a:rPr lang="en-US" sz="1350" dirty="0">
                <a:latin typeface="Karla" pitchFamily="2" charset="0"/>
                <a:ea typeface="Karla" pitchFamily="2" charset="0"/>
              </a:rPr>
              <a:t>Clicking the gear next to the Choose MULT dropdown opens the MULT List</a:t>
            </a:r>
          </a:p>
        </p:txBody>
      </p:sp>
      <p:sp>
        <p:nvSpPr>
          <p:cNvPr id="11" name="TextBox 10"/>
          <p:cNvSpPr txBox="1"/>
          <p:nvPr/>
        </p:nvSpPr>
        <p:spPr>
          <a:xfrm>
            <a:off x="3278407" y="2101896"/>
            <a:ext cx="1758412" cy="507831"/>
          </a:xfrm>
          <a:prstGeom prst="rect">
            <a:avLst/>
          </a:prstGeom>
          <a:solidFill>
            <a:schemeClr val="accent1">
              <a:lumMod val="20000"/>
              <a:lumOff val="80000"/>
            </a:schemeClr>
          </a:solidFill>
          <a:ln>
            <a:solidFill>
              <a:schemeClr val="tx1"/>
            </a:solidFill>
          </a:ln>
        </p:spPr>
        <p:txBody>
          <a:bodyPr wrap="square" rtlCol="0">
            <a:spAutoFit/>
          </a:bodyPr>
          <a:lstStyle/>
          <a:p>
            <a:pPr lvl="0"/>
            <a:r>
              <a:rPr lang="en-US" sz="1350" dirty="0">
                <a:latin typeface="Karla" pitchFamily="2" charset="0"/>
                <a:ea typeface="Karla" pitchFamily="2" charset="0"/>
              </a:rPr>
              <a:t>Search by MULT and Studbook #</a:t>
            </a:r>
          </a:p>
        </p:txBody>
      </p:sp>
      <p:sp>
        <p:nvSpPr>
          <p:cNvPr id="12" name="TextBox 11"/>
          <p:cNvSpPr txBox="1"/>
          <p:nvPr/>
        </p:nvSpPr>
        <p:spPr>
          <a:xfrm>
            <a:off x="5867366" y="3279682"/>
            <a:ext cx="2273095" cy="507831"/>
          </a:xfrm>
          <a:prstGeom prst="rect">
            <a:avLst/>
          </a:prstGeom>
          <a:solidFill>
            <a:schemeClr val="accent1">
              <a:lumMod val="20000"/>
              <a:lumOff val="80000"/>
            </a:schemeClr>
          </a:solidFill>
          <a:ln>
            <a:solidFill>
              <a:schemeClr val="tx1"/>
            </a:solidFill>
          </a:ln>
        </p:spPr>
        <p:txBody>
          <a:bodyPr wrap="square" rtlCol="0">
            <a:spAutoFit/>
          </a:bodyPr>
          <a:lstStyle/>
          <a:p>
            <a:pPr lvl="0"/>
            <a:r>
              <a:rPr lang="en-US" sz="1350" dirty="0">
                <a:latin typeface="Karla" pitchFamily="2" charset="0"/>
                <a:ea typeface="Karla" pitchFamily="2" charset="0"/>
              </a:rPr>
              <a:t>Exportable to Excel and PDF</a:t>
            </a:r>
          </a:p>
        </p:txBody>
      </p:sp>
      <p:sp>
        <p:nvSpPr>
          <p:cNvPr id="14" name="Rectangle 13"/>
          <p:cNvSpPr/>
          <p:nvPr/>
        </p:nvSpPr>
        <p:spPr>
          <a:xfrm>
            <a:off x="7732767" y="2055154"/>
            <a:ext cx="930257" cy="4033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15" name="Rectangle 14"/>
          <p:cNvSpPr/>
          <p:nvPr/>
        </p:nvSpPr>
        <p:spPr>
          <a:xfrm>
            <a:off x="538249" y="2065395"/>
            <a:ext cx="2586566" cy="3825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62066"/>
              </a:solidFill>
            </a:endParaRPr>
          </a:p>
        </p:txBody>
      </p:sp>
      <p:sp>
        <p:nvSpPr>
          <p:cNvPr id="13" name="TextBox 12"/>
          <p:cNvSpPr txBox="1"/>
          <p:nvPr/>
        </p:nvSpPr>
        <p:spPr>
          <a:xfrm>
            <a:off x="856931" y="4592932"/>
            <a:ext cx="7523919"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a:t>The MULT List will display a list of your MULT groupings.</a:t>
            </a:r>
          </a:p>
          <a:p>
            <a:r>
              <a:rPr lang="en-US" dirty="0"/>
              <a:t>It also shows what records these MULTs have been used in. All studbook</a:t>
            </a:r>
          </a:p>
          <a:p>
            <a:r>
              <a:rPr lang="en-US" dirty="0"/>
              <a:t>IDs are hyperlinks into the records.</a:t>
            </a:r>
          </a:p>
          <a:p>
            <a:r>
              <a:rPr lang="en-US" dirty="0"/>
              <a:t>If there are not MULTs in the studbook, this tool will not display in the Tool Bar.</a:t>
            </a:r>
          </a:p>
        </p:txBody>
      </p:sp>
    </p:spTree>
    <p:extLst>
      <p:ext uri="{BB962C8B-B14F-4D97-AF65-F5344CB8AC3E}">
        <p14:creationId xmlns:p14="http://schemas.microsoft.com/office/powerpoint/2010/main" val="23302628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p:cNvSpPr txBox="1">
            <a:spLocks/>
          </p:cNvSpPr>
          <p:nvPr/>
        </p:nvSpPr>
        <p:spPr>
          <a:xfrm>
            <a:off x="400050" y="1518711"/>
            <a:ext cx="8743950" cy="414932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ea typeface="Karla" pitchFamily="2" charset="0"/>
              </a:rPr>
              <a:t>If user creates a new unique grouping of sires/dams, the system will create a new MULT grouping </a:t>
            </a:r>
          </a:p>
          <a:p>
            <a:endParaRPr lang="en-US" sz="1800" dirty="0">
              <a:ea typeface="Karla" pitchFamily="2" charset="0"/>
            </a:endParaRPr>
          </a:p>
          <a:p>
            <a:endParaRPr lang="en-US" sz="1800" dirty="0">
              <a:ea typeface="Karla" pitchFamily="2" charset="0"/>
            </a:endParaRPr>
          </a:p>
          <a:p>
            <a:endParaRPr lang="en-US" sz="1800" dirty="0">
              <a:ea typeface="Karla" pitchFamily="2" charset="0"/>
            </a:endParaRPr>
          </a:p>
          <a:p>
            <a:endParaRPr lang="en-US" sz="1800" dirty="0">
              <a:ea typeface="Karla" pitchFamily="2" charset="0"/>
            </a:endParaRPr>
          </a:p>
          <a:p>
            <a:endParaRPr lang="en-US" sz="1800" dirty="0">
              <a:ea typeface="Karla" pitchFamily="2" charset="0"/>
            </a:endParaRPr>
          </a:p>
          <a:p>
            <a:r>
              <a:rPr lang="en-US" sz="1800" dirty="0">
                <a:ea typeface="Karla" pitchFamily="2" charset="0"/>
              </a:rPr>
              <a:t>System will automatically number the new MULT# (user cannot select the MULT#)</a:t>
            </a:r>
          </a:p>
          <a:p>
            <a:r>
              <a:rPr lang="en-US" sz="1800" dirty="0"/>
              <a:t>If ZIMS recognizes that you have previously entered the same combination of parents and the MULT # already exists it will not create a new one.</a:t>
            </a:r>
            <a:endParaRPr lang="en-US" sz="1800" dirty="0">
              <a:ea typeface="Karla" pitchFamily="2" charset="0"/>
            </a:endParaRPr>
          </a:p>
          <a:p>
            <a:r>
              <a:rPr lang="en-US" sz="1800" dirty="0">
                <a:ea typeface="Karla" pitchFamily="2" charset="0"/>
              </a:rPr>
              <a:t>MULT# will be created and available in the MULT dropdown list </a:t>
            </a:r>
          </a:p>
          <a:p>
            <a:r>
              <a:rPr lang="en-US" sz="1800" dirty="0">
                <a:ea typeface="Karla" pitchFamily="2" charset="0"/>
              </a:rPr>
              <a:t>MULT# groupings cannot be deleted at this time.</a:t>
            </a:r>
          </a:p>
        </p:txBody>
      </p:sp>
      <p:sp>
        <p:nvSpPr>
          <p:cNvPr id="2" name="Title 1"/>
          <p:cNvSpPr>
            <a:spLocks noGrp="1"/>
          </p:cNvSpPr>
          <p:nvPr>
            <p:ph type="title"/>
          </p:nvPr>
        </p:nvSpPr>
        <p:spPr/>
        <p:txBody>
          <a:bodyPr/>
          <a:lstStyle/>
          <a:p>
            <a:pPr algn="ctr"/>
            <a:r>
              <a:rPr lang="en-US" dirty="0">
                <a:latin typeface="Karla" pitchFamily="2" charset="0"/>
                <a:ea typeface="Karla" pitchFamily="2" charset="0"/>
              </a:rPr>
              <a:t>Creating MULTs</a:t>
            </a:r>
          </a:p>
        </p:txBody>
      </p:sp>
      <p:pic>
        <p:nvPicPr>
          <p:cNvPr id="5" name="Content Placeholder 4"/>
          <p:cNvPicPr>
            <a:picLocks noGrp="1" noChangeAspect="1"/>
          </p:cNvPicPr>
          <p:nvPr>
            <p:ph idx="1"/>
          </p:nvPr>
        </p:nvPicPr>
        <p:blipFill>
          <a:blip r:embed="rId2"/>
          <a:stretch>
            <a:fillRect/>
          </a:stretch>
        </p:blipFill>
        <p:spPr>
          <a:xfrm>
            <a:off x="2836460" y="2429089"/>
            <a:ext cx="2842857" cy="1164286"/>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D1A12E6A-C85A-496C-95D0-8B82A2649983}" type="slidenum">
              <a:rPr lang="en-US" smtClean="0"/>
              <a:t>37</a:t>
            </a:fld>
            <a:endParaRPr lang="en-US"/>
          </a:p>
        </p:txBody>
      </p:sp>
    </p:spTree>
    <p:extLst>
      <p:ext uri="{BB962C8B-B14F-4D97-AF65-F5344CB8AC3E}">
        <p14:creationId xmlns:p14="http://schemas.microsoft.com/office/powerpoint/2010/main" val="178906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6988" y="411263"/>
            <a:ext cx="7050024" cy="994172"/>
          </a:xfrm>
        </p:spPr>
        <p:txBody>
          <a:bodyPr>
            <a:normAutofit fontScale="90000"/>
          </a:bodyPr>
          <a:lstStyle/>
          <a:p>
            <a:pPr algn="ctr"/>
            <a:r>
              <a:rPr lang="en-US" dirty="0">
                <a:latin typeface="Karla" pitchFamily="2" charset="0"/>
                <a:ea typeface="Karla" pitchFamily="2" charset="0"/>
              </a:rPr>
              <a:t>Adding Wild/Undetermined Parents</a:t>
            </a:r>
          </a:p>
        </p:txBody>
      </p:sp>
      <p:sp>
        <p:nvSpPr>
          <p:cNvPr id="4" name="Slide Number Placeholder 3"/>
          <p:cNvSpPr>
            <a:spLocks noGrp="1"/>
          </p:cNvSpPr>
          <p:nvPr>
            <p:ph type="sldNum" sz="quarter" idx="12"/>
          </p:nvPr>
        </p:nvSpPr>
        <p:spPr/>
        <p:txBody>
          <a:bodyPr/>
          <a:lstStyle/>
          <a:p>
            <a:fld id="{D1A12E6A-C85A-496C-95D0-8B82A2649983}" type="slidenum">
              <a:rPr lang="en-US" smtClean="0"/>
              <a:t>38</a:t>
            </a:fld>
            <a:endParaRPr lang="en-US"/>
          </a:p>
        </p:txBody>
      </p:sp>
      <p:pic>
        <p:nvPicPr>
          <p:cNvPr id="6" name="Content Placeholder 5"/>
          <p:cNvPicPr>
            <a:picLocks noGrp="1" noChangeAspect="1"/>
          </p:cNvPicPr>
          <p:nvPr>
            <p:ph idx="1"/>
          </p:nvPr>
        </p:nvPicPr>
        <p:blipFill>
          <a:blip r:embed="rId2"/>
          <a:stretch>
            <a:fillRect/>
          </a:stretch>
        </p:blipFill>
        <p:spPr>
          <a:xfrm>
            <a:off x="1063471" y="1520368"/>
            <a:ext cx="6913942" cy="3929008"/>
          </a:xfrm>
          <a:prstGeom prst="rect">
            <a:avLst/>
          </a:prstGeom>
          <a:ln>
            <a:solidFill>
              <a:schemeClr val="tx1"/>
            </a:solidFill>
          </a:ln>
        </p:spPr>
      </p:pic>
      <p:sp>
        <p:nvSpPr>
          <p:cNvPr id="7" name="Rectangle 6"/>
          <p:cNvSpPr/>
          <p:nvPr/>
        </p:nvSpPr>
        <p:spPr>
          <a:xfrm>
            <a:off x="4822819" y="4642104"/>
            <a:ext cx="1765550" cy="36422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8" name="Rectangle 7"/>
          <p:cNvSpPr/>
          <p:nvPr/>
        </p:nvSpPr>
        <p:spPr>
          <a:xfrm>
            <a:off x="4822819" y="4036914"/>
            <a:ext cx="597179" cy="60519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10" name="TextBox 9"/>
          <p:cNvSpPr txBox="1"/>
          <p:nvPr/>
        </p:nvSpPr>
        <p:spPr>
          <a:xfrm>
            <a:off x="4572000" y="1864194"/>
            <a:ext cx="2977331" cy="715581"/>
          </a:xfrm>
          <a:prstGeom prst="rect">
            <a:avLst/>
          </a:prstGeom>
          <a:solidFill>
            <a:schemeClr val="accent1">
              <a:lumMod val="20000"/>
              <a:lumOff val="80000"/>
            </a:schemeClr>
          </a:solidFill>
          <a:ln>
            <a:solidFill>
              <a:schemeClr val="tx1"/>
            </a:solidFill>
          </a:ln>
        </p:spPr>
        <p:txBody>
          <a:bodyPr wrap="square" rtlCol="0">
            <a:spAutoFit/>
          </a:bodyPr>
          <a:lstStyle/>
          <a:p>
            <a:pPr lvl="0"/>
            <a:r>
              <a:rPr lang="en-US" sz="1350" dirty="0">
                <a:latin typeface="Karla" pitchFamily="2" charset="0"/>
                <a:ea typeface="Karla" pitchFamily="2" charset="0"/>
              </a:rPr>
              <a:t>All Studbook, Wild and Undetermined #’s are available by dropdown – added during migration</a:t>
            </a:r>
          </a:p>
        </p:txBody>
      </p:sp>
      <p:sp>
        <p:nvSpPr>
          <p:cNvPr id="11" name="TextBox 10"/>
          <p:cNvSpPr txBox="1"/>
          <p:nvPr/>
        </p:nvSpPr>
        <p:spPr>
          <a:xfrm>
            <a:off x="1912478" y="3679123"/>
            <a:ext cx="2190403" cy="715581"/>
          </a:xfrm>
          <a:prstGeom prst="rect">
            <a:avLst/>
          </a:prstGeom>
          <a:solidFill>
            <a:schemeClr val="accent1">
              <a:lumMod val="20000"/>
              <a:lumOff val="80000"/>
            </a:schemeClr>
          </a:solidFill>
          <a:ln>
            <a:solidFill>
              <a:schemeClr val="tx1"/>
            </a:solidFill>
          </a:ln>
        </p:spPr>
        <p:txBody>
          <a:bodyPr wrap="square" rtlCol="0">
            <a:spAutoFit/>
          </a:bodyPr>
          <a:lstStyle/>
          <a:p>
            <a:pPr lvl="0"/>
            <a:r>
              <a:rPr lang="en-US" sz="1350" dirty="0">
                <a:latin typeface="Karla" pitchFamily="2" charset="0"/>
                <a:ea typeface="Karla" pitchFamily="2" charset="0"/>
              </a:rPr>
              <a:t>User still has ability to assign MULT, UND and WILD parents.</a:t>
            </a:r>
          </a:p>
        </p:txBody>
      </p:sp>
      <p:sp>
        <p:nvSpPr>
          <p:cNvPr id="13" name="TextBox 12"/>
          <p:cNvSpPr txBox="1"/>
          <p:nvPr/>
        </p:nvSpPr>
        <p:spPr>
          <a:xfrm>
            <a:off x="2894749" y="5102644"/>
            <a:ext cx="2190403" cy="923330"/>
          </a:xfrm>
          <a:prstGeom prst="rect">
            <a:avLst/>
          </a:prstGeom>
          <a:solidFill>
            <a:schemeClr val="accent1">
              <a:lumMod val="20000"/>
              <a:lumOff val="80000"/>
            </a:schemeClr>
          </a:solidFill>
          <a:ln>
            <a:solidFill>
              <a:schemeClr val="tx1"/>
            </a:solidFill>
          </a:ln>
        </p:spPr>
        <p:txBody>
          <a:bodyPr wrap="square" rtlCol="0">
            <a:spAutoFit/>
          </a:bodyPr>
          <a:lstStyle/>
          <a:p>
            <a:pPr lvl="0"/>
            <a:r>
              <a:rPr lang="en-US" sz="1350" dirty="0">
                <a:latin typeface="Karla" pitchFamily="2" charset="0"/>
                <a:ea typeface="Karla" pitchFamily="2" charset="0"/>
              </a:rPr>
              <a:t>Clicking “Add New Wild/UND” produces the next sequential number available in the studbook. </a:t>
            </a:r>
          </a:p>
        </p:txBody>
      </p:sp>
      <p:sp>
        <p:nvSpPr>
          <p:cNvPr id="12" name="TextBox 11"/>
          <p:cNvSpPr txBox="1"/>
          <p:nvPr/>
        </p:nvSpPr>
        <p:spPr>
          <a:xfrm>
            <a:off x="6629074" y="3679123"/>
            <a:ext cx="2190403" cy="715581"/>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350" dirty="0">
                <a:latin typeface="Karla" pitchFamily="2" charset="0"/>
                <a:ea typeface="Karla" pitchFamily="2" charset="0"/>
              </a:rPr>
              <a:t>Note: Once created, you cannot delete WILD#, UND# or MULT#</a:t>
            </a:r>
          </a:p>
        </p:txBody>
      </p:sp>
    </p:spTree>
    <p:extLst>
      <p:ext uri="{BB962C8B-B14F-4D97-AF65-F5344CB8AC3E}">
        <p14:creationId xmlns:p14="http://schemas.microsoft.com/office/powerpoint/2010/main" val="78735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3" grpId="0" animBg="1"/>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a:t>Animal Detail Record Boxes</a:t>
            </a:r>
          </a:p>
        </p:txBody>
      </p:sp>
      <p:sp>
        <p:nvSpPr>
          <p:cNvPr id="4" name="Content Placeholder 3"/>
          <p:cNvSpPr>
            <a:spLocks noGrp="1"/>
          </p:cNvSpPr>
          <p:nvPr>
            <p:ph idx="1"/>
          </p:nvPr>
        </p:nvSpPr>
        <p:spPr/>
        <p:txBody>
          <a:bodyPr>
            <a:normAutofit lnSpcReduction="10000"/>
          </a:bodyPr>
          <a:lstStyle/>
          <a:p>
            <a:r>
              <a:rPr lang="en-US" dirty="0"/>
              <a:t>Transactions – Required </a:t>
            </a:r>
          </a:p>
          <a:p>
            <a:r>
              <a:rPr lang="en-US" dirty="0"/>
              <a:t>Parent – Required</a:t>
            </a:r>
          </a:p>
          <a:p>
            <a:r>
              <a:rPr lang="en-US" b="1" dirty="0">
                <a:solidFill>
                  <a:srgbClr val="EAA33A"/>
                </a:solidFill>
              </a:rPr>
              <a:t>Taxonomy – Required </a:t>
            </a:r>
          </a:p>
          <a:p>
            <a:r>
              <a:rPr lang="en-US" dirty="0"/>
              <a:t>Sex – Required</a:t>
            </a:r>
          </a:p>
          <a:p>
            <a:r>
              <a:rPr lang="en-US" dirty="0"/>
              <a:t>Rearing – Required </a:t>
            </a:r>
          </a:p>
          <a:p>
            <a:r>
              <a:rPr lang="en-US" dirty="0"/>
              <a:t>Contraception – Optional</a:t>
            </a:r>
          </a:p>
          <a:p>
            <a:r>
              <a:rPr lang="en-US" dirty="0"/>
              <a:t>Identifiers – Optional</a:t>
            </a:r>
          </a:p>
          <a:p>
            <a:r>
              <a:rPr lang="en-US" dirty="0"/>
              <a:t>UDF – Optional</a:t>
            </a:r>
          </a:p>
          <a:p>
            <a:r>
              <a:rPr lang="en-US" dirty="0"/>
              <a:t>Animal Notes – Optional </a:t>
            </a:r>
          </a:p>
          <a:p>
            <a:endParaRPr lang="en-US" dirty="0"/>
          </a:p>
        </p:txBody>
      </p:sp>
    </p:spTree>
    <p:extLst>
      <p:ext uri="{BB962C8B-B14F-4D97-AF65-F5344CB8AC3E}">
        <p14:creationId xmlns:p14="http://schemas.microsoft.com/office/powerpoint/2010/main" val="3297515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759" y="365126"/>
            <a:ext cx="8369877" cy="1325563"/>
          </a:xfrm>
        </p:spPr>
        <p:txBody>
          <a:bodyPr/>
          <a:lstStyle/>
          <a:p>
            <a:r>
              <a:rPr lang="en-US" dirty="0"/>
              <a:t>Animal Detail – Expand/Collapse </a:t>
            </a:r>
          </a:p>
        </p:txBody>
      </p:sp>
      <p:pic>
        <p:nvPicPr>
          <p:cNvPr id="5" name="Picture 4"/>
          <p:cNvPicPr>
            <a:picLocks noChangeAspect="1"/>
          </p:cNvPicPr>
          <p:nvPr/>
        </p:nvPicPr>
        <p:blipFill rotWithShape="1">
          <a:blip r:embed="rId2"/>
          <a:srcRect t="1893" r="675"/>
          <a:stretch/>
        </p:blipFill>
        <p:spPr>
          <a:xfrm>
            <a:off x="512618" y="1690689"/>
            <a:ext cx="8084128" cy="3045834"/>
          </a:xfrm>
          <a:prstGeom prst="rect">
            <a:avLst/>
          </a:prstGeom>
          <a:ln>
            <a:solidFill>
              <a:schemeClr val="tx1"/>
            </a:solidFill>
          </a:ln>
        </p:spPr>
      </p:pic>
      <p:sp>
        <p:nvSpPr>
          <p:cNvPr id="4" name="Rectangle 3"/>
          <p:cNvSpPr/>
          <p:nvPr/>
        </p:nvSpPr>
        <p:spPr>
          <a:xfrm>
            <a:off x="5230031" y="1823151"/>
            <a:ext cx="895964" cy="36218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1859973" y="3510894"/>
            <a:ext cx="5389417" cy="646331"/>
          </a:xfrm>
          <a:prstGeom prst="rect">
            <a:avLst/>
          </a:prstGeom>
          <a:solidFill>
            <a:schemeClr val="accent1">
              <a:lumMod val="20000"/>
              <a:lumOff val="80000"/>
            </a:schemeClr>
          </a:solidFill>
          <a:ln>
            <a:solidFill>
              <a:schemeClr val="tx1"/>
            </a:solidFill>
          </a:ln>
        </p:spPr>
        <p:txBody>
          <a:bodyPr wrap="square" rtlCol="0">
            <a:spAutoFit/>
          </a:bodyPr>
          <a:lstStyle/>
          <a:p>
            <a:r>
              <a:rPr lang="en-US" dirty="0"/>
              <a:t>Expand or Collapse Buttons at the top of the scree open or close the below event boxes.</a:t>
            </a:r>
          </a:p>
        </p:txBody>
      </p:sp>
      <p:cxnSp>
        <p:nvCxnSpPr>
          <p:cNvPr id="8" name="Straight Arrow Connector 7"/>
          <p:cNvCxnSpPr/>
          <p:nvPr/>
        </p:nvCxnSpPr>
        <p:spPr>
          <a:xfrm flipV="1">
            <a:off x="4392947" y="2348345"/>
            <a:ext cx="885635" cy="110169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02672" y="4932514"/>
            <a:ext cx="4528086" cy="923330"/>
          </a:xfrm>
          <a:prstGeom prst="rect">
            <a:avLst/>
          </a:prstGeom>
          <a:noFill/>
        </p:spPr>
        <p:txBody>
          <a:bodyPr wrap="square" rtlCol="0">
            <a:spAutoFit/>
          </a:bodyPr>
          <a:lstStyle/>
          <a:p>
            <a:r>
              <a:rPr lang="en-US" dirty="0"/>
              <a:t>User can also select to have the event boxes be open or closed by default under preferences – see next slide.</a:t>
            </a:r>
          </a:p>
        </p:txBody>
      </p:sp>
    </p:spTree>
    <p:extLst>
      <p:ext uri="{BB962C8B-B14F-4D97-AF65-F5344CB8AC3E}">
        <p14:creationId xmlns:p14="http://schemas.microsoft.com/office/powerpoint/2010/main" val="42443929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6035" y="243088"/>
            <a:ext cx="5915025" cy="994172"/>
          </a:xfrm>
        </p:spPr>
        <p:txBody>
          <a:bodyPr/>
          <a:lstStyle/>
          <a:p>
            <a:pPr algn="ctr"/>
            <a:r>
              <a:rPr lang="en-US" dirty="0">
                <a:latin typeface="+mn-lt"/>
                <a:ea typeface="Karla" pitchFamily="2" charset="0"/>
              </a:rPr>
              <a:t>View Taxonomy Box</a:t>
            </a:r>
          </a:p>
        </p:txBody>
      </p:sp>
      <p:sp>
        <p:nvSpPr>
          <p:cNvPr id="4" name="Slide Number Placeholder 3"/>
          <p:cNvSpPr>
            <a:spLocks noGrp="1"/>
          </p:cNvSpPr>
          <p:nvPr>
            <p:ph type="sldNum" sz="quarter" idx="12"/>
          </p:nvPr>
        </p:nvSpPr>
        <p:spPr/>
        <p:txBody>
          <a:bodyPr/>
          <a:lstStyle/>
          <a:p>
            <a:fld id="{D1A12E6A-C85A-496C-95D0-8B82A2649983}" type="slidenum">
              <a:rPr lang="en-US" smtClean="0"/>
              <a:t>40</a:t>
            </a:fld>
            <a:endParaRPr lang="en-US"/>
          </a:p>
        </p:txBody>
      </p:sp>
      <p:sp>
        <p:nvSpPr>
          <p:cNvPr id="6" name="TextBox 5"/>
          <p:cNvSpPr txBox="1"/>
          <p:nvPr/>
        </p:nvSpPr>
        <p:spPr>
          <a:xfrm>
            <a:off x="376777" y="4434387"/>
            <a:ext cx="3671348" cy="715581"/>
          </a:xfrm>
          <a:prstGeom prst="rect">
            <a:avLst/>
          </a:prstGeom>
          <a:solidFill>
            <a:schemeClr val="accent1">
              <a:lumMod val="20000"/>
              <a:lumOff val="80000"/>
            </a:schemeClr>
          </a:solidFill>
          <a:ln>
            <a:solidFill>
              <a:schemeClr val="tx1"/>
            </a:solidFill>
          </a:ln>
        </p:spPr>
        <p:txBody>
          <a:bodyPr wrap="square" rtlCol="0">
            <a:spAutoFit/>
          </a:bodyPr>
          <a:lstStyle/>
          <a:p>
            <a:r>
              <a:rPr lang="en-US" sz="1350" b="1" dirty="0">
                <a:ea typeface="Karla" pitchFamily="2" charset="0"/>
              </a:rPr>
              <a:t>Taxonomy Determination: </a:t>
            </a:r>
            <a:r>
              <a:rPr lang="en-US" sz="1350" dirty="0">
                <a:ea typeface="Karla" pitchFamily="2" charset="0"/>
              </a:rPr>
              <a:t>is not required and is a data standard field shared with husbandry.</a:t>
            </a:r>
          </a:p>
          <a:p>
            <a:pPr marL="214313" indent="-214313">
              <a:buFont typeface="Arial" panose="020B0604020202020204" pitchFamily="34" charset="0"/>
              <a:buChar char="•"/>
            </a:pPr>
            <a:r>
              <a:rPr lang="en-US" sz="1350" dirty="0">
                <a:ea typeface="Karla" pitchFamily="2" charset="0"/>
              </a:rPr>
              <a:t>All animals will migrate in as undetermined </a:t>
            </a:r>
          </a:p>
        </p:txBody>
      </p:sp>
      <p:pic>
        <p:nvPicPr>
          <p:cNvPr id="8" name="Picture 7"/>
          <p:cNvPicPr>
            <a:picLocks noChangeAspect="1"/>
          </p:cNvPicPr>
          <p:nvPr/>
        </p:nvPicPr>
        <p:blipFill>
          <a:blip r:embed="rId2"/>
          <a:stretch>
            <a:fillRect/>
          </a:stretch>
        </p:blipFill>
        <p:spPr>
          <a:xfrm>
            <a:off x="250777" y="3033632"/>
            <a:ext cx="8754917" cy="939084"/>
          </a:xfrm>
          <a:prstGeom prst="rect">
            <a:avLst/>
          </a:prstGeom>
          <a:ln>
            <a:solidFill>
              <a:schemeClr val="tx1"/>
            </a:solidFill>
          </a:ln>
        </p:spPr>
      </p:pic>
      <p:sp>
        <p:nvSpPr>
          <p:cNvPr id="13" name="TextBox 12"/>
          <p:cNvSpPr txBox="1"/>
          <p:nvPr/>
        </p:nvSpPr>
        <p:spPr>
          <a:xfrm>
            <a:off x="4252640" y="1750183"/>
            <a:ext cx="4324623" cy="715581"/>
          </a:xfrm>
          <a:prstGeom prst="rect">
            <a:avLst/>
          </a:prstGeom>
          <a:solidFill>
            <a:schemeClr val="accent1">
              <a:lumMod val="20000"/>
              <a:lumOff val="80000"/>
            </a:schemeClr>
          </a:solidFill>
          <a:ln>
            <a:solidFill>
              <a:schemeClr val="tx1"/>
            </a:solidFill>
          </a:ln>
        </p:spPr>
        <p:txBody>
          <a:bodyPr wrap="square" rtlCol="0">
            <a:spAutoFit/>
          </a:bodyPr>
          <a:lstStyle/>
          <a:p>
            <a:r>
              <a:rPr lang="en-US" sz="1350" b="1" dirty="0">
                <a:ea typeface="Karla" pitchFamily="2" charset="0"/>
              </a:rPr>
              <a:t>Hybrid checkbox:  </a:t>
            </a:r>
            <a:r>
              <a:rPr lang="en-US" sz="1350" dirty="0">
                <a:ea typeface="Karla" pitchFamily="2" charset="0"/>
              </a:rPr>
              <a:t>legacy functionality from SPARKS, any animal with this checked in SPARKS will migrate in as hybrid in ZIMS. </a:t>
            </a:r>
          </a:p>
        </p:txBody>
      </p:sp>
      <p:cxnSp>
        <p:nvCxnSpPr>
          <p:cNvPr id="14" name="Straight Arrow Connector 13"/>
          <p:cNvCxnSpPr/>
          <p:nvPr/>
        </p:nvCxnSpPr>
        <p:spPr>
          <a:xfrm>
            <a:off x="6353039" y="2745946"/>
            <a:ext cx="1023356" cy="54733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94928" y="1916698"/>
            <a:ext cx="3039182" cy="715581"/>
          </a:xfrm>
          <a:prstGeom prst="rect">
            <a:avLst/>
          </a:prstGeom>
          <a:solidFill>
            <a:schemeClr val="accent1">
              <a:lumMod val="20000"/>
              <a:lumOff val="80000"/>
            </a:schemeClr>
          </a:solidFill>
          <a:ln>
            <a:solidFill>
              <a:schemeClr val="tx1"/>
            </a:solidFill>
          </a:ln>
        </p:spPr>
        <p:txBody>
          <a:bodyPr wrap="square" rtlCol="0">
            <a:spAutoFit/>
          </a:bodyPr>
          <a:lstStyle/>
          <a:p>
            <a:r>
              <a:rPr lang="en-US" sz="1350" b="1" dirty="0">
                <a:ea typeface="Karla" pitchFamily="2" charset="0"/>
              </a:rPr>
              <a:t>Taxonomy: </a:t>
            </a:r>
            <a:r>
              <a:rPr lang="en-US" sz="1350" dirty="0">
                <a:ea typeface="Karla" pitchFamily="2" charset="0"/>
              </a:rPr>
              <a:t>All animals will migrate into studbook at the highest level taxonomy provided during migration process.</a:t>
            </a:r>
          </a:p>
        </p:txBody>
      </p:sp>
      <p:cxnSp>
        <p:nvCxnSpPr>
          <p:cNvPr id="16" name="Straight Arrow Connector 15"/>
          <p:cNvCxnSpPr/>
          <p:nvPr/>
        </p:nvCxnSpPr>
        <p:spPr>
          <a:xfrm flipH="1">
            <a:off x="946814" y="2643619"/>
            <a:ext cx="416187" cy="94659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404513" y="4668075"/>
            <a:ext cx="3134323" cy="507831"/>
          </a:xfrm>
          <a:prstGeom prst="rect">
            <a:avLst/>
          </a:prstGeom>
          <a:solidFill>
            <a:schemeClr val="accent1">
              <a:lumMod val="20000"/>
              <a:lumOff val="80000"/>
            </a:schemeClr>
          </a:solidFill>
          <a:ln>
            <a:solidFill>
              <a:schemeClr val="tx1"/>
            </a:solidFill>
          </a:ln>
        </p:spPr>
        <p:txBody>
          <a:bodyPr wrap="square" rtlCol="0">
            <a:spAutoFit/>
          </a:bodyPr>
          <a:lstStyle/>
          <a:p>
            <a:r>
              <a:rPr lang="en-US" sz="1350" dirty="0">
                <a:ea typeface="Karla" pitchFamily="2" charset="0"/>
              </a:rPr>
              <a:t>Taxonomy</a:t>
            </a:r>
            <a:r>
              <a:rPr lang="en-US" sz="1350" dirty="0">
                <a:latin typeface="Karla" pitchFamily="2" charset="0"/>
                <a:ea typeface="Karla" pitchFamily="2" charset="0"/>
              </a:rPr>
              <a:t> date set as animal’s birthdate</a:t>
            </a:r>
          </a:p>
        </p:txBody>
      </p:sp>
      <p:cxnSp>
        <p:nvCxnSpPr>
          <p:cNvPr id="19" name="Straight Arrow Connector 18"/>
          <p:cNvCxnSpPr/>
          <p:nvPr/>
        </p:nvCxnSpPr>
        <p:spPr>
          <a:xfrm flipV="1">
            <a:off x="1844092" y="4037991"/>
            <a:ext cx="540854" cy="38874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5404513" y="4017684"/>
            <a:ext cx="694269" cy="53451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505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5" grpId="0" animBg="1"/>
      <p:bldP spid="1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908" y="353159"/>
            <a:ext cx="6828706" cy="994172"/>
          </a:xfrm>
        </p:spPr>
        <p:txBody>
          <a:bodyPr>
            <a:normAutofit/>
          </a:bodyPr>
          <a:lstStyle/>
          <a:p>
            <a:pPr algn="ctr"/>
            <a:r>
              <a:rPr lang="en-US" dirty="0">
                <a:latin typeface="+mn-lt"/>
                <a:ea typeface="Karla" pitchFamily="2" charset="0"/>
              </a:rPr>
              <a:t>Edit/Add Taxonomy Box</a:t>
            </a:r>
          </a:p>
        </p:txBody>
      </p:sp>
      <p:sp>
        <p:nvSpPr>
          <p:cNvPr id="4" name="Slide Number Placeholder 3"/>
          <p:cNvSpPr>
            <a:spLocks noGrp="1"/>
          </p:cNvSpPr>
          <p:nvPr>
            <p:ph type="sldNum" sz="quarter" idx="12"/>
          </p:nvPr>
        </p:nvSpPr>
        <p:spPr/>
        <p:txBody>
          <a:bodyPr/>
          <a:lstStyle/>
          <a:p>
            <a:fld id="{D1A12E6A-C85A-496C-95D0-8B82A2649983}" type="slidenum">
              <a:rPr lang="en-US" smtClean="0"/>
              <a:t>41</a:t>
            </a:fld>
            <a:endParaRPr lang="en-US"/>
          </a:p>
        </p:txBody>
      </p:sp>
      <p:pic>
        <p:nvPicPr>
          <p:cNvPr id="5" name="Content Placeholder 4"/>
          <p:cNvPicPr>
            <a:picLocks noGrp="1" noChangeAspect="1"/>
          </p:cNvPicPr>
          <p:nvPr>
            <p:ph idx="1"/>
          </p:nvPr>
        </p:nvPicPr>
        <p:blipFill>
          <a:blip r:embed="rId2"/>
          <a:stretch>
            <a:fillRect/>
          </a:stretch>
        </p:blipFill>
        <p:spPr>
          <a:xfrm>
            <a:off x="3970403" y="1918392"/>
            <a:ext cx="4300140" cy="3639152"/>
          </a:xfrm>
          <a:prstGeom prst="rect">
            <a:avLst/>
          </a:prstGeom>
          <a:ln>
            <a:solidFill>
              <a:schemeClr val="tx1"/>
            </a:solidFill>
          </a:ln>
        </p:spPr>
      </p:pic>
      <p:sp>
        <p:nvSpPr>
          <p:cNvPr id="6" name="TextBox 5"/>
          <p:cNvSpPr txBox="1"/>
          <p:nvPr/>
        </p:nvSpPr>
        <p:spPr>
          <a:xfrm>
            <a:off x="680401" y="2476897"/>
            <a:ext cx="2975368" cy="2308324"/>
          </a:xfrm>
          <a:prstGeom prst="rect">
            <a:avLst/>
          </a:prstGeom>
          <a:solidFill>
            <a:schemeClr val="accent1">
              <a:lumMod val="20000"/>
              <a:lumOff val="80000"/>
            </a:schemeClr>
          </a:solidFill>
          <a:ln>
            <a:solidFill>
              <a:schemeClr val="tx1"/>
            </a:solidFill>
          </a:ln>
        </p:spPr>
        <p:txBody>
          <a:bodyPr wrap="square" rtlCol="0">
            <a:spAutoFit/>
          </a:bodyPr>
          <a:lstStyle/>
          <a:p>
            <a:pPr marL="214313" indent="-214313">
              <a:buFont typeface="Arial" panose="020B0604020202020204" pitchFamily="34" charset="0"/>
              <a:buChar char="•"/>
            </a:pPr>
            <a:r>
              <a:rPr lang="en-US" sz="1600" dirty="0">
                <a:ea typeface="Karla" pitchFamily="2" charset="0"/>
              </a:rPr>
              <a:t>Required fields = date and taxonomy</a:t>
            </a:r>
          </a:p>
          <a:p>
            <a:pPr marL="214313" indent="-214313">
              <a:buFont typeface="Arial" panose="020B0604020202020204" pitchFamily="34" charset="0"/>
              <a:buChar char="•"/>
            </a:pPr>
            <a:r>
              <a:rPr lang="en-US" sz="1600" dirty="0">
                <a:ea typeface="Karla" pitchFamily="2" charset="0"/>
              </a:rPr>
              <a:t>Only taxonomy defined by the studbook will display in the taxonomy dropdown.</a:t>
            </a:r>
          </a:p>
          <a:p>
            <a:pPr marL="214313" indent="-214313">
              <a:buFont typeface="Arial" panose="020B0604020202020204" pitchFamily="34" charset="0"/>
              <a:buChar char="•"/>
            </a:pPr>
            <a:r>
              <a:rPr lang="en-US" sz="1600" dirty="0">
                <a:ea typeface="Karla" pitchFamily="2" charset="0"/>
              </a:rPr>
              <a:t>Dropdown options for taxonomy determination</a:t>
            </a:r>
          </a:p>
          <a:p>
            <a:pPr marL="214313" indent="-214313">
              <a:buFont typeface="Arial" panose="020B0604020202020204" pitchFamily="34" charset="0"/>
              <a:buChar char="•"/>
            </a:pPr>
            <a:r>
              <a:rPr lang="en-US" sz="1600" dirty="0">
                <a:ea typeface="Karla" pitchFamily="2" charset="0"/>
              </a:rPr>
              <a:t>Notes are tied to Animal Notes box</a:t>
            </a:r>
          </a:p>
        </p:txBody>
      </p:sp>
    </p:spTree>
    <p:extLst>
      <p:ext uri="{BB962C8B-B14F-4D97-AF65-F5344CB8AC3E}">
        <p14:creationId xmlns:p14="http://schemas.microsoft.com/office/powerpoint/2010/main" val="26294365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a:t>Animal Detail Record Boxes</a:t>
            </a:r>
          </a:p>
        </p:txBody>
      </p:sp>
      <p:sp>
        <p:nvSpPr>
          <p:cNvPr id="4" name="Content Placeholder 3"/>
          <p:cNvSpPr>
            <a:spLocks noGrp="1"/>
          </p:cNvSpPr>
          <p:nvPr>
            <p:ph idx="1"/>
          </p:nvPr>
        </p:nvSpPr>
        <p:spPr/>
        <p:txBody>
          <a:bodyPr>
            <a:normAutofit lnSpcReduction="10000"/>
          </a:bodyPr>
          <a:lstStyle/>
          <a:p>
            <a:r>
              <a:rPr lang="en-US" dirty="0"/>
              <a:t>Transactions – Required </a:t>
            </a:r>
          </a:p>
          <a:p>
            <a:r>
              <a:rPr lang="en-US" dirty="0"/>
              <a:t>Parent – Required</a:t>
            </a:r>
          </a:p>
          <a:p>
            <a:r>
              <a:rPr lang="en-US" dirty="0"/>
              <a:t>Taxonomy – Required </a:t>
            </a:r>
          </a:p>
          <a:p>
            <a:r>
              <a:rPr lang="en-US" b="1" dirty="0">
                <a:solidFill>
                  <a:srgbClr val="EAA33A"/>
                </a:solidFill>
              </a:rPr>
              <a:t>Sex – Required</a:t>
            </a:r>
          </a:p>
          <a:p>
            <a:r>
              <a:rPr lang="en-US" dirty="0"/>
              <a:t>Rearing – Required </a:t>
            </a:r>
          </a:p>
          <a:p>
            <a:r>
              <a:rPr lang="en-US" dirty="0"/>
              <a:t>Contraception – Optional</a:t>
            </a:r>
          </a:p>
          <a:p>
            <a:r>
              <a:rPr lang="en-US" dirty="0"/>
              <a:t>Identifiers – Optional</a:t>
            </a:r>
          </a:p>
          <a:p>
            <a:r>
              <a:rPr lang="en-US" dirty="0"/>
              <a:t>UDF – Optional</a:t>
            </a:r>
          </a:p>
          <a:p>
            <a:r>
              <a:rPr lang="en-US" dirty="0"/>
              <a:t>Animal Notes – Optional </a:t>
            </a:r>
          </a:p>
          <a:p>
            <a:endParaRPr lang="en-US" dirty="0"/>
          </a:p>
        </p:txBody>
      </p:sp>
    </p:spTree>
    <p:extLst>
      <p:ext uri="{BB962C8B-B14F-4D97-AF65-F5344CB8AC3E}">
        <p14:creationId xmlns:p14="http://schemas.microsoft.com/office/powerpoint/2010/main" val="2818102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7934" y="365061"/>
            <a:ext cx="5915025" cy="994172"/>
          </a:xfrm>
        </p:spPr>
        <p:txBody>
          <a:bodyPr/>
          <a:lstStyle/>
          <a:p>
            <a:pPr algn="ctr"/>
            <a:r>
              <a:rPr lang="en-US" dirty="0">
                <a:latin typeface="+mn-lt"/>
                <a:ea typeface="Karla" pitchFamily="2" charset="0"/>
              </a:rPr>
              <a:t>View/Edit/Add Sex Box</a:t>
            </a:r>
          </a:p>
        </p:txBody>
      </p:sp>
      <p:sp>
        <p:nvSpPr>
          <p:cNvPr id="4" name="Slide Number Placeholder 3"/>
          <p:cNvSpPr>
            <a:spLocks noGrp="1"/>
          </p:cNvSpPr>
          <p:nvPr>
            <p:ph type="sldNum" sz="quarter" idx="12"/>
          </p:nvPr>
        </p:nvSpPr>
        <p:spPr/>
        <p:txBody>
          <a:bodyPr/>
          <a:lstStyle/>
          <a:p>
            <a:fld id="{D1A12E6A-C85A-496C-95D0-8B82A2649983}" type="slidenum">
              <a:rPr lang="en-US" smtClean="0"/>
              <a:t>43</a:t>
            </a:fld>
            <a:endParaRPr lang="en-US"/>
          </a:p>
        </p:txBody>
      </p:sp>
      <p:pic>
        <p:nvPicPr>
          <p:cNvPr id="5" name="Picture 4"/>
          <p:cNvPicPr>
            <a:picLocks noChangeAspect="1"/>
          </p:cNvPicPr>
          <p:nvPr/>
        </p:nvPicPr>
        <p:blipFill>
          <a:blip r:embed="rId2"/>
          <a:stretch>
            <a:fillRect/>
          </a:stretch>
        </p:blipFill>
        <p:spPr>
          <a:xfrm>
            <a:off x="871101" y="1750298"/>
            <a:ext cx="7644249" cy="852951"/>
          </a:xfrm>
          <a:prstGeom prst="rect">
            <a:avLst/>
          </a:prstGeom>
          <a:ln>
            <a:solidFill>
              <a:schemeClr val="tx1"/>
            </a:solidFill>
          </a:ln>
        </p:spPr>
      </p:pic>
      <p:pic>
        <p:nvPicPr>
          <p:cNvPr id="7" name="Picture 6"/>
          <p:cNvPicPr>
            <a:picLocks noChangeAspect="1"/>
          </p:cNvPicPr>
          <p:nvPr/>
        </p:nvPicPr>
        <p:blipFill rotWithShape="1">
          <a:blip r:embed="rId3"/>
          <a:srcRect r="-172" b="41123"/>
          <a:stretch/>
        </p:blipFill>
        <p:spPr>
          <a:xfrm>
            <a:off x="223828" y="2994314"/>
            <a:ext cx="4772206" cy="2156862"/>
          </a:xfrm>
          <a:prstGeom prst="rect">
            <a:avLst/>
          </a:prstGeom>
          <a:ln>
            <a:solidFill>
              <a:schemeClr val="tx1"/>
            </a:solidFill>
          </a:ln>
        </p:spPr>
      </p:pic>
      <p:sp>
        <p:nvSpPr>
          <p:cNvPr id="8" name="TextBox 7"/>
          <p:cNvSpPr txBox="1"/>
          <p:nvPr/>
        </p:nvSpPr>
        <p:spPr>
          <a:xfrm>
            <a:off x="5263435" y="3103249"/>
            <a:ext cx="3385265" cy="2169825"/>
          </a:xfrm>
          <a:prstGeom prst="rect">
            <a:avLst/>
          </a:prstGeom>
          <a:solidFill>
            <a:schemeClr val="accent1">
              <a:lumMod val="20000"/>
              <a:lumOff val="80000"/>
            </a:schemeClr>
          </a:solidFill>
          <a:ln>
            <a:solidFill>
              <a:schemeClr val="tx1"/>
            </a:solidFill>
          </a:ln>
        </p:spPr>
        <p:txBody>
          <a:bodyPr wrap="square" rtlCol="0">
            <a:spAutoFit/>
          </a:bodyPr>
          <a:lstStyle/>
          <a:p>
            <a:pPr marL="214313" indent="-214313">
              <a:buFont typeface="Arial" panose="020B0604020202020204" pitchFamily="34" charset="0"/>
              <a:buChar char="•"/>
            </a:pPr>
            <a:r>
              <a:rPr lang="en-US" sz="1350" b="1" dirty="0">
                <a:ea typeface="Karla" pitchFamily="2" charset="0"/>
              </a:rPr>
              <a:t>Sex Type </a:t>
            </a:r>
            <a:r>
              <a:rPr lang="en-US" sz="1350" dirty="0">
                <a:ea typeface="Karla" pitchFamily="2" charset="0"/>
              </a:rPr>
              <a:t>and </a:t>
            </a:r>
            <a:r>
              <a:rPr lang="en-US" sz="1350" b="1" dirty="0">
                <a:ea typeface="Karla" pitchFamily="2" charset="0"/>
              </a:rPr>
              <a:t>Date</a:t>
            </a:r>
            <a:r>
              <a:rPr lang="en-US" sz="1350" dirty="0">
                <a:ea typeface="Karla" pitchFamily="2" charset="0"/>
              </a:rPr>
              <a:t> are the only required fields</a:t>
            </a:r>
          </a:p>
          <a:p>
            <a:pPr marL="214313" indent="-214313">
              <a:buFont typeface="Arial" panose="020B0604020202020204" pitchFamily="34" charset="0"/>
              <a:buChar char="•"/>
            </a:pPr>
            <a:r>
              <a:rPr lang="en-US" sz="1350" dirty="0">
                <a:ea typeface="Karla" pitchFamily="2" charset="0"/>
              </a:rPr>
              <a:t>Sex type is driven by taxonomy managed</a:t>
            </a:r>
          </a:p>
          <a:p>
            <a:pPr marL="557213" lvl="1" indent="-214313">
              <a:buFont typeface="Arial" panose="020B0604020202020204" pitchFamily="34" charset="0"/>
              <a:buChar char="•"/>
            </a:pPr>
            <a:r>
              <a:rPr lang="en-US" sz="1350" dirty="0">
                <a:ea typeface="Karla" pitchFamily="2" charset="0"/>
              </a:rPr>
              <a:t>Male/Female</a:t>
            </a:r>
          </a:p>
          <a:p>
            <a:pPr marL="557213" lvl="1" indent="-214313">
              <a:buFont typeface="Arial" panose="020B0604020202020204" pitchFamily="34" charset="0"/>
              <a:buChar char="•"/>
            </a:pPr>
            <a:r>
              <a:rPr lang="en-US" sz="1350" dirty="0">
                <a:ea typeface="Karla" pitchFamily="2" charset="0"/>
              </a:rPr>
              <a:t>Undetermined/Indeterminate </a:t>
            </a:r>
          </a:p>
          <a:p>
            <a:pPr marL="557213" lvl="1" indent="-214313">
              <a:buFont typeface="Arial" panose="020B0604020202020204" pitchFamily="34" charset="0"/>
              <a:buChar char="•"/>
            </a:pPr>
            <a:r>
              <a:rPr lang="en-US" sz="1350" dirty="0">
                <a:ea typeface="Karla" pitchFamily="2" charset="0"/>
              </a:rPr>
              <a:t>Male/Female </a:t>
            </a:r>
            <a:r>
              <a:rPr lang="en-US" sz="1350" dirty="0" err="1">
                <a:ea typeface="Karla" pitchFamily="2" charset="0"/>
              </a:rPr>
              <a:t>Pseudohermaphrodite</a:t>
            </a:r>
            <a:endParaRPr lang="en-US" sz="1350" dirty="0">
              <a:ea typeface="Karla" pitchFamily="2" charset="0"/>
            </a:endParaRPr>
          </a:p>
          <a:p>
            <a:pPr marL="557213" lvl="1" indent="-214313">
              <a:buFont typeface="Arial" panose="020B0604020202020204" pitchFamily="34" charset="0"/>
              <a:buChar char="•"/>
            </a:pPr>
            <a:r>
              <a:rPr lang="en-US" sz="1350" dirty="0">
                <a:ea typeface="Karla" pitchFamily="2" charset="0"/>
              </a:rPr>
              <a:t>Bilateral/Mosaic </a:t>
            </a:r>
            <a:r>
              <a:rPr lang="en-US" sz="1350" dirty="0" err="1">
                <a:ea typeface="Karla" pitchFamily="2" charset="0"/>
              </a:rPr>
              <a:t>Gynandromorph</a:t>
            </a:r>
            <a:endParaRPr lang="en-US" sz="1350" dirty="0">
              <a:ea typeface="Karla" pitchFamily="2" charset="0"/>
            </a:endParaRPr>
          </a:p>
          <a:p>
            <a:pPr marL="557213" lvl="1" indent="-214313">
              <a:buFont typeface="Arial" panose="020B0604020202020204" pitchFamily="34" charset="0"/>
              <a:buChar char="•"/>
            </a:pPr>
            <a:r>
              <a:rPr lang="en-US" sz="1350" dirty="0">
                <a:ea typeface="Karla" pitchFamily="2" charset="0"/>
              </a:rPr>
              <a:t>True Hermaphrodite</a:t>
            </a:r>
          </a:p>
          <a:p>
            <a:pPr marL="557213" lvl="1" indent="-214313">
              <a:buFont typeface="Arial" panose="020B0604020202020204" pitchFamily="34" charset="0"/>
              <a:buChar char="•"/>
            </a:pPr>
            <a:r>
              <a:rPr lang="en-US" sz="1350" dirty="0">
                <a:ea typeface="Karla" pitchFamily="2" charset="0"/>
              </a:rPr>
              <a:t>Asexual</a:t>
            </a:r>
          </a:p>
          <a:p>
            <a:pPr marL="557213" lvl="1" indent="-214313">
              <a:buFont typeface="Arial" panose="020B0604020202020204" pitchFamily="34" charset="0"/>
              <a:buChar char="•"/>
            </a:pPr>
            <a:endParaRPr lang="en-US" sz="1350" dirty="0">
              <a:ea typeface="Karla" pitchFamily="2" charset="0"/>
            </a:endParaRPr>
          </a:p>
        </p:txBody>
      </p:sp>
    </p:spTree>
    <p:extLst>
      <p:ext uri="{BB962C8B-B14F-4D97-AF65-F5344CB8AC3E}">
        <p14:creationId xmlns:p14="http://schemas.microsoft.com/office/powerpoint/2010/main" val="29981854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a:t>Animal Detail Record Boxes</a:t>
            </a:r>
          </a:p>
        </p:txBody>
      </p:sp>
      <p:sp>
        <p:nvSpPr>
          <p:cNvPr id="4" name="Content Placeholder 3"/>
          <p:cNvSpPr>
            <a:spLocks noGrp="1"/>
          </p:cNvSpPr>
          <p:nvPr>
            <p:ph idx="1"/>
          </p:nvPr>
        </p:nvSpPr>
        <p:spPr/>
        <p:txBody>
          <a:bodyPr>
            <a:normAutofit lnSpcReduction="10000"/>
          </a:bodyPr>
          <a:lstStyle/>
          <a:p>
            <a:r>
              <a:rPr lang="en-US" dirty="0"/>
              <a:t>Transactions – Required </a:t>
            </a:r>
          </a:p>
          <a:p>
            <a:r>
              <a:rPr lang="en-US" dirty="0"/>
              <a:t>Parent – Required</a:t>
            </a:r>
          </a:p>
          <a:p>
            <a:r>
              <a:rPr lang="en-US" dirty="0"/>
              <a:t>Taxonomy – Required </a:t>
            </a:r>
          </a:p>
          <a:p>
            <a:r>
              <a:rPr lang="en-US" dirty="0"/>
              <a:t>Sex – Required</a:t>
            </a:r>
          </a:p>
          <a:p>
            <a:r>
              <a:rPr lang="en-US" b="1" dirty="0">
                <a:solidFill>
                  <a:srgbClr val="EAA33A"/>
                </a:solidFill>
              </a:rPr>
              <a:t>Rearing – Required </a:t>
            </a:r>
          </a:p>
          <a:p>
            <a:r>
              <a:rPr lang="en-US" dirty="0"/>
              <a:t>Contraception – Optional</a:t>
            </a:r>
          </a:p>
          <a:p>
            <a:r>
              <a:rPr lang="en-US" dirty="0"/>
              <a:t>Identifiers – Optional</a:t>
            </a:r>
          </a:p>
          <a:p>
            <a:r>
              <a:rPr lang="en-US" dirty="0"/>
              <a:t>UDF – Optional</a:t>
            </a:r>
          </a:p>
          <a:p>
            <a:r>
              <a:rPr lang="en-US" dirty="0"/>
              <a:t>Animal Notes – Optional </a:t>
            </a:r>
          </a:p>
          <a:p>
            <a:endParaRPr lang="en-US" dirty="0"/>
          </a:p>
        </p:txBody>
      </p:sp>
    </p:spTree>
    <p:extLst>
      <p:ext uri="{BB962C8B-B14F-4D97-AF65-F5344CB8AC3E}">
        <p14:creationId xmlns:p14="http://schemas.microsoft.com/office/powerpoint/2010/main" val="30903146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488" y="857251"/>
            <a:ext cx="5915025" cy="994172"/>
          </a:xfrm>
        </p:spPr>
        <p:txBody>
          <a:bodyPr/>
          <a:lstStyle/>
          <a:p>
            <a:pPr algn="ctr"/>
            <a:r>
              <a:rPr lang="en-US" dirty="0">
                <a:latin typeface="+mn-lt"/>
                <a:ea typeface="Karla" pitchFamily="2" charset="0"/>
              </a:rPr>
              <a:t>Edit/Add Rearing Box</a:t>
            </a:r>
          </a:p>
        </p:txBody>
      </p:sp>
      <p:sp>
        <p:nvSpPr>
          <p:cNvPr id="4" name="Slide Number Placeholder 3"/>
          <p:cNvSpPr>
            <a:spLocks noGrp="1"/>
          </p:cNvSpPr>
          <p:nvPr>
            <p:ph type="sldNum" sz="quarter" idx="12"/>
          </p:nvPr>
        </p:nvSpPr>
        <p:spPr/>
        <p:txBody>
          <a:bodyPr/>
          <a:lstStyle/>
          <a:p>
            <a:fld id="{D1A12E6A-C85A-496C-95D0-8B82A2649983}" type="slidenum">
              <a:rPr lang="en-US" smtClean="0"/>
              <a:t>45</a:t>
            </a:fld>
            <a:endParaRPr lang="en-US"/>
          </a:p>
        </p:txBody>
      </p:sp>
      <p:pic>
        <p:nvPicPr>
          <p:cNvPr id="6" name="Picture 5"/>
          <p:cNvPicPr>
            <a:picLocks noChangeAspect="1"/>
          </p:cNvPicPr>
          <p:nvPr/>
        </p:nvPicPr>
        <p:blipFill>
          <a:blip r:embed="rId2"/>
          <a:stretch>
            <a:fillRect/>
          </a:stretch>
        </p:blipFill>
        <p:spPr>
          <a:xfrm>
            <a:off x="1028572" y="1702263"/>
            <a:ext cx="4596011" cy="3922250"/>
          </a:xfrm>
          <a:prstGeom prst="rect">
            <a:avLst/>
          </a:prstGeom>
          <a:ln>
            <a:solidFill>
              <a:schemeClr val="tx1"/>
            </a:solidFill>
          </a:ln>
        </p:spPr>
      </p:pic>
      <p:sp>
        <p:nvSpPr>
          <p:cNvPr id="9" name="TextBox 8"/>
          <p:cNvSpPr txBox="1"/>
          <p:nvPr/>
        </p:nvSpPr>
        <p:spPr>
          <a:xfrm>
            <a:off x="5787070" y="2847220"/>
            <a:ext cx="3102741" cy="1338828"/>
          </a:xfrm>
          <a:prstGeom prst="rect">
            <a:avLst/>
          </a:prstGeom>
          <a:solidFill>
            <a:schemeClr val="accent1">
              <a:lumMod val="20000"/>
              <a:lumOff val="80000"/>
            </a:schemeClr>
          </a:solidFill>
          <a:ln>
            <a:solidFill>
              <a:schemeClr val="tx1"/>
            </a:solidFill>
          </a:ln>
        </p:spPr>
        <p:txBody>
          <a:bodyPr wrap="square" rtlCol="0">
            <a:spAutoFit/>
          </a:bodyPr>
          <a:lstStyle/>
          <a:p>
            <a:pPr marL="214313" indent="-214313">
              <a:buFont typeface="Arial" panose="020B0604020202020204" pitchFamily="34" charset="0"/>
              <a:buChar char="•"/>
            </a:pPr>
            <a:r>
              <a:rPr lang="en-US" sz="1350" b="1" dirty="0">
                <a:ea typeface="Karla" pitchFamily="2" charset="0"/>
              </a:rPr>
              <a:t>Rearing Type </a:t>
            </a:r>
            <a:r>
              <a:rPr lang="en-US" sz="1350" dirty="0">
                <a:ea typeface="Karla" pitchFamily="2" charset="0"/>
              </a:rPr>
              <a:t>and </a:t>
            </a:r>
            <a:r>
              <a:rPr lang="en-US" sz="1350" b="1" dirty="0">
                <a:ea typeface="Karla" pitchFamily="2" charset="0"/>
              </a:rPr>
              <a:t>Start Dat</a:t>
            </a:r>
            <a:r>
              <a:rPr lang="en-US" sz="1350" dirty="0">
                <a:ea typeface="Karla" pitchFamily="2" charset="0"/>
              </a:rPr>
              <a:t>e required</a:t>
            </a:r>
          </a:p>
          <a:p>
            <a:pPr marL="214313" indent="-214313">
              <a:buFont typeface="Arial" panose="020B0604020202020204" pitchFamily="34" charset="0"/>
              <a:buChar char="•"/>
            </a:pPr>
            <a:r>
              <a:rPr lang="en-US" sz="1350" b="1" dirty="0">
                <a:ea typeface="Karla" pitchFamily="2" charset="0"/>
              </a:rPr>
              <a:t>End time </a:t>
            </a:r>
            <a:r>
              <a:rPr lang="en-US" sz="1350" dirty="0">
                <a:ea typeface="Karla" pitchFamily="2" charset="0"/>
              </a:rPr>
              <a:t>is optional; all animals migrated in without end date</a:t>
            </a:r>
          </a:p>
          <a:p>
            <a:pPr marL="214313" indent="-214313">
              <a:buFont typeface="Arial" panose="020B0604020202020204" pitchFamily="34" charset="0"/>
              <a:buChar char="•"/>
            </a:pPr>
            <a:r>
              <a:rPr lang="en-US" sz="1350" b="1" dirty="0">
                <a:ea typeface="Karla" pitchFamily="2" charset="0"/>
              </a:rPr>
              <a:t>Rearing Types</a:t>
            </a:r>
            <a:r>
              <a:rPr lang="en-US" sz="1350" dirty="0">
                <a:ea typeface="Karla" pitchFamily="2" charset="0"/>
              </a:rPr>
              <a:t> uses husbandry data standards and allows for more detailed/searchable records. </a:t>
            </a:r>
          </a:p>
        </p:txBody>
      </p:sp>
    </p:spTree>
    <p:extLst>
      <p:ext uri="{BB962C8B-B14F-4D97-AF65-F5344CB8AC3E}">
        <p14:creationId xmlns:p14="http://schemas.microsoft.com/office/powerpoint/2010/main" val="26069953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a:t>Animal Detail Record Boxes</a:t>
            </a:r>
          </a:p>
        </p:txBody>
      </p:sp>
      <p:sp>
        <p:nvSpPr>
          <p:cNvPr id="4" name="Content Placeholder 3"/>
          <p:cNvSpPr>
            <a:spLocks noGrp="1"/>
          </p:cNvSpPr>
          <p:nvPr>
            <p:ph idx="1"/>
          </p:nvPr>
        </p:nvSpPr>
        <p:spPr/>
        <p:txBody>
          <a:bodyPr>
            <a:normAutofit lnSpcReduction="10000"/>
          </a:bodyPr>
          <a:lstStyle/>
          <a:p>
            <a:r>
              <a:rPr lang="en-US" dirty="0"/>
              <a:t>Transactions – Required </a:t>
            </a:r>
          </a:p>
          <a:p>
            <a:r>
              <a:rPr lang="en-US" dirty="0"/>
              <a:t>Parent – Required</a:t>
            </a:r>
          </a:p>
          <a:p>
            <a:r>
              <a:rPr lang="en-US" dirty="0"/>
              <a:t>Taxonomy – Required </a:t>
            </a:r>
          </a:p>
          <a:p>
            <a:r>
              <a:rPr lang="en-US" dirty="0"/>
              <a:t>Sex – Required</a:t>
            </a:r>
          </a:p>
          <a:p>
            <a:r>
              <a:rPr lang="en-US" dirty="0"/>
              <a:t>Rearing – Required </a:t>
            </a:r>
          </a:p>
          <a:p>
            <a:r>
              <a:rPr lang="en-US" b="1" dirty="0">
                <a:solidFill>
                  <a:srgbClr val="EAA33A"/>
                </a:solidFill>
              </a:rPr>
              <a:t>Contraception – Optional</a:t>
            </a:r>
          </a:p>
          <a:p>
            <a:r>
              <a:rPr lang="en-US" dirty="0"/>
              <a:t>Identifiers – Optional</a:t>
            </a:r>
            <a:endParaRPr lang="en-US" b="1" dirty="0">
              <a:solidFill>
                <a:srgbClr val="EAA33A"/>
              </a:solidFill>
            </a:endParaRPr>
          </a:p>
          <a:p>
            <a:r>
              <a:rPr lang="en-US" dirty="0"/>
              <a:t>UDF – Optional</a:t>
            </a:r>
          </a:p>
          <a:p>
            <a:r>
              <a:rPr lang="en-US" dirty="0"/>
              <a:t>Animal Notes – Optional </a:t>
            </a:r>
          </a:p>
          <a:p>
            <a:endParaRPr lang="en-US" dirty="0"/>
          </a:p>
        </p:txBody>
      </p:sp>
    </p:spTree>
    <p:extLst>
      <p:ext uri="{BB962C8B-B14F-4D97-AF65-F5344CB8AC3E}">
        <p14:creationId xmlns:p14="http://schemas.microsoft.com/office/powerpoint/2010/main" val="28068405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769" y="247651"/>
            <a:ext cx="6744067" cy="994172"/>
          </a:xfrm>
        </p:spPr>
        <p:txBody>
          <a:bodyPr>
            <a:normAutofit/>
          </a:bodyPr>
          <a:lstStyle/>
          <a:p>
            <a:pPr algn="ctr"/>
            <a:r>
              <a:rPr lang="en-US" dirty="0">
                <a:latin typeface="+mn-lt"/>
                <a:ea typeface="Karla" pitchFamily="2" charset="0"/>
              </a:rPr>
              <a:t>View/Edit Contraception Box</a:t>
            </a:r>
          </a:p>
        </p:txBody>
      </p:sp>
      <p:pic>
        <p:nvPicPr>
          <p:cNvPr id="5" name="Picture 4"/>
          <p:cNvPicPr>
            <a:picLocks noChangeAspect="1"/>
          </p:cNvPicPr>
          <p:nvPr/>
        </p:nvPicPr>
        <p:blipFill>
          <a:blip r:embed="rId2"/>
          <a:stretch>
            <a:fillRect/>
          </a:stretch>
        </p:blipFill>
        <p:spPr>
          <a:xfrm>
            <a:off x="423231" y="1595542"/>
            <a:ext cx="8145880" cy="928012"/>
          </a:xfrm>
          <a:prstGeom prst="rect">
            <a:avLst/>
          </a:prstGeom>
          <a:ln>
            <a:solidFill>
              <a:schemeClr val="tx1"/>
            </a:solidFill>
          </a:ln>
        </p:spPr>
      </p:pic>
      <p:pic>
        <p:nvPicPr>
          <p:cNvPr id="9" name="Picture 8"/>
          <p:cNvPicPr>
            <a:picLocks noChangeAspect="1"/>
          </p:cNvPicPr>
          <p:nvPr/>
        </p:nvPicPr>
        <p:blipFill>
          <a:blip r:embed="rId3"/>
          <a:stretch>
            <a:fillRect/>
          </a:stretch>
        </p:blipFill>
        <p:spPr>
          <a:xfrm>
            <a:off x="423231" y="2718930"/>
            <a:ext cx="3568643" cy="3086227"/>
          </a:xfrm>
          <a:prstGeom prst="rect">
            <a:avLst/>
          </a:prstGeom>
          <a:ln>
            <a:solidFill>
              <a:schemeClr val="tx1"/>
            </a:solidFill>
          </a:ln>
        </p:spPr>
      </p:pic>
      <p:sp>
        <p:nvSpPr>
          <p:cNvPr id="10" name="TextBox 9"/>
          <p:cNvSpPr txBox="1"/>
          <p:nvPr/>
        </p:nvSpPr>
        <p:spPr>
          <a:xfrm>
            <a:off x="4414108" y="3592629"/>
            <a:ext cx="3946196" cy="1338828"/>
          </a:xfrm>
          <a:prstGeom prst="rect">
            <a:avLst/>
          </a:prstGeom>
          <a:solidFill>
            <a:schemeClr val="accent1">
              <a:lumMod val="20000"/>
              <a:lumOff val="80000"/>
            </a:schemeClr>
          </a:solidFill>
          <a:ln>
            <a:solidFill>
              <a:schemeClr val="tx1"/>
            </a:solidFill>
          </a:ln>
        </p:spPr>
        <p:txBody>
          <a:bodyPr wrap="square" rtlCol="0">
            <a:spAutoFit/>
          </a:bodyPr>
          <a:lstStyle/>
          <a:p>
            <a:r>
              <a:rPr lang="en-US" sz="1350" b="1" dirty="0">
                <a:ea typeface="Karla" pitchFamily="2" charset="0"/>
              </a:rPr>
              <a:t>Method: </a:t>
            </a:r>
            <a:r>
              <a:rPr lang="en-US" sz="1350" dirty="0">
                <a:ea typeface="Karla" pitchFamily="2" charset="0"/>
              </a:rPr>
              <a:t>method of contraception – Husbandry data standards. Mandatory when entering record.</a:t>
            </a:r>
            <a:endParaRPr lang="en-US" sz="1350" b="1" dirty="0">
              <a:ea typeface="Karla" pitchFamily="2" charset="0"/>
            </a:endParaRPr>
          </a:p>
          <a:p>
            <a:r>
              <a:rPr lang="en-US" sz="1350" b="1" dirty="0">
                <a:ea typeface="Karla" pitchFamily="2" charset="0"/>
              </a:rPr>
              <a:t>Status options</a:t>
            </a:r>
            <a:r>
              <a:rPr lang="en-US" sz="1350" dirty="0">
                <a:ea typeface="Karla" pitchFamily="2" charset="0"/>
              </a:rPr>
              <a:t>: Active, Inactive, undetermined and indeterminate. Mandatory.</a:t>
            </a:r>
          </a:p>
          <a:p>
            <a:r>
              <a:rPr lang="en-US" sz="1350" b="1" dirty="0">
                <a:ea typeface="Karla" pitchFamily="2" charset="0"/>
              </a:rPr>
              <a:t>Start Date: </a:t>
            </a:r>
            <a:r>
              <a:rPr lang="en-US" sz="1350" dirty="0">
                <a:ea typeface="Karla" pitchFamily="2" charset="0"/>
              </a:rPr>
              <a:t>Date contraception started. Mandatory.</a:t>
            </a:r>
          </a:p>
          <a:p>
            <a:r>
              <a:rPr lang="en-US" sz="1350" b="1" dirty="0">
                <a:ea typeface="Karla" pitchFamily="2" charset="0"/>
              </a:rPr>
              <a:t>End Date: </a:t>
            </a:r>
            <a:r>
              <a:rPr lang="en-US" sz="1350" dirty="0">
                <a:ea typeface="Karla" pitchFamily="2" charset="0"/>
              </a:rPr>
              <a:t>Date contraception ended.</a:t>
            </a:r>
          </a:p>
        </p:txBody>
      </p:sp>
    </p:spTree>
    <p:extLst>
      <p:ext uri="{BB962C8B-B14F-4D97-AF65-F5344CB8AC3E}">
        <p14:creationId xmlns:p14="http://schemas.microsoft.com/office/powerpoint/2010/main" val="7619503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1380" y="177665"/>
            <a:ext cx="5915025" cy="994172"/>
          </a:xfrm>
        </p:spPr>
        <p:txBody>
          <a:bodyPr>
            <a:normAutofit fontScale="90000"/>
          </a:bodyPr>
          <a:lstStyle/>
          <a:p>
            <a:pPr algn="ctr"/>
            <a:r>
              <a:rPr lang="en-US" dirty="0">
                <a:latin typeface="Karla" pitchFamily="2" charset="0"/>
                <a:ea typeface="Karla" pitchFamily="2" charset="0"/>
              </a:rPr>
              <a:t>Migrating Contraception</a:t>
            </a:r>
          </a:p>
        </p:txBody>
      </p:sp>
      <p:sp>
        <p:nvSpPr>
          <p:cNvPr id="4" name="Slide Number Placeholder 3"/>
          <p:cNvSpPr>
            <a:spLocks noGrp="1"/>
          </p:cNvSpPr>
          <p:nvPr>
            <p:ph type="sldNum" sz="quarter" idx="12"/>
          </p:nvPr>
        </p:nvSpPr>
        <p:spPr/>
        <p:txBody>
          <a:bodyPr/>
          <a:lstStyle/>
          <a:p>
            <a:fld id="{D1A12E6A-C85A-496C-95D0-8B82A2649983}" type="slidenum">
              <a:rPr lang="en-US" smtClean="0"/>
              <a:t>48</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627534637"/>
              </p:ext>
            </p:extLst>
          </p:nvPr>
        </p:nvGraphicFramePr>
        <p:xfrm>
          <a:off x="945700" y="2369879"/>
          <a:ext cx="7346384" cy="3064332"/>
        </p:xfrm>
        <a:graphic>
          <a:graphicData uri="http://schemas.openxmlformats.org/drawingml/2006/table">
            <a:tbl>
              <a:tblPr firstRow="1" firstCol="1" bandRow="1">
                <a:tableStyleId>{21E4AEA4-8DFA-4A89-87EB-49C32662AFE0}</a:tableStyleId>
              </a:tblPr>
              <a:tblGrid>
                <a:gridCol w="2817085">
                  <a:extLst>
                    <a:ext uri="{9D8B030D-6E8A-4147-A177-3AD203B41FA5}">
                      <a16:colId xmlns:a16="http://schemas.microsoft.com/office/drawing/2014/main" val="4117732587"/>
                    </a:ext>
                  </a:extLst>
                </a:gridCol>
                <a:gridCol w="4529299">
                  <a:extLst>
                    <a:ext uri="{9D8B030D-6E8A-4147-A177-3AD203B41FA5}">
                      <a16:colId xmlns:a16="http://schemas.microsoft.com/office/drawing/2014/main" val="4250456746"/>
                    </a:ext>
                  </a:extLst>
                </a:gridCol>
              </a:tblGrid>
              <a:tr h="295496">
                <a:tc>
                  <a:txBody>
                    <a:bodyPr/>
                    <a:lstStyle/>
                    <a:p>
                      <a:pPr marL="0" marR="0">
                        <a:spcBef>
                          <a:spcPts val="0"/>
                        </a:spcBef>
                        <a:spcAft>
                          <a:spcPts val="0"/>
                        </a:spcAft>
                      </a:pPr>
                      <a:r>
                        <a:rPr lang="en-US" sz="1800" dirty="0">
                          <a:effectLst/>
                        </a:rPr>
                        <a:t>If SPARKS Sex value is: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dirty="0">
                          <a:effectLst/>
                        </a:rPr>
                        <a:t>ZIMS Value: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1395413"/>
                  </a:ext>
                </a:extLst>
              </a:tr>
              <a:tr h="618335">
                <a:tc>
                  <a:txBody>
                    <a:bodyPr/>
                    <a:lstStyle/>
                    <a:p>
                      <a:pPr marL="0" marR="0" algn="l">
                        <a:spcBef>
                          <a:spcPts val="0"/>
                        </a:spcBef>
                        <a:spcAft>
                          <a:spcPts val="0"/>
                        </a:spcAft>
                      </a:pPr>
                      <a:r>
                        <a:rPr lang="en-US" sz="1800" dirty="0">
                          <a:effectLst/>
                        </a:rPr>
                        <a:t>Neutered Male (2)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rPr>
                        <a:t>Method: Medical method – surgical</a:t>
                      </a:r>
                    </a:p>
                    <a:p>
                      <a:pPr marL="0" marR="0">
                        <a:lnSpc>
                          <a:spcPct val="107000"/>
                        </a:lnSpc>
                        <a:spcBef>
                          <a:spcPts val="0"/>
                        </a:spcBef>
                        <a:spcAft>
                          <a:spcPts val="0"/>
                        </a:spcAft>
                      </a:pPr>
                      <a:r>
                        <a:rPr lang="en-US" sz="1800" dirty="0">
                          <a:effectLst/>
                        </a:rPr>
                        <a:t>Status: Active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5645418"/>
                  </a:ext>
                </a:extLst>
              </a:tr>
              <a:tr h="618335">
                <a:tc>
                  <a:txBody>
                    <a:bodyPr/>
                    <a:lstStyle/>
                    <a:p>
                      <a:pPr marL="0" marR="0" algn="l">
                        <a:spcBef>
                          <a:spcPts val="0"/>
                        </a:spcBef>
                        <a:spcAft>
                          <a:spcPts val="0"/>
                        </a:spcAft>
                      </a:pPr>
                      <a:r>
                        <a:rPr lang="en-US" sz="1800" dirty="0">
                          <a:effectLst/>
                        </a:rPr>
                        <a:t>Neutered Female (3)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rPr>
                        <a:t>Method: Medical method – surgical</a:t>
                      </a:r>
                    </a:p>
                    <a:p>
                      <a:pPr marL="0" marR="0">
                        <a:lnSpc>
                          <a:spcPct val="107000"/>
                        </a:lnSpc>
                        <a:spcBef>
                          <a:spcPts val="0"/>
                        </a:spcBef>
                        <a:spcAft>
                          <a:spcPts val="0"/>
                        </a:spcAft>
                      </a:pPr>
                      <a:r>
                        <a:rPr lang="en-US" sz="1800" dirty="0">
                          <a:effectLst/>
                        </a:rPr>
                        <a:t>Status: Active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2302730"/>
                  </a:ext>
                </a:extLst>
              </a:tr>
              <a:tr h="618335">
                <a:tc>
                  <a:txBody>
                    <a:bodyPr/>
                    <a:lstStyle/>
                    <a:p>
                      <a:pPr marL="0" marR="0" algn="l">
                        <a:spcBef>
                          <a:spcPts val="0"/>
                        </a:spcBef>
                        <a:spcAft>
                          <a:spcPts val="0"/>
                        </a:spcAft>
                      </a:pPr>
                      <a:r>
                        <a:rPr lang="en-US" sz="1800" dirty="0" err="1">
                          <a:effectLst/>
                        </a:rPr>
                        <a:t>Contracepted</a:t>
                      </a:r>
                      <a:r>
                        <a:rPr lang="en-US" sz="1800" dirty="0">
                          <a:effectLst/>
                        </a:rPr>
                        <a:t> Male (6)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800" dirty="0">
                          <a:effectLst/>
                        </a:rPr>
                        <a:t>Method: Medical method – hormonal</a:t>
                      </a:r>
                    </a:p>
                    <a:p>
                      <a:pPr marL="0" marR="0">
                        <a:lnSpc>
                          <a:spcPct val="107000"/>
                        </a:lnSpc>
                        <a:spcBef>
                          <a:spcPts val="0"/>
                        </a:spcBef>
                        <a:spcAft>
                          <a:spcPts val="0"/>
                        </a:spcAft>
                      </a:pPr>
                      <a:r>
                        <a:rPr lang="en-US" sz="1800" dirty="0">
                          <a:effectLst/>
                        </a:rPr>
                        <a:t>Status: Active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3949459"/>
                  </a:ext>
                </a:extLst>
              </a:tr>
              <a:tr h="618335">
                <a:tc>
                  <a:txBody>
                    <a:bodyPr/>
                    <a:lstStyle/>
                    <a:p>
                      <a:pPr marL="0" marR="0" algn="l">
                        <a:spcBef>
                          <a:spcPts val="0"/>
                        </a:spcBef>
                        <a:spcAft>
                          <a:spcPts val="0"/>
                        </a:spcAft>
                      </a:pPr>
                      <a:r>
                        <a:rPr lang="en-US" sz="1800" dirty="0" err="1">
                          <a:effectLst/>
                        </a:rPr>
                        <a:t>Contracepted</a:t>
                      </a:r>
                      <a:r>
                        <a:rPr lang="en-US" sz="1800" dirty="0">
                          <a:effectLst/>
                        </a:rPr>
                        <a:t> Female (7)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rPr>
                        <a:t>Method: Medical method – hormonal</a:t>
                      </a:r>
                    </a:p>
                    <a:p>
                      <a:pPr marL="0" marR="0">
                        <a:lnSpc>
                          <a:spcPct val="107000"/>
                        </a:lnSpc>
                        <a:spcBef>
                          <a:spcPts val="0"/>
                        </a:spcBef>
                        <a:spcAft>
                          <a:spcPts val="0"/>
                        </a:spcAft>
                      </a:pPr>
                      <a:r>
                        <a:rPr lang="en-US" sz="1800" dirty="0">
                          <a:effectLst/>
                        </a:rPr>
                        <a:t>Status: Active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906111"/>
                  </a:ext>
                </a:extLst>
              </a:tr>
              <a:tr h="295496">
                <a:tc>
                  <a:txBody>
                    <a:bodyPr/>
                    <a:lstStyle/>
                    <a:p>
                      <a:pPr marL="0" marR="0" algn="l">
                        <a:spcBef>
                          <a:spcPts val="0"/>
                        </a:spcBef>
                        <a:spcAft>
                          <a:spcPts val="0"/>
                        </a:spcAft>
                      </a:pPr>
                      <a:r>
                        <a:rPr lang="en-US" sz="1800" dirty="0">
                          <a:effectLst/>
                        </a:rPr>
                        <a:t>All other values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dirty="0">
                          <a:effectLst/>
                        </a:rPr>
                        <a:t>No value recorded in the Contraception box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9580832"/>
                  </a:ext>
                </a:extLst>
              </a:tr>
            </a:tbl>
          </a:graphicData>
        </a:graphic>
      </p:graphicFrame>
      <p:sp>
        <p:nvSpPr>
          <p:cNvPr id="3" name="TextBox 2"/>
          <p:cNvSpPr txBox="1"/>
          <p:nvPr/>
        </p:nvSpPr>
        <p:spPr>
          <a:xfrm>
            <a:off x="1062930" y="1183089"/>
            <a:ext cx="6729047" cy="923330"/>
          </a:xfrm>
          <a:prstGeom prst="rect">
            <a:avLst/>
          </a:prstGeom>
          <a:noFill/>
        </p:spPr>
        <p:txBody>
          <a:bodyPr wrap="square" rtlCol="0">
            <a:spAutoFit/>
          </a:bodyPr>
          <a:lstStyle/>
          <a:p>
            <a:r>
              <a:rPr lang="en-US" dirty="0"/>
              <a:t>During migration, reproductive status for animals is mapped to the contraception record in ZIMS. Below documents how reproductive status in SPARKS is populated in ZIMS after migration.</a:t>
            </a:r>
          </a:p>
        </p:txBody>
      </p:sp>
    </p:spTree>
    <p:extLst>
      <p:ext uri="{BB962C8B-B14F-4D97-AF65-F5344CB8AC3E}">
        <p14:creationId xmlns:p14="http://schemas.microsoft.com/office/powerpoint/2010/main" val="29272282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a:t>Animal Detail Record Boxes</a:t>
            </a:r>
          </a:p>
        </p:txBody>
      </p:sp>
      <p:sp>
        <p:nvSpPr>
          <p:cNvPr id="4" name="Content Placeholder 3"/>
          <p:cNvSpPr>
            <a:spLocks noGrp="1"/>
          </p:cNvSpPr>
          <p:nvPr>
            <p:ph idx="1"/>
          </p:nvPr>
        </p:nvSpPr>
        <p:spPr/>
        <p:txBody>
          <a:bodyPr>
            <a:normAutofit lnSpcReduction="10000"/>
          </a:bodyPr>
          <a:lstStyle/>
          <a:p>
            <a:r>
              <a:rPr lang="en-US" dirty="0"/>
              <a:t>Transactions – Required </a:t>
            </a:r>
          </a:p>
          <a:p>
            <a:r>
              <a:rPr lang="en-US" dirty="0"/>
              <a:t>Parent – Required</a:t>
            </a:r>
          </a:p>
          <a:p>
            <a:r>
              <a:rPr lang="en-US" dirty="0"/>
              <a:t>Taxonomy – Required </a:t>
            </a:r>
          </a:p>
          <a:p>
            <a:r>
              <a:rPr lang="en-US" dirty="0"/>
              <a:t>Sex – Required</a:t>
            </a:r>
          </a:p>
          <a:p>
            <a:r>
              <a:rPr lang="en-US" dirty="0"/>
              <a:t>Rearing – Required </a:t>
            </a:r>
          </a:p>
          <a:p>
            <a:r>
              <a:rPr lang="en-US" dirty="0"/>
              <a:t>Contraception – Optional</a:t>
            </a:r>
          </a:p>
          <a:p>
            <a:r>
              <a:rPr lang="en-US" b="1" dirty="0">
                <a:solidFill>
                  <a:srgbClr val="EAA33A"/>
                </a:solidFill>
              </a:rPr>
              <a:t>Identifiers – Optional</a:t>
            </a:r>
          </a:p>
          <a:p>
            <a:r>
              <a:rPr lang="en-US" dirty="0"/>
              <a:t>UDF – Optional</a:t>
            </a:r>
          </a:p>
          <a:p>
            <a:r>
              <a:rPr lang="en-US" dirty="0"/>
              <a:t>Animal Notes – Optional </a:t>
            </a:r>
          </a:p>
          <a:p>
            <a:endParaRPr lang="en-US" dirty="0"/>
          </a:p>
        </p:txBody>
      </p:sp>
    </p:spTree>
    <p:extLst>
      <p:ext uri="{BB962C8B-B14F-4D97-AF65-F5344CB8AC3E}">
        <p14:creationId xmlns:p14="http://schemas.microsoft.com/office/powerpoint/2010/main" val="3151995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31725" y="-8296"/>
            <a:ext cx="7886700" cy="1325563"/>
          </a:xfrm>
        </p:spPr>
        <p:txBody>
          <a:bodyPr/>
          <a:lstStyle/>
          <a:p>
            <a:r>
              <a:rPr lang="en-US" dirty="0"/>
              <a:t>Grid Box Preferences</a:t>
            </a:r>
          </a:p>
        </p:txBody>
      </p:sp>
      <p:pic>
        <p:nvPicPr>
          <p:cNvPr id="5" name="Picture 4"/>
          <p:cNvPicPr>
            <a:picLocks noChangeAspect="1"/>
          </p:cNvPicPr>
          <p:nvPr/>
        </p:nvPicPr>
        <p:blipFill rotWithShape="1">
          <a:blip r:embed="rId2"/>
          <a:srcRect r="9856"/>
          <a:stretch/>
        </p:blipFill>
        <p:spPr>
          <a:xfrm>
            <a:off x="1148103" y="3997036"/>
            <a:ext cx="2183916" cy="2371757"/>
          </a:xfrm>
          <a:prstGeom prst="rect">
            <a:avLst/>
          </a:prstGeom>
          <a:ln>
            <a:solidFill>
              <a:schemeClr val="tx1"/>
            </a:solidFill>
          </a:ln>
        </p:spPr>
      </p:pic>
      <p:sp>
        <p:nvSpPr>
          <p:cNvPr id="6" name="TextBox 5"/>
          <p:cNvSpPr txBox="1"/>
          <p:nvPr/>
        </p:nvSpPr>
        <p:spPr>
          <a:xfrm>
            <a:off x="4066310" y="1317267"/>
            <a:ext cx="4772890" cy="3785652"/>
          </a:xfrm>
          <a:prstGeom prst="rect">
            <a:avLst/>
          </a:prstGeom>
          <a:solidFill>
            <a:schemeClr val="accent1">
              <a:lumMod val="20000"/>
              <a:lumOff val="80000"/>
            </a:schemeClr>
          </a:solidFill>
          <a:ln>
            <a:solidFill>
              <a:schemeClr val="tx1"/>
            </a:solidFill>
          </a:ln>
        </p:spPr>
        <p:txBody>
          <a:bodyPr wrap="square" rtlCol="0">
            <a:spAutoFit/>
          </a:bodyPr>
          <a:lstStyle/>
          <a:p>
            <a:r>
              <a:rPr lang="en-US" sz="2000" dirty="0"/>
              <a:t>To set the event boxes as expanded by default follow the following steps:</a:t>
            </a:r>
          </a:p>
          <a:p>
            <a:endParaRPr lang="en-US" sz="2000" dirty="0"/>
          </a:p>
          <a:p>
            <a:r>
              <a:rPr lang="en-US" sz="2000" dirty="0"/>
              <a:t>In the main ZIMS screen, select My Preferences </a:t>
            </a:r>
            <a:r>
              <a:rPr lang="en-US" sz="2000" dirty="0">
                <a:sym typeface="Wingdings" panose="05000000000000000000" pitchFamily="2" charset="2"/>
              </a:rPr>
              <a:t></a:t>
            </a:r>
            <a:r>
              <a:rPr lang="en-US" sz="2000" dirty="0"/>
              <a:t>Application</a:t>
            </a:r>
          </a:p>
          <a:p>
            <a:r>
              <a:rPr lang="en-US" sz="2000" dirty="0"/>
              <a:t>Preferences </a:t>
            </a:r>
            <a:r>
              <a:rPr lang="en-US" sz="2000" dirty="0">
                <a:sym typeface="Wingdings" panose="05000000000000000000" pitchFamily="2" charset="2"/>
              </a:rPr>
              <a:t></a:t>
            </a:r>
            <a:r>
              <a:rPr lang="en-US" sz="2000" dirty="0"/>
              <a:t> check the box for studbooks</a:t>
            </a:r>
            <a:r>
              <a:rPr lang="en-US" sz="2000" dirty="0">
                <a:sym typeface="Wingdings" panose="05000000000000000000" pitchFamily="2" charset="2"/>
              </a:rPr>
              <a:t></a:t>
            </a:r>
            <a:r>
              <a:rPr lang="en-US" sz="2000" dirty="0"/>
              <a:t> save </a:t>
            </a:r>
          </a:p>
          <a:p>
            <a:endParaRPr lang="en-US" sz="2000" dirty="0"/>
          </a:p>
          <a:p>
            <a:r>
              <a:rPr lang="en-US" sz="2000" dirty="0"/>
              <a:t>Opening all event module boxes in Studbooks will expand all boxes automatically and user will not have to individually open the boxes.</a:t>
            </a:r>
          </a:p>
        </p:txBody>
      </p:sp>
      <p:sp>
        <p:nvSpPr>
          <p:cNvPr id="2" name="Slide Number Placeholder 1"/>
          <p:cNvSpPr>
            <a:spLocks noGrp="1"/>
          </p:cNvSpPr>
          <p:nvPr>
            <p:ph type="sldNum" sz="quarter" idx="12"/>
          </p:nvPr>
        </p:nvSpPr>
        <p:spPr/>
        <p:txBody>
          <a:bodyPr/>
          <a:lstStyle/>
          <a:p>
            <a:fld id="{D1A12E6A-C85A-496C-95D0-8B82A2649983}" type="slidenum">
              <a:rPr lang="en-US" smtClean="0"/>
              <a:t>5</a:t>
            </a:fld>
            <a:endParaRPr lang="en-US"/>
          </a:p>
        </p:txBody>
      </p:sp>
      <p:pic>
        <p:nvPicPr>
          <p:cNvPr id="8" name="Picture 7"/>
          <p:cNvPicPr>
            <a:picLocks noChangeAspect="1"/>
          </p:cNvPicPr>
          <p:nvPr/>
        </p:nvPicPr>
        <p:blipFill>
          <a:blip r:embed="rId3"/>
          <a:stretch>
            <a:fillRect/>
          </a:stretch>
        </p:blipFill>
        <p:spPr>
          <a:xfrm>
            <a:off x="573232" y="1227819"/>
            <a:ext cx="3215986" cy="2652818"/>
          </a:xfrm>
          <a:prstGeom prst="rect">
            <a:avLst/>
          </a:prstGeom>
          <a:ln>
            <a:solidFill>
              <a:schemeClr val="tx1"/>
            </a:solidFill>
          </a:ln>
        </p:spPr>
      </p:pic>
    </p:spTree>
    <p:extLst>
      <p:ext uri="{BB962C8B-B14F-4D97-AF65-F5344CB8AC3E}">
        <p14:creationId xmlns:p14="http://schemas.microsoft.com/office/powerpoint/2010/main" val="7540529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0082" y="161269"/>
            <a:ext cx="5915025" cy="994172"/>
          </a:xfrm>
        </p:spPr>
        <p:txBody>
          <a:bodyPr/>
          <a:lstStyle/>
          <a:p>
            <a:pPr algn="ctr"/>
            <a:r>
              <a:rPr lang="en-US" dirty="0">
                <a:latin typeface="+mn-lt"/>
                <a:ea typeface="Karla" pitchFamily="2" charset="0"/>
              </a:rPr>
              <a:t>View Identifier Box</a:t>
            </a:r>
          </a:p>
        </p:txBody>
      </p:sp>
      <p:pic>
        <p:nvPicPr>
          <p:cNvPr id="6" name="Content Placeholder 5"/>
          <p:cNvPicPr>
            <a:picLocks noGrp="1" noChangeAspect="1"/>
          </p:cNvPicPr>
          <p:nvPr>
            <p:ph idx="1"/>
          </p:nvPr>
        </p:nvPicPr>
        <p:blipFill>
          <a:blip r:embed="rId2"/>
          <a:stretch>
            <a:fillRect/>
          </a:stretch>
        </p:blipFill>
        <p:spPr>
          <a:xfrm>
            <a:off x="713948" y="2237757"/>
            <a:ext cx="7934357" cy="2152940"/>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D1A12E6A-C85A-496C-95D0-8B82A2649983}" type="slidenum">
              <a:rPr lang="en-US" smtClean="0"/>
              <a:t>50</a:t>
            </a:fld>
            <a:endParaRPr lang="en-US"/>
          </a:p>
        </p:txBody>
      </p:sp>
      <p:sp>
        <p:nvSpPr>
          <p:cNvPr id="5" name="TextBox 4"/>
          <p:cNvSpPr txBox="1"/>
          <p:nvPr/>
        </p:nvSpPr>
        <p:spPr>
          <a:xfrm>
            <a:off x="956641" y="1155441"/>
            <a:ext cx="7448973" cy="830997"/>
          </a:xfrm>
          <a:prstGeom prst="rect">
            <a:avLst/>
          </a:prstGeom>
          <a:solidFill>
            <a:schemeClr val="accent1">
              <a:lumMod val="20000"/>
              <a:lumOff val="80000"/>
            </a:schemeClr>
          </a:solidFill>
          <a:ln>
            <a:solidFill>
              <a:schemeClr val="tx1"/>
            </a:solidFill>
          </a:ln>
        </p:spPr>
        <p:txBody>
          <a:bodyPr wrap="square" rtlCol="0">
            <a:spAutoFit/>
          </a:bodyPr>
          <a:lstStyle/>
          <a:p>
            <a:pPr marL="214313" indent="-214313">
              <a:buFont typeface="Arial" panose="020B0604020202020204" pitchFamily="34" charset="0"/>
              <a:buChar char="•"/>
            </a:pPr>
            <a:r>
              <a:rPr lang="en-US" sz="1600" dirty="0">
                <a:ea typeface="Karla" pitchFamily="2" charset="0"/>
              </a:rPr>
              <a:t>All animal linked to Husbandry animals will automatically display all identifiers entered by institution.</a:t>
            </a:r>
          </a:p>
          <a:p>
            <a:pPr marL="557213" lvl="1" indent="-214313">
              <a:buFont typeface="Arial" panose="020B0604020202020204" pitchFamily="34" charset="0"/>
              <a:buChar char="•"/>
            </a:pPr>
            <a:r>
              <a:rPr lang="en-US" sz="1600" dirty="0">
                <a:ea typeface="Karla" pitchFamily="2" charset="0"/>
              </a:rPr>
              <a:t>User will not have to enter these identifiers! </a:t>
            </a:r>
          </a:p>
        </p:txBody>
      </p:sp>
      <p:sp>
        <p:nvSpPr>
          <p:cNvPr id="7" name="TextBox 6"/>
          <p:cNvSpPr txBox="1"/>
          <p:nvPr/>
        </p:nvSpPr>
        <p:spPr>
          <a:xfrm>
            <a:off x="1905030" y="4418510"/>
            <a:ext cx="5165127" cy="1323439"/>
          </a:xfrm>
          <a:prstGeom prst="rect">
            <a:avLst/>
          </a:prstGeom>
          <a:solidFill>
            <a:schemeClr val="accent1">
              <a:lumMod val="20000"/>
              <a:lumOff val="80000"/>
            </a:schemeClr>
          </a:solidFill>
          <a:ln>
            <a:solidFill>
              <a:schemeClr val="tx1"/>
            </a:solidFill>
          </a:ln>
        </p:spPr>
        <p:txBody>
          <a:bodyPr wrap="square" rtlCol="0">
            <a:spAutoFit/>
          </a:bodyPr>
          <a:lstStyle/>
          <a:p>
            <a:r>
              <a:rPr lang="en-US" sz="1600" dirty="0">
                <a:ea typeface="Karla" pitchFamily="2" charset="0"/>
              </a:rPr>
              <a:t>Following Husbandry business rules, there are three types of Identifiers:</a:t>
            </a:r>
          </a:p>
          <a:p>
            <a:pPr marL="214313" indent="-214313">
              <a:buFont typeface="Arial" panose="020B0604020202020204" pitchFamily="34" charset="0"/>
              <a:buChar char="•"/>
            </a:pPr>
            <a:r>
              <a:rPr lang="en-US" sz="1600" b="1" dirty="0">
                <a:ea typeface="Karla" pitchFamily="2" charset="0"/>
              </a:rPr>
              <a:t>Physical Identifier</a:t>
            </a:r>
            <a:r>
              <a:rPr lang="en-US" sz="1600" dirty="0">
                <a:ea typeface="Karla" pitchFamily="2" charset="0"/>
              </a:rPr>
              <a:t>: Band, Tattoo, Marking, etc.</a:t>
            </a:r>
          </a:p>
          <a:p>
            <a:pPr marL="214313" indent="-214313">
              <a:buFont typeface="Arial" panose="020B0604020202020204" pitchFamily="34" charset="0"/>
              <a:buChar char="•"/>
            </a:pPr>
            <a:r>
              <a:rPr lang="en-US" sz="1600" b="1" dirty="0">
                <a:ea typeface="Karla" pitchFamily="2" charset="0"/>
              </a:rPr>
              <a:t>Logical Identifier: </a:t>
            </a:r>
            <a:r>
              <a:rPr lang="en-US" sz="1600" dirty="0">
                <a:ea typeface="Karla" pitchFamily="2" charset="0"/>
              </a:rPr>
              <a:t>Local ID, Cohort #, House Name, etc.</a:t>
            </a:r>
          </a:p>
          <a:p>
            <a:pPr marL="214313" indent="-214313">
              <a:buFont typeface="Arial" panose="020B0604020202020204" pitchFamily="34" charset="0"/>
              <a:buChar char="•"/>
            </a:pPr>
            <a:r>
              <a:rPr lang="en-US" sz="1600" b="1" dirty="0">
                <a:ea typeface="Karla" pitchFamily="2" charset="0"/>
              </a:rPr>
              <a:t>Transponder </a:t>
            </a:r>
          </a:p>
        </p:txBody>
      </p:sp>
    </p:spTree>
    <p:extLst>
      <p:ext uri="{BB962C8B-B14F-4D97-AF65-F5344CB8AC3E}">
        <p14:creationId xmlns:p14="http://schemas.microsoft.com/office/powerpoint/2010/main" val="2642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980" y="294544"/>
            <a:ext cx="7920110" cy="994172"/>
          </a:xfrm>
        </p:spPr>
        <p:txBody>
          <a:bodyPr>
            <a:normAutofit/>
          </a:bodyPr>
          <a:lstStyle/>
          <a:p>
            <a:pPr algn="ctr"/>
            <a:r>
              <a:rPr lang="en-US" dirty="0">
                <a:latin typeface="+mn-lt"/>
                <a:ea typeface="Karla" pitchFamily="2" charset="0"/>
              </a:rPr>
              <a:t>Edit/Add Physical Identifiers</a:t>
            </a:r>
          </a:p>
        </p:txBody>
      </p:sp>
      <p:pic>
        <p:nvPicPr>
          <p:cNvPr id="5" name="Content Placeholder 4"/>
          <p:cNvPicPr>
            <a:picLocks noGrp="1" noChangeAspect="1"/>
          </p:cNvPicPr>
          <p:nvPr>
            <p:ph idx="1"/>
          </p:nvPr>
        </p:nvPicPr>
        <p:blipFill>
          <a:blip r:embed="rId2"/>
          <a:stretch>
            <a:fillRect/>
          </a:stretch>
        </p:blipFill>
        <p:spPr>
          <a:xfrm>
            <a:off x="443372" y="1937869"/>
            <a:ext cx="3671429" cy="2635715"/>
          </a:xfrm>
          <a:prstGeom prst="rect">
            <a:avLst/>
          </a:prstGeom>
          <a:ln>
            <a:solidFill>
              <a:schemeClr val="tx1"/>
            </a:solidFill>
          </a:ln>
        </p:spPr>
      </p:pic>
      <p:sp>
        <p:nvSpPr>
          <p:cNvPr id="16" name="TextBox 15"/>
          <p:cNvSpPr txBox="1"/>
          <p:nvPr/>
        </p:nvSpPr>
        <p:spPr>
          <a:xfrm>
            <a:off x="4114801" y="2066939"/>
            <a:ext cx="4779485" cy="2377574"/>
          </a:xfrm>
          <a:prstGeom prst="rect">
            <a:avLst/>
          </a:prstGeom>
          <a:solidFill>
            <a:schemeClr val="accent1">
              <a:lumMod val="20000"/>
              <a:lumOff val="80000"/>
            </a:schemeClr>
          </a:solidFill>
          <a:ln>
            <a:solidFill>
              <a:schemeClr val="tx1"/>
            </a:solidFill>
          </a:ln>
        </p:spPr>
        <p:txBody>
          <a:bodyPr wrap="square" rtlCol="0">
            <a:spAutoFit/>
          </a:bodyPr>
          <a:lstStyle/>
          <a:p>
            <a:r>
              <a:rPr lang="en-US" sz="1350" b="1" dirty="0">
                <a:ea typeface="Karla" pitchFamily="2" charset="0"/>
              </a:rPr>
              <a:t>Mandatory Fields:</a:t>
            </a:r>
          </a:p>
          <a:p>
            <a:pPr marL="214313" indent="-214313">
              <a:buFont typeface="Arial" panose="020B0604020202020204" pitchFamily="34" charset="0"/>
              <a:buChar char="•"/>
            </a:pPr>
            <a:r>
              <a:rPr lang="en-US" sz="1350" b="1" dirty="0">
                <a:ea typeface="Karla" pitchFamily="2" charset="0"/>
              </a:rPr>
              <a:t>Effective Date: </a:t>
            </a:r>
            <a:r>
              <a:rPr lang="en-US" sz="1350" dirty="0">
                <a:ea typeface="Karla" pitchFamily="2" charset="0"/>
              </a:rPr>
              <a:t>Date identifier became in use.</a:t>
            </a:r>
          </a:p>
          <a:p>
            <a:pPr marL="214313" indent="-214313">
              <a:buFont typeface="Arial" panose="020B0604020202020204" pitchFamily="34" charset="0"/>
              <a:buChar char="•"/>
            </a:pPr>
            <a:r>
              <a:rPr lang="en-US" sz="1350" b="1" dirty="0">
                <a:ea typeface="Karla" pitchFamily="2" charset="0"/>
              </a:rPr>
              <a:t>Identifier type: </a:t>
            </a:r>
            <a:r>
              <a:rPr lang="en-US" sz="1350" dirty="0">
                <a:ea typeface="Karla" pitchFamily="2" charset="0"/>
              </a:rPr>
              <a:t>Band, notch, etc. </a:t>
            </a:r>
          </a:p>
          <a:p>
            <a:pPr marL="214313" indent="-214313">
              <a:buFont typeface="Arial" panose="020B0604020202020204" pitchFamily="34" charset="0"/>
              <a:buChar char="•"/>
            </a:pPr>
            <a:r>
              <a:rPr lang="en-US" sz="1350" b="1" dirty="0">
                <a:ea typeface="Karla" pitchFamily="2" charset="0"/>
              </a:rPr>
              <a:t>Status: </a:t>
            </a:r>
            <a:r>
              <a:rPr lang="en-US" sz="1350" dirty="0">
                <a:ea typeface="Karla" pitchFamily="2" charset="0"/>
              </a:rPr>
              <a:t>Active, inactive, removed, damaged, etc. </a:t>
            </a:r>
          </a:p>
          <a:p>
            <a:pPr marL="214313" indent="-214313">
              <a:buFont typeface="Arial" panose="020B0604020202020204" pitchFamily="34" charset="0"/>
              <a:buChar char="•"/>
            </a:pPr>
            <a:r>
              <a:rPr lang="en-US" sz="1350" b="1" dirty="0">
                <a:ea typeface="Karla" pitchFamily="2" charset="0"/>
              </a:rPr>
              <a:t>Identifier: </a:t>
            </a:r>
            <a:r>
              <a:rPr lang="en-US" sz="1350" dirty="0">
                <a:ea typeface="Karla" pitchFamily="2" charset="0"/>
              </a:rPr>
              <a:t>Text field for user to enter identifier. </a:t>
            </a:r>
          </a:p>
          <a:p>
            <a:pPr marL="214313" indent="-214313">
              <a:buFont typeface="Arial" panose="020B0604020202020204" pitchFamily="34" charset="0"/>
              <a:buChar char="•"/>
            </a:pPr>
            <a:r>
              <a:rPr lang="en-US" sz="1350" b="1" dirty="0">
                <a:ea typeface="Karla" pitchFamily="2" charset="0"/>
              </a:rPr>
              <a:t>Institution: </a:t>
            </a:r>
            <a:r>
              <a:rPr lang="en-US" sz="1350" dirty="0">
                <a:ea typeface="Karla" pitchFamily="2" charset="0"/>
              </a:rPr>
              <a:t>Institution associated with identifier. </a:t>
            </a:r>
          </a:p>
          <a:p>
            <a:endParaRPr lang="en-US" sz="1350" dirty="0">
              <a:ea typeface="Karla" pitchFamily="2" charset="0"/>
            </a:endParaRPr>
          </a:p>
          <a:p>
            <a:r>
              <a:rPr lang="en-US" sz="1350" b="1" dirty="0">
                <a:ea typeface="Karla" pitchFamily="2" charset="0"/>
              </a:rPr>
              <a:t>Optional Fields:</a:t>
            </a:r>
          </a:p>
          <a:p>
            <a:pPr marL="214313" indent="-214313">
              <a:buFont typeface="Arial" panose="020B0604020202020204" pitchFamily="34" charset="0"/>
              <a:buChar char="•"/>
            </a:pPr>
            <a:r>
              <a:rPr lang="en-US" sz="1350" b="1" dirty="0">
                <a:ea typeface="Karla" pitchFamily="2" charset="0"/>
              </a:rPr>
              <a:t>On-Animal Location: </a:t>
            </a:r>
            <a:r>
              <a:rPr lang="en-US" sz="1350" dirty="0">
                <a:ea typeface="Karla" pitchFamily="2" charset="0"/>
              </a:rPr>
              <a:t>anatomical site (ear, </a:t>
            </a:r>
            <a:r>
              <a:rPr lang="en-US" sz="1350" dirty="0" err="1">
                <a:ea typeface="Karla" pitchFamily="2" charset="0"/>
              </a:rPr>
              <a:t>interscapular</a:t>
            </a:r>
            <a:r>
              <a:rPr lang="en-US" sz="1350" dirty="0">
                <a:ea typeface="Karla" pitchFamily="2" charset="0"/>
              </a:rPr>
              <a:t>, etc.). </a:t>
            </a:r>
          </a:p>
          <a:p>
            <a:pPr marL="214313" indent="-214313">
              <a:buFont typeface="Arial" panose="020B0604020202020204" pitchFamily="34" charset="0"/>
              <a:buChar char="•"/>
            </a:pPr>
            <a:r>
              <a:rPr lang="en-US" sz="1350" b="1" dirty="0">
                <a:ea typeface="Karla" pitchFamily="2" charset="0"/>
              </a:rPr>
              <a:t>Description: </a:t>
            </a:r>
            <a:r>
              <a:rPr lang="en-US" sz="1350" dirty="0">
                <a:ea typeface="Karla" pitchFamily="2" charset="0"/>
              </a:rPr>
              <a:t>Anatomical Direction (dorsal, distal, left, etc.). </a:t>
            </a:r>
          </a:p>
          <a:p>
            <a:pPr marL="214313" indent="-214313">
              <a:buFont typeface="Arial" panose="020B0604020202020204" pitchFamily="34" charset="0"/>
              <a:buChar char="•"/>
            </a:pPr>
            <a:r>
              <a:rPr lang="en-US" sz="1350" b="1" dirty="0">
                <a:ea typeface="Karla" pitchFamily="2" charset="0"/>
              </a:rPr>
              <a:t>Notes: </a:t>
            </a:r>
            <a:r>
              <a:rPr lang="en-US" sz="1350" dirty="0">
                <a:ea typeface="Karla" pitchFamily="2" charset="0"/>
              </a:rPr>
              <a:t>Connected to Animal Notes. </a:t>
            </a:r>
            <a:endParaRPr lang="en-US" sz="1350" b="1" dirty="0">
              <a:ea typeface="Karla" pitchFamily="2" charset="0"/>
            </a:endParaRPr>
          </a:p>
        </p:txBody>
      </p:sp>
    </p:spTree>
    <p:extLst>
      <p:ext uri="{BB962C8B-B14F-4D97-AF65-F5344CB8AC3E}">
        <p14:creationId xmlns:p14="http://schemas.microsoft.com/office/powerpoint/2010/main" val="117466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4827" y="298736"/>
            <a:ext cx="5915025" cy="994172"/>
          </a:xfrm>
        </p:spPr>
        <p:txBody>
          <a:bodyPr>
            <a:normAutofit fontScale="90000"/>
          </a:bodyPr>
          <a:lstStyle/>
          <a:p>
            <a:pPr algn="ctr"/>
            <a:r>
              <a:rPr lang="en-US" dirty="0">
                <a:latin typeface="+mn-lt"/>
                <a:ea typeface="Karla" pitchFamily="2" charset="0"/>
              </a:rPr>
              <a:t>Edit/Add Logical Identifiers</a:t>
            </a:r>
          </a:p>
        </p:txBody>
      </p:sp>
      <p:sp>
        <p:nvSpPr>
          <p:cNvPr id="4" name="Slide Number Placeholder 3"/>
          <p:cNvSpPr>
            <a:spLocks noGrp="1"/>
          </p:cNvSpPr>
          <p:nvPr>
            <p:ph type="sldNum" sz="quarter" idx="12"/>
          </p:nvPr>
        </p:nvSpPr>
        <p:spPr/>
        <p:txBody>
          <a:bodyPr/>
          <a:lstStyle/>
          <a:p>
            <a:fld id="{D1A12E6A-C85A-496C-95D0-8B82A2649983}" type="slidenum">
              <a:rPr lang="en-US" smtClean="0"/>
              <a:t>52</a:t>
            </a:fld>
            <a:endParaRPr lang="en-US"/>
          </a:p>
        </p:txBody>
      </p:sp>
      <p:pic>
        <p:nvPicPr>
          <p:cNvPr id="6" name="Picture 5"/>
          <p:cNvPicPr>
            <a:picLocks noChangeAspect="1"/>
          </p:cNvPicPr>
          <p:nvPr/>
        </p:nvPicPr>
        <p:blipFill>
          <a:blip r:embed="rId2"/>
          <a:stretch>
            <a:fillRect/>
          </a:stretch>
        </p:blipFill>
        <p:spPr>
          <a:xfrm>
            <a:off x="210401" y="2268825"/>
            <a:ext cx="4204620" cy="2350801"/>
          </a:xfrm>
          <a:prstGeom prst="rect">
            <a:avLst/>
          </a:prstGeom>
          <a:ln>
            <a:solidFill>
              <a:schemeClr val="tx1"/>
            </a:solidFill>
          </a:ln>
        </p:spPr>
      </p:pic>
      <p:sp>
        <p:nvSpPr>
          <p:cNvPr id="16" name="TextBox 15"/>
          <p:cNvSpPr txBox="1"/>
          <p:nvPr/>
        </p:nvSpPr>
        <p:spPr>
          <a:xfrm>
            <a:off x="4774091" y="2436628"/>
            <a:ext cx="3822222" cy="1962076"/>
          </a:xfrm>
          <a:prstGeom prst="rect">
            <a:avLst/>
          </a:prstGeom>
          <a:solidFill>
            <a:schemeClr val="accent1">
              <a:lumMod val="20000"/>
              <a:lumOff val="80000"/>
            </a:schemeClr>
          </a:solidFill>
          <a:ln>
            <a:solidFill>
              <a:schemeClr val="tx1"/>
            </a:solidFill>
          </a:ln>
        </p:spPr>
        <p:txBody>
          <a:bodyPr wrap="square" rtlCol="0">
            <a:spAutoFit/>
          </a:bodyPr>
          <a:lstStyle/>
          <a:p>
            <a:r>
              <a:rPr lang="en-US" sz="1350" b="1" dirty="0">
                <a:ea typeface="Karla" pitchFamily="2" charset="0"/>
              </a:rPr>
              <a:t>Mandatory Fields:</a:t>
            </a:r>
          </a:p>
          <a:p>
            <a:pPr marL="214313" indent="-214313">
              <a:buFont typeface="Arial" panose="020B0604020202020204" pitchFamily="34" charset="0"/>
              <a:buChar char="•"/>
            </a:pPr>
            <a:r>
              <a:rPr lang="en-US" sz="1350" b="1" dirty="0">
                <a:ea typeface="Karla" pitchFamily="2" charset="0"/>
              </a:rPr>
              <a:t>Effective Date: </a:t>
            </a:r>
            <a:r>
              <a:rPr lang="en-US" sz="1350" dirty="0">
                <a:ea typeface="Karla" pitchFamily="2" charset="0"/>
              </a:rPr>
              <a:t>Date identifier became in use.</a:t>
            </a:r>
          </a:p>
          <a:p>
            <a:pPr marL="214313" indent="-214313">
              <a:buFont typeface="Arial" panose="020B0604020202020204" pitchFamily="34" charset="0"/>
              <a:buChar char="•"/>
            </a:pPr>
            <a:r>
              <a:rPr lang="en-US" sz="1350" b="1" dirty="0">
                <a:ea typeface="Karla" pitchFamily="2" charset="0"/>
              </a:rPr>
              <a:t>Identifier type: </a:t>
            </a:r>
            <a:r>
              <a:rPr lang="en-US" sz="1350" dirty="0">
                <a:ea typeface="Karla" pitchFamily="2" charset="0"/>
              </a:rPr>
              <a:t>House name, temp ID, etc.</a:t>
            </a:r>
          </a:p>
          <a:p>
            <a:pPr marL="214313" indent="-214313">
              <a:buFont typeface="Arial" panose="020B0604020202020204" pitchFamily="34" charset="0"/>
              <a:buChar char="•"/>
            </a:pPr>
            <a:r>
              <a:rPr lang="en-US" sz="1350" b="1" dirty="0">
                <a:ea typeface="Karla" pitchFamily="2" charset="0"/>
              </a:rPr>
              <a:t>Status: </a:t>
            </a:r>
            <a:r>
              <a:rPr lang="en-US" sz="1350" dirty="0">
                <a:ea typeface="Karla" pitchFamily="2" charset="0"/>
              </a:rPr>
              <a:t>Active, inactive, removed, damaged, etc. </a:t>
            </a:r>
          </a:p>
          <a:p>
            <a:pPr marL="214313" indent="-214313">
              <a:buFont typeface="Arial" panose="020B0604020202020204" pitchFamily="34" charset="0"/>
              <a:buChar char="•"/>
            </a:pPr>
            <a:r>
              <a:rPr lang="en-US" sz="1350" b="1" dirty="0">
                <a:ea typeface="Karla" pitchFamily="2" charset="0"/>
              </a:rPr>
              <a:t>Identifier: </a:t>
            </a:r>
            <a:r>
              <a:rPr lang="en-US" sz="1350" dirty="0">
                <a:ea typeface="Karla" pitchFamily="2" charset="0"/>
              </a:rPr>
              <a:t>Text field for user to enter identifier. </a:t>
            </a:r>
          </a:p>
          <a:p>
            <a:pPr marL="214313" indent="-214313">
              <a:buFont typeface="Arial" panose="020B0604020202020204" pitchFamily="34" charset="0"/>
              <a:buChar char="•"/>
            </a:pPr>
            <a:r>
              <a:rPr lang="en-US" sz="1350" b="1" dirty="0">
                <a:ea typeface="Karla" pitchFamily="2" charset="0"/>
              </a:rPr>
              <a:t>Institution: </a:t>
            </a:r>
            <a:r>
              <a:rPr lang="en-US" sz="1350" dirty="0">
                <a:ea typeface="Karla" pitchFamily="2" charset="0"/>
              </a:rPr>
              <a:t>Institution associated with identifier. </a:t>
            </a:r>
          </a:p>
          <a:p>
            <a:endParaRPr lang="en-US" sz="1350" dirty="0">
              <a:ea typeface="Karla" pitchFamily="2" charset="0"/>
            </a:endParaRPr>
          </a:p>
          <a:p>
            <a:r>
              <a:rPr lang="en-US" sz="1350" b="1" dirty="0">
                <a:ea typeface="Karla" pitchFamily="2" charset="0"/>
              </a:rPr>
              <a:t>Optional Fields:</a:t>
            </a:r>
          </a:p>
          <a:p>
            <a:pPr marL="214313" indent="-214313">
              <a:buFont typeface="Arial" panose="020B0604020202020204" pitchFamily="34" charset="0"/>
              <a:buChar char="•"/>
            </a:pPr>
            <a:r>
              <a:rPr lang="en-US" sz="1350" b="1" dirty="0">
                <a:ea typeface="Karla" pitchFamily="2" charset="0"/>
              </a:rPr>
              <a:t>Notes: </a:t>
            </a:r>
            <a:r>
              <a:rPr lang="en-US" sz="1350" dirty="0">
                <a:ea typeface="Karla" pitchFamily="2" charset="0"/>
              </a:rPr>
              <a:t>Connected to Animal Notes. </a:t>
            </a:r>
            <a:endParaRPr lang="en-US" sz="1350" b="1" dirty="0">
              <a:ea typeface="Karla" pitchFamily="2" charset="0"/>
            </a:endParaRPr>
          </a:p>
        </p:txBody>
      </p:sp>
    </p:spTree>
    <p:extLst>
      <p:ext uri="{BB962C8B-B14F-4D97-AF65-F5344CB8AC3E}">
        <p14:creationId xmlns:p14="http://schemas.microsoft.com/office/powerpoint/2010/main" val="95818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488" y="857251"/>
            <a:ext cx="5915025" cy="994172"/>
          </a:xfrm>
        </p:spPr>
        <p:txBody>
          <a:bodyPr/>
          <a:lstStyle/>
          <a:p>
            <a:pPr algn="ctr"/>
            <a:r>
              <a:rPr lang="en-US" dirty="0">
                <a:latin typeface="+mn-lt"/>
                <a:ea typeface="Karla" pitchFamily="2" charset="0"/>
              </a:rPr>
              <a:t>Adding Transponders</a:t>
            </a:r>
          </a:p>
        </p:txBody>
      </p:sp>
      <p:pic>
        <p:nvPicPr>
          <p:cNvPr id="5" name="Content Placeholder 4"/>
          <p:cNvPicPr>
            <a:picLocks noGrp="1" noChangeAspect="1"/>
          </p:cNvPicPr>
          <p:nvPr>
            <p:ph idx="1"/>
          </p:nvPr>
        </p:nvPicPr>
        <p:blipFill>
          <a:blip r:embed="rId2"/>
          <a:stretch>
            <a:fillRect/>
          </a:stretch>
        </p:blipFill>
        <p:spPr>
          <a:xfrm>
            <a:off x="305200" y="1685050"/>
            <a:ext cx="3792857" cy="2278571"/>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D1A12E6A-C85A-496C-95D0-8B82A2649983}" type="slidenum">
              <a:rPr lang="en-US" smtClean="0"/>
              <a:t>53</a:t>
            </a:fld>
            <a:endParaRPr lang="en-US"/>
          </a:p>
        </p:txBody>
      </p:sp>
      <p:pic>
        <p:nvPicPr>
          <p:cNvPr id="6" name="Picture 5"/>
          <p:cNvPicPr>
            <a:picLocks noChangeAspect="1"/>
          </p:cNvPicPr>
          <p:nvPr/>
        </p:nvPicPr>
        <p:blipFill>
          <a:blip r:embed="rId3"/>
          <a:stretch>
            <a:fillRect/>
          </a:stretch>
        </p:blipFill>
        <p:spPr>
          <a:xfrm>
            <a:off x="4203552" y="3133994"/>
            <a:ext cx="4030810" cy="2519256"/>
          </a:xfrm>
          <a:prstGeom prst="rect">
            <a:avLst/>
          </a:prstGeom>
          <a:ln>
            <a:solidFill>
              <a:schemeClr val="tx1"/>
            </a:solidFill>
          </a:ln>
        </p:spPr>
      </p:pic>
      <p:sp>
        <p:nvSpPr>
          <p:cNvPr id="8" name="TextBox 7"/>
          <p:cNvSpPr txBox="1"/>
          <p:nvPr/>
        </p:nvSpPr>
        <p:spPr>
          <a:xfrm>
            <a:off x="4203552" y="1901005"/>
            <a:ext cx="4497535" cy="923330"/>
          </a:xfrm>
          <a:prstGeom prst="rect">
            <a:avLst/>
          </a:prstGeom>
          <a:solidFill>
            <a:schemeClr val="accent1">
              <a:lumMod val="20000"/>
              <a:lumOff val="80000"/>
            </a:schemeClr>
          </a:solidFill>
          <a:ln>
            <a:solidFill>
              <a:schemeClr val="tx1"/>
            </a:solidFill>
          </a:ln>
        </p:spPr>
        <p:txBody>
          <a:bodyPr wrap="square" rtlCol="0">
            <a:spAutoFit/>
          </a:bodyPr>
          <a:lstStyle/>
          <a:p>
            <a:pPr marL="214313" indent="-214313">
              <a:buFont typeface="Arial" panose="020B0604020202020204" pitchFamily="34" charset="0"/>
              <a:buChar char="•"/>
            </a:pPr>
            <a:r>
              <a:rPr lang="en-US" sz="1350" dirty="0">
                <a:ea typeface="Karla" pitchFamily="2" charset="0"/>
              </a:rPr>
              <a:t>Transponder ID and Institution mandatory</a:t>
            </a:r>
          </a:p>
          <a:p>
            <a:pPr marL="214313" indent="-214313">
              <a:buFont typeface="Arial" panose="020B0604020202020204" pitchFamily="34" charset="0"/>
              <a:buChar char="•"/>
            </a:pPr>
            <a:r>
              <a:rPr lang="en-US" sz="1350" dirty="0">
                <a:ea typeface="Karla" pitchFamily="2" charset="0"/>
              </a:rPr>
              <a:t>You must add either Implementation Information OR </a:t>
            </a:r>
            <a:r>
              <a:rPr lang="en-US" sz="1350" dirty="0" err="1">
                <a:ea typeface="Karla" pitchFamily="2" charset="0"/>
              </a:rPr>
              <a:t>Unassociate</a:t>
            </a:r>
            <a:r>
              <a:rPr lang="en-US" sz="1350" dirty="0">
                <a:ea typeface="Karla" pitchFamily="2" charset="0"/>
              </a:rPr>
              <a:t> Information before saving Transponder (or both)</a:t>
            </a:r>
          </a:p>
        </p:txBody>
      </p:sp>
      <p:sp>
        <p:nvSpPr>
          <p:cNvPr id="10" name="TextBox 9"/>
          <p:cNvSpPr txBox="1"/>
          <p:nvPr/>
        </p:nvSpPr>
        <p:spPr>
          <a:xfrm>
            <a:off x="1458469" y="4168250"/>
            <a:ext cx="2456998" cy="1338828"/>
          </a:xfrm>
          <a:prstGeom prst="rect">
            <a:avLst/>
          </a:prstGeom>
          <a:solidFill>
            <a:schemeClr val="accent1">
              <a:lumMod val="20000"/>
              <a:lumOff val="80000"/>
            </a:schemeClr>
          </a:solidFill>
          <a:ln>
            <a:solidFill>
              <a:schemeClr val="tx1"/>
            </a:solidFill>
          </a:ln>
        </p:spPr>
        <p:txBody>
          <a:bodyPr wrap="square" rtlCol="0">
            <a:spAutoFit/>
          </a:bodyPr>
          <a:lstStyle/>
          <a:p>
            <a:r>
              <a:rPr lang="en-US" sz="1350" dirty="0">
                <a:ea typeface="Karla" pitchFamily="2" charset="0"/>
              </a:rPr>
              <a:t>Reason options include:</a:t>
            </a:r>
          </a:p>
          <a:p>
            <a:pPr marL="214313" indent="-214313">
              <a:buFont typeface="Arial" panose="020B0604020202020204" pitchFamily="34" charset="0"/>
              <a:buChar char="•"/>
            </a:pPr>
            <a:r>
              <a:rPr lang="en-US" sz="1350" dirty="0">
                <a:ea typeface="Karla" pitchFamily="2" charset="0"/>
              </a:rPr>
              <a:t>Damage </a:t>
            </a:r>
          </a:p>
          <a:p>
            <a:pPr marL="214313" indent="-214313">
              <a:buFont typeface="Arial" panose="020B0604020202020204" pitchFamily="34" charset="0"/>
              <a:buChar char="•"/>
            </a:pPr>
            <a:r>
              <a:rPr lang="en-US" sz="1350" dirty="0">
                <a:ea typeface="Karla" pitchFamily="2" charset="0"/>
              </a:rPr>
              <a:t>Death</a:t>
            </a:r>
          </a:p>
          <a:p>
            <a:pPr marL="214313" indent="-214313">
              <a:buFont typeface="Arial" panose="020B0604020202020204" pitchFamily="34" charset="0"/>
              <a:buChar char="•"/>
            </a:pPr>
            <a:r>
              <a:rPr lang="en-US" sz="1350" dirty="0">
                <a:ea typeface="Karla" pitchFamily="2" charset="0"/>
              </a:rPr>
              <a:t>Lost </a:t>
            </a:r>
          </a:p>
          <a:p>
            <a:pPr marL="214313" indent="-214313">
              <a:buFont typeface="Arial" panose="020B0604020202020204" pitchFamily="34" charset="0"/>
              <a:buChar char="•"/>
            </a:pPr>
            <a:r>
              <a:rPr lang="en-US" sz="1350" dirty="0">
                <a:ea typeface="Karla" pitchFamily="2" charset="0"/>
              </a:rPr>
              <a:t>Management</a:t>
            </a:r>
          </a:p>
          <a:p>
            <a:pPr marL="214313" indent="-214313">
              <a:buFont typeface="Arial" panose="020B0604020202020204" pitchFamily="34" charset="0"/>
              <a:buChar char="•"/>
            </a:pPr>
            <a:r>
              <a:rPr lang="en-US" sz="1350" dirty="0">
                <a:ea typeface="Karla" pitchFamily="2" charset="0"/>
              </a:rPr>
              <a:t>Not Located</a:t>
            </a:r>
          </a:p>
        </p:txBody>
      </p:sp>
    </p:spTree>
    <p:extLst>
      <p:ext uri="{BB962C8B-B14F-4D97-AF65-F5344CB8AC3E}">
        <p14:creationId xmlns:p14="http://schemas.microsoft.com/office/powerpoint/2010/main" val="5321356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a:t>Animal Detail Record Boxes</a:t>
            </a:r>
          </a:p>
        </p:txBody>
      </p:sp>
      <p:sp>
        <p:nvSpPr>
          <p:cNvPr id="4" name="Content Placeholder 3"/>
          <p:cNvSpPr>
            <a:spLocks noGrp="1"/>
          </p:cNvSpPr>
          <p:nvPr>
            <p:ph idx="1"/>
          </p:nvPr>
        </p:nvSpPr>
        <p:spPr/>
        <p:txBody>
          <a:bodyPr>
            <a:normAutofit lnSpcReduction="10000"/>
          </a:bodyPr>
          <a:lstStyle/>
          <a:p>
            <a:r>
              <a:rPr lang="en-US" dirty="0"/>
              <a:t>Transactions – Required </a:t>
            </a:r>
          </a:p>
          <a:p>
            <a:r>
              <a:rPr lang="en-US" dirty="0"/>
              <a:t>Parent – Required</a:t>
            </a:r>
          </a:p>
          <a:p>
            <a:r>
              <a:rPr lang="en-US" dirty="0"/>
              <a:t>Taxonomy – Required </a:t>
            </a:r>
          </a:p>
          <a:p>
            <a:r>
              <a:rPr lang="en-US" dirty="0"/>
              <a:t>Sex – Required</a:t>
            </a:r>
          </a:p>
          <a:p>
            <a:r>
              <a:rPr lang="en-US" dirty="0"/>
              <a:t>Rearing – Required </a:t>
            </a:r>
          </a:p>
          <a:p>
            <a:r>
              <a:rPr lang="en-US" dirty="0"/>
              <a:t>Contraception – Optional</a:t>
            </a:r>
          </a:p>
          <a:p>
            <a:r>
              <a:rPr lang="en-US" dirty="0"/>
              <a:t>Identifiers – Optional</a:t>
            </a:r>
          </a:p>
          <a:p>
            <a:r>
              <a:rPr lang="en-US" b="1" dirty="0">
                <a:solidFill>
                  <a:srgbClr val="EAA33A"/>
                </a:solidFill>
              </a:rPr>
              <a:t>UDF – Optional</a:t>
            </a:r>
          </a:p>
          <a:p>
            <a:r>
              <a:rPr lang="en-US" dirty="0"/>
              <a:t>Animal Notes – Optional </a:t>
            </a:r>
          </a:p>
          <a:p>
            <a:endParaRPr lang="en-US" dirty="0"/>
          </a:p>
        </p:txBody>
      </p:sp>
    </p:spTree>
    <p:extLst>
      <p:ext uri="{BB962C8B-B14F-4D97-AF65-F5344CB8AC3E}">
        <p14:creationId xmlns:p14="http://schemas.microsoft.com/office/powerpoint/2010/main" val="9938778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488" y="857251"/>
            <a:ext cx="5915025" cy="994172"/>
          </a:xfrm>
        </p:spPr>
        <p:txBody>
          <a:bodyPr/>
          <a:lstStyle/>
          <a:p>
            <a:pPr algn="ctr"/>
            <a:r>
              <a:rPr lang="en-US" dirty="0">
                <a:latin typeface="+mn-lt"/>
                <a:ea typeface="Karla" pitchFamily="2" charset="0"/>
              </a:rPr>
              <a:t>View/Edit/Add UDF Box</a:t>
            </a:r>
          </a:p>
        </p:txBody>
      </p:sp>
      <p:pic>
        <p:nvPicPr>
          <p:cNvPr id="5" name="Content Placeholder 4"/>
          <p:cNvPicPr>
            <a:picLocks noGrp="1" noChangeAspect="1"/>
          </p:cNvPicPr>
          <p:nvPr>
            <p:ph idx="1"/>
          </p:nvPr>
        </p:nvPicPr>
        <p:blipFill>
          <a:blip r:embed="rId2"/>
          <a:stretch>
            <a:fillRect/>
          </a:stretch>
        </p:blipFill>
        <p:spPr>
          <a:xfrm>
            <a:off x="927959" y="1720073"/>
            <a:ext cx="7689423" cy="903120"/>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D1A12E6A-C85A-496C-95D0-8B82A2649983}" type="slidenum">
              <a:rPr lang="en-US" smtClean="0"/>
              <a:t>55</a:t>
            </a:fld>
            <a:endParaRPr lang="en-US"/>
          </a:p>
        </p:txBody>
      </p:sp>
      <p:pic>
        <p:nvPicPr>
          <p:cNvPr id="6" name="Picture 5"/>
          <p:cNvPicPr>
            <a:picLocks noChangeAspect="1"/>
          </p:cNvPicPr>
          <p:nvPr/>
        </p:nvPicPr>
        <p:blipFill>
          <a:blip r:embed="rId3"/>
          <a:stretch>
            <a:fillRect/>
          </a:stretch>
        </p:blipFill>
        <p:spPr>
          <a:xfrm>
            <a:off x="695798" y="3486016"/>
            <a:ext cx="2351096" cy="1988226"/>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6103494" y="3486016"/>
            <a:ext cx="2311844" cy="1997612"/>
          </a:xfrm>
          <a:prstGeom prst="rect">
            <a:avLst/>
          </a:prstGeom>
          <a:ln>
            <a:solidFill>
              <a:schemeClr val="tx1"/>
            </a:solidFill>
          </a:ln>
        </p:spPr>
      </p:pic>
      <p:sp>
        <p:nvSpPr>
          <p:cNvPr id="8" name="TextBox 7"/>
          <p:cNvSpPr txBox="1"/>
          <p:nvPr/>
        </p:nvSpPr>
        <p:spPr>
          <a:xfrm>
            <a:off x="1217642" y="2714246"/>
            <a:ext cx="6969095" cy="507831"/>
          </a:xfrm>
          <a:prstGeom prst="rect">
            <a:avLst/>
          </a:prstGeom>
          <a:solidFill>
            <a:schemeClr val="accent1">
              <a:lumMod val="20000"/>
              <a:lumOff val="80000"/>
            </a:schemeClr>
          </a:solidFill>
          <a:ln>
            <a:solidFill>
              <a:schemeClr val="tx1"/>
            </a:solidFill>
          </a:ln>
        </p:spPr>
        <p:txBody>
          <a:bodyPr wrap="square" rtlCol="0">
            <a:spAutoFit/>
          </a:bodyPr>
          <a:lstStyle/>
          <a:p>
            <a:pPr marL="214313" indent="-214313">
              <a:buFont typeface="Arial" panose="020B0604020202020204" pitchFamily="34" charset="0"/>
              <a:buChar char="•"/>
            </a:pPr>
            <a:r>
              <a:rPr lang="en-US" sz="1350" dirty="0">
                <a:ea typeface="Karla" pitchFamily="2" charset="0"/>
              </a:rPr>
              <a:t>UDFs created in the Studbook Overview drive options available in the UDF Type dropdown</a:t>
            </a:r>
          </a:p>
          <a:p>
            <a:pPr marL="214313" indent="-214313">
              <a:buFont typeface="Arial" panose="020B0604020202020204" pitchFamily="34" charset="0"/>
              <a:buChar char="•"/>
            </a:pPr>
            <a:r>
              <a:rPr lang="en-US" sz="1350" dirty="0">
                <a:ea typeface="Karla" pitchFamily="2" charset="0"/>
              </a:rPr>
              <a:t>Will need to create and define the UDF in Overview before you can add it to an animal </a:t>
            </a:r>
          </a:p>
        </p:txBody>
      </p:sp>
      <p:sp>
        <p:nvSpPr>
          <p:cNvPr id="10" name="TextBox 9"/>
          <p:cNvSpPr txBox="1"/>
          <p:nvPr/>
        </p:nvSpPr>
        <p:spPr>
          <a:xfrm>
            <a:off x="3229009" y="3822257"/>
            <a:ext cx="2692370" cy="1546577"/>
          </a:xfrm>
          <a:prstGeom prst="rect">
            <a:avLst/>
          </a:prstGeom>
          <a:solidFill>
            <a:schemeClr val="accent1">
              <a:lumMod val="20000"/>
              <a:lumOff val="80000"/>
            </a:schemeClr>
          </a:solidFill>
          <a:ln>
            <a:solidFill>
              <a:schemeClr val="tx1"/>
            </a:solidFill>
          </a:ln>
        </p:spPr>
        <p:txBody>
          <a:bodyPr wrap="square" rtlCol="0">
            <a:spAutoFit/>
          </a:bodyPr>
          <a:lstStyle/>
          <a:p>
            <a:pPr marL="214313" indent="-214313">
              <a:buFont typeface="Arial" panose="020B0604020202020204" pitchFamily="34" charset="0"/>
              <a:buChar char="•"/>
            </a:pPr>
            <a:r>
              <a:rPr lang="en-US" sz="1350" dirty="0">
                <a:ea typeface="Karla" pitchFamily="2" charset="0"/>
              </a:rPr>
              <a:t>Combo box will have dropdown options for the value</a:t>
            </a:r>
          </a:p>
          <a:p>
            <a:pPr marL="214313" indent="-214313">
              <a:buFont typeface="Arial" panose="020B0604020202020204" pitchFamily="34" charset="0"/>
              <a:buChar char="•"/>
            </a:pPr>
            <a:r>
              <a:rPr lang="en-US" sz="1350" dirty="0">
                <a:ea typeface="Karla" pitchFamily="2" charset="0"/>
              </a:rPr>
              <a:t>Text will have freeform text for the value</a:t>
            </a:r>
          </a:p>
          <a:p>
            <a:pPr marL="214313" indent="-214313">
              <a:buFont typeface="Arial" panose="020B0604020202020204" pitchFamily="34" charset="0"/>
              <a:buChar char="•"/>
            </a:pPr>
            <a:r>
              <a:rPr lang="en-US" sz="1350" dirty="0">
                <a:ea typeface="Karla" pitchFamily="2" charset="0"/>
              </a:rPr>
              <a:t>HIGHLY recommend using combo boxes to define taxonomy</a:t>
            </a:r>
          </a:p>
        </p:txBody>
      </p:sp>
    </p:spTree>
    <p:extLst>
      <p:ext uri="{BB962C8B-B14F-4D97-AF65-F5344CB8AC3E}">
        <p14:creationId xmlns:p14="http://schemas.microsoft.com/office/powerpoint/2010/main" val="211285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a:t>Animal Detail Record Boxes</a:t>
            </a:r>
          </a:p>
        </p:txBody>
      </p:sp>
      <p:sp>
        <p:nvSpPr>
          <p:cNvPr id="4" name="Content Placeholder 3"/>
          <p:cNvSpPr>
            <a:spLocks noGrp="1"/>
          </p:cNvSpPr>
          <p:nvPr>
            <p:ph idx="1"/>
          </p:nvPr>
        </p:nvSpPr>
        <p:spPr/>
        <p:txBody>
          <a:bodyPr>
            <a:normAutofit lnSpcReduction="10000"/>
          </a:bodyPr>
          <a:lstStyle/>
          <a:p>
            <a:r>
              <a:rPr lang="en-US" dirty="0"/>
              <a:t>Transactions – Required </a:t>
            </a:r>
          </a:p>
          <a:p>
            <a:r>
              <a:rPr lang="en-US" dirty="0"/>
              <a:t>Parent – Required</a:t>
            </a:r>
          </a:p>
          <a:p>
            <a:r>
              <a:rPr lang="en-US" dirty="0"/>
              <a:t>Taxonomy – Required </a:t>
            </a:r>
          </a:p>
          <a:p>
            <a:r>
              <a:rPr lang="en-US" dirty="0"/>
              <a:t>Sex – Required</a:t>
            </a:r>
          </a:p>
          <a:p>
            <a:r>
              <a:rPr lang="en-US" dirty="0"/>
              <a:t>Rearing – Required </a:t>
            </a:r>
          </a:p>
          <a:p>
            <a:r>
              <a:rPr lang="en-US" dirty="0"/>
              <a:t>Contraception – Optional</a:t>
            </a:r>
          </a:p>
          <a:p>
            <a:r>
              <a:rPr lang="en-US" dirty="0"/>
              <a:t>Identifiers – Optional</a:t>
            </a:r>
          </a:p>
          <a:p>
            <a:r>
              <a:rPr lang="en-US" dirty="0"/>
              <a:t>UDF – Optional</a:t>
            </a:r>
          </a:p>
          <a:p>
            <a:r>
              <a:rPr lang="en-US" b="1" dirty="0">
                <a:solidFill>
                  <a:srgbClr val="EAA33A"/>
                </a:solidFill>
              </a:rPr>
              <a:t>Animal Notes – Optional </a:t>
            </a:r>
          </a:p>
          <a:p>
            <a:endParaRPr lang="en-US" dirty="0"/>
          </a:p>
        </p:txBody>
      </p:sp>
    </p:spTree>
    <p:extLst>
      <p:ext uri="{BB962C8B-B14F-4D97-AF65-F5344CB8AC3E}">
        <p14:creationId xmlns:p14="http://schemas.microsoft.com/office/powerpoint/2010/main" val="14369540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516" y="325138"/>
            <a:ext cx="7216726" cy="994172"/>
          </a:xfrm>
        </p:spPr>
        <p:txBody>
          <a:bodyPr>
            <a:normAutofit fontScale="90000"/>
          </a:bodyPr>
          <a:lstStyle/>
          <a:p>
            <a:pPr algn="ctr"/>
            <a:r>
              <a:rPr lang="en-US" dirty="0">
                <a:latin typeface="+mn-lt"/>
                <a:ea typeface="Karla" pitchFamily="2" charset="0"/>
              </a:rPr>
              <a:t>View/Edit/Add Animal Note Box</a:t>
            </a:r>
          </a:p>
        </p:txBody>
      </p:sp>
      <p:pic>
        <p:nvPicPr>
          <p:cNvPr id="5" name="Content Placeholder 4"/>
          <p:cNvPicPr>
            <a:picLocks noGrp="1" noChangeAspect="1"/>
          </p:cNvPicPr>
          <p:nvPr>
            <p:ph idx="1"/>
          </p:nvPr>
        </p:nvPicPr>
        <p:blipFill>
          <a:blip r:embed="rId2"/>
          <a:stretch>
            <a:fillRect/>
          </a:stretch>
        </p:blipFill>
        <p:spPr>
          <a:xfrm>
            <a:off x="497939" y="3588862"/>
            <a:ext cx="4128572" cy="1707143"/>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497940" y="2412190"/>
            <a:ext cx="8029879" cy="1114129"/>
          </a:xfrm>
          <a:prstGeom prst="rect">
            <a:avLst/>
          </a:prstGeom>
          <a:ln>
            <a:solidFill>
              <a:schemeClr val="tx1"/>
            </a:solidFill>
          </a:ln>
        </p:spPr>
      </p:pic>
      <p:sp>
        <p:nvSpPr>
          <p:cNvPr id="7" name="TextBox 6"/>
          <p:cNvSpPr txBox="1"/>
          <p:nvPr/>
        </p:nvSpPr>
        <p:spPr>
          <a:xfrm>
            <a:off x="4822213" y="3821760"/>
            <a:ext cx="3562730" cy="1754326"/>
          </a:xfrm>
          <a:prstGeom prst="rect">
            <a:avLst/>
          </a:prstGeom>
          <a:solidFill>
            <a:schemeClr val="accent1">
              <a:lumMod val="20000"/>
              <a:lumOff val="80000"/>
            </a:schemeClr>
          </a:solidFill>
          <a:ln>
            <a:solidFill>
              <a:schemeClr val="tx1"/>
            </a:solidFill>
          </a:ln>
        </p:spPr>
        <p:txBody>
          <a:bodyPr wrap="square" rtlCol="0">
            <a:spAutoFit/>
          </a:bodyPr>
          <a:lstStyle/>
          <a:p>
            <a:r>
              <a:rPr lang="en-US" b="1" dirty="0">
                <a:ea typeface="Karla" pitchFamily="2" charset="0"/>
              </a:rPr>
              <a:t>Note Date: </a:t>
            </a:r>
            <a:r>
              <a:rPr lang="en-US" dirty="0">
                <a:ea typeface="Karla" pitchFamily="2" charset="0"/>
              </a:rPr>
              <a:t>Mandatory.</a:t>
            </a:r>
            <a:endParaRPr lang="en-US" b="1" dirty="0">
              <a:ea typeface="Karla" pitchFamily="2" charset="0"/>
            </a:endParaRPr>
          </a:p>
          <a:p>
            <a:r>
              <a:rPr lang="en-US" b="1" dirty="0">
                <a:ea typeface="Karla" pitchFamily="2" charset="0"/>
              </a:rPr>
              <a:t>Note Type: </a:t>
            </a:r>
            <a:r>
              <a:rPr lang="en-US" dirty="0">
                <a:ea typeface="Karla" pitchFamily="2" charset="0"/>
              </a:rPr>
              <a:t>data standard dropdown, and drives the note-subtypes available. </a:t>
            </a:r>
          </a:p>
          <a:p>
            <a:r>
              <a:rPr lang="en-US" b="1" dirty="0">
                <a:ea typeface="Karla" pitchFamily="2" charset="0"/>
              </a:rPr>
              <a:t>Keywords: </a:t>
            </a:r>
            <a:r>
              <a:rPr lang="en-US" dirty="0">
                <a:ea typeface="Karla" pitchFamily="2" charset="0"/>
              </a:rPr>
              <a:t>free text field to create your own labels. </a:t>
            </a:r>
          </a:p>
        </p:txBody>
      </p:sp>
      <p:sp>
        <p:nvSpPr>
          <p:cNvPr id="8" name="TextBox 7"/>
          <p:cNvSpPr txBox="1"/>
          <p:nvPr/>
        </p:nvSpPr>
        <p:spPr>
          <a:xfrm>
            <a:off x="497941" y="1392887"/>
            <a:ext cx="8029878" cy="923330"/>
          </a:xfrm>
          <a:prstGeom prst="rect">
            <a:avLst/>
          </a:prstGeom>
          <a:solidFill>
            <a:schemeClr val="accent1">
              <a:lumMod val="20000"/>
              <a:lumOff val="80000"/>
            </a:schemeClr>
          </a:solidFill>
          <a:ln>
            <a:solidFill>
              <a:schemeClr val="tx1"/>
            </a:solidFill>
          </a:ln>
        </p:spPr>
        <p:txBody>
          <a:bodyPr wrap="square" rtlCol="0">
            <a:spAutoFit/>
          </a:bodyPr>
          <a:lstStyle/>
          <a:p>
            <a:pPr marL="214313" indent="-214313">
              <a:buFont typeface="Arial" panose="020B0604020202020204" pitchFamily="34" charset="0"/>
              <a:buChar char="•"/>
            </a:pPr>
            <a:r>
              <a:rPr lang="en-US" dirty="0">
                <a:ea typeface="Karla" pitchFamily="2" charset="0"/>
              </a:rPr>
              <a:t>All notes created when adding an animal record will be populated here and tied to the not in the animal box.  Any edits made in record box will update in the note box.</a:t>
            </a:r>
          </a:p>
        </p:txBody>
      </p:sp>
    </p:spTree>
    <p:extLst>
      <p:ext uri="{BB962C8B-B14F-4D97-AF65-F5344CB8AC3E}">
        <p14:creationId xmlns:p14="http://schemas.microsoft.com/office/powerpoint/2010/main" val="8584392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4472535" y="1628426"/>
          <a:ext cx="4126205" cy="3370451"/>
        </p:xfrm>
        <a:graphic>
          <a:graphicData uri="http://schemas.openxmlformats.org/presentationml/2006/ole">
            <mc:AlternateContent xmlns:mc="http://schemas.openxmlformats.org/markup-compatibility/2006">
              <mc:Choice xmlns:v="urn:schemas-microsoft-com:vml" Requires="v">
                <p:oleObj spid="_x0000_s1043" r:id="rId4" imgW="3657600" imgH="2986920" progId="">
                  <p:embed/>
                </p:oleObj>
              </mc:Choice>
              <mc:Fallback>
                <p:oleObj r:id="rId4" imgW="3657600" imgH="2986920" progId="">
                  <p:embed/>
                  <p:pic>
                    <p:nvPicPr>
                      <p:cNvPr id="4" name="Object 3"/>
                      <p:cNvPicPr/>
                      <p:nvPr/>
                    </p:nvPicPr>
                    <p:blipFill>
                      <a:blip r:embed="rId5"/>
                      <a:stretch>
                        <a:fillRect/>
                      </a:stretch>
                    </p:blipFill>
                    <p:spPr>
                      <a:xfrm>
                        <a:off x="4472535" y="1628426"/>
                        <a:ext cx="4126205" cy="3370451"/>
                      </a:xfrm>
                      <a:prstGeom prst="rect">
                        <a:avLst/>
                      </a:prstGeom>
                      <a:ln>
                        <a:solidFill>
                          <a:schemeClr val="tx1"/>
                        </a:solidFill>
                      </a:ln>
                    </p:spPr>
                  </p:pic>
                </p:oleObj>
              </mc:Fallback>
            </mc:AlternateContent>
          </a:graphicData>
        </a:graphic>
      </p:graphicFrame>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60351" y="3568660"/>
            <a:ext cx="1883601" cy="1523096"/>
          </a:xfrm>
          <a:prstGeom prst="rect">
            <a:avLst/>
          </a:prstGeom>
        </p:spPr>
      </p:pic>
      <p:sp>
        <p:nvSpPr>
          <p:cNvPr id="9" name="TextBox 8"/>
          <p:cNvSpPr txBox="1"/>
          <p:nvPr/>
        </p:nvSpPr>
        <p:spPr>
          <a:xfrm>
            <a:off x="531768" y="1755222"/>
            <a:ext cx="3940767" cy="1200329"/>
          </a:xfrm>
          <a:prstGeom prst="rect">
            <a:avLst/>
          </a:prstGeom>
          <a:noFill/>
        </p:spPr>
        <p:txBody>
          <a:bodyPr wrap="square" rtlCol="0">
            <a:spAutoFit/>
          </a:bodyPr>
          <a:lstStyle/>
          <a:p>
            <a:pPr algn="ctr" defTabSz="685800" eaLnBrk="1" fontAlgn="auto" hangingPunct="1">
              <a:spcBef>
                <a:spcPts val="0"/>
              </a:spcBef>
              <a:spcAft>
                <a:spcPts val="0"/>
              </a:spcAft>
              <a:defRPr/>
            </a:pPr>
            <a:r>
              <a:rPr lang="en-MY" sz="2400" dirty="0">
                <a:latin typeface="Karla" pitchFamily="2" charset="0"/>
                <a:ea typeface="Karla" pitchFamily="2" charset="0"/>
                <a:cs typeface="Lato Black" panose="020F0A02020204030203" pitchFamily="34" charset="0"/>
              </a:rPr>
              <a:t>Contact </a:t>
            </a:r>
            <a:r>
              <a:rPr lang="en-MY" sz="2400" dirty="0">
                <a:latin typeface="Karla" pitchFamily="2" charset="0"/>
                <a:ea typeface="Karla" pitchFamily="2" charset="0"/>
                <a:cs typeface="Lato Black" panose="020F0A02020204030203" pitchFamily="34" charset="0"/>
                <a:hlinkClick r:id="rId7"/>
              </a:rPr>
              <a:t>Support@species360.org</a:t>
            </a:r>
            <a:r>
              <a:rPr lang="en-MY" sz="2400" dirty="0">
                <a:latin typeface="Karla" pitchFamily="2" charset="0"/>
                <a:ea typeface="Karla" pitchFamily="2" charset="0"/>
                <a:cs typeface="Lato Black" panose="020F0A02020204030203" pitchFamily="34" charset="0"/>
              </a:rPr>
              <a:t> with any questions</a:t>
            </a:r>
          </a:p>
        </p:txBody>
      </p:sp>
      <p:cxnSp>
        <p:nvCxnSpPr>
          <p:cNvPr id="11" name="Straight Connector 10"/>
          <p:cNvCxnSpPr/>
          <p:nvPr/>
        </p:nvCxnSpPr>
        <p:spPr>
          <a:xfrm flipV="1">
            <a:off x="531768" y="3313652"/>
            <a:ext cx="3687894" cy="25167"/>
          </a:xfrm>
          <a:prstGeom prst="line">
            <a:avLst/>
          </a:prstGeom>
          <a:ln w="19050">
            <a:solidFill>
              <a:srgbClr val="ADD136"/>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76027" y="5091756"/>
            <a:ext cx="3430747" cy="523220"/>
          </a:xfrm>
          <a:prstGeom prst="rect">
            <a:avLst/>
          </a:prstGeom>
          <a:noFill/>
        </p:spPr>
        <p:txBody>
          <a:bodyPr wrap="none" rtlCol="0">
            <a:spAutoFit/>
          </a:bodyPr>
          <a:lstStyle/>
          <a:p>
            <a:pPr defTabSz="685800" eaLnBrk="1" fontAlgn="auto" hangingPunct="1">
              <a:spcBef>
                <a:spcPts val="0"/>
              </a:spcBef>
              <a:spcAft>
                <a:spcPts val="0"/>
              </a:spcAft>
              <a:defRPr/>
            </a:pPr>
            <a:r>
              <a:rPr lang="en-US" sz="2800" dirty="0">
                <a:solidFill>
                  <a:sysClr val="windowText" lastClr="000000"/>
                </a:solidFill>
                <a:latin typeface="Karla" pitchFamily="2" charset="0"/>
                <a:ea typeface="Karla" pitchFamily="2" charset="0"/>
                <a:cs typeface="Lato Black" panose="020F0A02020204030203" pitchFamily="34" charset="0"/>
              </a:rPr>
              <a:t>www.Species360.org</a:t>
            </a:r>
            <a:endParaRPr lang="en-US" sz="2800" dirty="0">
              <a:solidFill>
                <a:sysClr val="windowText" lastClr="000000"/>
              </a:solidFill>
              <a:latin typeface="Karla" pitchFamily="2" charset="0"/>
              <a:ea typeface="Karla" pitchFamily="2" charset="0"/>
              <a:cs typeface="Lato Light" panose="020F0402020204030203" pitchFamily="34" charset="0"/>
            </a:endParaRPr>
          </a:p>
        </p:txBody>
      </p:sp>
      <p:sp>
        <p:nvSpPr>
          <p:cNvPr id="14" name="Slide Number Placeholder 13"/>
          <p:cNvSpPr>
            <a:spLocks noGrp="1"/>
          </p:cNvSpPr>
          <p:nvPr>
            <p:ph type="sldNum" sz="quarter" idx="12"/>
          </p:nvPr>
        </p:nvSpPr>
        <p:spPr/>
        <p:txBody>
          <a:bodyPr/>
          <a:lstStyle/>
          <a:p>
            <a:fld id="{D1A12E6A-C85A-496C-95D0-8B82A2649983}" type="slidenum">
              <a:rPr lang="en-US" smtClean="0"/>
              <a:t>58</a:t>
            </a:fld>
            <a:endParaRPr lang="en-US"/>
          </a:p>
        </p:txBody>
      </p:sp>
    </p:spTree>
    <p:extLst>
      <p:ext uri="{BB962C8B-B14F-4D97-AF65-F5344CB8AC3E}">
        <p14:creationId xmlns:p14="http://schemas.microsoft.com/office/powerpoint/2010/main" val="2685733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n-lt"/>
              </a:rPr>
              <a:t>Animal Detail – Compare Animal</a:t>
            </a:r>
          </a:p>
        </p:txBody>
      </p:sp>
      <p:pic>
        <p:nvPicPr>
          <p:cNvPr id="5" name="Picture 4"/>
          <p:cNvPicPr>
            <a:picLocks noChangeAspect="1"/>
          </p:cNvPicPr>
          <p:nvPr/>
        </p:nvPicPr>
        <p:blipFill rotWithShape="1">
          <a:blip r:embed="rId2"/>
          <a:srcRect t="1893" r="675"/>
          <a:stretch/>
        </p:blipFill>
        <p:spPr>
          <a:xfrm>
            <a:off x="564572" y="1559071"/>
            <a:ext cx="8084128" cy="3045834"/>
          </a:xfrm>
          <a:prstGeom prst="rect">
            <a:avLst/>
          </a:prstGeom>
          <a:ln>
            <a:solidFill>
              <a:schemeClr val="tx1"/>
            </a:solidFill>
          </a:ln>
        </p:spPr>
      </p:pic>
      <p:sp>
        <p:nvSpPr>
          <p:cNvPr id="4" name="Rectangle 3"/>
          <p:cNvSpPr/>
          <p:nvPr/>
        </p:nvSpPr>
        <p:spPr>
          <a:xfrm>
            <a:off x="6110859" y="1758818"/>
            <a:ext cx="567031" cy="25701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650297" y="4828605"/>
            <a:ext cx="7912678" cy="923330"/>
          </a:xfrm>
          <a:prstGeom prst="rect">
            <a:avLst/>
          </a:prstGeom>
          <a:noFill/>
        </p:spPr>
        <p:txBody>
          <a:bodyPr wrap="square" rtlCol="0">
            <a:spAutoFit/>
          </a:bodyPr>
          <a:lstStyle/>
          <a:p>
            <a:r>
              <a:rPr lang="en-US" dirty="0"/>
              <a:t>Selecting the Compare button navigates to the Compare Animal tool.</a:t>
            </a:r>
          </a:p>
          <a:p>
            <a:r>
              <a:rPr lang="en-US" dirty="0"/>
              <a:t>The animal detail will now be displayed in the compare tool for comparison to another animal.</a:t>
            </a:r>
          </a:p>
        </p:txBody>
      </p:sp>
    </p:spTree>
    <p:extLst>
      <p:ext uri="{BB962C8B-B14F-4D97-AF65-F5344CB8AC3E}">
        <p14:creationId xmlns:p14="http://schemas.microsoft.com/office/powerpoint/2010/main" val="2902281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mn-lt"/>
              </a:rPr>
              <a:t>Animal Detail – Accept All</a:t>
            </a:r>
          </a:p>
        </p:txBody>
      </p:sp>
      <p:pic>
        <p:nvPicPr>
          <p:cNvPr id="5" name="Picture 4"/>
          <p:cNvPicPr>
            <a:picLocks noChangeAspect="1"/>
          </p:cNvPicPr>
          <p:nvPr/>
        </p:nvPicPr>
        <p:blipFill rotWithShape="1">
          <a:blip r:embed="rId2"/>
          <a:srcRect t="1893" r="675"/>
          <a:stretch/>
        </p:blipFill>
        <p:spPr>
          <a:xfrm>
            <a:off x="564572" y="1559071"/>
            <a:ext cx="8084128" cy="3045834"/>
          </a:xfrm>
          <a:prstGeom prst="rect">
            <a:avLst/>
          </a:prstGeom>
          <a:ln>
            <a:solidFill>
              <a:schemeClr val="tx1"/>
            </a:solidFill>
          </a:ln>
        </p:spPr>
      </p:pic>
      <p:sp>
        <p:nvSpPr>
          <p:cNvPr id="4" name="Rectangle 3"/>
          <p:cNvSpPr/>
          <p:nvPr/>
        </p:nvSpPr>
        <p:spPr>
          <a:xfrm>
            <a:off x="6692750" y="1758171"/>
            <a:ext cx="567031" cy="25701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650297" y="4752405"/>
            <a:ext cx="7912678" cy="1200329"/>
          </a:xfrm>
          <a:prstGeom prst="rect">
            <a:avLst/>
          </a:prstGeom>
          <a:noFill/>
        </p:spPr>
        <p:txBody>
          <a:bodyPr wrap="square" rtlCol="0">
            <a:spAutoFit/>
          </a:bodyPr>
          <a:lstStyle/>
          <a:p>
            <a:r>
              <a:rPr lang="en-US" dirty="0"/>
              <a:t>Accept All button allows user to automatically accept all pending updates for an animal. </a:t>
            </a:r>
          </a:p>
          <a:p>
            <a:r>
              <a:rPr lang="en-US" dirty="0"/>
              <a:t>If the button is not active, the user must review and manually accept the pending updates.</a:t>
            </a:r>
          </a:p>
        </p:txBody>
      </p:sp>
    </p:spTree>
    <p:extLst>
      <p:ext uri="{BB962C8B-B14F-4D97-AF65-F5344CB8AC3E}">
        <p14:creationId xmlns:p14="http://schemas.microsoft.com/office/powerpoint/2010/main" val="1774055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188" t="11457" r="2610" b="16721"/>
          <a:stretch/>
        </p:blipFill>
        <p:spPr>
          <a:xfrm>
            <a:off x="794905" y="1427017"/>
            <a:ext cx="7393131" cy="2763982"/>
          </a:xfrm>
          <a:prstGeom prst="rect">
            <a:avLst/>
          </a:prstGeom>
          <a:ln>
            <a:solidFill>
              <a:schemeClr val="tx1"/>
            </a:solidFill>
          </a:ln>
        </p:spPr>
      </p:pic>
      <p:sp>
        <p:nvSpPr>
          <p:cNvPr id="2" name="Title 1"/>
          <p:cNvSpPr>
            <a:spLocks noGrp="1"/>
          </p:cNvSpPr>
          <p:nvPr>
            <p:ph type="title"/>
          </p:nvPr>
        </p:nvSpPr>
        <p:spPr/>
        <p:txBody>
          <a:bodyPr>
            <a:normAutofit/>
          </a:bodyPr>
          <a:lstStyle/>
          <a:p>
            <a:pPr algn="ctr"/>
            <a:r>
              <a:rPr lang="en-US" dirty="0">
                <a:latin typeface="+mn-lt"/>
              </a:rPr>
              <a:t>Animal Detail – Pedigree Tools</a:t>
            </a:r>
          </a:p>
        </p:txBody>
      </p:sp>
      <p:sp>
        <p:nvSpPr>
          <p:cNvPr id="4" name="Rectangle 3"/>
          <p:cNvSpPr/>
          <p:nvPr/>
        </p:nvSpPr>
        <p:spPr>
          <a:xfrm>
            <a:off x="6921350" y="1634210"/>
            <a:ext cx="864905" cy="81111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428191" y="4329560"/>
            <a:ext cx="8126558" cy="1477328"/>
          </a:xfrm>
          <a:prstGeom prst="rect">
            <a:avLst/>
          </a:prstGeom>
          <a:noFill/>
        </p:spPr>
        <p:txBody>
          <a:bodyPr wrap="square" rtlCol="0">
            <a:spAutoFit/>
          </a:bodyPr>
          <a:lstStyle/>
          <a:p>
            <a:r>
              <a:rPr lang="en-US" dirty="0"/>
              <a:t>The pedigree tools in the Animal Detail allow the user to quickly run the pedigree report tools for the animal in view. </a:t>
            </a:r>
          </a:p>
          <a:p>
            <a:endParaRPr lang="en-US" dirty="0"/>
          </a:p>
          <a:p>
            <a:r>
              <a:rPr lang="en-US" dirty="0"/>
              <a:t>The user can quickly view the current animal’s descendant list, antecedent list, or sibling list.</a:t>
            </a:r>
          </a:p>
        </p:txBody>
      </p:sp>
    </p:spTree>
    <p:extLst>
      <p:ext uri="{BB962C8B-B14F-4D97-AF65-F5344CB8AC3E}">
        <p14:creationId xmlns:p14="http://schemas.microsoft.com/office/powerpoint/2010/main" val="404466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3063" b="14066"/>
          <a:stretch/>
        </p:blipFill>
        <p:spPr>
          <a:xfrm>
            <a:off x="632312" y="1496725"/>
            <a:ext cx="7982418" cy="2203307"/>
          </a:xfrm>
          <a:prstGeom prst="rect">
            <a:avLst/>
          </a:prstGeom>
          <a:ln>
            <a:solidFill>
              <a:schemeClr val="tx1"/>
            </a:solidFill>
          </a:ln>
        </p:spPr>
      </p:pic>
      <p:sp>
        <p:nvSpPr>
          <p:cNvPr id="2" name="Title 1"/>
          <p:cNvSpPr>
            <a:spLocks noGrp="1"/>
          </p:cNvSpPr>
          <p:nvPr>
            <p:ph type="title"/>
          </p:nvPr>
        </p:nvSpPr>
        <p:spPr/>
        <p:txBody>
          <a:bodyPr>
            <a:normAutofit/>
          </a:bodyPr>
          <a:lstStyle/>
          <a:p>
            <a:pPr algn="ctr"/>
            <a:r>
              <a:rPr lang="en-US" dirty="0">
                <a:latin typeface="+mn-lt"/>
              </a:rPr>
              <a:t>Animal Detail – Navigation</a:t>
            </a:r>
          </a:p>
        </p:txBody>
      </p:sp>
      <p:sp>
        <p:nvSpPr>
          <p:cNvPr id="4" name="Rectangle 3"/>
          <p:cNvSpPr/>
          <p:nvPr/>
        </p:nvSpPr>
        <p:spPr>
          <a:xfrm>
            <a:off x="1178645" y="1433945"/>
            <a:ext cx="2887668" cy="25674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560242" y="3954468"/>
            <a:ext cx="8126558" cy="1754326"/>
          </a:xfrm>
          <a:prstGeom prst="rect">
            <a:avLst/>
          </a:prstGeom>
          <a:noFill/>
        </p:spPr>
        <p:txBody>
          <a:bodyPr wrap="square" rtlCol="0">
            <a:spAutoFit/>
          </a:bodyPr>
          <a:lstStyle/>
          <a:p>
            <a:r>
              <a:rPr lang="en-US" dirty="0"/>
              <a:t>After navigating to another screen from the Animal Detail screen, users can use the breadcrumbs to quickly navigate back to the Animal Detail screen.</a:t>
            </a:r>
          </a:p>
          <a:p>
            <a:endParaRPr lang="en-US" dirty="0"/>
          </a:p>
          <a:p>
            <a:r>
              <a:rPr lang="en-US" dirty="0"/>
              <a:t>In this example, the user ran an antecedent report from the Animal Detail screen of 1446. To navigate back to the Animal Detail screen for 1446 the user can select the hyperlink in the breadcrumb. </a:t>
            </a:r>
          </a:p>
        </p:txBody>
      </p:sp>
    </p:spTree>
    <p:extLst>
      <p:ext uri="{BB962C8B-B14F-4D97-AF65-F5344CB8AC3E}">
        <p14:creationId xmlns:p14="http://schemas.microsoft.com/office/powerpoint/2010/main" val="555989555"/>
      </p:ext>
    </p:extLst>
  </p:cSld>
  <p:clrMapOvr>
    <a:masterClrMapping/>
  </p:clrMapOvr>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Language xmlns="00558959-21e2-49b6-8bc1-d46e8fb3ce16">EN</Language>
    <Module xmlns="00558959-21e2-49b6-8bc1-d46e8fb3ce16">3000</Module>
    <Review xmlns="00558959-21e2-49b6-8bc1-d46e8fb3ce16">Done</Review>
    <PublishingExpirationDate xmlns="http://schemas.microsoft.com/sharepoint/v3" xsi:nil="true"/>
    <Community_x0020_Author_x0020__x007c__x0020_Editor xmlns="00558959-21e2-49b6-8bc1-d46e8fb3ce16">
      <UserInfo>
        <DisplayName/>
        <AccountId xsi:nil="true"/>
        <AccountType/>
      </UserInfo>
    </Community_x0020_Author_x0020__x007c__x0020_Editor>
    <PublishingStartDate xmlns="http://schemas.microsoft.com/sharepoint/v3" xsi:nil="true"/>
    <Best_x0020_Practices xmlns="00558959-21e2-49b6-8bc1-d46e8fb3ce16">false</Best_x0020_Practices>
    <Content_x0020_Last_x0020_Updated_x0020_on_x003a_ xmlns="00558959-21e2-49b6-8bc1-d46e8fb3ce16">Jan 2019</Content_x0020_Last_x0020_Updated_x0020_on_x003a_>
    <Permalink xmlns="00558959-21e2-49b6-8bc1-d46e8fb3ce16">
      <Url xsi:nil="true"/>
      <Description xsi:nil="true"/>
    </Permalink>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4E090F3-2C69-4377-AE93-5D25D80650B1}"/>
</file>

<file path=customXml/itemProps2.xml><?xml version="1.0" encoding="utf-8"?>
<ds:datastoreItem xmlns:ds="http://schemas.openxmlformats.org/officeDocument/2006/customXml" ds:itemID="{5414AF0D-D22C-4CE1-B589-7211D32F71D8}"/>
</file>

<file path=customXml/itemProps3.xml><?xml version="1.0" encoding="utf-8"?>
<ds:datastoreItem xmlns:ds="http://schemas.openxmlformats.org/officeDocument/2006/customXml" ds:itemID="{C637593D-6B1F-4D4A-8563-B40B983C022D}"/>
</file>

<file path=docProps/app.xml><?xml version="1.0" encoding="utf-8"?>
<Properties xmlns="http://schemas.openxmlformats.org/officeDocument/2006/extended-properties" xmlns:vt="http://schemas.openxmlformats.org/officeDocument/2006/docPropsVTypes">
  <Template/>
  <TotalTime>790</TotalTime>
  <Words>3011</Words>
  <Application>Microsoft Macintosh PowerPoint</Application>
  <PresentationFormat>On-screen Show (4:3)</PresentationFormat>
  <Paragraphs>373</Paragraphs>
  <Slides>58</Slides>
  <Notes>2</Notes>
  <HiddenSlides>0</HiddenSlides>
  <MMClips>0</MMClips>
  <ScaleCrop>false</ScaleCrop>
  <HeadingPairs>
    <vt:vector size="8" baseType="variant">
      <vt:variant>
        <vt:lpstr>Fonts Used</vt:lpstr>
      </vt:variant>
      <vt:variant>
        <vt:i4>3</vt:i4>
      </vt:variant>
      <vt:variant>
        <vt:lpstr>Theme</vt:lpstr>
      </vt:variant>
      <vt:variant>
        <vt:i4>16</vt:i4>
      </vt:variant>
      <vt:variant>
        <vt:lpstr>Embedded OLE Servers</vt:lpstr>
      </vt:variant>
      <vt:variant>
        <vt:i4>0</vt:i4>
      </vt:variant>
      <vt:variant>
        <vt:lpstr>Slide Titles</vt:lpstr>
      </vt:variant>
      <vt:variant>
        <vt:i4>58</vt:i4>
      </vt:variant>
    </vt:vector>
  </HeadingPairs>
  <TitlesOfParts>
    <vt:vector size="77" baseType="lpstr">
      <vt:lpstr>Arial</vt:lpstr>
      <vt:lpstr>Calibri</vt:lpstr>
      <vt:lpstr>Karla</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Studbook Animal Details</vt:lpstr>
      <vt:lpstr>Navigate to Animal Detail Screen</vt:lpstr>
      <vt:lpstr>Animal Detail Screen</vt:lpstr>
      <vt:lpstr>Animal Detail – Expand/Collapse </vt:lpstr>
      <vt:lpstr>Grid Box Preferences</vt:lpstr>
      <vt:lpstr>Animal Detail – Compare Animal</vt:lpstr>
      <vt:lpstr>Animal Detail – Accept All</vt:lpstr>
      <vt:lpstr>Animal Detail – Pedigree Tools</vt:lpstr>
      <vt:lpstr>Animal Detail – Navigation</vt:lpstr>
      <vt:lpstr>Animal Detail - Actions</vt:lpstr>
      <vt:lpstr>Animal Detail - Actions</vt:lpstr>
      <vt:lpstr>Animal Detail - Actions</vt:lpstr>
      <vt:lpstr>Animal Detail – Export </vt:lpstr>
      <vt:lpstr>Complete Animal Export Example</vt:lpstr>
      <vt:lpstr>Animal Detail – Delete Animal </vt:lpstr>
      <vt:lpstr>Animal Basic Information </vt:lpstr>
      <vt:lpstr>Animal Detail Activity Stream</vt:lpstr>
      <vt:lpstr>Estimating Dates</vt:lpstr>
      <vt:lpstr>Animal Detail Record Boxes</vt:lpstr>
      <vt:lpstr>Delete Studbook Data</vt:lpstr>
      <vt:lpstr>Edit Studbook Data</vt:lpstr>
      <vt:lpstr>Export Animal Grids</vt:lpstr>
      <vt:lpstr>Transactions Box – Birth Transaction</vt:lpstr>
      <vt:lpstr>Birth Transaction and Birth Type </vt:lpstr>
      <vt:lpstr>Other Transaction Types:</vt:lpstr>
      <vt:lpstr>Add a Transaction</vt:lpstr>
      <vt:lpstr>Transactions Rules</vt:lpstr>
      <vt:lpstr>LTF Transaction Types</vt:lpstr>
      <vt:lpstr>Death Transaction</vt:lpstr>
      <vt:lpstr>Release/Recapture Transaction Types</vt:lpstr>
      <vt:lpstr>Animal Detail Record Boxes</vt:lpstr>
      <vt:lpstr>View Parent Box</vt:lpstr>
      <vt:lpstr>Edit Parent Box</vt:lpstr>
      <vt:lpstr>Adding Parents</vt:lpstr>
      <vt:lpstr>MULT# Options</vt:lpstr>
      <vt:lpstr>MULT List</vt:lpstr>
      <vt:lpstr>Creating MULTs</vt:lpstr>
      <vt:lpstr>Adding Wild/Undetermined Parents</vt:lpstr>
      <vt:lpstr>Animal Detail Record Boxes</vt:lpstr>
      <vt:lpstr>View Taxonomy Box</vt:lpstr>
      <vt:lpstr>Edit/Add Taxonomy Box</vt:lpstr>
      <vt:lpstr>Animal Detail Record Boxes</vt:lpstr>
      <vt:lpstr>View/Edit/Add Sex Box</vt:lpstr>
      <vt:lpstr>Animal Detail Record Boxes</vt:lpstr>
      <vt:lpstr>Edit/Add Rearing Box</vt:lpstr>
      <vt:lpstr>Animal Detail Record Boxes</vt:lpstr>
      <vt:lpstr>View/Edit Contraception Box</vt:lpstr>
      <vt:lpstr>Migrating Contraception</vt:lpstr>
      <vt:lpstr>Animal Detail Record Boxes</vt:lpstr>
      <vt:lpstr>View Identifier Box</vt:lpstr>
      <vt:lpstr>Edit/Add Physical Identifiers</vt:lpstr>
      <vt:lpstr>Edit/Add Logical Identifiers</vt:lpstr>
      <vt:lpstr>Adding Transponders</vt:lpstr>
      <vt:lpstr>Animal Detail Record Boxes</vt:lpstr>
      <vt:lpstr>View/Edit/Add UDF Box</vt:lpstr>
      <vt:lpstr>Animal Detail Record Boxes</vt:lpstr>
      <vt:lpstr>View/Edit/Add Animal Note Box</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Josh Courteau</cp:lastModifiedBy>
  <cp:revision>58</cp:revision>
  <dcterms:created xsi:type="dcterms:W3CDTF">2016-07-26T18:48:10Z</dcterms:created>
  <dcterms:modified xsi:type="dcterms:W3CDTF">2021-04-22T18:35:45Z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0x010100B8A61D1EAB4F114BB81E10F743FBEB16</vt:lpwstr>
  </property>
  <property fmtid="{D5CDD505-2E9C-101B-9397-08002B2CF9AE}" pid="3" name="Order">
    <vt:r8>330800</vt:r8>
  </property>
  <property fmtid="{D5CDD505-2E9C-101B-9397-08002B2CF9AE}" pid="4" name="Updated on?">
    <vt:lpwstr>05/04/2018</vt:lpwstr>
  </property>
</Properties>
</file>