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9"/>
  </p:notesMasterIdLst>
  <p:sldIdLst>
    <p:sldId id="285" r:id="rId20"/>
    <p:sldId id="271" r:id="rId21"/>
    <p:sldId id="258" r:id="rId22"/>
    <p:sldId id="281" r:id="rId23"/>
    <p:sldId id="264" r:id="rId24"/>
    <p:sldId id="289" r:id="rId25"/>
    <p:sldId id="292" r:id="rId26"/>
    <p:sldId id="290" r:id="rId27"/>
    <p:sldId id="291" r:id="rId28"/>
    <p:sldId id="268" r:id="rId29"/>
    <p:sldId id="267" r:id="rId30"/>
    <p:sldId id="263" r:id="rId31"/>
    <p:sldId id="273" r:id="rId32"/>
    <p:sldId id="260" r:id="rId33"/>
    <p:sldId id="269" r:id="rId34"/>
    <p:sldId id="270" r:id="rId35"/>
    <p:sldId id="272" r:id="rId36"/>
    <p:sldId id="294" r:id="rId37"/>
    <p:sldId id="283" r:id="rId38"/>
    <p:sldId id="282" r:id="rId39"/>
    <p:sldId id="259" r:id="rId40"/>
    <p:sldId id="277" r:id="rId41"/>
    <p:sldId id="278" r:id="rId42"/>
    <p:sldId id="279" r:id="rId43"/>
    <p:sldId id="280" r:id="rId44"/>
    <p:sldId id="276" r:id="rId45"/>
    <p:sldId id="275" r:id="rId46"/>
    <p:sldId id="274" r:id="rId47"/>
    <p:sldId id="28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23D451-3C41-46AC-A188-52EE659F65A5}" v="7" dt="2020-12-21T19:19:16.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5535" autoAdjust="0"/>
  </p:normalViewPr>
  <p:slideViewPr>
    <p:cSldViewPr snapToGrid="0" showGuides="1">
      <p:cViewPr varScale="1">
        <p:scale>
          <a:sx n="94" d="100"/>
          <a:sy n="94" d="100"/>
        </p:scale>
        <p:origin x="1051" y="86"/>
      </p:cViewPr>
      <p:guideLst>
        <p:guide orient="horz" pos="2160"/>
        <p:guide pos="2880"/>
      </p:guideLst>
    </p:cSldViewPr>
  </p:slideViewPr>
  <p:notesTextViewPr>
    <p:cViewPr>
      <p:scale>
        <a:sx n="3" d="2"/>
        <a:sy n="3" d="2"/>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0" Type="http://schemas.openxmlformats.org/officeDocument/2006/relationships/slide" Target="slides/slide1.xml"/><Relationship Id="rId41" Type="http://schemas.openxmlformats.org/officeDocument/2006/relationships/slide" Target="slides/slide22.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12713-6951-4C63-91CB-60B2C4F0D123}" type="datetimeFigureOut">
              <a:rPr lang="en-US" smtClean="0"/>
              <a:t>10/4/2023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FC4C3-F9A7-4AC8-8D66-642013F6B56F}" type="slidenum">
              <a:rPr lang="en-US" smtClean="0"/>
              <a:t>‹#›</a:t>
            </a:fld>
            <a:endParaRPr lang="en-US"/>
          </a:p>
        </p:txBody>
      </p:sp>
    </p:spTree>
    <p:extLst>
      <p:ext uri="{BB962C8B-B14F-4D97-AF65-F5344CB8AC3E}">
        <p14:creationId xmlns:p14="http://schemas.microsoft.com/office/powerpoint/2010/main" val="107801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Studbook Admin Functionality</a:t>
            </a:r>
            <a:r>
              <a:rPr lang="en-US" baseline="0" dirty="0"/>
              <a:t> </a:t>
            </a:r>
            <a:endParaRPr lang="en-US" dirty="0"/>
          </a:p>
        </p:txBody>
      </p:sp>
      <p:sp>
        <p:nvSpPr>
          <p:cNvPr id="4" name="Slide Number Placeholder 3"/>
          <p:cNvSpPr>
            <a:spLocks noGrp="1"/>
          </p:cNvSpPr>
          <p:nvPr>
            <p:ph type="sldNum" sz="quarter" idx="10"/>
          </p:nvPr>
        </p:nvSpPr>
        <p:spPr/>
        <p:txBody>
          <a:bodyPr/>
          <a:lstStyle/>
          <a:p>
            <a:fld id="{C28FC4C3-F9A7-4AC8-8D66-642013F6B56F}" type="slidenum">
              <a:rPr lang="en-US" smtClean="0"/>
              <a:t>1</a:t>
            </a:fld>
            <a:endParaRPr lang="en-US"/>
          </a:p>
        </p:txBody>
      </p:sp>
    </p:spTree>
    <p:extLst>
      <p:ext uri="{BB962C8B-B14F-4D97-AF65-F5344CB8AC3E}">
        <p14:creationId xmlns:p14="http://schemas.microsoft.com/office/powerpoint/2010/main" val="136386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28FC4C3-F9A7-4AC8-8D66-642013F6B56F}" type="slidenum">
              <a:rPr lang="en-US" smtClean="0"/>
              <a:t>2</a:t>
            </a:fld>
            <a:endParaRPr lang="en-US"/>
          </a:p>
        </p:txBody>
      </p:sp>
    </p:spTree>
    <p:extLst>
      <p:ext uri="{BB962C8B-B14F-4D97-AF65-F5344CB8AC3E}">
        <p14:creationId xmlns:p14="http://schemas.microsoft.com/office/powerpoint/2010/main" val="406723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FC4C3-F9A7-4AC8-8D66-642013F6B56F}" type="slidenum">
              <a:rPr lang="en-US" smtClean="0"/>
              <a:t>3</a:t>
            </a:fld>
            <a:endParaRPr lang="en-US"/>
          </a:p>
        </p:txBody>
      </p:sp>
    </p:spTree>
    <p:extLst>
      <p:ext uri="{BB962C8B-B14F-4D97-AF65-F5344CB8AC3E}">
        <p14:creationId xmlns:p14="http://schemas.microsoft.com/office/powerpoint/2010/main" val="302433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FC4C3-F9A7-4AC8-8D66-642013F6B56F}" type="slidenum">
              <a:rPr lang="en-US" smtClean="0"/>
              <a:t>20</a:t>
            </a:fld>
            <a:endParaRPr lang="en-US"/>
          </a:p>
        </p:txBody>
      </p:sp>
    </p:spTree>
    <p:extLst>
      <p:ext uri="{BB962C8B-B14F-4D97-AF65-F5344CB8AC3E}">
        <p14:creationId xmlns:p14="http://schemas.microsoft.com/office/powerpoint/2010/main" val="315026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8FC4C3-F9A7-4AC8-8D66-642013F6B56F}" type="slidenum">
              <a:rPr lang="en-US" smtClean="0"/>
              <a:t>21</a:t>
            </a:fld>
            <a:endParaRPr lang="en-US"/>
          </a:p>
        </p:txBody>
      </p:sp>
    </p:spTree>
    <p:extLst>
      <p:ext uri="{BB962C8B-B14F-4D97-AF65-F5344CB8AC3E}">
        <p14:creationId xmlns:p14="http://schemas.microsoft.com/office/powerpoint/2010/main" val="53234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C6EE6-CEBA-4C6A-8CCE-C8B5E6F242FB}" type="slidenum">
              <a:rPr lang="en-US" smtClean="0"/>
              <a:t>29</a:t>
            </a:fld>
            <a:endParaRPr lang="en-US"/>
          </a:p>
        </p:txBody>
      </p:sp>
    </p:spTree>
    <p:extLst>
      <p:ext uri="{BB962C8B-B14F-4D97-AF65-F5344CB8AC3E}">
        <p14:creationId xmlns:p14="http://schemas.microsoft.com/office/powerpoint/2010/main" val="208368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79305D-793D-4179-AE0E-3998336507BA}"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84AE04-75E6-4F12-B516-983A698571D5}"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66043-D44D-499B-8C57-59F5B80E380E}"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C0439-2271-48C9-91C9-832509BE4490}"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B36F1-4341-44D5-B9F3-C77C8FB0A751}"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392036-E2D4-4C95-8A4F-BA3B98FD7D46}"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71151E-AA50-4482-9A08-89F5F8E278B3}"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6CE3CB-F757-4490-A4F9-B8B00CC7166F}"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BE156-FABD-4343-886E-D0F334AD07DC}"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0C16E-7CB2-4282-BF26-B4D0016FCD42}"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C2B8B7-E112-4059-B764-BBD5381F3686}"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D5C04A-9198-4B02-B144-B729ACA52513}"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F21EA-2308-4C9C-B9C5-B72386D4A102}"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5580F-62F3-4B37-BDB9-9E74C7CB01BA}"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93D66D-083D-4675-8FA9-D5AAEEBF9697}"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D0E08C-966E-422F-99B0-D7AF772F672C}"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698F6-2EC8-4F69-9DD4-F4E6D528C015}"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77BA24-7EA8-4FAD-95DF-1F03DAB23401}"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EAB9F-195F-4DC1-8230-4724E95CC8FF}"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69E5D7-4212-404A-BA0B-5D1C9564D6AF}"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480AC4-54D7-460E-AD71-CB885B814944}"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3167B7-457F-4618-BA7E-BB45F8A49BC6}"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7E599-6D40-41E4-AE05-EFA7CF98E491}"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2CEC05-6385-4096-9E23-C8F767BF4DAB}"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E7845-A8DD-44AC-9623-64453ECC17AB}"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07F9D1-287C-4C02-9ACC-84C4AA537172}"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E384D7-6911-472D-ABB0-DC7727C3F3AD}"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C58577-0EC8-4D9D-B51D-C8AE288309A6}"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84C3E-324C-4AD8-9586-4C85064A3CBE}"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92033E-A1CE-4885-9C96-277832D520B3}"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641C9-8C44-4DBF-A2B0-F4528CFC565A}"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791436-DD8B-4779-BBA4-9FA555A2BCA8}"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0BF0D-514B-4014-AEFD-09A4F5ECE840}"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FD9C7-9D03-498A-9450-7764F1EE8EA6}"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87078F-5F1A-4B4D-9B4D-708C5EB11AEA}"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554D46-C75E-414B-83AB-292DBF682FA4}"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3265CB-0735-4CEF-8782-58D289A970EA}"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020C53-8096-4E9A-9837-8B1401AED7BF}"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7C246-8587-43C6-A265-60A5830B6FE9}"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53F0D-4D0A-4958-99D1-4B371E944C5D}"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9B657-04AF-4D7B-803F-C1E99B069FE8}"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61DDC7-8F54-4D3D-AE97-C9B8B7937A92}"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C175F-DDA3-4FA0-A674-68287CB3BCE0}"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AB24A5-59EE-4582-84C9-0CD5BE0ED6C9}"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E7D6AC-4A5E-4AC8-9B03-A1ADAB2CCCC1}"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651FDA-BBB1-429E-9828-D692072AA4F5}"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EC627A-7C3F-4A54-A825-98355190108B}"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1A2D1E-630E-45DF-AAAF-7D491B169645}"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BAC39-3E50-47DA-9229-02BE4CE4C328}"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415A1A-6EC5-4360-8C64-38AA67D04D6E}"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5C5378-FF7E-4EB4-A9EE-8EABB10A5618}"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F5AECE-DDB6-4FC6-8FEA-4B7F0B9D3E04}"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9C28F-6E8D-4A88-8515-0DE1109120DF}"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B8FA16-B925-4192-82E2-0215884B4E4E}"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E3EE5C-D1C5-41FC-A3B3-4E6D6646738A}"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8E156-5725-43C0-BC10-B9A56F141879}"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FCD7D-3D20-4825-AF8C-22F411F96C30}"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3974A-39D7-449F-B521-DF505DB19385}"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EA65C0-F8D2-4ADE-838A-0B31BAECB5FC}"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10156C-C95D-42FD-8EE0-C65A00E80CFE}"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DAFE84-FEFA-401E-B4B2-16E806823640}"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483710-7BFD-4A26-BE74-88B217FB43AD}"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08A14-144D-4625-85B8-AD52B6B4AE61}"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B352EB-182C-417F-B97E-591BC017DBA0}"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23893-89CA-4D04-82E4-83013BBC0896}"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03BE6D-5D6C-4BD4-A593-0E9BBB53BF92}"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9817CD-361A-403E-B2DD-6974952C2CB0}"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167A48-B9A0-4B67-98A9-37E8B833C862}"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11C3CE-C86D-46E0-829B-DA70569113F7}"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99ADA5-88DF-4603-9C37-105D726C0AC0}"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DEA8B1-A1E9-4EA5-B0D9-A5F4B33D698D}"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59C9D7-DAA0-4DEE-8A32-CBF5A4B31855}"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55B25-DD4E-45BE-8302-1018F347AAAD}"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236D26-AAA7-4415-AEAB-D35081B35273}"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715F39-32BB-40C8-BCD9-3D3BBA22922F}"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C587B0-B8D3-4BF7-8B4B-8B1ABF542F20}"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490C2-74AD-4068-AE2C-3AA0BD9B6559}"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A93AE7-A4DA-4B26-B311-E2352F03FA7D}"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5FBD92-CF93-4F9D-AB97-238E0370F027}"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B61EF0-28FC-41C3-BA3C-BA87FCE30E4C}"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7EB3D8-A275-44FA-B895-F3E30311CF44}"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FC3C25-BD9A-4ADB-986E-DE0D945C6A0B}"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AED40-0E70-4EDE-B001-BFFB93B5DDF7}"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CC2966-BA77-413B-A615-E43C7ABCFFC4}"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81E6DD-C120-42AF-AFBE-1107158C61C5}"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7126E2-FED1-42F2-8FF5-D1716D764548}"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F14A3-67B3-40FB-BF12-BEB7AF9FC8F1}"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945AB0-8BF9-4423-9A91-5454EB691015}"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F6C735-AB52-4A67-9908-D3795BC9F09D}"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FAC51F-2AE5-4277-B3E4-EFCBABDA3A28}"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41F34-30B2-45B5-9E69-9FB0FC2C7A39}"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6CA6BB-F426-4F89-806F-8EDC19A9E04B}"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10A7A-65BB-4D82-A513-88B1E66CB887}"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4749FC-D046-4E4E-B7BA-2845B9B6BBB2}"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0D5830-799A-4848-8E2C-876B0C740F1E}"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14D0C-77B2-41E9-8705-6AC5C1ABFB3A}"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E77B0-6F97-437D-8AEB-8EFB5B17CFEA}"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1925E2-B751-4C79-8B5E-00689520A4CA}"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BDF17-4CDF-4FF6-ACCA-DFECC8BFFE2B}"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FD10A3-B4EE-4EDE-85B7-69FEE7BB226F}"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7918D8-57C6-452D-9F76-0A1D6F4BB04E}"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CA2E09-B6A9-456B-90CA-E65EA0041487}"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F6FB6-C2E7-4DC5-84F8-941518BDB31B}"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8985C6-2008-495F-A563-FA50FA894E2B}"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7C0F-5602-4DCF-A463-FD26707B59FB}"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E26379-783F-4CCE-B667-CB9B45C9B0CF}"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22536B-0DFF-4DC4-9CB5-F188E1B73243}"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5DBD4-4E75-4CB5-A533-F02C4519CDDC}"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E12D7E-6F96-437B-B61F-108D6C26335E}"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AB264-51D6-4D0C-9755-CDA2335CE240}"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C880F5-954D-45BE-A8CD-E595B33F94BB}"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EFD54-AE89-436C-A15D-DF5E7971CA6F}"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49119-62B2-4259-B8D7-9DF9E6FCA764}"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DAFFCC-A199-4641-95D2-CBB7C7CFF2E1}"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1843B6-0B2D-459C-BCE3-9786DC14BC6D}"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B8989-7699-4001-B25C-32DB41F68E31}"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04BC4F-E04B-4C27-957E-84F97E8E1F70}"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D09C75-5275-41D9-AD08-D2226F4D32ED}"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7B60C4-BA97-43DC-A9A1-1C6DD79F6B61}"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888E88-C4BD-4553-9888-5213C1576468}"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709428-430A-4899-A377-9C4664B073D7}"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F2EF7-AE04-45E3-A5B9-119BCE706C78}"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2DDD2A-1C9D-4677-92B0-538A96073D90}"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91D16-DA20-4F5A-B8FF-171D3355F220}"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56A753-4D8E-49D5-A066-41A89A58D0B8}"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628950-B1E0-449A-9FA4-E3843A80668D}"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A14EE-2574-4621-9890-4EE1328C7FD3}"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1CA1C-B177-4A6A-8048-568D03E41BDA}"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4A36BC-A1F3-457E-AE75-385774CC825F}"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A72C97-C6B6-4CD6-B963-A5C1EFED7F1C}"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1E732C-D26D-44AF-AA3A-3943EA6DE98D}"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7B053-AE7F-4ABF-9E0F-36B071A98095}"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2F97D1-06BD-4AE2-A2E3-2B1C3DB1EF24}"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FD32EE-2453-4658-AE0A-5CE1B5A9A8C6}"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80DC86-E32C-40C7-BF94-72A4382D7642}"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6223B9-FF80-4D18-B736-3A8EE4A2CF89}"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6C75A-F534-459C-B0C5-31819678E608}"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BD9D48-F819-4ABA-AFF9-B4CAB59ADD0E}"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46367B-FB25-4E37-81D9-6343DEE9FC4F}"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C3DE5D-8A92-40EA-8197-5CA3F181366D}"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580497-00BA-4CB3-B9E0-CD2156BAB2E6}"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3B53C-6531-4C4C-AFBD-A969373BDE81}"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EB5BD-05E8-4523-B346-43A753D9228E}"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A02EA0-13B1-42C3-9C4D-5B713ACF39A4}"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4C88A85-A10D-42F0-B1D1-6AAC68CEE864}"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89B14D3-01DE-4CEC-BD82-1E1257D4AA57}"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5EEEE03-2C68-47A2-AC2C-12ED58D711BC}"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92B53C1-25D4-421B-9FE0-4E96B3EBC202}"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549BCA0-A892-4488-A8EF-A9A7DF2C923F}"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3BFF3EB-B0FE-405B-8EE5-EEDB15B8EC03}"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F1EB0CA-C5CB-4225-A9EF-C89D8C308D8B}"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D0774C1-A545-407E-8543-D1D5FD029F7F}"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37E908D-D0B6-4845-BBD9-1373E343317B}"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29ECFCA-5081-45D1-8EBB-9966ED42B263}"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5DDBF21-ABB4-48E9-AF8D-62A418BD2617}"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DE7AA3-01B7-4B4F-90B0-2A42EA4AE7FE}"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CF65CB-BB24-42E4-9654-8AC536DE1710}"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AAAB6A2-CCE0-47E2-B8B4-9AE13E305450}"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056C750-C63F-4B2B-8D86-36397B285816}"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E486F0-F977-4783-A5F6-92A5C6DB6A50}" type="datetime1">
              <a:rPr lang="en-US" smtClean="0"/>
              <a:t>10/4/2023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mailto:support@Species360.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Support@species360.org" TargetMode="External"/><Relationship Id="rId5" Type="http://schemas.openxmlformats.org/officeDocument/2006/relationships/image" Target="../media/image44.png"/><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96528"/>
            <a:ext cx="7772400" cy="2387600"/>
          </a:xfrm>
        </p:spPr>
        <p:txBody>
          <a:bodyPr>
            <a:normAutofit/>
          </a:bodyPr>
          <a:lstStyle/>
          <a:p>
            <a:r>
              <a:rPr lang="en-US" dirty="0"/>
              <a:t>Studbook Admin Functionality</a:t>
            </a:r>
          </a:p>
        </p:txBody>
      </p:sp>
      <p:pic>
        <p:nvPicPr>
          <p:cNvPr id="4" name="Picture 3"/>
          <p:cNvPicPr>
            <a:picLocks noChangeAspect="1"/>
          </p:cNvPicPr>
          <p:nvPr/>
        </p:nvPicPr>
        <p:blipFill>
          <a:blip r:embed="rId3"/>
          <a:stretch>
            <a:fillRect/>
          </a:stretch>
        </p:blipFill>
        <p:spPr>
          <a:xfrm>
            <a:off x="2919412" y="3476320"/>
            <a:ext cx="3305175" cy="1419225"/>
          </a:xfrm>
          <a:prstGeom prst="rect">
            <a:avLst/>
          </a:prstGeom>
        </p:spPr>
      </p:pic>
    </p:spTree>
    <p:extLst>
      <p:ext uri="{BB962C8B-B14F-4D97-AF65-F5344CB8AC3E}">
        <p14:creationId xmlns:p14="http://schemas.microsoft.com/office/powerpoint/2010/main" val="2269341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4632" y="240005"/>
            <a:ext cx="7886700" cy="1325563"/>
          </a:xfrm>
        </p:spPr>
        <p:txBody>
          <a:bodyPr/>
          <a:lstStyle/>
          <a:p>
            <a:r>
              <a:rPr lang="en-US" dirty="0"/>
              <a:t>Opening Studbook Details</a:t>
            </a:r>
          </a:p>
        </p:txBody>
      </p:sp>
      <p:pic>
        <p:nvPicPr>
          <p:cNvPr id="4" name="Picture 3"/>
          <p:cNvPicPr>
            <a:picLocks noChangeAspect="1"/>
          </p:cNvPicPr>
          <p:nvPr/>
        </p:nvPicPr>
        <p:blipFill>
          <a:blip r:embed="rId2"/>
          <a:stretch>
            <a:fillRect/>
          </a:stretch>
        </p:blipFill>
        <p:spPr>
          <a:xfrm>
            <a:off x="1642475" y="1565568"/>
            <a:ext cx="6973492" cy="3027167"/>
          </a:xfrm>
          <a:prstGeom prst="rect">
            <a:avLst/>
          </a:prstGeom>
          <a:ln>
            <a:solidFill>
              <a:schemeClr val="tx1"/>
            </a:solidFill>
          </a:ln>
        </p:spPr>
      </p:pic>
      <p:sp>
        <p:nvSpPr>
          <p:cNvPr id="5" name="TextBox 4"/>
          <p:cNvSpPr txBox="1"/>
          <p:nvPr/>
        </p:nvSpPr>
        <p:spPr>
          <a:xfrm>
            <a:off x="573615" y="5066693"/>
            <a:ext cx="4555606"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Selecting the Studbook Name hyperlink will</a:t>
            </a:r>
          </a:p>
          <a:p>
            <a:r>
              <a:rPr lang="en-US" dirty="0"/>
              <a:t>open the Studbook Details where you can see </a:t>
            </a:r>
          </a:p>
          <a:p>
            <a:r>
              <a:rPr lang="en-US" dirty="0"/>
              <a:t>a brief overview of the Studbook including</a:t>
            </a:r>
          </a:p>
          <a:p>
            <a:r>
              <a:rPr lang="en-US" dirty="0"/>
              <a:t>total specimens and gestation/incubation </a:t>
            </a:r>
          </a:p>
          <a:p>
            <a:r>
              <a:rPr lang="en-US" dirty="0"/>
              <a:t>periods as well as any Studbook Assignments.</a:t>
            </a:r>
          </a:p>
        </p:txBody>
      </p:sp>
      <p:sp>
        <p:nvSpPr>
          <p:cNvPr id="3" name="Slide Number Placeholder 2"/>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354764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246253"/>
            <a:ext cx="7886700" cy="1325563"/>
          </a:xfrm>
        </p:spPr>
        <p:txBody>
          <a:bodyPr/>
          <a:lstStyle/>
          <a:p>
            <a:r>
              <a:rPr lang="en-US" dirty="0"/>
              <a:t>Assign Users to Studbook</a:t>
            </a:r>
          </a:p>
        </p:txBody>
      </p:sp>
      <p:pic>
        <p:nvPicPr>
          <p:cNvPr id="7" name="Picture 6"/>
          <p:cNvPicPr>
            <a:picLocks noChangeAspect="1"/>
          </p:cNvPicPr>
          <p:nvPr/>
        </p:nvPicPr>
        <p:blipFill>
          <a:blip r:embed="rId2"/>
          <a:stretch>
            <a:fillRect/>
          </a:stretch>
        </p:blipFill>
        <p:spPr>
          <a:xfrm>
            <a:off x="1560960" y="3606749"/>
            <a:ext cx="6022079" cy="2015435"/>
          </a:xfrm>
          <a:prstGeom prst="rect">
            <a:avLst/>
          </a:prstGeom>
          <a:ln>
            <a:solidFill>
              <a:schemeClr val="tx1"/>
            </a:solidFill>
          </a:ln>
        </p:spPr>
      </p:pic>
      <p:sp>
        <p:nvSpPr>
          <p:cNvPr id="8" name="TextBox 7"/>
          <p:cNvSpPr txBox="1"/>
          <p:nvPr/>
        </p:nvSpPr>
        <p:spPr>
          <a:xfrm>
            <a:off x="1113890" y="1571816"/>
            <a:ext cx="6848093"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From within the studbook record you can assign Users in the Studbook</a:t>
            </a:r>
          </a:p>
          <a:p>
            <a:r>
              <a:rPr lang="en-US" dirty="0"/>
              <a:t>Assignments grid &gt; Actions &gt; Add New. You can also make assignments </a:t>
            </a:r>
          </a:p>
          <a:p>
            <a:r>
              <a:rPr lang="en-US" dirty="0"/>
              <a:t>from the studbook list itself by highlighting the appropriate studbook </a:t>
            </a:r>
          </a:p>
          <a:p>
            <a:r>
              <a:rPr lang="en-US" dirty="0"/>
              <a:t>and select Actions &gt; Assign Person to Studbook. Assignments are not </a:t>
            </a:r>
          </a:p>
          <a:p>
            <a:r>
              <a:rPr lang="en-US" dirty="0"/>
              <a:t>limited to Studbook Keeper only. You can assign Vet Advisors and SSP</a:t>
            </a:r>
          </a:p>
          <a:p>
            <a:r>
              <a:rPr lang="en-US" dirty="0"/>
              <a:t>Coordinators to name a few options.</a:t>
            </a:r>
          </a:p>
        </p:txBody>
      </p:sp>
      <p:sp>
        <p:nvSpPr>
          <p:cNvPr id="3" name="Slide Number Placeholder 2"/>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223894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91973"/>
            <a:ext cx="7886700" cy="1325563"/>
          </a:xfrm>
        </p:spPr>
        <p:txBody>
          <a:bodyPr/>
          <a:lstStyle/>
          <a:p>
            <a:r>
              <a:rPr lang="en-US" dirty="0"/>
              <a:t>Assign Users to Studbook</a:t>
            </a:r>
          </a:p>
        </p:txBody>
      </p:sp>
      <p:pic>
        <p:nvPicPr>
          <p:cNvPr id="6" name="Picture 5"/>
          <p:cNvPicPr>
            <a:picLocks noChangeAspect="1"/>
          </p:cNvPicPr>
          <p:nvPr/>
        </p:nvPicPr>
        <p:blipFill>
          <a:blip r:embed="rId2"/>
          <a:stretch>
            <a:fillRect/>
          </a:stretch>
        </p:blipFill>
        <p:spPr>
          <a:xfrm>
            <a:off x="822960" y="1617536"/>
            <a:ext cx="4232086" cy="4013185"/>
          </a:xfrm>
          <a:prstGeom prst="rect">
            <a:avLst/>
          </a:prstGeom>
          <a:ln>
            <a:solidFill>
              <a:schemeClr val="tx1"/>
            </a:solidFill>
          </a:ln>
        </p:spPr>
      </p:pic>
      <p:sp>
        <p:nvSpPr>
          <p:cNvPr id="5" name="TextBox 4"/>
          <p:cNvSpPr txBox="1"/>
          <p:nvPr/>
        </p:nvSpPr>
        <p:spPr>
          <a:xfrm>
            <a:off x="5173910" y="1782464"/>
            <a:ext cx="3660008"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Association/Institution and Studbook Name will default and is not editable from this screen. You can assign access to people outside of your regional association/institution as long as they have a ZIMS account. Only persons associated with the institution you enter will display in that field for selection. There are many choices for assignment in the Studbook Title dropdown beyond the Studbook Keeper title. </a:t>
            </a:r>
          </a:p>
        </p:txBody>
      </p:sp>
      <p:sp>
        <p:nvSpPr>
          <p:cNvPr id="3" name="Slide Number Placeholder 2"/>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305850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6384" y="209677"/>
            <a:ext cx="7886700" cy="1325563"/>
          </a:xfrm>
        </p:spPr>
        <p:txBody>
          <a:bodyPr/>
          <a:lstStyle/>
          <a:p>
            <a:r>
              <a:rPr lang="en-US" dirty="0"/>
              <a:t>Assign Users to Studbook</a:t>
            </a:r>
          </a:p>
        </p:txBody>
      </p:sp>
      <p:pic>
        <p:nvPicPr>
          <p:cNvPr id="4" name="Picture 3"/>
          <p:cNvPicPr>
            <a:picLocks noChangeAspect="1"/>
          </p:cNvPicPr>
          <p:nvPr/>
        </p:nvPicPr>
        <p:blipFill>
          <a:blip r:embed="rId2"/>
          <a:stretch>
            <a:fillRect/>
          </a:stretch>
        </p:blipFill>
        <p:spPr>
          <a:xfrm>
            <a:off x="604112" y="1535240"/>
            <a:ext cx="4445262" cy="4217299"/>
          </a:xfrm>
          <a:prstGeom prst="rect">
            <a:avLst/>
          </a:prstGeom>
        </p:spPr>
      </p:pic>
      <p:sp>
        <p:nvSpPr>
          <p:cNvPr id="5" name="TextBox 4"/>
          <p:cNvSpPr txBox="1"/>
          <p:nvPr/>
        </p:nvSpPr>
        <p:spPr>
          <a:xfrm>
            <a:off x="5182069" y="2212728"/>
            <a:ext cx="3643690"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Assignment Start Date</a:t>
            </a:r>
          </a:p>
          <a:p>
            <a:r>
              <a:rPr lang="en-US" dirty="0"/>
              <a:t>would be the date the Studbook</a:t>
            </a:r>
          </a:p>
          <a:p>
            <a:r>
              <a:rPr lang="en-US" dirty="0"/>
              <a:t>was approved for the Studbook</a:t>
            </a:r>
          </a:p>
          <a:p>
            <a:r>
              <a:rPr lang="en-US" dirty="0"/>
              <a:t>Keeper or the date that other</a:t>
            </a:r>
          </a:p>
          <a:p>
            <a:r>
              <a:rPr lang="en-US" dirty="0"/>
              <a:t>positions were assigned. Any Roles </a:t>
            </a:r>
          </a:p>
          <a:p>
            <a:r>
              <a:rPr lang="en-US" dirty="0"/>
              <a:t>that you have created will be</a:t>
            </a:r>
          </a:p>
          <a:p>
            <a:r>
              <a:rPr lang="en-US" dirty="0"/>
              <a:t>available for selection. See following </a:t>
            </a:r>
          </a:p>
          <a:p>
            <a:r>
              <a:rPr lang="en-US" dirty="0"/>
              <a:t>slides for Role information. If you</a:t>
            </a:r>
          </a:p>
          <a:p>
            <a:r>
              <a:rPr lang="en-US" dirty="0"/>
              <a:t>want to assign multiple persons</a:t>
            </a:r>
          </a:p>
          <a:p>
            <a:r>
              <a:rPr lang="en-US" dirty="0"/>
              <a:t>select the Save &amp; Repeat option. </a:t>
            </a:r>
          </a:p>
        </p:txBody>
      </p:sp>
      <p:sp>
        <p:nvSpPr>
          <p:cNvPr id="3" name="Slide Number Placeholder 2"/>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201910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60" y="244686"/>
            <a:ext cx="7886700" cy="1325563"/>
          </a:xfrm>
        </p:spPr>
        <p:txBody>
          <a:bodyPr/>
          <a:lstStyle/>
          <a:p>
            <a:r>
              <a:rPr lang="en-US" dirty="0"/>
              <a:t>Studbook Tab - Roles</a:t>
            </a:r>
          </a:p>
        </p:txBody>
      </p:sp>
      <p:pic>
        <p:nvPicPr>
          <p:cNvPr id="3" name="Picture 2"/>
          <p:cNvPicPr>
            <a:picLocks noChangeAspect="1"/>
          </p:cNvPicPr>
          <p:nvPr/>
        </p:nvPicPr>
        <p:blipFill>
          <a:blip r:embed="rId2"/>
          <a:stretch>
            <a:fillRect/>
          </a:stretch>
        </p:blipFill>
        <p:spPr>
          <a:xfrm>
            <a:off x="1563346" y="1931568"/>
            <a:ext cx="5584430" cy="3569507"/>
          </a:xfrm>
          <a:prstGeom prst="rect">
            <a:avLst/>
          </a:prstGeom>
          <a:ln>
            <a:solidFill>
              <a:schemeClr val="tx1"/>
            </a:solidFill>
          </a:ln>
        </p:spPr>
      </p:pic>
      <p:sp>
        <p:nvSpPr>
          <p:cNvPr id="4" name="TextBox 3"/>
          <p:cNvSpPr txBox="1"/>
          <p:nvPr/>
        </p:nvSpPr>
        <p:spPr>
          <a:xfrm>
            <a:off x="4224270" y="1690689"/>
            <a:ext cx="4043158"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a:t>Studbook Admins are charged with</a:t>
            </a:r>
          </a:p>
          <a:p>
            <a:r>
              <a:rPr lang="en-US" dirty="0"/>
              <a:t>creating their own Role access for their</a:t>
            </a:r>
          </a:p>
          <a:p>
            <a:r>
              <a:rPr lang="en-US" dirty="0"/>
              <a:t>Studbooks. These Roles are across the</a:t>
            </a:r>
          </a:p>
          <a:p>
            <a:r>
              <a:rPr lang="en-US" dirty="0"/>
              <a:t>board for all Studbooks they manage.</a:t>
            </a:r>
          </a:p>
          <a:p>
            <a:r>
              <a:rPr lang="en-US" dirty="0"/>
              <a:t>To add a Role, under the Studbook tab,</a:t>
            </a:r>
          </a:p>
          <a:p>
            <a:r>
              <a:rPr lang="en-US" dirty="0"/>
              <a:t>open the Studbook Roles grid and select </a:t>
            </a:r>
          </a:p>
          <a:p>
            <a:r>
              <a:rPr lang="en-US" dirty="0"/>
              <a:t>Actions &gt; Add New Role.</a:t>
            </a:r>
          </a:p>
        </p:txBody>
      </p:sp>
      <p:sp>
        <p:nvSpPr>
          <p:cNvPr id="5" name="Slide Number Placeholder 4"/>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762778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060704" y="282829"/>
            <a:ext cx="7886700" cy="1325563"/>
          </a:xfrm>
        </p:spPr>
        <p:txBody>
          <a:bodyPr/>
          <a:lstStyle/>
          <a:p>
            <a:r>
              <a:rPr lang="en-US" dirty="0"/>
              <a:t>Adding a Role</a:t>
            </a:r>
          </a:p>
        </p:txBody>
      </p:sp>
      <p:sp>
        <p:nvSpPr>
          <p:cNvPr id="5" name="TextBox 4"/>
          <p:cNvSpPr txBox="1"/>
          <p:nvPr/>
        </p:nvSpPr>
        <p:spPr>
          <a:xfrm>
            <a:off x="1507346" y="3596088"/>
            <a:ext cx="6431312"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role Name must be unique for the studbook role list. It may be</a:t>
            </a:r>
          </a:p>
          <a:p>
            <a:r>
              <a:rPr lang="en-US" dirty="0"/>
              <a:t>easier to name the Role the same as one of the Studbook Title</a:t>
            </a:r>
          </a:p>
          <a:p>
            <a:r>
              <a:rPr lang="en-US" dirty="0"/>
              <a:t>options available when assigning a User to the Studbook. The </a:t>
            </a:r>
          </a:p>
          <a:p>
            <a:r>
              <a:rPr lang="en-US" dirty="0"/>
              <a:t>functionality to allow studbook keepers to assign Roles to</a:t>
            </a:r>
          </a:p>
          <a:p>
            <a:r>
              <a:rPr lang="en-US" dirty="0"/>
              <a:t>their own studbooks is not yet developed.</a:t>
            </a:r>
          </a:p>
        </p:txBody>
      </p:sp>
      <p:pic>
        <p:nvPicPr>
          <p:cNvPr id="2" name="Picture 1"/>
          <p:cNvPicPr>
            <a:picLocks noChangeAspect="1"/>
          </p:cNvPicPr>
          <p:nvPr/>
        </p:nvPicPr>
        <p:blipFill>
          <a:blip r:embed="rId2"/>
          <a:stretch>
            <a:fillRect/>
          </a:stretch>
        </p:blipFill>
        <p:spPr>
          <a:xfrm>
            <a:off x="1507346" y="1397390"/>
            <a:ext cx="6023829" cy="1972508"/>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276144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32688" y="273685"/>
            <a:ext cx="7886700" cy="1325563"/>
          </a:xfrm>
        </p:spPr>
        <p:txBody>
          <a:bodyPr/>
          <a:lstStyle/>
          <a:p>
            <a:r>
              <a:rPr lang="en-US" dirty="0"/>
              <a:t>Creating Role Access</a:t>
            </a:r>
          </a:p>
        </p:txBody>
      </p:sp>
      <p:pic>
        <p:nvPicPr>
          <p:cNvPr id="4" name="Picture 3"/>
          <p:cNvPicPr>
            <a:picLocks noChangeAspect="1"/>
          </p:cNvPicPr>
          <p:nvPr/>
        </p:nvPicPr>
        <p:blipFill>
          <a:blip r:embed="rId2"/>
          <a:stretch>
            <a:fillRect/>
          </a:stretch>
        </p:blipFill>
        <p:spPr>
          <a:xfrm>
            <a:off x="1091047" y="1948047"/>
            <a:ext cx="6961905" cy="2961905"/>
          </a:xfrm>
          <a:prstGeom prst="rect">
            <a:avLst/>
          </a:prstGeom>
          <a:ln>
            <a:solidFill>
              <a:schemeClr val="tx1"/>
            </a:solidFill>
          </a:ln>
        </p:spPr>
      </p:pic>
      <p:sp>
        <p:nvSpPr>
          <p:cNvPr id="5" name="TextBox 4"/>
          <p:cNvSpPr txBox="1"/>
          <p:nvPr/>
        </p:nvSpPr>
        <p:spPr>
          <a:xfrm>
            <a:off x="2021983" y="4443211"/>
            <a:ext cx="5041188"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then need to create ZIMS access for this Role.</a:t>
            </a:r>
          </a:p>
          <a:p>
            <a:r>
              <a:rPr lang="en-US" dirty="0"/>
              <a:t>To do this select Actions &gt; Manage Role access after</a:t>
            </a:r>
          </a:p>
          <a:p>
            <a:r>
              <a:rPr lang="en-US" dirty="0"/>
              <a:t>you have highlighted the appropriate Role.</a:t>
            </a:r>
          </a:p>
        </p:txBody>
      </p:sp>
      <p:sp>
        <p:nvSpPr>
          <p:cNvPr id="2" name="Slide Number Placeholder 1"/>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3972186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1520" y="311296"/>
            <a:ext cx="7886700" cy="1325563"/>
          </a:xfrm>
        </p:spPr>
        <p:txBody>
          <a:bodyPr/>
          <a:lstStyle/>
          <a:p>
            <a:r>
              <a:rPr lang="en-US" dirty="0"/>
              <a:t>Manage Role Access</a:t>
            </a:r>
          </a:p>
        </p:txBody>
      </p:sp>
      <p:pic>
        <p:nvPicPr>
          <p:cNvPr id="3" name="Picture 2"/>
          <p:cNvPicPr>
            <a:picLocks noChangeAspect="1"/>
          </p:cNvPicPr>
          <p:nvPr/>
        </p:nvPicPr>
        <p:blipFill>
          <a:blip r:embed="rId2"/>
          <a:stretch>
            <a:fillRect/>
          </a:stretch>
        </p:blipFill>
        <p:spPr>
          <a:xfrm>
            <a:off x="529509" y="1467120"/>
            <a:ext cx="6803315" cy="3658672"/>
          </a:xfrm>
          <a:prstGeom prst="rect">
            <a:avLst/>
          </a:prstGeom>
          <a:ln>
            <a:solidFill>
              <a:schemeClr val="tx1"/>
            </a:solidFill>
          </a:ln>
        </p:spPr>
      </p:pic>
      <p:sp>
        <p:nvSpPr>
          <p:cNvPr id="4" name="TextBox 3"/>
          <p:cNvSpPr txBox="1"/>
          <p:nvPr/>
        </p:nvSpPr>
        <p:spPr>
          <a:xfrm>
            <a:off x="4143191" y="1806599"/>
            <a:ext cx="4372159"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a:t>Here we are assigning the Role access for</a:t>
            </a:r>
          </a:p>
          <a:p>
            <a:r>
              <a:rPr lang="en-US" dirty="0"/>
              <a:t>our Nutrition Advisor. Access is provided </a:t>
            </a:r>
          </a:p>
          <a:p>
            <a:r>
              <a:rPr lang="en-US" dirty="0"/>
              <a:t>by Search/View, Add, Edit and Remove.</a:t>
            </a:r>
          </a:p>
          <a:p>
            <a:r>
              <a:rPr lang="en-US" dirty="0"/>
              <a:t>We do not want our Nutrition Advisor</a:t>
            </a:r>
          </a:p>
          <a:p>
            <a:r>
              <a:rPr lang="en-US" dirty="0"/>
              <a:t>Role to be able to add or change any data</a:t>
            </a:r>
          </a:p>
          <a:p>
            <a:r>
              <a:rPr lang="en-US" dirty="0"/>
              <a:t>so we have given only Search/View access to</a:t>
            </a:r>
          </a:p>
          <a:p>
            <a:r>
              <a:rPr lang="en-US" dirty="0"/>
              <a:t>the topics we feel are relevant to this</a:t>
            </a:r>
          </a:p>
          <a:p>
            <a:r>
              <a:rPr lang="en-US" dirty="0"/>
              <a:t>position. The option to quickly check or</a:t>
            </a:r>
          </a:p>
          <a:p>
            <a:r>
              <a:rPr lang="en-US" dirty="0"/>
              <a:t>uncheck all boxes is available.</a:t>
            </a:r>
          </a:p>
        </p:txBody>
      </p:sp>
      <p:sp>
        <p:nvSpPr>
          <p:cNvPr id="5" name="Slide Number Placeholder 4"/>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393586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1520" y="311296"/>
            <a:ext cx="7886700" cy="1325563"/>
          </a:xfrm>
        </p:spPr>
        <p:txBody>
          <a:bodyPr/>
          <a:lstStyle/>
          <a:p>
            <a:r>
              <a:rPr lang="en-US" dirty="0"/>
              <a:t>Adding/Editing Taxonomy</a:t>
            </a:r>
          </a:p>
        </p:txBody>
      </p:sp>
      <p:sp>
        <p:nvSpPr>
          <p:cNvPr id="5" name="Slide Number Placeholder 4"/>
          <p:cNvSpPr>
            <a:spLocks noGrp="1"/>
          </p:cNvSpPr>
          <p:nvPr>
            <p:ph type="sldNum" sz="quarter" idx="12"/>
          </p:nvPr>
        </p:nvSpPr>
        <p:spPr/>
        <p:txBody>
          <a:bodyPr/>
          <a:lstStyle/>
          <a:p>
            <a:fld id="{D1A12E6A-C85A-496C-95D0-8B82A2649983}" type="slidenum">
              <a:rPr lang="en-US" smtClean="0"/>
              <a:t>18</a:t>
            </a:fld>
            <a:endParaRPr lang="en-US"/>
          </a:p>
        </p:txBody>
      </p:sp>
      <p:pic>
        <p:nvPicPr>
          <p:cNvPr id="6" name="Picture 5" descr="A screenshot of a computer&#10;&#10;Description automatically generated">
            <a:extLst>
              <a:ext uri="{FF2B5EF4-FFF2-40B4-BE49-F238E27FC236}">
                <a16:creationId xmlns:a16="http://schemas.microsoft.com/office/drawing/2014/main" id="{4E151857-93C1-51FE-18B9-58981E626BA5}"/>
              </a:ext>
            </a:extLst>
          </p:cNvPr>
          <p:cNvPicPr>
            <a:picLocks noChangeAspect="1"/>
          </p:cNvPicPr>
          <p:nvPr/>
        </p:nvPicPr>
        <p:blipFill>
          <a:blip r:embed="rId2"/>
          <a:stretch>
            <a:fillRect/>
          </a:stretch>
        </p:blipFill>
        <p:spPr>
          <a:xfrm>
            <a:off x="362495" y="1490270"/>
            <a:ext cx="5434149" cy="3149920"/>
          </a:xfrm>
          <a:prstGeom prst="rect">
            <a:avLst/>
          </a:prstGeom>
          <a:ln w="12700">
            <a:solidFill>
              <a:schemeClr val="tx1"/>
            </a:solidFill>
          </a:ln>
        </p:spPr>
      </p:pic>
      <p:sp>
        <p:nvSpPr>
          <p:cNvPr id="7" name="TextBox 6">
            <a:extLst>
              <a:ext uri="{FF2B5EF4-FFF2-40B4-BE49-F238E27FC236}">
                <a16:creationId xmlns:a16="http://schemas.microsoft.com/office/drawing/2014/main" id="{E66A09C0-0669-7119-E935-A0CAF896A6C3}"/>
              </a:ext>
            </a:extLst>
          </p:cNvPr>
          <p:cNvSpPr txBox="1"/>
          <p:nvPr/>
        </p:nvSpPr>
        <p:spPr>
          <a:xfrm>
            <a:off x="4707527" y="3732249"/>
            <a:ext cx="4073978" cy="1815882"/>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Select </a:t>
            </a:r>
            <a:r>
              <a:rPr lang="en-US" sz="1600" b="1" dirty="0"/>
              <a:t>Edit Details </a:t>
            </a:r>
            <a:r>
              <a:rPr lang="en-US" sz="1600" dirty="0"/>
              <a:t>in the Taxonomy Details box.</a:t>
            </a:r>
          </a:p>
          <a:p>
            <a:pPr marL="342900" indent="-342900">
              <a:buAutoNum type="alphaUcPeriod"/>
            </a:pPr>
            <a:r>
              <a:rPr lang="en-US" sz="1600" dirty="0"/>
              <a:t>Check the two tick boxes</a:t>
            </a:r>
          </a:p>
          <a:p>
            <a:pPr marL="342900" indent="-342900">
              <a:buAutoNum type="alphaUcPeriod"/>
            </a:pPr>
            <a:r>
              <a:rPr lang="en-US" sz="1600" dirty="0"/>
              <a:t>Type the scientific name you wish to add</a:t>
            </a:r>
          </a:p>
          <a:p>
            <a:pPr marL="342900" indent="-342900">
              <a:buAutoNum type="alphaUcPeriod"/>
            </a:pPr>
            <a:r>
              <a:rPr lang="en-US" sz="1600" dirty="0"/>
              <a:t>Complete the reproductive information fields</a:t>
            </a:r>
          </a:p>
          <a:p>
            <a:pPr marL="342900" indent="-342900">
              <a:buAutoNum type="alphaUcPeriod"/>
            </a:pPr>
            <a:r>
              <a:rPr lang="en-US" sz="1600" dirty="0"/>
              <a:t>To delete taxonomy use the red x icons</a:t>
            </a:r>
          </a:p>
          <a:p>
            <a:pPr marL="342900" indent="-342900">
              <a:buAutoNum type="alphaUcPeriod"/>
            </a:pPr>
            <a:r>
              <a:rPr lang="en-US" sz="1600" dirty="0"/>
              <a:t>Save &amp; Close</a:t>
            </a:r>
          </a:p>
        </p:txBody>
      </p:sp>
    </p:spTree>
    <p:extLst>
      <p:ext uri="{BB962C8B-B14F-4D97-AF65-F5344CB8AC3E}">
        <p14:creationId xmlns:p14="http://schemas.microsoft.com/office/powerpoint/2010/main" val="46103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Studbook Tab - Administration List</a:t>
            </a:r>
          </a:p>
        </p:txBody>
      </p:sp>
      <p:pic>
        <p:nvPicPr>
          <p:cNvPr id="3" name="Picture 2"/>
          <p:cNvPicPr>
            <a:picLocks noChangeAspect="1"/>
          </p:cNvPicPr>
          <p:nvPr/>
        </p:nvPicPr>
        <p:blipFill>
          <a:blip r:embed="rId2"/>
          <a:stretch>
            <a:fillRect/>
          </a:stretch>
        </p:blipFill>
        <p:spPr>
          <a:xfrm>
            <a:off x="2365728" y="1690689"/>
            <a:ext cx="6009524" cy="3409524"/>
          </a:xfrm>
          <a:prstGeom prst="rect">
            <a:avLst/>
          </a:prstGeom>
          <a:ln>
            <a:solidFill>
              <a:schemeClr val="tx1"/>
            </a:solidFill>
          </a:ln>
        </p:spPr>
      </p:pic>
      <p:sp>
        <p:nvSpPr>
          <p:cNvPr id="4" name="TextBox 3"/>
          <p:cNvSpPr txBox="1"/>
          <p:nvPr/>
        </p:nvSpPr>
        <p:spPr>
          <a:xfrm>
            <a:off x="1352281" y="3016252"/>
            <a:ext cx="3586303"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will not have access</a:t>
            </a:r>
          </a:p>
          <a:p>
            <a:r>
              <a:rPr lang="en-US" dirty="0"/>
              <a:t>to this studbook information</a:t>
            </a:r>
          </a:p>
          <a:p>
            <a:r>
              <a:rPr lang="en-US" dirty="0"/>
              <a:t>unless you are listed in the</a:t>
            </a:r>
          </a:p>
          <a:p>
            <a:r>
              <a:rPr lang="en-US" dirty="0"/>
              <a:t>Administration List. The</a:t>
            </a:r>
          </a:p>
          <a:p>
            <a:r>
              <a:rPr lang="en-US" dirty="0"/>
              <a:t>Species360 Global Admin or</a:t>
            </a:r>
          </a:p>
          <a:p>
            <a:r>
              <a:rPr lang="en-US" dirty="0"/>
              <a:t>an existing Studbook Admin can add</a:t>
            </a:r>
          </a:p>
          <a:p>
            <a:r>
              <a:rPr lang="en-US" dirty="0"/>
              <a:t>you to the list using the</a:t>
            </a:r>
          </a:p>
          <a:p>
            <a:r>
              <a:rPr lang="en-US" dirty="0"/>
              <a:t>Administration List grid.</a:t>
            </a:r>
          </a:p>
        </p:txBody>
      </p:sp>
      <p:sp>
        <p:nvSpPr>
          <p:cNvPr id="5" name="Slide Number Placeholder 4"/>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224095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86" y="344731"/>
            <a:ext cx="8432664" cy="1325563"/>
          </a:xfrm>
        </p:spPr>
        <p:txBody>
          <a:bodyPr>
            <a:normAutofit/>
          </a:bodyPr>
          <a:lstStyle/>
          <a:p>
            <a:r>
              <a:rPr lang="en-US" dirty="0"/>
              <a:t>Gaining Studbook Admin Access</a:t>
            </a:r>
          </a:p>
        </p:txBody>
      </p:sp>
      <p:sp>
        <p:nvSpPr>
          <p:cNvPr id="3" name="Content Placeholder 2"/>
          <p:cNvSpPr>
            <a:spLocks noGrp="1"/>
          </p:cNvSpPr>
          <p:nvPr>
            <p:ph idx="1"/>
          </p:nvPr>
        </p:nvSpPr>
        <p:spPr>
          <a:xfrm>
            <a:off x="517278" y="1512484"/>
            <a:ext cx="7886700" cy="4351338"/>
          </a:xfrm>
        </p:spPr>
        <p:txBody>
          <a:bodyPr>
            <a:normAutofit fontScale="55000" lnSpcReduction="20000"/>
          </a:bodyPr>
          <a:lstStyle/>
          <a:p>
            <a:r>
              <a:rPr lang="en-US" dirty="0"/>
              <a:t>You must be listed on the Studbook Administration List for you to have access to all the studbook functionality</a:t>
            </a:r>
          </a:p>
          <a:p>
            <a:pPr lvl="1"/>
            <a:r>
              <a:rPr lang="en-US" dirty="0"/>
              <a:t>Species360 Global Admin can add you</a:t>
            </a:r>
          </a:p>
          <a:p>
            <a:pPr lvl="1"/>
            <a:r>
              <a:rPr lang="en-US" dirty="0"/>
              <a:t>An existing Studbook Admin at your institution/regional association can add you</a:t>
            </a:r>
          </a:p>
          <a:p>
            <a:r>
              <a:rPr lang="en-US" dirty="0"/>
              <a:t>You will have access to:</a:t>
            </a:r>
          </a:p>
          <a:p>
            <a:pPr lvl="1"/>
            <a:r>
              <a:rPr lang="en-US" dirty="0"/>
              <a:t>Studbook News Feed (limited to regional associations)</a:t>
            </a:r>
          </a:p>
          <a:p>
            <a:pPr lvl="1"/>
            <a:r>
              <a:rPr lang="en-US" dirty="0"/>
              <a:t>Studbook Keeper List</a:t>
            </a:r>
          </a:p>
          <a:p>
            <a:pPr lvl="1"/>
            <a:r>
              <a:rPr lang="en-US" dirty="0"/>
              <a:t>Studbooks and the data contained in them</a:t>
            </a:r>
          </a:p>
          <a:p>
            <a:pPr lvl="1"/>
            <a:r>
              <a:rPr lang="en-US" dirty="0"/>
              <a:t>Studbook Charts</a:t>
            </a:r>
          </a:p>
          <a:p>
            <a:pPr lvl="1"/>
            <a:r>
              <a:rPr lang="en-US" dirty="0"/>
              <a:t>Data Entry Monitoring (for your studbooks only)</a:t>
            </a:r>
          </a:p>
          <a:p>
            <a:r>
              <a:rPr lang="en-US" dirty="0"/>
              <a:t>Your responsibilities include:</a:t>
            </a:r>
          </a:p>
          <a:p>
            <a:pPr lvl="1"/>
            <a:r>
              <a:rPr lang="en-US" dirty="0"/>
              <a:t>Manage Studbook Roles</a:t>
            </a:r>
          </a:p>
          <a:p>
            <a:pPr lvl="1"/>
            <a:r>
              <a:rPr lang="en-US" dirty="0"/>
              <a:t>Adding/Editing Taxonomy</a:t>
            </a:r>
          </a:p>
          <a:p>
            <a:pPr lvl="1"/>
            <a:r>
              <a:rPr lang="en-US" dirty="0"/>
              <a:t>Assign person to studbooks</a:t>
            </a:r>
          </a:p>
          <a:p>
            <a:pPr lvl="1"/>
            <a:r>
              <a:rPr lang="en-US" dirty="0"/>
              <a:t>Assign access to Studbook News Feed</a:t>
            </a:r>
          </a:p>
          <a:p>
            <a:pPr lvl="1"/>
            <a:r>
              <a:rPr lang="en-US" dirty="0"/>
              <a:t>Request Studbook migration into ZIMS</a:t>
            </a:r>
          </a:p>
          <a:p>
            <a:pPr lvl="2"/>
            <a:r>
              <a:rPr lang="en-US" dirty="0"/>
              <a:t>Get current studbooks assigned to a migration Sprint</a:t>
            </a:r>
          </a:p>
          <a:p>
            <a:pPr lvl="1"/>
            <a:r>
              <a:rPr lang="en-US" dirty="0"/>
              <a:t>Request from scratch data download for new studbooks</a:t>
            </a:r>
          </a:p>
          <a:p>
            <a:r>
              <a:rPr lang="en-US" dirty="0"/>
              <a:t>On the husbandry side, Species360 recommends studbook keeper be assigned the Population Manager (Species360) role</a:t>
            </a:r>
          </a:p>
          <a:p>
            <a:endParaRPr lang="en-US" dirty="0"/>
          </a:p>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411907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 calcmode="lin" valueType="num">
                                      <p:cBhvr additive="base">
                                        <p:cTn id="5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 calcmode="lin" valueType="num">
                                      <p:cBhvr additive="base">
                                        <p:cTn id="5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anim calcmode="lin" valueType="num">
                                      <p:cBhvr additive="base">
                                        <p:cTn id="6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Studbook Tab - News Feed</a:t>
            </a:r>
          </a:p>
        </p:txBody>
      </p:sp>
      <p:pic>
        <p:nvPicPr>
          <p:cNvPr id="3" name="Picture 2"/>
          <p:cNvPicPr>
            <a:picLocks noChangeAspect="1"/>
          </p:cNvPicPr>
          <p:nvPr/>
        </p:nvPicPr>
        <p:blipFill>
          <a:blip r:embed="rId3"/>
          <a:stretch>
            <a:fillRect/>
          </a:stretch>
        </p:blipFill>
        <p:spPr>
          <a:xfrm>
            <a:off x="314325" y="1690689"/>
            <a:ext cx="8515350" cy="2646663"/>
          </a:xfrm>
          <a:prstGeom prst="rect">
            <a:avLst/>
          </a:prstGeom>
          <a:ln>
            <a:solidFill>
              <a:schemeClr val="tx1"/>
            </a:solidFill>
          </a:ln>
        </p:spPr>
      </p:pic>
      <p:sp>
        <p:nvSpPr>
          <p:cNvPr id="4" name="TextBox 3"/>
          <p:cNvSpPr txBox="1"/>
          <p:nvPr/>
        </p:nvSpPr>
        <p:spPr>
          <a:xfrm>
            <a:off x="628651" y="4020913"/>
            <a:ext cx="7686293"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Studbook News Feed is only accessible for Regional Associations. The News Feed allows Studbook Keepers who have not yet migrated to view recent additions or edits to their studbook at the institutional level. Use the Studbook Keeper Newsfeed grid to give access to view this. Studbooks that have migrated have access to this information in Suggested Animals and Pending</a:t>
            </a:r>
          </a:p>
          <a:p>
            <a:r>
              <a:rPr lang="en-US" dirty="0"/>
              <a:t>Updates so they do not have to be listed here.</a:t>
            </a:r>
          </a:p>
        </p:txBody>
      </p:sp>
      <p:sp>
        <p:nvSpPr>
          <p:cNvPr id="5" name="Slide Number Placeholder 4"/>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2220978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392" y="182245"/>
            <a:ext cx="7886700" cy="1325563"/>
          </a:xfrm>
        </p:spPr>
        <p:txBody>
          <a:bodyPr>
            <a:normAutofit/>
          </a:bodyPr>
          <a:lstStyle/>
          <a:p>
            <a:r>
              <a:rPr lang="en-US" dirty="0"/>
              <a:t>Access to Studbook Data</a:t>
            </a:r>
          </a:p>
        </p:txBody>
      </p:sp>
      <p:sp>
        <p:nvSpPr>
          <p:cNvPr id="3" name="TextBox 2"/>
          <p:cNvSpPr txBox="1"/>
          <p:nvPr/>
        </p:nvSpPr>
        <p:spPr>
          <a:xfrm>
            <a:off x="5950040" y="2189409"/>
            <a:ext cx="2239716"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a:t>To look at the actual </a:t>
            </a:r>
          </a:p>
          <a:p>
            <a:r>
              <a:rPr lang="en-US" dirty="0"/>
              <a:t>Studbook data go to</a:t>
            </a:r>
          </a:p>
          <a:p>
            <a:r>
              <a:rPr lang="en-US" dirty="0"/>
              <a:t>Start &gt; Studbook &gt;</a:t>
            </a:r>
          </a:p>
          <a:p>
            <a:r>
              <a:rPr lang="en-US" dirty="0"/>
              <a:t>Studbooks. You can </a:t>
            </a:r>
          </a:p>
          <a:p>
            <a:r>
              <a:rPr lang="en-US" dirty="0"/>
              <a:t>drag this icon to the </a:t>
            </a:r>
          </a:p>
          <a:p>
            <a:r>
              <a:rPr lang="en-US" dirty="0"/>
              <a:t>desktop if you find </a:t>
            </a:r>
          </a:p>
          <a:p>
            <a:r>
              <a:rPr lang="en-US" dirty="0"/>
              <a:t>you are opening </a:t>
            </a:r>
          </a:p>
          <a:p>
            <a:r>
              <a:rPr lang="en-US" dirty="0"/>
              <a:t>Studbooks frequently.</a:t>
            </a:r>
          </a:p>
        </p:txBody>
      </p:sp>
      <p:sp>
        <p:nvSpPr>
          <p:cNvPr id="5" name="Slide Number Placeholder 4"/>
          <p:cNvSpPr>
            <a:spLocks noGrp="1"/>
          </p:cNvSpPr>
          <p:nvPr>
            <p:ph type="sldNum" sz="quarter" idx="12"/>
          </p:nvPr>
        </p:nvSpPr>
        <p:spPr/>
        <p:txBody>
          <a:bodyPr/>
          <a:lstStyle/>
          <a:p>
            <a:fld id="{D1A12E6A-C85A-496C-95D0-8B82A2649983}" type="slidenum">
              <a:rPr lang="en-US" smtClean="0"/>
              <a:t>21</a:t>
            </a:fld>
            <a:endParaRPr lang="en-US"/>
          </a:p>
        </p:txBody>
      </p:sp>
      <p:pic>
        <p:nvPicPr>
          <p:cNvPr id="6" name="Picture 5"/>
          <p:cNvPicPr>
            <a:picLocks noChangeAspect="1"/>
          </p:cNvPicPr>
          <p:nvPr/>
        </p:nvPicPr>
        <p:blipFill>
          <a:blip r:embed="rId3"/>
          <a:stretch>
            <a:fillRect/>
          </a:stretch>
        </p:blipFill>
        <p:spPr>
          <a:xfrm>
            <a:off x="1023977" y="1591190"/>
            <a:ext cx="4239196" cy="4041514"/>
          </a:xfrm>
          <a:prstGeom prst="rect">
            <a:avLst/>
          </a:prstGeom>
        </p:spPr>
      </p:pic>
    </p:spTree>
    <p:extLst>
      <p:ext uri="{BB962C8B-B14F-4D97-AF65-F5344CB8AC3E}">
        <p14:creationId xmlns:p14="http://schemas.microsoft.com/office/powerpoint/2010/main" val="738503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0"/>
            <a:ext cx="7886700" cy="1325563"/>
          </a:xfrm>
        </p:spPr>
        <p:txBody>
          <a:bodyPr/>
          <a:lstStyle/>
          <a:p>
            <a:r>
              <a:rPr lang="en-US" dirty="0"/>
              <a:t>Access to Studbook Data</a:t>
            </a:r>
          </a:p>
        </p:txBody>
      </p:sp>
      <p:pic>
        <p:nvPicPr>
          <p:cNvPr id="3" name="Picture 2"/>
          <p:cNvPicPr>
            <a:picLocks noChangeAspect="1"/>
          </p:cNvPicPr>
          <p:nvPr/>
        </p:nvPicPr>
        <p:blipFill>
          <a:blip r:embed="rId2"/>
          <a:stretch>
            <a:fillRect/>
          </a:stretch>
        </p:blipFill>
        <p:spPr>
          <a:xfrm>
            <a:off x="1501010" y="983645"/>
            <a:ext cx="6568357" cy="2658132"/>
          </a:xfrm>
          <a:prstGeom prst="rect">
            <a:avLst/>
          </a:prstGeom>
          <a:ln>
            <a:solidFill>
              <a:schemeClr val="tx1"/>
            </a:solidFill>
          </a:ln>
        </p:spPr>
      </p:pic>
      <p:sp>
        <p:nvSpPr>
          <p:cNvPr id="4" name="TextBox 3"/>
          <p:cNvSpPr txBox="1"/>
          <p:nvPr/>
        </p:nvSpPr>
        <p:spPr>
          <a:xfrm>
            <a:off x="988142" y="3641777"/>
            <a:ext cx="7594092"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a:t>A list of all of the Studbooks managed by your Regional Association or Institution will display if you have been added to the Administration List. You may see additional studbooks outside of your Regional Association or Institution if you were assigned to them by their studbook admins. The number of Living Animals, Animal Records with Updates (this means the institution has made updates not yet accepted into the studbook) and Suggested Additions (possible new animals for the Studbook) is displayed.</a:t>
            </a:r>
          </a:p>
        </p:txBody>
      </p:sp>
      <p:sp>
        <p:nvSpPr>
          <p:cNvPr id="5" name="Slide Number Placeholder 4"/>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2399996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0080" y="237109"/>
            <a:ext cx="7886700" cy="1325563"/>
          </a:xfrm>
        </p:spPr>
        <p:txBody>
          <a:bodyPr/>
          <a:lstStyle/>
          <a:p>
            <a:r>
              <a:rPr lang="en-US" dirty="0"/>
              <a:t>Access to Studbook Data</a:t>
            </a:r>
          </a:p>
        </p:txBody>
      </p:sp>
      <p:sp>
        <p:nvSpPr>
          <p:cNvPr id="4" name="TextBox 3"/>
          <p:cNvSpPr txBox="1"/>
          <p:nvPr/>
        </p:nvSpPr>
        <p:spPr>
          <a:xfrm>
            <a:off x="1138295" y="3876541"/>
            <a:ext cx="7131504"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Selecting the species will take you into the main studbook dashboard.</a:t>
            </a:r>
          </a:p>
          <a:p>
            <a:r>
              <a:rPr lang="en-US" dirty="0"/>
              <a:t>On the right is recent activity recorded in the Studbook. The See Overview</a:t>
            </a:r>
          </a:p>
          <a:p>
            <a:r>
              <a:rPr lang="en-US" dirty="0"/>
              <a:t>button displays a brief description of the studbook. The See Institution List</a:t>
            </a:r>
          </a:p>
          <a:p>
            <a:r>
              <a:rPr lang="en-US" dirty="0"/>
              <a:t>button takes you into the Institution List for that Studbook. You also view </a:t>
            </a:r>
          </a:p>
          <a:p>
            <a:r>
              <a:rPr lang="en-US" dirty="0"/>
              <a:t>the Data Quality of the Studbook here. Selecting the View List button </a:t>
            </a:r>
          </a:p>
          <a:p>
            <a:r>
              <a:rPr lang="en-US" dirty="0"/>
              <a:t>will take you into a results grid for the topic.</a:t>
            </a:r>
          </a:p>
        </p:txBody>
      </p:sp>
      <p:pic>
        <p:nvPicPr>
          <p:cNvPr id="6" name="Picture 5"/>
          <p:cNvPicPr>
            <a:picLocks noChangeAspect="1"/>
          </p:cNvPicPr>
          <p:nvPr/>
        </p:nvPicPr>
        <p:blipFill>
          <a:blip r:embed="rId2"/>
          <a:stretch>
            <a:fillRect/>
          </a:stretch>
        </p:blipFill>
        <p:spPr>
          <a:xfrm>
            <a:off x="528033" y="1347734"/>
            <a:ext cx="8269799" cy="2811207"/>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876524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346" y="216050"/>
            <a:ext cx="7886700" cy="1325563"/>
          </a:xfrm>
        </p:spPr>
        <p:txBody>
          <a:bodyPr/>
          <a:lstStyle/>
          <a:p>
            <a:r>
              <a:rPr lang="en-US" dirty="0"/>
              <a:t>Access to Studbook Data</a:t>
            </a:r>
          </a:p>
        </p:txBody>
      </p:sp>
      <p:pic>
        <p:nvPicPr>
          <p:cNvPr id="3" name="Picture 2"/>
          <p:cNvPicPr>
            <a:picLocks noChangeAspect="1"/>
          </p:cNvPicPr>
          <p:nvPr/>
        </p:nvPicPr>
        <p:blipFill>
          <a:blip r:embed="rId2"/>
          <a:stretch>
            <a:fillRect/>
          </a:stretch>
        </p:blipFill>
        <p:spPr>
          <a:xfrm>
            <a:off x="1397591" y="1392538"/>
            <a:ext cx="6538210" cy="3775664"/>
          </a:xfrm>
          <a:prstGeom prst="rect">
            <a:avLst/>
          </a:prstGeom>
          <a:ln>
            <a:solidFill>
              <a:schemeClr val="tx1"/>
            </a:solidFill>
          </a:ln>
        </p:spPr>
      </p:pic>
      <p:sp>
        <p:nvSpPr>
          <p:cNvPr id="4" name="TextBox 3"/>
          <p:cNvSpPr txBox="1"/>
          <p:nvPr/>
        </p:nvSpPr>
        <p:spPr>
          <a:xfrm>
            <a:off x="5845981" y="1690689"/>
            <a:ext cx="2959143"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a:t>A list of the studbook animals</a:t>
            </a:r>
          </a:p>
          <a:p>
            <a:r>
              <a:rPr lang="en-US" dirty="0"/>
              <a:t>will display. Above the list is</a:t>
            </a:r>
          </a:p>
          <a:p>
            <a:r>
              <a:rPr lang="en-US" dirty="0"/>
              <a:t>an expandable search box to</a:t>
            </a:r>
          </a:p>
          <a:p>
            <a:r>
              <a:rPr lang="en-US" dirty="0"/>
              <a:t>help you find animals that</a:t>
            </a:r>
          </a:p>
          <a:p>
            <a:r>
              <a:rPr lang="en-US" dirty="0"/>
              <a:t>match specific filters. The</a:t>
            </a:r>
          </a:p>
          <a:p>
            <a:r>
              <a:rPr lang="en-US" dirty="0"/>
              <a:t>Studbook IDs are hyperlinks</a:t>
            </a:r>
          </a:p>
          <a:p>
            <a:r>
              <a:rPr lang="en-US" dirty="0"/>
              <a:t>into the record.</a:t>
            </a:r>
          </a:p>
        </p:txBody>
      </p:sp>
      <p:sp>
        <p:nvSpPr>
          <p:cNvPr id="5" name="Slide Number Placeholder 4"/>
          <p:cNvSpPr>
            <a:spLocks noGrp="1"/>
          </p:cNvSpPr>
          <p:nvPr>
            <p:ph type="sldNum" sz="quarter" idx="12"/>
          </p:nvPr>
        </p:nvSpPr>
        <p:spPr/>
        <p:txBody>
          <a:bodyPr/>
          <a:lstStyle/>
          <a:p>
            <a:fld id="{D1A12E6A-C85A-496C-95D0-8B82A2649983}" type="slidenum">
              <a:rPr lang="en-US" smtClean="0"/>
              <a:t>24</a:t>
            </a:fld>
            <a:endParaRPr lang="en-US"/>
          </a:p>
        </p:txBody>
      </p:sp>
    </p:spTree>
    <p:extLst>
      <p:ext uri="{BB962C8B-B14F-4D97-AF65-F5344CB8AC3E}">
        <p14:creationId xmlns:p14="http://schemas.microsoft.com/office/powerpoint/2010/main" val="301971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4944" y="246253"/>
            <a:ext cx="7886700" cy="1325563"/>
          </a:xfrm>
        </p:spPr>
        <p:txBody>
          <a:bodyPr/>
          <a:lstStyle/>
          <a:p>
            <a:r>
              <a:rPr lang="en-US" dirty="0"/>
              <a:t>Access to Studbook Data</a:t>
            </a:r>
          </a:p>
        </p:txBody>
      </p:sp>
      <p:pic>
        <p:nvPicPr>
          <p:cNvPr id="3" name="Picture 2"/>
          <p:cNvPicPr>
            <a:picLocks noChangeAspect="1"/>
          </p:cNvPicPr>
          <p:nvPr/>
        </p:nvPicPr>
        <p:blipFill>
          <a:blip r:embed="rId2"/>
          <a:stretch>
            <a:fillRect/>
          </a:stretch>
        </p:blipFill>
        <p:spPr>
          <a:xfrm>
            <a:off x="1264259" y="1473614"/>
            <a:ext cx="6398672" cy="4123107"/>
          </a:xfrm>
          <a:prstGeom prst="rect">
            <a:avLst/>
          </a:prstGeom>
          <a:ln>
            <a:solidFill>
              <a:schemeClr val="tx1"/>
            </a:solidFill>
          </a:ln>
        </p:spPr>
      </p:pic>
      <p:sp>
        <p:nvSpPr>
          <p:cNvPr id="4" name="TextBox 3"/>
          <p:cNvSpPr txBox="1"/>
          <p:nvPr/>
        </p:nvSpPr>
        <p:spPr>
          <a:xfrm>
            <a:off x="2665927" y="3193961"/>
            <a:ext cx="4399474"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Selecting the Studbook ID hyperlink will open</a:t>
            </a:r>
          </a:p>
          <a:p>
            <a:r>
              <a:rPr lang="en-US" dirty="0"/>
              <a:t>the record. Use the arrows to expand the</a:t>
            </a:r>
          </a:p>
          <a:p>
            <a:r>
              <a:rPr lang="en-US" dirty="0"/>
              <a:t>various grids to view the data recorded.</a:t>
            </a:r>
          </a:p>
        </p:txBody>
      </p:sp>
      <p:sp>
        <p:nvSpPr>
          <p:cNvPr id="5" name="Slide Number Placeholder 4"/>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211624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5256" y="246253"/>
            <a:ext cx="7886700" cy="1325563"/>
          </a:xfrm>
        </p:spPr>
        <p:txBody>
          <a:bodyPr/>
          <a:lstStyle/>
          <a:p>
            <a:r>
              <a:rPr lang="en-US" dirty="0"/>
              <a:t>Pinning Studbooks</a:t>
            </a:r>
          </a:p>
        </p:txBody>
      </p:sp>
      <p:pic>
        <p:nvPicPr>
          <p:cNvPr id="4" name="Picture 3"/>
          <p:cNvPicPr>
            <a:picLocks noChangeAspect="1"/>
          </p:cNvPicPr>
          <p:nvPr/>
        </p:nvPicPr>
        <p:blipFill>
          <a:blip r:embed="rId2"/>
          <a:stretch>
            <a:fillRect/>
          </a:stretch>
        </p:blipFill>
        <p:spPr>
          <a:xfrm>
            <a:off x="1525376" y="1641560"/>
            <a:ext cx="6781497" cy="3801910"/>
          </a:xfrm>
          <a:prstGeom prst="rect">
            <a:avLst/>
          </a:prstGeom>
          <a:ln>
            <a:solidFill>
              <a:schemeClr val="tx1"/>
            </a:solidFill>
          </a:ln>
        </p:spPr>
      </p:pic>
      <p:sp>
        <p:nvSpPr>
          <p:cNvPr id="3" name="TextBox 2"/>
          <p:cNvSpPr txBox="1"/>
          <p:nvPr/>
        </p:nvSpPr>
        <p:spPr>
          <a:xfrm>
            <a:off x="2498501" y="4035886"/>
            <a:ext cx="4146997"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If there is a Studbook that you access frequently you can “pin” it to the top of the list by selecting the pushpin icon. Pinned Studbooks load faster for your</a:t>
            </a:r>
          </a:p>
          <a:p>
            <a:r>
              <a:rPr lang="en-US" dirty="0"/>
              <a:t>convenience.</a:t>
            </a:r>
          </a:p>
        </p:txBody>
      </p:sp>
      <p:sp>
        <p:nvSpPr>
          <p:cNvPr id="5" name="Slide Number Placeholder 4"/>
          <p:cNvSpPr>
            <a:spLocks noGrp="1"/>
          </p:cNvSpPr>
          <p:nvPr>
            <p:ph type="sldNum" sz="quarter" idx="12"/>
          </p:nvPr>
        </p:nvSpPr>
        <p:spPr/>
        <p:txBody>
          <a:bodyPr/>
          <a:lstStyle/>
          <a:p>
            <a:fld id="{D1A12E6A-C85A-496C-95D0-8B82A2649983}" type="slidenum">
              <a:rPr lang="en-US" smtClean="0"/>
              <a:t>26</a:t>
            </a:fld>
            <a:endParaRPr lang="en-US"/>
          </a:p>
        </p:txBody>
      </p:sp>
    </p:spTree>
    <p:extLst>
      <p:ext uri="{BB962C8B-B14F-4D97-AF65-F5344CB8AC3E}">
        <p14:creationId xmlns:p14="http://schemas.microsoft.com/office/powerpoint/2010/main" val="383224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182245"/>
            <a:ext cx="7886700" cy="1325563"/>
          </a:xfrm>
        </p:spPr>
        <p:txBody>
          <a:bodyPr/>
          <a:lstStyle/>
          <a:p>
            <a:r>
              <a:rPr lang="en-US" dirty="0"/>
              <a:t>To Find a Local Admin</a:t>
            </a:r>
          </a:p>
        </p:txBody>
      </p:sp>
      <p:pic>
        <p:nvPicPr>
          <p:cNvPr id="3" name="Picture 2"/>
          <p:cNvPicPr>
            <a:picLocks noChangeAspect="1"/>
          </p:cNvPicPr>
          <p:nvPr/>
        </p:nvPicPr>
        <p:blipFill>
          <a:blip r:embed="rId2"/>
          <a:stretch>
            <a:fillRect/>
          </a:stretch>
        </p:blipFill>
        <p:spPr>
          <a:xfrm>
            <a:off x="1049918" y="1514917"/>
            <a:ext cx="3715266" cy="3975769"/>
          </a:xfrm>
          <a:prstGeom prst="rect">
            <a:avLst/>
          </a:prstGeom>
          <a:ln>
            <a:solidFill>
              <a:schemeClr val="tx1"/>
            </a:solidFill>
          </a:ln>
        </p:spPr>
      </p:pic>
      <p:sp>
        <p:nvSpPr>
          <p:cNvPr id="4" name="TextBox 3"/>
          <p:cNvSpPr txBox="1"/>
          <p:nvPr/>
        </p:nvSpPr>
        <p:spPr>
          <a:xfrm>
            <a:off x="4884538" y="1700877"/>
            <a:ext cx="3806952" cy="3416320"/>
          </a:xfrm>
          <a:prstGeom prst="rect">
            <a:avLst/>
          </a:prstGeom>
          <a:solidFill>
            <a:schemeClr val="accent1">
              <a:lumMod val="20000"/>
              <a:lumOff val="80000"/>
            </a:schemeClr>
          </a:solidFill>
          <a:ln>
            <a:solidFill>
              <a:schemeClr val="tx1"/>
            </a:solidFill>
          </a:ln>
        </p:spPr>
        <p:txBody>
          <a:bodyPr wrap="square" rtlCol="0">
            <a:spAutoFit/>
          </a:bodyPr>
          <a:lstStyle/>
          <a:p>
            <a:r>
              <a:rPr lang="en-US" dirty="0"/>
              <a:t>You may need to find a Local Admin at another regional association or institution to request access to their studbook or request they create an account for someone you want to gain access to your studbook. To find who is the Local Admin at another facility you will search for that institution and</a:t>
            </a:r>
          </a:p>
          <a:p>
            <a:r>
              <a:rPr lang="en-US" dirty="0"/>
              <a:t>open the Staff grid. Look for who is assigned the Role of Local Admin.  Remember that not all institutions make their Staff globally visible.</a:t>
            </a:r>
          </a:p>
        </p:txBody>
      </p:sp>
      <p:sp>
        <p:nvSpPr>
          <p:cNvPr id="5" name="Slide Number Placeholder 4"/>
          <p:cNvSpPr>
            <a:spLocks noGrp="1"/>
          </p:cNvSpPr>
          <p:nvPr>
            <p:ph type="sldNum" sz="quarter" idx="12"/>
          </p:nvPr>
        </p:nvSpPr>
        <p:spPr/>
        <p:txBody>
          <a:bodyPr/>
          <a:lstStyle/>
          <a:p>
            <a:fld id="{D1A12E6A-C85A-496C-95D0-8B82A2649983}" type="slidenum">
              <a:rPr lang="en-US" smtClean="0"/>
              <a:t>27</a:t>
            </a:fld>
            <a:endParaRPr lang="en-US"/>
          </a:p>
        </p:txBody>
      </p:sp>
    </p:spTree>
    <p:extLst>
      <p:ext uri="{BB962C8B-B14F-4D97-AF65-F5344CB8AC3E}">
        <p14:creationId xmlns:p14="http://schemas.microsoft.com/office/powerpoint/2010/main" val="1896360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Good News! Things that are not your responsibility!</a:t>
            </a:r>
          </a:p>
        </p:txBody>
      </p:sp>
      <p:sp>
        <p:nvSpPr>
          <p:cNvPr id="4" name="Content Placeholder 3"/>
          <p:cNvSpPr>
            <a:spLocks noGrp="1"/>
          </p:cNvSpPr>
          <p:nvPr>
            <p:ph idx="1"/>
          </p:nvPr>
        </p:nvSpPr>
        <p:spPr/>
        <p:txBody>
          <a:bodyPr/>
          <a:lstStyle/>
          <a:p>
            <a:r>
              <a:rPr lang="en-US" dirty="0"/>
              <a:t>A Studbook Keeper cannot log into ZIMS</a:t>
            </a:r>
          </a:p>
          <a:p>
            <a:r>
              <a:rPr lang="en-US" dirty="0"/>
              <a:t>A Studbook Keeper does not have access to the Studbook Keeper List or the Studbook Charts</a:t>
            </a:r>
          </a:p>
          <a:p>
            <a:r>
              <a:rPr lang="en-US" dirty="0"/>
              <a:t>Tell them to:</a:t>
            </a:r>
          </a:p>
          <a:p>
            <a:pPr lvl="1"/>
            <a:r>
              <a:rPr lang="en-US" dirty="0"/>
              <a:t>First: check with their Local Admin as they may not have been assigned the proper Role</a:t>
            </a:r>
          </a:p>
          <a:p>
            <a:pPr lvl="1"/>
            <a:r>
              <a:rPr lang="en-US" dirty="0"/>
              <a:t>Second: check with </a:t>
            </a:r>
            <a:r>
              <a:rPr lang="en-US" dirty="0">
                <a:hlinkClick r:id="rId2"/>
              </a:rPr>
              <a:t>support@Species360.org</a:t>
            </a:r>
            <a:endParaRPr lang="en-US" dirty="0"/>
          </a:p>
          <a:p>
            <a:pPr marL="457200" lvl="1" indent="0">
              <a:buNone/>
            </a:pPr>
            <a:endParaRPr lang="en-US" dirty="0"/>
          </a:p>
          <a:p>
            <a:pPr lvl="1"/>
            <a:endParaRPr lang="en-US" dirty="0"/>
          </a:p>
        </p:txBody>
      </p:sp>
      <p:sp>
        <p:nvSpPr>
          <p:cNvPr id="2" name="Slide Number Placeholder 1"/>
          <p:cNvSpPr>
            <a:spLocks noGrp="1"/>
          </p:cNvSpPr>
          <p:nvPr>
            <p:ph type="sldNum" sz="quarter" idx="12"/>
          </p:nvPr>
        </p:nvSpPr>
        <p:spPr/>
        <p:txBody>
          <a:bodyPr/>
          <a:lstStyle/>
          <a:p>
            <a:fld id="{D1A12E6A-C85A-496C-95D0-8B82A2649983}" type="slidenum">
              <a:rPr lang="en-US" smtClean="0"/>
              <a:t>28</a:t>
            </a:fld>
            <a:endParaRPr lang="en-US"/>
          </a:p>
        </p:txBody>
      </p:sp>
    </p:spTree>
    <p:extLst>
      <p:ext uri="{BB962C8B-B14F-4D97-AF65-F5344CB8AC3E}">
        <p14:creationId xmlns:p14="http://schemas.microsoft.com/office/powerpoint/2010/main" val="831129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4472535" y="1628426"/>
          <a:ext cx="4126205" cy="3370451"/>
        </p:xfrm>
        <a:graphic>
          <a:graphicData uri="http://schemas.openxmlformats.org/presentationml/2006/ole">
            <mc:AlternateContent xmlns:mc="http://schemas.openxmlformats.org/markup-compatibility/2006">
              <mc:Choice xmlns:v="urn:schemas-microsoft-com:vml" Requires="v">
                <p:oleObj r:id="rId3" imgW="3657600" imgH="2986920" progId="">
                  <p:embed/>
                </p:oleObj>
              </mc:Choice>
              <mc:Fallback>
                <p:oleObj r:id="rId3" imgW="3657600" imgH="2986920" progId="">
                  <p:embed/>
                  <p:pic>
                    <p:nvPicPr>
                      <p:cNvPr id="4" name="Object 3"/>
                      <p:cNvPicPr/>
                      <p:nvPr/>
                    </p:nvPicPr>
                    <p:blipFill>
                      <a:blip r:embed="rId4"/>
                      <a:stretch>
                        <a:fillRect/>
                      </a:stretch>
                    </p:blipFill>
                    <p:spPr>
                      <a:xfrm>
                        <a:off x="4472535" y="1628426"/>
                        <a:ext cx="4126205" cy="3370451"/>
                      </a:xfrm>
                      <a:prstGeom prst="rect">
                        <a:avLst/>
                      </a:prstGeom>
                      <a:ln>
                        <a:solidFill>
                          <a:schemeClr val="tx1"/>
                        </a:solidFill>
                      </a:ln>
                    </p:spPr>
                  </p:pic>
                </p:oleObj>
              </mc:Fallback>
            </mc:AlternateContent>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351" y="3568660"/>
            <a:ext cx="1883601" cy="1523096"/>
          </a:xfrm>
          <a:prstGeom prst="rect">
            <a:avLst/>
          </a:prstGeom>
        </p:spPr>
      </p:pic>
      <p:sp>
        <p:nvSpPr>
          <p:cNvPr id="9" name="TextBox 8"/>
          <p:cNvSpPr txBox="1"/>
          <p:nvPr/>
        </p:nvSpPr>
        <p:spPr>
          <a:xfrm>
            <a:off x="531768" y="1755222"/>
            <a:ext cx="3940767" cy="1200329"/>
          </a:xfrm>
          <a:prstGeom prst="rect">
            <a:avLst/>
          </a:prstGeom>
          <a:noFill/>
        </p:spPr>
        <p:txBody>
          <a:bodyPr wrap="square" rtlCol="0">
            <a:spAutoFit/>
          </a:bodyPr>
          <a:lstStyle/>
          <a:p>
            <a:pPr algn="ctr" defTabSz="685800" eaLnBrk="1" fontAlgn="auto" hangingPunct="1">
              <a:spcBef>
                <a:spcPts val="0"/>
              </a:spcBef>
              <a:spcAft>
                <a:spcPts val="0"/>
              </a:spcAft>
              <a:defRPr/>
            </a:pPr>
            <a:r>
              <a:rPr lang="en-MY" sz="2400" dirty="0">
                <a:latin typeface="Karla" pitchFamily="2" charset="0"/>
                <a:ea typeface="Karla" pitchFamily="2" charset="0"/>
                <a:cs typeface="Lato Black" panose="020F0A02020204030203" pitchFamily="34" charset="0"/>
              </a:rPr>
              <a:t>Contact </a:t>
            </a:r>
            <a:r>
              <a:rPr lang="en-MY" sz="2400" dirty="0">
                <a:latin typeface="Karla" pitchFamily="2" charset="0"/>
                <a:ea typeface="Karla" pitchFamily="2" charset="0"/>
                <a:cs typeface="Lato Black" panose="020F0A02020204030203" pitchFamily="34" charset="0"/>
                <a:hlinkClick r:id="rId6"/>
              </a:rPr>
              <a:t>Support@species360.org</a:t>
            </a:r>
            <a:r>
              <a:rPr lang="en-MY" sz="2400" dirty="0">
                <a:latin typeface="Karla" pitchFamily="2" charset="0"/>
                <a:ea typeface="Karla" pitchFamily="2" charset="0"/>
                <a:cs typeface="Lato Black" panose="020F0A02020204030203" pitchFamily="34" charset="0"/>
              </a:rPr>
              <a:t> with any questions</a:t>
            </a:r>
          </a:p>
        </p:txBody>
      </p:sp>
      <p:cxnSp>
        <p:nvCxnSpPr>
          <p:cNvPr id="11" name="Straight Connector 10"/>
          <p:cNvCxnSpPr/>
          <p:nvPr/>
        </p:nvCxnSpPr>
        <p:spPr>
          <a:xfrm flipV="1">
            <a:off x="531768" y="3313652"/>
            <a:ext cx="3687894" cy="25167"/>
          </a:xfrm>
          <a:prstGeom prst="line">
            <a:avLst/>
          </a:prstGeom>
          <a:ln w="19050">
            <a:solidFill>
              <a:srgbClr val="ADD13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6027" y="5091756"/>
            <a:ext cx="3430747" cy="523220"/>
          </a:xfrm>
          <a:prstGeom prst="rect">
            <a:avLst/>
          </a:prstGeom>
          <a:noFill/>
        </p:spPr>
        <p:txBody>
          <a:bodyPr wrap="none" rtlCol="0">
            <a:spAutoFit/>
          </a:bodyPr>
          <a:lstStyle/>
          <a:p>
            <a:pPr defTabSz="685800" eaLnBrk="1" fontAlgn="auto" hangingPunct="1">
              <a:spcBef>
                <a:spcPts val="0"/>
              </a:spcBef>
              <a:spcAft>
                <a:spcPts val="0"/>
              </a:spcAft>
              <a:defRPr/>
            </a:pPr>
            <a:r>
              <a:rPr lang="en-US" sz="2800" dirty="0">
                <a:solidFill>
                  <a:sysClr val="windowText" lastClr="000000"/>
                </a:solidFill>
                <a:latin typeface="Karla" pitchFamily="2" charset="0"/>
                <a:ea typeface="Karla" pitchFamily="2" charset="0"/>
                <a:cs typeface="Lato Black" panose="020F0A02020204030203" pitchFamily="34" charset="0"/>
              </a:rPr>
              <a:t>www.Species360.org</a:t>
            </a:r>
            <a:endParaRPr lang="en-US" sz="2800" dirty="0">
              <a:solidFill>
                <a:sysClr val="windowText" lastClr="000000"/>
              </a:solidFill>
              <a:latin typeface="Karla" pitchFamily="2" charset="0"/>
              <a:ea typeface="Karla" pitchFamily="2" charset="0"/>
              <a:cs typeface="Lato Light" panose="020F0402020204030203" pitchFamily="34" charset="0"/>
            </a:endParaRPr>
          </a:p>
        </p:txBody>
      </p:sp>
      <p:sp>
        <p:nvSpPr>
          <p:cNvPr id="14" name="Slide Number Placeholder 13"/>
          <p:cNvSpPr>
            <a:spLocks noGrp="1"/>
          </p:cNvSpPr>
          <p:nvPr>
            <p:ph type="sldNum" sz="quarter" idx="12"/>
          </p:nvPr>
        </p:nvSpPr>
        <p:spPr/>
        <p:txBody>
          <a:bodyPr/>
          <a:lstStyle/>
          <a:p>
            <a:fld id="{D1A12E6A-C85A-496C-95D0-8B82A2649983}" type="slidenum">
              <a:rPr lang="en-US" smtClean="0"/>
              <a:t>29</a:t>
            </a:fld>
            <a:endParaRPr lang="en-US"/>
          </a:p>
        </p:txBody>
      </p:sp>
    </p:spTree>
    <p:extLst>
      <p:ext uri="{BB962C8B-B14F-4D97-AF65-F5344CB8AC3E}">
        <p14:creationId xmlns:p14="http://schemas.microsoft.com/office/powerpoint/2010/main" val="154680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6883" y="400334"/>
            <a:ext cx="7886700" cy="1325563"/>
          </a:xfrm>
        </p:spPr>
        <p:txBody>
          <a:bodyPr/>
          <a:lstStyle/>
          <a:p>
            <a:r>
              <a:rPr lang="en-US" dirty="0"/>
              <a:t>Finding Your Studbook Tab</a:t>
            </a:r>
          </a:p>
        </p:txBody>
      </p:sp>
      <p:pic>
        <p:nvPicPr>
          <p:cNvPr id="4" name="Picture 3"/>
          <p:cNvPicPr>
            <a:picLocks noChangeAspect="1"/>
          </p:cNvPicPr>
          <p:nvPr/>
        </p:nvPicPr>
        <p:blipFill>
          <a:blip r:embed="rId3"/>
          <a:stretch>
            <a:fillRect/>
          </a:stretch>
        </p:blipFill>
        <p:spPr>
          <a:xfrm>
            <a:off x="2895744" y="1725897"/>
            <a:ext cx="5316640" cy="3167360"/>
          </a:xfrm>
          <a:prstGeom prst="rect">
            <a:avLst/>
          </a:prstGeom>
          <a:ln>
            <a:solidFill>
              <a:schemeClr val="tx1"/>
            </a:solidFill>
          </a:ln>
        </p:spPr>
      </p:pic>
      <p:sp>
        <p:nvSpPr>
          <p:cNvPr id="3" name="TextBox 2"/>
          <p:cNvSpPr txBox="1"/>
          <p:nvPr/>
        </p:nvSpPr>
        <p:spPr>
          <a:xfrm>
            <a:off x="4586776" y="2469984"/>
            <a:ext cx="3905095"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dirty="0"/>
              <a:t>All admin functions are performed from the Studbook tab. To open the Studbook tab either select the</a:t>
            </a:r>
          </a:p>
          <a:p>
            <a:r>
              <a:rPr lang="en-US" dirty="0"/>
              <a:t>desktop icon for Institution and then</a:t>
            </a:r>
          </a:p>
          <a:p>
            <a:r>
              <a:rPr lang="en-US" dirty="0"/>
              <a:t>select the My Institution tab, or go to </a:t>
            </a:r>
          </a:p>
          <a:p>
            <a:r>
              <a:rPr lang="en-US" dirty="0"/>
              <a:t>Start &gt; Institution &gt; My Institution. If you do not see it you will need</a:t>
            </a:r>
          </a:p>
          <a:p>
            <a:r>
              <a:rPr lang="en-US" dirty="0"/>
              <a:t>to be added to the Administration</a:t>
            </a:r>
          </a:p>
          <a:p>
            <a:r>
              <a:rPr lang="en-US" dirty="0"/>
              <a:t>List (covered later).</a:t>
            </a:r>
          </a:p>
        </p:txBody>
      </p:sp>
      <p:pic>
        <p:nvPicPr>
          <p:cNvPr id="5" name="Picture 4"/>
          <p:cNvPicPr>
            <a:picLocks noChangeAspect="1"/>
          </p:cNvPicPr>
          <p:nvPr/>
        </p:nvPicPr>
        <p:blipFill>
          <a:blip r:embed="rId4"/>
          <a:stretch>
            <a:fillRect/>
          </a:stretch>
        </p:blipFill>
        <p:spPr>
          <a:xfrm>
            <a:off x="477363" y="2059312"/>
            <a:ext cx="2138894" cy="3498238"/>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399955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Studbook Tab</a:t>
            </a:r>
          </a:p>
        </p:txBody>
      </p:sp>
      <p:sp>
        <p:nvSpPr>
          <p:cNvPr id="3" name="Content Placeholder 2"/>
          <p:cNvSpPr>
            <a:spLocks noGrp="1"/>
          </p:cNvSpPr>
          <p:nvPr>
            <p:ph idx="1"/>
          </p:nvPr>
        </p:nvSpPr>
        <p:spPr/>
        <p:txBody>
          <a:bodyPr/>
          <a:lstStyle/>
          <a:p>
            <a:r>
              <a:rPr lang="en-US" dirty="0"/>
              <a:t>The Studbook Tab has the following grids:</a:t>
            </a:r>
          </a:p>
          <a:p>
            <a:pPr lvl="1"/>
            <a:r>
              <a:rPr lang="en-US" dirty="0"/>
              <a:t>Studbook List</a:t>
            </a:r>
          </a:p>
          <a:p>
            <a:pPr lvl="1"/>
            <a:r>
              <a:rPr lang="en-US" dirty="0"/>
              <a:t>Studbook Keeper News Feed</a:t>
            </a:r>
            <a:r>
              <a:rPr lang="en-US" sz="1600" dirty="0"/>
              <a:t> </a:t>
            </a:r>
            <a:r>
              <a:rPr lang="en-US" sz="1400" dirty="0"/>
              <a:t>(not visible for institutional studbooks)</a:t>
            </a:r>
            <a:r>
              <a:rPr lang="en-US" dirty="0"/>
              <a:t> </a:t>
            </a:r>
          </a:p>
          <a:p>
            <a:pPr lvl="1"/>
            <a:r>
              <a:rPr lang="en-US" dirty="0"/>
              <a:t>Studbook Roles</a:t>
            </a:r>
          </a:p>
          <a:p>
            <a:pPr lvl="1"/>
            <a:r>
              <a:rPr lang="en-US" dirty="0"/>
              <a:t>Administration List</a:t>
            </a:r>
          </a:p>
        </p:txBody>
      </p:sp>
      <p:sp>
        <p:nvSpPr>
          <p:cNvPr id="4" name="Slide Number Placeholder 3"/>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2400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7240" y="107162"/>
            <a:ext cx="7886700" cy="1325563"/>
          </a:xfrm>
        </p:spPr>
        <p:txBody>
          <a:bodyPr/>
          <a:lstStyle/>
          <a:p>
            <a:r>
              <a:rPr lang="en-US" dirty="0"/>
              <a:t>Studbook Tab – Studbook List</a:t>
            </a:r>
          </a:p>
        </p:txBody>
      </p:sp>
      <p:pic>
        <p:nvPicPr>
          <p:cNvPr id="3" name="Picture 2"/>
          <p:cNvPicPr>
            <a:picLocks noChangeAspect="1"/>
          </p:cNvPicPr>
          <p:nvPr/>
        </p:nvPicPr>
        <p:blipFill>
          <a:blip r:embed="rId2"/>
          <a:stretch>
            <a:fillRect/>
          </a:stretch>
        </p:blipFill>
        <p:spPr>
          <a:xfrm>
            <a:off x="269728" y="1432725"/>
            <a:ext cx="2859838" cy="1466964"/>
          </a:xfrm>
          <a:prstGeom prst="rect">
            <a:avLst/>
          </a:prstGeom>
          <a:ln>
            <a:solidFill>
              <a:schemeClr val="tx1"/>
            </a:solidFill>
          </a:ln>
        </p:spPr>
      </p:pic>
      <p:pic>
        <p:nvPicPr>
          <p:cNvPr id="8" name="Picture 7">
            <a:extLst>
              <a:ext uri="{FF2B5EF4-FFF2-40B4-BE49-F238E27FC236}">
                <a16:creationId xmlns:a16="http://schemas.microsoft.com/office/drawing/2014/main" id="{1CA7994E-1EAF-4345-AA91-13A83217A1A4}"/>
              </a:ext>
            </a:extLst>
          </p:cNvPr>
          <p:cNvPicPr>
            <a:picLocks noChangeAspect="1"/>
          </p:cNvPicPr>
          <p:nvPr/>
        </p:nvPicPr>
        <p:blipFill>
          <a:blip r:embed="rId3"/>
          <a:stretch>
            <a:fillRect/>
          </a:stretch>
        </p:blipFill>
        <p:spPr>
          <a:xfrm>
            <a:off x="2110155" y="1586414"/>
            <a:ext cx="6444762" cy="3930706"/>
          </a:xfrm>
          <a:prstGeom prst="rect">
            <a:avLst/>
          </a:prstGeom>
          <a:ln>
            <a:solidFill>
              <a:schemeClr val="tx1"/>
            </a:solidFill>
          </a:ln>
        </p:spPr>
      </p:pic>
      <p:sp>
        <p:nvSpPr>
          <p:cNvPr id="4" name="TextBox 3"/>
          <p:cNvSpPr txBox="1"/>
          <p:nvPr/>
        </p:nvSpPr>
        <p:spPr>
          <a:xfrm rot="10800000" flipV="1">
            <a:off x="1227240" y="4071256"/>
            <a:ext cx="668952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This tab will display all the Studbooks managed by your Association or Institution that have migrated to ZIMS. To search for specific Studbooks, use the Show Search Form tab at the upper left to open the search filters available.  ZIMS will find partial matches.</a:t>
            </a:r>
          </a:p>
        </p:txBody>
      </p:sp>
      <p:sp>
        <p:nvSpPr>
          <p:cNvPr id="6" name="Slide Number Placeholder 5"/>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1801540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Studbook List Visibility </a:t>
            </a:r>
          </a:p>
        </p:txBody>
      </p:sp>
      <p:sp>
        <p:nvSpPr>
          <p:cNvPr id="3" name="Content Placeholder 2"/>
          <p:cNvSpPr>
            <a:spLocks noGrp="1"/>
          </p:cNvSpPr>
          <p:nvPr>
            <p:ph idx="1"/>
          </p:nvPr>
        </p:nvSpPr>
        <p:spPr/>
        <p:txBody>
          <a:bodyPr>
            <a:normAutofit lnSpcReduction="10000"/>
          </a:bodyPr>
          <a:lstStyle/>
          <a:p>
            <a:r>
              <a:rPr lang="en-US" dirty="0"/>
              <a:t>If you are a Regional Association, you will not see Institutional studbooks that are in your region on the studbook tab list.</a:t>
            </a:r>
          </a:p>
          <a:p>
            <a:r>
              <a:rPr lang="en-US" dirty="0"/>
              <a:t>If you are an Institution, you will not see Regional Association studbooks your institution maintains on this list unless you are the Studbook Keeper. </a:t>
            </a:r>
          </a:p>
          <a:p>
            <a:r>
              <a:rPr lang="en-US" dirty="0"/>
              <a:t>You can request access to these studbooks by the Institution/Regional Association that manages them, they will only be accessible through the studbook module. </a:t>
            </a:r>
          </a:p>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96860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9899-BD3D-4BE2-869C-B35CB57054DE}"/>
              </a:ext>
            </a:extLst>
          </p:cNvPr>
          <p:cNvSpPr>
            <a:spLocks noGrp="1"/>
          </p:cNvSpPr>
          <p:nvPr>
            <p:ph type="title"/>
          </p:nvPr>
        </p:nvSpPr>
        <p:spPr/>
        <p:txBody>
          <a:bodyPr/>
          <a:lstStyle/>
          <a:p>
            <a:r>
              <a:rPr lang="en-US" dirty="0"/>
              <a:t>Export User List</a:t>
            </a:r>
          </a:p>
        </p:txBody>
      </p:sp>
      <p:sp>
        <p:nvSpPr>
          <p:cNvPr id="3" name="Slide Number Placeholder 2">
            <a:extLst>
              <a:ext uri="{FF2B5EF4-FFF2-40B4-BE49-F238E27FC236}">
                <a16:creationId xmlns:a16="http://schemas.microsoft.com/office/drawing/2014/main" id="{4705C8B5-A279-4CB6-B0BE-19C711A916AD}"/>
              </a:ext>
            </a:extLst>
          </p:cNvPr>
          <p:cNvSpPr>
            <a:spLocks noGrp="1"/>
          </p:cNvSpPr>
          <p:nvPr>
            <p:ph type="sldNum" sz="quarter" idx="12"/>
          </p:nvPr>
        </p:nvSpPr>
        <p:spPr/>
        <p:txBody>
          <a:bodyPr/>
          <a:lstStyle/>
          <a:p>
            <a:fld id="{D1A12E6A-C85A-496C-95D0-8B82A2649983}" type="slidenum">
              <a:rPr lang="en-US" smtClean="0"/>
              <a:t>7</a:t>
            </a:fld>
            <a:endParaRPr lang="en-US"/>
          </a:p>
        </p:txBody>
      </p:sp>
      <p:pic>
        <p:nvPicPr>
          <p:cNvPr id="1026" name="Picture 2">
            <a:extLst>
              <a:ext uri="{FF2B5EF4-FFF2-40B4-BE49-F238E27FC236}">
                <a16:creationId xmlns:a16="http://schemas.microsoft.com/office/drawing/2014/main" id="{EB712518-2FE6-4271-97E3-6C63EBD89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42" y="1617218"/>
            <a:ext cx="7992208" cy="16636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ECDFE0-B27E-43F3-BCC6-A63D0B6E824A}"/>
              </a:ext>
            </a:extLst>
          </p:cNvPr>
          <p:cNvSpPr txBox="1"/>
          <p:nvPr/>
        </p:nvSpPr>
        <p:spPr>
          <a:xfrm>
            <a:off x="1197986" y="3429000"/>
            <a:ext cx="6834628"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a:t>From the Actions Menu in the Studbook List you can export a full list of</a:t>
            </a:r>
          </a:p>
          <a:p>
            <a:r>
              <a:rPr lang="en-US" dirty="0"/>
              <a:t>Users. This export will be to Excel.</a:t>
            </a:r>
          </a:p>
        </p:txBody>
      </p:sp>
      <p:pic>
        <p:nvPicPr>
          <p:cNvPr id="6" name="Picture 5">
            <a:extLst>
              <a:ext uri="{FF2B5EF4-FFF2-40B4-BE49-F238E27FC236}">
                <a16:creationId xmlns:a16="http://schemas.microsoft.com/office/drawing/2014/main" id="{8807BA11-E3ED-4DAD-AD48-721E492D9FD1}"/>
              </a:ext>
            </a:extLst>
          </p:cNvPr>
          <p:cNvPicPr>
            <a:picLocks noChangeAspect="1"/>
          </p:cNvPicPr>
          <p:nvPr/>
        </p:nvPicPr>
        <p:blipFill>
          <a:blip r:embed="rId3"/>
          <a:stretch>
            <a:fillRect/>
          </a:stretch>
        </p:blipFill>
        <p:spPr>
          <a:xfrm>
            <a:off x="482736" y="4278479"/>
            <a:ext cx="8032614" cy="1092708"/>
          </a:xfrm>
          <a:prstGeom prst="rect">
            <a:avLst/>
          </a:prstGeom>
          <a:ln>
            <a:solidFill>
              <a:schemeClr val="tx1"/>
            </a:solidFill>
          </a:ln>
        </p:spPr>
      </p:pic>
    </p:spTree>
    <p:extLst>
      <p:ext uri="{BB962C8B-B14F-4D97-AF65-F5344CB8AC3E}">
        <p14:creationId xmlns:p14="http://schemas.microsoft.com/office/powerpoint/2010/main" val="191937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1B5B9-F2B8-45D4-B55A-C8CBBBC377A6}"/>
              </a:ext>
            </a:extLst>
          </p:cNvPr>
          <p:cNvSpPr>
            <a:spLocks noGrp="1"/>
          </p:cNvSpPr>
          <p:nvPr>
            <p:ph type="title"/>
          </p:nvPr>
        </p:nvSpPr>
        <p:spPr/>
        <p:txBody>
          <a:bodyPr/>
          <a:lstStyle/>
          <a:p>
            <a:r>
              <a:rPr lang="en-US" dirty="0"/>
              <a:t>Archiving Studbooks</a:t>
            </a:r>
          </a:p>
        </p:txBody>
      </p:sp>
      <p:sp>
        <p:nvSpPr>
          <p:cNvPr id="3" name="Slide Number Placeholder 2">
            <a:extLst>
              <a:ext uri="{FF2B5EF4-FFF2-40B4-BE49-F238E27FC236}">
                <a16:creationId xmlns:a16="http://schemas.microsoft.com/office/drawing/2014/main" id="{33DB51C6-63B1-414C-8E03-CBECC0B5B8AE}"/>
              </a:ext>
            </a:extLst>
          </p:cNvPr>
          <p:cNvSpPr>
            <a:spLocks noGrp="1"/>
          </p:cNvSpPr>
          <p:nvPr>
            <p:ph type="sldNum" sz="quarter" idx="12"/>
          </p:nvPr>
        </p:nvSpPr>
        <p:spPr/>
        <p:txBody>
          <a:bodyPr/>
          <a:lstStyle/>
          <a:p>
            <a:fld id="{D1A12E6A-C85A-496C-95D0-8B82A2649983}" type="slidenum">
              <a:rPr lang="en-US" smtClean="0"/>
              <a:t>8</a:t>
            </a:fld>
            <a:endParaRPr lang="en-US"/>
          </a:p>
        </p:txBody>
      </p:sp>
      <p:pic>
        <p:nvPicPr>
          <p:cNvPr id="6" name="Picture 5">
            <a:extLst>
              <a:ext uri="{FF2B5EF4-FFF2-40B4-BE49-F238E27FC236}">
                <a16:creationId xmlns:a16="http://schemas.microsoft.com/office/drawing/2014/main" id="{9B7CC89B-BFB9-498C-A3A6-160A2C955F70}"/>
              </a:ext>
            </a:extLst>
          </p:cNvPr>
          <p:cNvPicPr>
            <a:picLocks noChangeAspect="1"/>
          </p:cNvPicPr>
          <p:nvPr/>
        </p:nvPicPr>
        <p:blipFill>
          <a:blip r:embed="rId2"/>
          <a:stretch>
            <a:fillRect/>
          </a:stretch>
        </p:blipFill>
        <p:spPr>
          <a:xfrm>
            <a:off x="5439160" y="1658033"/>
            <a:ext cx="3076190" cy="3085714"/>
          </a:xfrm>
          <a:prstGeom prst="rect">
            <a:avLst/>
          </a:prstGeom>
          <a:ln>
            <a:solidFill>
              <a:schemeClr val="tx1"/>
            </a:solidFill>
          </a:ln>
        </p:spPr>
      </p:pic>
      <p:sp>
        <p:nvSpPr>
          <p:cNvPr id="7" name="TextBox 6">
            <a:extLst>
              <a:ext uri="{FF2B5EF4-FFF2-40B4-BE49-F238E27FC236}">
                <a16:creationId xmlns:a16="http://schemas.microsoft.com/office/drawing/2014/main" id="{C6F8C380-0A79-44E5-8890-4B059598EEFB}"/>
              </a:ext>
            </a:extLst>
          </p:cNvPr>
          <p:cNvSpPr txBox="1"/>
          <p:nvPr/>
        </p:nvSpPr>
        <p:spPr>
          <a:xfrm>
            <a:off x="359551" y="1411358"/>
            <a:ext cx="4863639"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a:t>Studbook Administrators can mark a studbook</a:t>
            </a:r>
          </a:p>
          <a:p>
            <a:r>
              <a:rPr lang="en-US" dirty="0"/>
              <a:t>as Obsolete if it is no longer being managed or in</a:t>
            </a:r>
          </a:p>
          <a:p>
            <a:r>
              <a:rPr lang="en-US" dirty="0"/>
              <a:t>use. Right click on the Studbook and select</a:t>
            </a:r>
          </a:p>
          <a:p>
            <a:r>
              <a:rPr lang="en-US" dirty="0"/>
              <a:t>Archive Selected Studbook. Archiving will remove </a:t>
            </a:r>
          </a:p>
          <a:p>
            <a:r>
              <a:rPr lang="en-US" dirty="0"/>
              <a:t>the studbook from the active studbook list. To</a:t>
            </a:r>
          </a:p>
          <a:p>
            <a:r>
              <a:rPr lang="en-US" dirty="0"/>
              <a:t>view Archived studbooks check the Include </a:t>
            </a:r>
          </a:p>
          <a:p>
            <a:r>
              <a:rPr lang="en-US" dirty="0"/>
              <a:t>Archived Studbooks box in the Search form. The</a:t>
            </a:r>
          </a:p>
          <a:p>
            <a:r>
              <a:rPr lang="en-US" dirty="0"/>
              <a:t>list will display with a column for Archived. To </a:t>
            </a:r>
          </a:p>
          <a:p>
            <a:r>
              <a:rPr lang="en-US" dirty="0"/>
              <a:t>Unarchive right click on the studbook and select</a:t>
            </a:r>
          </a:p>
          <a:p>
            <a:r>
              <a:rPr lang="en-US" dirty="0"/>
              <a:t>Unarchived Selected Studbook.</a:t>
            </a:r>
          </a:p>
        </p:txBody>
      </p:sp>
      <p:pic>
        <p:nvPicPr>
          <p:cNvPr id="9" name="Picture 8">
            <a:extLst>
              <a:ext uri="{FF2B5EF4-FFF2-40B4-BE49-F238E27FC236}">
                <a16:creationId xmlns:a16="http://schemas.microsoft.com/office/drawing/2014/main" id="{0954D34B-7803-4508-A7F6-3D40E3B4056C}"/>
              </a:ext>
            </a:extLst>
          </p:cNvPr>
          <p:cNvPicPr>
            <a:picLocks noChangeAspect="1"/>
          </p:cNvPicPr>
          <p:nvPr/>
        </p:nvPicPr>
        <p:blipFill>
          <a:blip r:embed="rId3"/>
          <a:stretch>
            <a:fillRect/>
          </a:stretch>
        </p:blipFill>
        <p:spPr>
          <a:xfrm>
            <a:off x="869566" y="4495054"/>
            <a:ext cx="3922241" cy="2077728"/>
          </a:xfrm>
          <a:prstGeom prst="rect">
            <a:avLst/>
          </a:prstGeom>
          <a:ln>
            <a:solidFill>
              <a:schemeClr val="tx1"/>
            </a:solidFill>
          </a:ln>
        </p:spPr>
      </p:pic>
    </p:spTree>
    <p:extLst>
      <p:ext uri="{BB962C8B-B14F-4D97-AF65-F5344CB8AC3E}">
        <p14:creationId xmlns:p14="http://schemas.microsoft.com/office/powerpoint/2010/main" val="92455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86EEF-F87B-4B93-B2FC-CAD3B0773749}"/>
              </a:ext>
            </a:extLst>
          </p:cNvPr>
          <p:cNvSpPr>
            <a:spLocks noGrp="1"/>
          </p:cNvSpPr>
          <p:nvPr>
            <p:ph type="title"/>
          </p:nvPr>
        </p:nvSpPr>
        <p:spPr/>
        <p:txBody>
          <a:bodyPr/>
          <a:lstStyle/>
          <a:p>
            <a:r>
              <a:rPr lang="en-US" dirty="0"/>
              <a:t>Archiving Studbooks</a:t>
            </a:r>
          </a:p>
        </p:txBody>
      </p:sp>
      <p:sp>
        <p:nvSpPr>
          <p:cNvPr id="5" name="Content Placeholder 4">
            <a:extLst>
              <a:ext uri="{FF2B5EF4-FFF2-40B4-BE49-F238E27FC236}">
                <a16:creationId xmlns:a16="http://schemas.microsoft.com/office/drawing/2014/main" id="{F22E9DB4-F09A-4DAA-B19A-BEF95AEE6FE0}"/>
              </a:ext>
            </a:extLst>
          </p:cNvPr>
          <p:cNvSpPr>
            <a:spLocks noGrp="1"/>
          </p:cNvSpPr>
          <p:nvPr>
            <p:ph idx="1"/>
          </p:nvPr>
        </p:nvSpPr>
        <p:spPr>
          <a:xfrm>
            <a:off x="505558" y="1561856"/>
            <a:ext cx="7886700" cy="4351338"/>
          </a:xfrm>
        </p:spPr>
        <p:txBody>
          <a:bodyPr>
            <a:normAutofit fontScale="92500" lnSpcReduction="10000"/>
          </a:bodyPr>
          <a:lstStyle/>
          <a:p>
            <a:r>
              <a:rPr lang="en-US" dirty="0"/>
              <a:t>If you export the studbook list with the Include Archived Studbooks checked, the column will be included in the export.</a:t>
            </a:r>
          </a:p>
          <a:p>
            <a:r>
              <a:rPr lang="en-US" dirty="0"/>
              <a:t>All archived studbooks can still be accessed by the Studbook Admin and any users that are assigned an active Role.</a:t>
            </a:r>
          </a:p>
          <a:p>
            <a:r>
              <a:rPr lang="en-US" dirty="0"/>
              <a:t>If you do not want anyone accessing the studbook, all assignments should have an end date assigned.</a:t>
            </a:r>
          </a:p>
          <a:p>
            <a:r>
              <a:rPr lang="en-US" dirty="0"/>
              <a:t>An Archived studbook will not display in the Studbook Global Search tool. If it is Unarchived, it will display in the tool.</a:t>
            </a:r>
          </a:p>
        </p:txBody>
      </p:sp>
      <p:sp>
        <p:nvSpPr>
          <p:cNvPr id="3" name="Slide Number Placeholder 2">
            <a:extLst>
              <a:ext uri="{FF2B5EF4-FFF2-40B4-BE49-F238E27FC236}">
                <a16:creationId xmlns:a16="http://schemas.microsoft.com/office/drawing/2014/main" id="{AC242DD7-F0D9-471D-AF0C-21E18E91F81F}"/>
              </a:ext>
            </a:extLst>
          </p:cNvPr>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1793347293"/>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 xsi:nil="tru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4B47F9-4CFC-4189-AC60-AB44B60F333A}">
  <ds:schemaRefs>
    <ds:schemaRef ds:uri="http://schemas.microsoft.com/office/2006/metadata/properties"/>
    <ds:schemaRef ds:uri="00558959-21e2-49b6-8bc1-d46e8fb3ce16"/>
    <ds:schemaRef ds:uri="http://schemas.microsoft.com/sharepoint/v3"/>
  </ds:schemaRefs>
</ds:datastoreItem>
</file>

<file path=customXml/itemProps2.xml><?xml version="1.0" encoding="utf-8"?>
<ds:datastoreItem xmlns:ds="http://schemas.openxmlformats.org/officeDocument/2006/customXml" ds:itemID="{87090A13-B8AB-4D60-8D47-D38C4B641A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558959-21e2-49b6-8bc1-d46e8fb3ce1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4B3ECB9-9A28-4804-A6AD-F85FAEBFAD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1169</TotalTime>
  <Words>1709</Words>
  <Application>Microsoft Office PowerPoint</Application>
  <PresentationFormat>On-screen Show (4:3)</PresentationFormat>
  <Paragraphs>210</Paragraphs>
  <Slides>29</Slides>
  <Notes>6</Notes>
  <HiddenSlides>0</HiddenSlides>
  <MMClips>0</MMClips>
  <ScaleCrop>false</ScaleCrop>
  <HeadingPairs>
    <vt:vector size="8" baseType="variant">
      <vt:variant>
        <vt:lpstr>Fonts Used</vt:lpstr>
      </vt:variant>
      <vt:variant>
        <vt:i4>3</vt:i4>
      </vt:variant>
      <vt:variant>
        <vt:lpstr>Theme</vt:lpstr>
      </vt:variant>
      <vt:variant>
        <vt:i4>16</vt:i4>
      </vt:variant>
      <vt:variant>
        <vt:lpstr>Embedded OLE Servers</vt:lpstr>
      </vt:variant>
      <vt:variant>
        <vt:i4>0</vt:i4>
      </vt:variant>
      <vt:variant>
        <vt:lpstr>Slide Titles</vt:lpstr>
      </vt:variant>
      <vt:variant>
        <vt:i4>29</vt:i4>
      </vt:variant>
    </vt:vector>
  </HeadingPairs>
  <TitlesOfParts>
    <vt:vector size="48" baseType="lpstr">
      <vt:lpstr>Arial</vt:lpstr>
      <vt:lpstr>Calibri</vt:lpstr>
      <vt:lpstr>Karla</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Studbook Admin Functionality</vt:lpstr>
      <vt:lpstr>Gaining Studbook Admin Access</vt:lpstr>
      <vt:lpstr>Finding Your Studbook Tab</vt:lpstr>
      <vt:lpstr>Studbook Tab</vt:lpstr>
      <vt:lpstr>Studbook Tab – Studbook List</vt:lpstr>
      <vt:lpstr>Studbook List Visibility </vt:lpstr>
      <vt:lpstr>Export User List</vt:lpstr>
      <vt:lpstr>Archiving Studbooks</vt:lpstr>
      <vt:lpstr>Archiving Studbooks</vt:lpstr>
      <vt:lpstr>Opening Studbook Details</vt:lpstr>
      <vt:lpstr>Assign Users to Studbook</vt:lpstr>
      <vt:lpstr>Assign Users to Studbook</vt:lpstr>
      <vt:lpstr>Assign Users to Studbook</vt:lpstr>
      <vt:lpstr>Studbook Tab - Roles</vt:lpstr>
      <vt:lpstr>Adding a Role</vt:lpstr>
      <vt:lpstr>Creating Role Access</vt:lpstr>
      <vt:lpstr>Manage Role Access</vt:lpstr>
      <vt:lpstr>Adding/Editing Taxonomy</vt:lpstr>
      <vt:lpstr>Studbook Tab - Administration List</vt:lpstr>
      <vt:lpstr>Studbook Tab - News Feed</vt:lpstr>
      <vt:lpstr>Access to Studbook Data</vt:lpstr>
      <vt:lpstr>Access to Studbook Data</vt:lpstr>
      <vt:lpstr>Access to Studbook Data</vt:lpstr>
      <vt:lpstr>Access to Studbook Data</vt:lpstr>
      <vt:lpstr>Access to Studbook Data</vt:lpstr>
      <vt:lpstr>Pinning Studbooks</vt:lpstr>
      <vt:lpstr>To Find a Local Admin</vt:lpstr>
      <vt:lpstr>Good News! Things that are not your responsibility!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Sarah Lavin</cp:lastModifiedBy>
  <cp:revision>59</cp:revision>
  <dcterms:created xsi:type="dcterms:W3CDTF">2016-07-26T18:48:10Z</dcterms:created>
  <dcterms:modified xsi:type="dcterms:W3CDTF">2023-10-04T09:50:15Z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298700</vt:r8>
  </property>
  <property fmtid="{D5CDD505-2E9C-101B-9397-08002B2CF9AE}" pid="3" name="Tracked">
    <vt:bool>false</vt:bool>
  </property>
  <property fmtid="{D5CDD505-2E9C-101B-9397-08002B2CF9AE}" pid="4" name="Metrics URL">
    <vt:lpwstr/>
  </property>
  <property fmtid="{D5CDD505-2E9C-101B-9397-08002B2CF9AE}" pid="5" name="Tracking URL">
    <vt:lpwstr/>
  </property>
  <property fmtid="{D5CDD505-2E9C-101B-9397-08002B2CF9AE}" pid="6" name="ContentTypeId">
    <vt:lpwstr>0x010100B8A61D1EAB4F114BB81E10F743FBEB16</vt:lpwstr>
  </property>
  <property fmtid="{D5CDD505-2E9C-101B-9397-08002B2CF9AE}" pid="7" name="Updated on?">
    <vt:lpwstr>2018-07-04T05:37:47+00:00</vt:lpwstr>
  </property>
</Properties>
</file>