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59"/>
  </p:notesMasterIdLst>
  <p:sldIdLst>
    <p:sldId id="270" r:id="rId20"/>
    <p:sldId id="308" r:id="rId21"/>
    <p:sldId id="311" r:id="rId22"/>
    <p:sldId id="337" r:id="rId23"/>
    <p:sldId id="309" r:id="rId24"/>
    <p:sldId id="346" r:id="rId25"/>
    <p:sldId id="338" r:id="rId26"/>
    <p:sldId id="315" r:id="rId27"/>
    <p:sldId id="316" r:id="rId28"/>
    <p:sldId id="317" r:id="rId29"/>
    <p:sldId id="318" r:id="rId30"/>
    <p:sldId id="319" r:id="rId31"/>
    <p:sldId id="347" r:id="rId32"/>
    <p:sldId id="342" r:id="rId33"/>
    <p:sldId id="348" r:id="rId34"/>
    <p:sldId id="349" r:id="rId35"/>
    <p:sldId id="343" r:id="rId36"/>
    <p:sldId id="345" r:id="rId37"/>
    <p:sldId id="323" r:id="rId38"/>
    <p:sldId id="324" r:id="rId39"/>
    <p:sldId id="350" r:id="rId40"/>
    <p:sldId id="355" r:id="rId41"/>
    <p:sldId id="356" r:id="rId42"/>
    <p:sldId id="325" r:id="rId43"/>
    <p:sldId id="306" r:id="rId44"/>
    <p:sldId id="327" r:id="rId45"/>
    <p:sldId id="293" r:id="rId46"/>
    <p:sldId id="294" r:id="rId47"/>
    <p:sldId id="295" r:id="rId48"/>
    <p:sldId id="296" r:id="rId49"/>
    <p:sldId id="297" r:id="rId50"/>
    <p:sldId id="298" r:id="rId51"/>
    <p:sldId id="299" r:id="rId52"/>
    <p:sldId id="351" r:id="rId53"/>
    <p:sldId id="352" r:id="rId54"/>
    <p:sldId id="353" r:id="rId55"/>
    <p:sldId id="305" r:id="rId56"/>
    <p:sldId id="354" r:id="rId57"/>
    <p:sldId id="271"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76225" autoAdjust="0"/>
  </p:normalViewPr>
  <p:slideViewPr>
    <p:cSldViewPr snapToGrid="0" showGuides="1">
      <p:cViewPr varScale="1">
        <p:scale>
          <a:sx n="88" d="100"/>
          <a:sy n="88" d="100"/>
        </p:scale>
        <p:origin x="2112" y="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8" Type="http://schemas.openxmlformats.org/officeDocument/2006/relationships/slideMaster" Target="slideMasters/slideMaster5.xml"/><Relationship Id="rId51" Type="http://schemas.openxmlformats.org/officeDocument/2006/relationships/slide" Target="slides/slide32.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5CE96-FC88-4CE9-A432-3839C43E38B3}" type="datetimeFigureOut">
              <a:rPr lang="en-US" smtClean="0"/>
              <a:t>5/21/2020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C6EE6-CEBA-4C6A-8CCE-C8B5E6F242FB}" type="slidenum">
              <a:rPr lang="en-US" smtClean="0"/>
              <a:t>‹#›</a:t>
            </a:fld>
            <a:endParaRPr lang="en-US"/>
          </a:p>
        </p:txBody>
      </p:sp>
    </p:spTree>
    <p:extLst>
      <p:ext uri="{BB962C8B-B14F-4D97-AF65-F5344CB8AC3E}">
        <p14:creationId xmlns:p14="http://schemas.microsoft.com/office/powerpoint/2010/main" val="329807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4AB7547-15F7-4577-90F1-E296AD2D05FA}" type="slidenum">
              <a:rPr lang="en-US" smtClean="0"/>
              <a:t>2</a:t>
            </a:fld>
            <a:endParaRPr lang="en-US"/>
          </a:p>
        </p:txBody>
      </p:sp>
    </p:spTree>
    <p:extLst>
      <p:ext uri="{BB962C8B-B14F-4D97-AF65-F5344CB8AC3E}">
        <p14:creationId xmlns:p14="http://schemas.microsoft.com/office/powerpoint/2010/main" val="221958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4AB7547-15F7-4577-90F1-E296AD2D05FA}" type="slidenum">
              <a:rPr lang="en-US" smtClean="0"/>
              <a:t>5</a:t>
            </a:fld>
            <a:endParaRPr lang="en-US"/>
          </a:p>
        </p:txBody>
      </p:sp>
    </p:spTree>
    <p:extLst>
      <p:ext uri="{BB962C8B-B14F-4D97-AF65-F5344CB8AC3E}">
        <p14:creationId xmlns:p14="http://schemas.microsoft.com/office/powerpoint/2010/main" val="3171742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190796-BFD5-4603-BB29-A2E25AB135B5}" type="slidenum">
              <a:rPr lang="en-US" smtClean="0"/>
              <a:t>34</a:t>
            </a:fld>
            <a:endParaRPr lang="en-US"/>
          </a:p>
        </p:txBody>
      </p:sp>
    </p:spTree>
    <p:extLst>
      <p:ext uri="{BB962C8B-B14F-4D97-AF65-F5344CB8AC3E}">
        <p14:creationId xmlns:p14="http://schemas.microsoft.com/office/powerpoint/2010/main" val="2638629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190796-BFD5-4603-BB29-A2E25AB135B5}" type="slidenum">
              <a:rPr lang="en-US" smtClean="0"/>
              <a:t>35</a:t>
            </a:fld>
            <a:endParaRPr lang="en-US"/>
          </a:p>
        </p:txBody>
      </p:sp>
    </p:spTree>
    <p:extLst>
      <p:ext uri="{BB962C8B-B14F-4D97-AF65-F5344CB8AC3E}">
        <p14:creationId xmlns:p14="http://schemas.microsoft.com/office/powerpoint/2010/main" val="2487342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CC6EE6-CEBA-4C6A-8CCE-C8B5E6F242FB}" type="slidenum">
              <a:rPr lang="en-US" smtClean="0"/>
              <a:t>39</a:t>
            </a:fld>
            <a:endParaRPr lang="en-US"/>
          </a:p>
        </p:txBody>
      </p:sp>
    </p:spTree>
    <p:extLst>
      <p:ext uri="{BB962C8B-B14F-4D97-AF65-F5344CB8AC3E}">
        <p14:creationId xmlns:p14="http://schemas.microsoft.com/office/powerpoint/2010/main" val="1949866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BD02B1-2081-400C-9BE9-75A59C0BA499}"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BF7BA6-43F3-4AA3-8A36-FEFAC7C58C7B}"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B84132-4268-4900-AD07-7DB537470A79}"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7345D8-7554-4E3E-9AC8-224E90D75806}"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8B920A-4656-4608-A57F-FA1D788AA81A}"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842D4F-9E91-4781-898B-621B877D1053}"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75C8B8-336B-40A9-93BE-20B11C13374D}"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F0D249-E158-4649-AA62-D8754013FCF5}"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7D6DF-4CB7-4CBD-9EDC-A71C76B557A2}"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69E3F-03D3-45B6-8AD2-EEC9D8A4E5F2}"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7D8479-5B13-48AC-8D0B-3A420115E5E8}"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5242A0-7A4A-40DF-93AC-B71412F75352}"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7DDA2E-C6B2-47FD-ACAD-E3A0F477FFA9}"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BC7F7D-D399-4D81-8803-1D35675F0358}"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55989E-6841-4309-BD17-454AF9455D56}"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A830DA-5720-4254-B11A-B8B8B455A38B}"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F47D4A-9F5C-47E4-BDBD-4D51DC987F4F}"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6E8C56-4AA8-4363-9E81-5BB02C56F9C7}"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63D120-F8A2-4FE5-9776-490F24498F2A}"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A6016A-E9CD-4BFA-8720-678B294056DF}"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62454C-4FA6-48EC-A919-FB07FF91FD7D}"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0B3895-D49B-421F-B949-DF69B19DB004}"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179D49-A3E3-4BA1-AA58-265EDC22FBDD}"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CC7B35-7991-409F-94C1-221C7AA25963}"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813727-9D0C-47FB-B0E9-2FBF67322AD0}"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1E79D2-00D7-488A-ADA1-A4C32CC81D8D}"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99E756-767A-4F9F-9AE3-63EFA68D13D8}"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6D5F04-6471-4A6A-AA21-C29494405219}"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44E03-7C25-4513-AA5E-312B8FFBCA8F}"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EE8FF2-3F83-4E84-ABD5-41E98CEEFCA4}"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1AD70A-854A-4BB3-8127-EDA90DBDBFE9}"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82F02C-8B1A-46CB-AEF6-3F0E6AD191F8}"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261FC6-04BE-4A50-BD05-7381636E12BD}"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1C7AB-9230-4A13-9DC3-0D84962327B8}"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0B9A0C-5F61-40A0-8FAA-7804FA6CF763}"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E8370B-177A-42E4-8083-913FA64A1970}"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33B6E9-51EE-4988-92AD-8B2A56E9A1A0}"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E27A76-0C8A-42C7-B4BA-44926A75BEB8}"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EB246-3994-4A33-B73C-41A751CAFD5C}"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F537A8-F4EF-43C0-BED3-25C257F8DAAC}"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EB24D5-FC21-48B8-A397-E40482AD02CF}"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EB430AD-2AA3-42E9-B191-8CD78739DEF6}"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530523-4AF5-4AD6-A27F-710DDA99CCBF}"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C6AE0D-9B0A-4598-B721-3C9D8B21BD0C}"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F157E8-530F-40E1-92EF-BAE96585CDA1}"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E97624-604C-4EA6-908E-40568720ED08}"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947358-407C-444E-A7AD-4BED06C39EEF}"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CC1D4A-1A86-40CE-B154-AE66B5EE670A}"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0DBC6-1CD6-47FB-B77D-8E230013A0E6}"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372DF8-9257-48B1-BE0D-878F753C8F41}"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36C648-5279-4FB2-80E0-30BD271E24D7}"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FC8D48-565E-4A1A-9C0D-E244A412C692}"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4634F8-00DB-4081-8DDC-1526E70DFF8B}"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200B7A-B16D-424F-A392-20633ABE3255}"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B0411C-696F-44D6-8226-2B0D6AFDC7CB}"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7C7BDA-F351-4B81-849F-8F5E47BBE818}"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A06757-3E7E-411C-B91D-2E17CB0CB2CD}"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9E2BB4-DBE6-4D6E-BADB-D8AE136D6C2D}"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0D7E10-4F44-453B-A699-A19C1E08557C}"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73A7D1-1B51-4730-B015-4CEB67DCA534}"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05F707C-3208-4CB5-B06C-6346A27876F8}"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6D57A7-A420-45FC-8B9C-A7D921146681}"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75CE9-4386-4DDC-B033-2CF11C20AEE2}"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39114-D935-4A82-9597-F2C99301B5EE}"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9DE36F-2F34-476D-AE61-CDF6CE9CBDA5}"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B7E078-1DC6-4F6E-95D8-1C164E99DF57}"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BE9D67-FA45-48BE-A9EA-828E1007519A}"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C0CC3A-D87B-4D3A-8893-1B382A277984}"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8E5FB7-C387-472E-9CCB-CB27021525C0}"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5B8B74-1693-4FD0-A05C-1A6729EC8BC0}"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7F6058-19A6-4E6A-8A98-455E7E41203F}"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EF8924-8506-4E0A-ACEC-152FA4E1CCD2}"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03FD1A-FF5B-4EE2-B266-483A233877EA}"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A3D1B-DBF5-4DE2-B739-0DBA8189660A}"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6F072F-DB5E-475E-BFCB-5C32BCA5EA32}"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C93AB1-B78B-4FCF-B37E-C86518EF2A52}"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D64E6B-E4BC-47E4-B813-85FF649D3007}"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F6657A-2BB7-4C95-8401-53A83B1CBF31}"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66F457-A17A-46B6-83AD-06C5FCC3B8B1}"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F034E7-2419-434B-99D5-D07687CF3F1D}"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4F7281-1640-464C-950F-DC8EC3138E40}"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06D118-DC3E-467B-9380-812F9593F721}"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C64C1-3B49-49A3-99BD-9563A60B5013}"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F733AD-242B-434D-8806-7D41FA4C7B2B}"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159F3-E477-48DD-87E3-8E96419D8715}"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48F880-1219-4E8D-96FD-22FC031FB303}"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726CD7-10CF-42D4-B91E-A4507A0156A1}"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8A4ED8-F849-4DC3-9CCA-EEA62D4C7137}"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3A382D-ACD6-4984-81EB-6E95E1DF54E2}"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F6FEB6-4206-47E8-8A46-22BFC08DAF39}"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203364-E2C3-4D7F-844E-0DE651F684C9}"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563563-011B-4061-A179-E296696CDB93}"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34CE0-AA42-467F-BC60-7EAF1BF10130}"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C14F60-ABB7-489C-8AB6-0406B4CDF1B9}"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25632E-2601-48F7-9EEC-4FC5DDD3CB23}"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43CB5E-600B-4694-B95C-1CA0E6B6D693}"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E0E701-24CE-45A6-843F-9090FC9E9177}"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B20E7-D321-48B4-8E58-8172F35C43C1}"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ADDBCC-BAD4-4B0D-A938-D36758790ED5}"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64B27F-2E4E-4FD7-9174-87D17F839208}"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60A576-B383-4296-98A5-EAD1931D31DD}"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B1BCD9-0D52-4148-9CA5-4BAFCD3DBC2E}"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B5D92A-AF29-46B1-B521-92B7CD1541DA}"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A62D1-2A7E-48C0-84C4-65BB16B1AD7D}"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9A9E5-6FDC-4D20-8692-BC140A64BE42}"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50EB5D-FD4E-47B3-B210-6FE3E7A4B5D3}"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5954EE-9856-472F-B96D-6408F6AB21EB}"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8E47DB-9D88-4923-B980-4521723C5BC2}"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ABFC76-E6E5-45AB-B622-E6DADC4EBA3C}"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CA5881-8655-41C4-8328-8C47799BF5C6}"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333F0A-D6B4-43BC-9FD7-16EAD6BC6337}"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B2C7C-5BE2-40B9-8F0F-01DF7EA7F539}"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7DB12D-429B-4BA9-8B8B-DCDC496A29C1}"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0BCEC4-05C7-483C-869E-131D93C0C2C4}"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F2B8E2-9E8A-4062-8104-E75FB6FF5CB1}"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E03814-8C30-42B9-9299-2DB5770C01C7}"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8EDBDA-5C59-4CE3-95E3-D7B1618460D3}"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6982D0-9386-4B7B-8831-124B42065239}"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6D03B8-208A-483D-98DB-7269408528EB}"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931025-B358-40FF-827D-EC90F24048F1}"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FF7F4D-CA50-4048-BD0D-BD5A340E3A4A}"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F0074A-5070-47D3-B685-DFB41ACB932E}"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D75A8-A6D0-46B1-8652-1D6A9F4BBB09}"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DA692D-FCCD-4407-AF1B-66099A16F2AD}"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A5C79-33A3-47DA-A7DC-94113F8B7B69}"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C3917B-547D-4D3E-8B48-070C0852E639}"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48B575-94F7-44FC-BF1D-18AFE099EADA}"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3B1535-B1B2-4AAE-ACA7-D9A1B65F21BF}"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7917BF-C42B-46AB-9A81-C051ED3825E2}"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218A26-0D48-41C4-85E0-01FA0E5BDBEF}"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1300E3-419A-4AB1-B303-7AB76B01401E}"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8C48DE-1B8C-4D2F-BFBC-69FFD5703CF5}"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788ECE-AD32-46B9-996C-9690C05A95DE}"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6FDC24-55DF-4A0E-A10F-B4FDCA42492B}"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86B5B-450E-4D5C-BD9A-17156907A2ED}"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42B9E5-974B-42D0-A715-FC6A501477DD}"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9AFCE8-4679-4183-A481-1431276E70F3}"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A965AA-F55E-4855-A84C-49ECE8970249}"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47B7A3-1D98-427D-AA72-B220B25566EE}"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E98F0F-DF2D-44CC-9A4A-9936E2A7B289}"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B975CF-D055-4FE5-B1DE-43A1DBB51CE2}"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16C57-8185-46D9-8D9D-7C00E65952F4}"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F03FC-7058-4DAC-8794-E2853A43D46D}"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11A24A-BE87-4E39-9FF3-18749C5E8B71}"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55F6BA39-5730-40FE-A81E-5F6D089DDD8E}"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BAD4930-AB9A-439D-BFAB-6646A39D7F66}"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EA6EB72-6018-43D1-A737-B7F553E1BD6D}"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44887E3-F1FC-4210-932E-6E40EDF1B60F}"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07BAACE-BDEC-4279-8EDB-FAC64392AFB1}"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95C9D8C-6650-4BA3-96D6-E29A077ADB4E}"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0679173-6B3C-4B16-A241-76C34EB24B97}"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259A06F-7353-4D36-9BA9-66C03E8ECE67}"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7F31758-3ECF-4FBD-8095-47F082AC7898}"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9E8C696-81A4-4610-983A-F88B86DB3442}"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3D541B2-82BD-495E-9F18-5DF63E5C1C43}"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8804AA-A9A3-4320-B3F5-03831805DC69}"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A5C6112-EED0-403C-906E-0F2E3F7A1B22}"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B72F321-0099-4625-A602-EE570EACBA40}"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BDD6115-1D1C-4369-B671-0EE6BA7CAA68}"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1CC39CA-3104-4D79-B272-F014694911AC}"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hemeOverride" Target="../theme/themeOverride1.xml"/><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hyperlink" Target="mailto:Support@species360.org" TargetMode="Externa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47.png"/><Relationship Id="rId5" Type="http://schemas.openxmlformats.org/officeDocument/2006/relationships/image" Target="../media/image46.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996528"/>
            <a:ext cx="7772400" cy="2387600"/>
          </a:xfrm>
        </p:spPr>
        <p:txBody>
          <a:bodyPr/>
          <a:lstStyle/>
          <a:p>
            <a:r>
              <a:rPr lang="en-US" dirty="0" smtClean="0"/>
              <a:t>Studbook Pending Updates </a:t>
            </a:r>
            <a:endParaRPr lang="en-US" dirty="0"/>
          </a:p>
        </p:txBody>
      </p:sp>
      <p:pic>
        <p:nvPicPr>
          <p:cNvPr id="4" name="Picture 3"/>
          <p:cNvPicPr>
            <a:picLocks noChangeAspect="1"/>
          </p:cNvPicPr>
          <p:nvPr/>
        </p:nvPicPr>
        <p:blipFill>
          <a:blip r:embed="rId2"/>
          <a:stretch>
            <a:fillRect/>
          </a:stretch>
        </p:blipFill>
        <p:spPr>
          <a:xfrm>
            <a:off x="2919412" y="3476320"/>
            <a:ext cx="3305175" cy="1419225"/>
          </a:xfrm>
          <a:prstGeom prst="rect">
            <a:avLst/>
          </a:prstGeom>
        </p:spPr>
      </p:pic>
      <p:sp>
        <p:nvSpPr>
          <p:cNvPr id="3" name="Slide Number Placeholder 2"/>
          <p:cNvSpPr>
            <a:spLocks noGrp="1"/>
          </p:cNvSpPr>
          <p:nvPr>
            <p:ph type="sldNum" sz="quarter" idx="12"/>
          </p:nvPr>
        </p:nvSpPr>
        <p:spPr/>
        <p:txBody>
          <a:bodyPr/>
          <a:lstStyle/>
          <a:p>
            <a:fld id="{D1A12E6A-C85A-496C-95D0-8B82A2649983}" type="slidenum">
              <a:rPr lang="en-US" smtClean="0"/>
              <a:t>1</a:t>
            </a:fld>
            <a:endParaRPr lang="en-US"/>
          </a:p>
        </p:txBody>
      </p:sp>
    </p:spTree>
    <p:extLst>
      <p:ext uri="{BB962C8B-B14F-4D97-AF65-F5344CB8AC3E}">
        <p14:creationId xmlns:p14="http://schemas.microsoft.com/office/powerpoint/2010/main" val="2266795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Pending Update List </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t="7907"/>
          <a:stretch/>
        </p:blipFill>
        <p:spPr>
          <a:xfrm>
            <a:off x="536244" y="1607053"/>
            <a:ext cx="7979105" cy="4116862"/>
          </a:xfrm>
          <a:prstGeom prst="rect">
            <a:avLst/>
          </a:prstGeom>
          <a:ln>
            <a:solidFill>
              <a:schemeClr val="tx1"/>
            </a:solidFill>
          </a:ln>
        </p:spPr>
      </p:pic>
      <p:sp>
        <p:nvSpPr>
          <p:cNvPr id="5" name="Rectangle 4"/>
          <p:cNvSpPr/>
          <p:nvPr/>
        </p:nvSpPr>
        <p:spPr>
          <a:xfrm>
            <a:off x="3665315" y="1775636"/>
            <a:ext cx="580293" cy="2075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w="57150">
                <a:solidFill>
                  <a:srgbClr val="FF0000"/>
                </a:solidFill>
              </a:ln>
              <a:noFill/>
            </a:endParaRPr>
          </a:p>
        </p:txBody>
      </p:sp>
      <p:sp>
        <p:nvSpPr>
          <p:cNvPr id="6" name="Rectangle 5"/>
          <p:cNvSpPr/>
          <p:nvPr/>
        </p:nvSpPr>
        <p:spPr>
          <a:xfrm>
            <a:off x="7920763" y="2896192"/>
            <a:ext cx="429950" cy="2709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w="57150">
                <a:solidFill>
                  <a:srgbClr val="FF0000"/>
                </a:solidFill>
              </a:ln>
              <a:noFill/>
            </a:endParaRPr>
          </a:p>
        </p:txBody>
      </p:sp>
      <p:sp>
        <p:nvSpPr>
          <p:cNvPr id="7" name="Rectangle 6"/>
          <p:cNvSpPr/>
          <p:nvPr/>
        </p:nvSpPr>
        <p:spPr>
          <a:xfrm>
            <a:off x="4723042" y="4117641"/>
            <a:ext cx="3627671" cy="2726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w="57150">
                <a:solidFill>
                  <a:srgbClr val="FF0000"/>
                </a:solidFill>
              </a:ln>
              <a:noFill/>
            </a:endParaRPr>
          </a:p>
        </p:txBody>
      </p:sp>
      <p:sp>
        <p:nvSpPr>
          <p:cNvPr id="8" name="TextBox 7"/>
          <p:cNvSpPr txBox="1"/>
          <p:nvPr/>
        </p:nvSpPr>
        <p:spPr>
          <a:xfrm>
            <a:off x="968902" y="2896193"/>
            <a:ext cx="3415374" cy="1546577"/>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ea typeface="Karla" pitchFamily="2" charset="0"/>
              </a:rPr>
              <a:t>The total number of updates for the animal will </a:t>
            </a:r>
            <a:r>
              <a:rPr lang="en-US" sz="1350" dirty="0" smtClean="0">
                <a:ea typeface="Karla" pitchFamily="2" charset="0"/>
              </a:rPr>
              <a:t>display </a:t>
            </a:r>
            <a:r>
              <a:rPr lang="en-US" sz="1350" dirty="0">
                <a:ea typeface="Karla" pitchFamily="2" charset="0"/>
              </a:rPr>
              <a:t>in the basic animal details </a:t>
            </a:r>
          </a:p>
          <a:p>
            <a:pPr marL="75010" indent="-160735">
              <a:buFont typeface="Arial" panose="020B0604020202020204" pitchFamily="34" charset="0"/>
              <a:buChar char="•"/>
            </a:pPr>
            <a:r>
              <a:rPr lang="en-US" sz="1350" dirty="0">
                <a:ea typeface="Karla" pitchFamily="2" charset="0"/>
              </a:rPr>
              <a:t>This number will be updated as the user accepts/rejects pending </a:t>
            </a:r>
            <a:r>
              <a:rPr lang="en-US" sz="1350" dirty="0" smtClean="0">
                <a:ea typeface="Karla" pitchFamily="2" charset="0"/>
              </a:rPr>
              <a:t>updates</a:t>
            </a:r>
          </a:p>
          <a:p>
            <a:endParaRPr lang="en-US" sz="1350" dirty="0">
              <a:ea typeface="Karla" pitchFamily="2" charset="0"/>
            </a:endParaRPr>
          </a:p>
          <a:p>
            <a:r>
              <a:rPr lang="en-US" sz="1350" dirty="0" smtClean="0">
                <a:ea typeface="Karla" pitchFamily="2" charset="0"/>
              </a:rPr>
              <a:t>Orange notifications in the grids indicate the number of updates per grid.</a:t>
            </a:r>
          </a:p>
        </p:txBody>
      </p:sp>
      <p:cxnSp>
        <p:nvCxnSpPr>
          <p:cNvPr id="9" name="Straight Arrow Connector 8"/>
          <p:cNvCxnSpPr/>
          <p:nvPr/>
        </p:nvCxnSpPr>
        <p:spPr>
          <a:xfrm flipV="1">
            <a:off x="3282849" y="2118090"/>
            <a:ext cx="382466" cy="58246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D1A12E6A-C85A-496C-95D0-8B82A2649983}" type="slidenum">
              <a:rPr lang="en-US" smtClean="0"/>
              <a:t>10</a:t>
            </a:fld>
            <a:endParaRPr lang="en-US"/>
          </a:p>
        </p:txBody>
      </p:sp>
    </p:spTree>
    <p:extLst>
      <p:ext uri="{BB962C8B-B14F-4D97-AF65-F5344CB8AC3E}">
        <p14:creationId xmlns:p14="http://schemas.microsoft.com/office/powerpoint/2010/main" val="7014426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t="7907"/>
          <a:stretch/>
        </p:blipFill>
        <p:spPr>
          <a:xfrm>
            <a:off x="533012" y="1577079"/>
            <a:ext cx="8077975" cy="4167875"/>
          </a:xfrm>
          <a:prstGeom prst="rect">
            <a:avLst/>
          </a:prstGeom>
          <a:ln>
            <a:solidFill>
              <a:schemeClr val="tx1"/>
            </a:solidFill>
          </a:ln>
        </p:spPr>
      </p:pic>
      <p:sp>
        <p:nvSpPr>
          <p:cNvPr id="2" name="Title 1"/>
          <p:cNvSpPr>
            <a:spLocks noGrp="1"/>
          </p:cNvSpPr>
          <p:nvPr>
            <p:ph type="title"/>
          </p:nvPr>
        </p:nvSpPr>
        <p:spPr/>
        <p:txBody>
          <a:bodyPr/>
          <a:lstStyle/>
          <a:p>
            <a:pPr algn="ctr"/>
            <a:r>
              <a:rPr lang="en-US" dirty="0"/>
              <a:t>Pending Update List </a:t>
            </a:r>
          </a:p>
        </p:txBody>
      </p:sp>
      <p:sp>
        <p:nvSpPr>
          <p:cNvPr id="5" name="Rectangle 4"/>
          <p:cNvSpPr/>
          <p:nvPr/>
        </p:nvSpPr>
        <p:spPr>
          <a:xfrm>
            <a:off x="3701649" y="1756471"/>
            <a:ext cx="580293" cy="2075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w="57150">
                <a:solidFill>
                  <a:srgbClr val="FF0000"/>
                </a:solidFill>
              </a:ln>
              <a:noFill/>
            </a:endParaRPr>
          </a:p>
        </p:txBody>
      </p:sp>
      <p:sp>
        <p:nvSpPr>
          <p:cNvPr id="6" name="Rectangle 5"/>
          <p:cNvSpPr/>
          <p:nvPr/>
        </p:nvSpPr>
        <p:spPr>
          <a:xfrm>
            <a:off x="7935058" y="2902525"/>
            <a:ext cx="482268" cy="24640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w="57150">
                <a:solidFill>
                  <a:srgbClr val="FF0000"/>
                </a:solidFill>
              </a:ln>
              <a:noFill/>
            </a:endParaRPr>
          </a:p>
        </p:txBody>
      </p:sp>
      <p:sp>
        <p:nvSpPr>
          <p:cNvPr id="7" name="Rectangle 6"/>
          <p:cNvSpPr/>
          <p:nvPr/>
        </p:nvSpPr>
        <p:spPr>
          <a:xfrm>
            <a:off x="4765431" y="4156564"/>
            <a:ext cx="3700339" cy="20837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w="57150">
                <a:solidFill>
                  <a:srgbClr val="FF0000"/>
                </a:solidFill>
              </a:ln>
              <a:noFill/>
            </a:endParaRPr>
          </a:p>
        </p:txBody>
      </p:sp>
      <p:sp>
        <p:nvSpPr>
          <p:cNvPr id="11" name="TextBox 10"/>
          <p:cNvSpPr txBox="1"/>
          <p:nvPr/>
        </p:nvSpPr>
        <p:spPr>
          <a:xfrm>
            <a:off x="970856" y="2897012"/>
            <a:ext cx="3664889" cy="923330"/>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ea typeface="Karla" pitchFamily="2" charset="0"/>
              </a:rPr>
              <a:t>The top left corner of each record box will display the number of pending updates per record type</a:t>
            </a:r>
          </a:p>
          <a:p>
            <a:pPr marL="75010" indent="-160735">
              <a:buFont typeface="Arial" panose="020B0604020202020204" pitchFamily="34" charset="0"/>
              <a:buChar char="•"/>
            </a:pPr>
            <a:r>
              <a:rPr lang="en-US" sz="1350" dirty="0">
                <a:ea typeface="Karla" pitchFamily="2" charset="0"/>
              </a:rPr>
              <a:t>This number will be updated as the user accepts/rejects pending updates</a:t>
            </a:r>
          </a:p>
        </p:txBody>
      </p:sp>
      <p:sp>
        <p:nvSpPr>
          <p:cNvPr id="12" name="TextBox 11"/>
          <p:cNvSpPr txBox="1"/>
          <p:nvPr/>
        </p:nvSpPr>
        <p:spPr>
          <a:xfrm>
            <a:off x="2896373" y="4602310"/>
            <a:ext cx="3889091" cy="715581"/>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ea typeface="Karla" pitchFamily="2" charset="0"/>
              </a:rPr>
              <a:t>Sometimes these numbers are overinflated from multiple institutions reporting the same data – </a:t>
            </a:r>
            <a:r>
              <a:rPr lang="en-US" sz="1350" dirty="0" smtClean="0">
                <a:ea typeface="Karla" pitchFamily="2" charset="0"/>
              </a:rPr>
              <a:t>often </a:t>
            </a:r>
            <a:r>
              <a:rPr lang="en-US" sz="1350" dirty="0">
                <a:ea typeface="Karla" pitchFamily="2" charset="0"/>
              </a:rPr>
              <a:t>resolved once one is accepted.</a:t>
            </a:r>
          </a:p>
        </p:txBody>
      </p:sp>
      <p:cxnSp>
        <p:nvCxnSpPr>
          <p:cNvPr id="13" name="Straight Arrow Connector 12"/>
          <p:cNvCxnSpPr/>
          <p:nvPr/>
        </p:nvCxnSpPr>
        <p:spPr>
          <a:xfrm flipV="1">
            <a:off x="4765432" y="3027815"/>
            <a:ext cx="2888883" cy="42319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1A12E6A-C85A-496C-95D0-8B82A2649983}" type="slidenum">
              <a:rPr lang="en-US" smtClean="0"/>
              <a:t>11</a:t>
            </a:fld>
            <a:endParaRPr lang="en-US"/>
          </a:p>
        </p:txBody>
      </p:sp>
    </p:spTree>
    <p:extLst>
      <p:ext uri="{BB962C8B-B14F-4D97-AF65-F5344CB8AC3E}">
        <p14:creationId xmlns:p14="http://schemas.microsoft.com/office/powerpoint/2010/main" val="9970719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7907"/>
          <a:stretch/>
        </p:blipFill>
        <p:spPr>
          <a:xfrm>
            <a:off x="533012" y="1577079"/>
            <a:ext cx="8077975" cy="4167875"/>
          </a:xfrm>
          <a:prstGeom prst="rect">
            <a:avLst/>
          </a:prstGeom>
          <a:ln>
            <a:solidFill>
              <a:schemeClr val="tx1"/>
            </a:solidFill>
          </a:ln>
        </p:spPr>
      </p:pic>
      <p:sp>
        <p:nvSpPr>
          <p:cNvPr id="2" name="Title 1"/>
          <p:cNvSpPr>
            <a:spLocks noGrp="1"/>
          </p:cNvSpPr>
          <p:nvPr>
            <p:ph type="title"/>
          </p:nvPr>
        </p:nvSpPr>
        <p:spPr/>
        <p:txBody>
          <a:bodyPr/>
          <a:lstStyle/>
          <a:p>
            <a:pPr algn="ctr"/>
            <a:r>
              <a:rPr lang="en-US" dirty="0"/>
              <a:t>Pending Update List </a:t>
            </a:r>
          </a:p>
        </p:txBody>
      </p:sp>
      <p:sp>
        <p:nvSpPr>
          <p:cNvPr id="7" name="Rectangle 6"/>
          <p:cNvSpPr/>
          <p:nvPr/>
        </p:nvSpPr>
        <p:spPr>
          <a:xfrm>
            <a:off x="4751075" y="3117558"/>
            <a:ext cx="3764275" cy="3159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w="57150">
                <a:solidFill>
                  <a:srgbClr val="FF0000"/>
                </a:solidFill>
              </a:ln>
              <a:noFill/>
            </a:endParaRPr>
          </a:p>
        </p:txBody>
      </p:sp>
      <p:sp>
        <p:nvSpPr>
          <p:cNvPr id="11" name="TextBox 10"/>
          <p:cNvSpPr txBox="1"/>
          <p:nvPr/>
        </p:nvSpPr>
        <p:spPr>
          <a:xfrm>
            <a:off x="430025" y="2713074"/>
            <a:ext cx="4225413" cy="1546577"/>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ea typeface="Karla" pitchFamily="2" charset="0"/>
              </a:rPr>
              <a:t>Boxes with pending updates will expand </a:t>
            </a:r>
            <a:r>
              <a:rPr lang="en-US" sz="1350" dirty="0" smtClean="0">
                <a:ea typeface="Karla" pitchFamily="2" charset="0"/>
              </a:rPr>
              <a:t>automatically when user navigates from Pending update list.</a:t>
            </a:r>
            <a:endParaRPr lang="en-US" sz="1350" dirty="0">
              <a:ea typeface="Karla" pitchFamily="2" charset="0"/>
            </a:endParaRPr>
          </a:p>
          <a:p>
            <a:endParaRPr lang="en-US" sz="1350" dirty="0">
              <a:ea typeface="Karla" pitchFamily="2" charset="0"/>
            </a:endParaRPr>
          </a:p>
          <a:p>
            <a:r>
              <a:rPr lang="en-US" sz="1350" dirty="0">
                <a:ea typeface="Karla" pitchFamily="2" charset="0"/>
              </a:rPr>
              <a:t>Default tab will display </a:t>
            </a:r>
            <a:r>
              <a:rPr lang="en-US" sz="1350" dirty="0" smtClean="0">
                <a:ea typeface="Karla" pitchFamily="2" charset="0"/>
              </a:rPr>
              <a:t>all Husbandry </a:t>
            </a:r>
            <a:r>
              <a:rPr lang="en-US" sz="1350" dirty="0">
                <a:ea typeface="Karla" pitchFamily="2" charset="0"/>
              </a:rPr>
              <a:t>institutional records</a:t>
            </a:r>
          </a:p>
          <a:p>
            <a:pPr marL="214313" indent="-214313">
              <a:buFont typeface="Arial" panose="020B0604020202020204" pitchFamily="34" charset="0"/>
              <a:buChar char="•"/>
            </a:pPr>
            <a:r>
              <a:rPr lang="en-US" sz="1350" dirty="0">
                <a:ea typeface="Karla" pitchFamily="2" charset="0"/>
              </a:rPr>
              <a:t>If multiple institutions have reported, subsequent tabs break down records by </a:t>
            </a:r>
            <a:r>
              <a:rPr lang="en-US" sz="1350" dirty="0" smtClean="0">
                <a:ea typeface="Karla" pitchFamily="2" charset="0"/>
              </a:rPr>
              <a:t>institution.</a:t>
            </a:r>
          </a:p>
          <a:p>
            <a:pPr marL="214313" indent="-214313">
              <a:buFont typeface="Arial" panose="020B0604020202020204" pitchFamily="34" charset="0"/>
              <a:buChar char="•"/>
            </a:pPr>
            <a:r>
              <a:rPr lang="en-US" sz="1350" dirty="0" smtClean="0">
                <a:ea typeface="Karla" pitchFamily="2" charset="0"/>
              </a:rPr>
              <a:t>Select tabs to view only that institution’s records </a:t>
            </a:r>
            <a:endParaRPr lang="en-US" sz="1350" dirty="0">
              <a:ea typeface="Karla" pitchFamily="2" charset="0"/>
            </a:endParaRPr>
          </a:p>
        </p:txBody>
      </p:sp>
      <p:sp>
        <p:nvSpPr>
          <p:cNvPr id="3" name="Slide Number Placeholder 2"/>
          <p:cNvSpPr>
            <a:spLocks noGrp="1"/>
          </p:cNvSpPr>
          <p:nvPr>
            <p:ph type="sldNum" sz="quarter" idx="12"/>
          </p:nvPr>
        </p:nvSpPr>
        <p:spPr/>
        <p:txBody>
          <a:bodyPr/>
          <a:lstStyle/>
          <a:p>
            <a:fld id="{D1A12E6A-C85A-496C-95D0-8B82A2649983}" type="slidenum">
              <a:rPr lang="en-US" smtClean="0"/>
              <a:t>12</a:t>
            </a:fld>
            <a:endParaRPr lang="en-US"/>
          </a:p>
        </p:txBody>
      </p:sp>
    </p:spTree>
    <p:extLst>
      <p:ext uri="{BB962C8B-B14F-4D97-AF65-F5344CB8AC3E}">
        <p14:creationId xmlns:p14="http://schemas.microsoft.com/office/powerpoint/2010/main" val="35184066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Accepting/Rejecting Pending Updates</a:t>
            </a:r>
          </a:p>
        </p:txBody>
      </p:sp>
      <p:sp>
        <p:nvSpPr>
          <p:cNvPr id="6" name="TextBox 5"/>
          <p:cNvSpPr txBox="1"/>
          <p:nvPr/>
        </p:nvSpPr>
        <p:spPr>
          <a:xfrm>
            <a:off x="1586394" y="3621376"/>
            <a:ext cx="6141427" cy="2192908"/>
          </a:xfrm>
          <a:prstGeom prst="rect">
            <a:avLst/>
          </a:prstGeom>
          <a:solidFill>
            <a:schemeClr val="accent1">
              <a:lumMod val="20000"/>
              <a:lumOff val="8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US" sz="1350" dirty="0">
                <a:ea typeface="Karla" pitchFamily="2" charset="0"/>
              </a:rPr>
              <a:t>Selecting the “?” allows you to Accept the data update (institution record) into the studbook or Reject the update</a:t>
            </a:r>
            <a:r>
              <a:rPr lang="en-US" sz="1350" dirty="0" smtClean="0">
                <a:ea typeface="Karla" pitchFamily="2" charset="0"/>
              </a:rPr>
              <a:t>.</a:t>
            </a:r>
          </a:p>
          <a:p>
            <a:pPr marL="285750" indent="-285750">
              <a:buFont typeface="Arial" panose="020B0604020202020204" pitchFamily="34" charset="0"/>
              <a:buChar char="•"/>
            </a:pPr>
            <a:r>
              <a:rPr lang="en-US" sz="1350" dirty="0" smtClean="0">
                <a:ea typeface="Karla" pitchFamily="2" charset="0"/>
              </a:rPr>
              <a:t>The following options are displayed under the “?” icon:</a:t>
            </a:r>
          </a:p>
          <a:p>
            <a:pPr marL="742950" lvl="1" indent="-285750">
              <a:buFont typeface="Arial" panose="020B0604020202020204" pitchFamily="34" charset="0"/>
              <a:buChar char="•"/>
            </a:pPr>
            <a:r>
              <a:rPr lang="en-US" sz="1350" dirty="0" smtClean="0">
                <a:ea typeface="Karla" pitchFamily="2" charset="0"/>
              </a:rPr>
              <a:t>Accept Update, Accept with Edit, </a:t>
            </a:r>
            <a:r>
              <a:rPr lang="en-US" sz="1350" dirty="0" smtClean="0">
                <a:ea typeface="Karla" pitchFamily="2" charset="0"/>
              </a:rPr>
              <a:t>Reject</a:t>
            </a:r>
          </a:p>
          <a:p>
            <a:pPr marL="285750" indent="-285750">
              <a:buFont typeface="Arial" panose="020B0604020202020204" pitchFamily="34" charset="0"/>
              <a:buChar char="•"/>
            </a:pPr>
            <a:r>
              <a:rPr lang="en-US" sz="1400" dirty="0"/>
              <a:t>If a </a:t>
            </a:r>
            <a:r>
              <a:rPr lang="en-US" sz="1400" dirty="0" smtClean="0"/>
              <a:t>Pending </a:t>
            </a:r>
            <a:r>
              <a:rPr lang="en-US" sz="1400" dirty="0"/>
              <a:t>Update record includes an Institution that is Local to Husbandry but not entered into your Studbook, you will not be able to accept the record until you add it to your Studbook Local Institution list.</a:t>
            </a:r>
          </a:p>
          <a:p>
            <a:pPr marL="742950" lvl="1" indent="-285750">
              <a:buFont typeface="Arial" panose="020B0604020202020204" pitchFamily="34" charset="0"/>
              <a:buChar char="•"/>
            </a:pPr>
            <a:endParaRPr lang="en-US" sz="1350" dirty="0" smtClean="0">
              <a:ea typeface="Karla" pitchFamily="2" charset="0"/>
            </a:endParaRPr>
          </a:p>
          <a:p>
            <a:endParaRPr lang="en-US" sz="1350" dirty="0">
              <a:ea typeface="Karla" pitchFamily="2" charset="0"/>
            </a:endParaRPr>
          </a:p>
          <a:p>
            <a:r>
              <a:rPr lang="en-US" sz="1350" dirty="0">
                <a:ea typeface="Karla" pitchFamily="2" charset="0"/>
              </a:rPr>
              <a:t>Once accepted, the record will be studbook data and can be edited as needed.</a:t>
            </a:r>
          </a:p>
        </p:txBody>
      </p:sp>
      <p:pic>
        <p:nvPicPr>
          <p:cNvPr id="7" name="Content Placeholder 6"/>
          <p:cNvPicPr>
            <a:picLocks noGrp="1" noChangeAspect="1"/>
          </p:cNvPicPr>
          <p:nvPr>
            <p:ph idx="1"/>
          </p:nvPr>
        </p:nvPicPr>
        <p:blipFill>
          <a:blip r:embed="rId2"/>
          <a:stretch>
            <a:fillRect/>
          </a:stretch>
        </p:blipFill>
        <p:spPr>
          <a:xfrm>
            <a:off x="1274160" y="1881583"/>
            <a:ext cx="6595682" cy="1548899"/>
          </a:xfrm>
          <a:prstGeom prst="rect">
            <a:avLst/>
          </a:prstGeom>
          <a:ln>
            <a:solidFill>
              <a:schemeClr val="tx1"/>
            </a:solidFill>
          </a:ln>
        </p:spPr>
      </p:pic>
    </p:spTree>
    <p:extLst>
      <p:ext uri="{BB962C8B-B14F-4D97-AF65-F5344CB8AC3E}">
        <p14:creationId xmlns:p14="http://schemas.microsoft.com/office/powerpoint/2010/main" val="369397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Accept with Edits vs. Accept</a:t>
            </a:r>
            <a:endParaRPr lang="en-US" dirty="0"/>
          </a:p>
        </p:txBody>
      </p:sp>
      <p:sp>
        <p:nvSpPr>
          <p:cNvPr id="4" name="TextBox 3"/>
          <p:cNvSpPr txBox="1"/>
          <p:nvPr/>
        </p:nvSpPr>
        <p:spPr>
          <a:xfrm>
            <a:off x="478541" y="1690689"/>
            <a:ext cx="3718407" cy="1754326"/>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Selecting “Accept with</a:t>
            </a:r>
          </a:p>
          <a:p>
            <a:r>
              <a:rPr lang="en-US" dirty="0" smtClean="0"/>
              <a:t>Edits” creates a pop-up screen where the user can edit or add information to the record.</a:t>
            </a:r>
          </a:p>
          <a:p>
            <a:pPr marL="285750" indent="-285750">
              <a:buFont typeface="Arial" panose="020B0604020202020204" pitchFamily="34" charset="0"/>
              <a:buChar char="•"/>
            </a:pPr>
            <a:r>
              <a:rPr lang="en-US" dirty="0" smtClean="0"/>
              <a:t>Example: adding a note to the record.</a:t>
            </a:r>
          </a:p>
        </p:txBody>
      </p:sp>
      <p:pic>
        <p:nvPicPr>
          <p:cNvPr id="3" name="Picture 2"/>
          <p:cNvPicPr>
            <a:picLocks noChangeAspect="1"/>
          </p:cNvPicPr>
          <p:nvPr/>
        </p:nvPicPr>
        <p:blipFill>
          <a:blip r:embed="rId2"/>
          <a:stretch>
            <a:fillRect/>
          </a:stretch>
        </p:blipFill>
        <p:spPr>
          <a:xfrm>
            <a:off x="4347057" y="1690689"/>
            <a:ext cx="4318402" cy="3663364"/>
          </a:xfrm>
          <a:prstGeom prst="rect">
            <a:avLst/>
          </a:prstGeom>
          <a:ln>
            <a:solidFill>
              <a:schemeClr val="tx1"/>
            </a:solidFill>
          </a:ln>
        </p:spPr>
      </p:pic>
      <p:sp>
        <p:nvSpPr>
          <p:cNvPr id="5" name="TextBox 4"/>
          <p:cNvSpPr txBox="1"/>
          <p:nvPr/>
        </p:nvSpPr>
        <p:spPr>
          <a:xfrm>
            <a:off x="478540" y="3710065"/>
            <a:ext cx="3756576" cy="2308324"/>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Selecting “Accept” automatically populates the record into the studbook. </a:t>
            </a:r>
          </a:p>
          <a:p>
            <a:pPr marL="285750" indent="-285750">
              <a:buFont typeface="Arial" panose="020B0604020202020204" pitchFamily="34" charset="0"/>
              <a:buChar char="•"/>
            </a:pPr>
            <a:r>
              <a:rPr lang="en-US" dirty="0" smtClean="0"/>
              <a:t>If the Husbandry record is missing any information required in the studbook record, the pop-up will open and user must enter required fields prior to saving.</a:t>
            </a:r>
          </a:p>
        </p:txBody>
      </p:sp>
      <p:sp>
        <p:nvSpPr>
          <p:cNvPr id="6" name="Slide Number Placeholder 5"/>
          <p:cNvSpPr>
            <a:spLocks noGrp="1"/>
          </p:cNvSpPr>
          <p:nvPr>
            <p:ph type="sldNum" sz="quarter" idx="12"/>
          </p:nvPr>
        </p:nvSpPr>
        <p:spPr/>
        <p:txBody>
          <a:bodyPr/>
          <a:lstStyle/>
          <a:p>
            <a:fld id="{D1A12E6A-C85A-496C-95D0-8B82A2649983}" type="slidenum">
              <a:rPr lang="en-US" smtClean="0"/>
              <a:t>14</a:t>
            </a:fld>
            <a:endParaRPr lang="en-US"/>
          </a:p>
        </p:txBody>
      </p:sp>
    </p:spTree>
    <p:extLst>
      <p:ext uri="{BB962C8B-B14F-4D97-AF65-F5344CB8AC3E}">
        <p14:creationId xmlns:p14="http://schemas.microsoft.com/office/powerpoint/2010/main" val="2593603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558313"/>
            <a:ext cx="8286750" cy="994172"/>
          </a:xfrm>
        </p:spPr>
        <p:txBody>
          <a:bodyPr>
            <a:noAutofit/>
          </a:bodyPr>
          <a:lstStyle/>
          <a:p>
            <a:pPr algn="ctr"/>
            <a:r>
              <a:rPr lang="en-US" sz="3600" b="1" dirty="0" smtClean="0"/>
              <a:t>Accepting/Rejecting Parent Updates</a:t>
            </a:r>
            <a:endParaRPr lang="en-US" sz="3600" b="1" dirty="0"/>
          </a:p>
        </p:txBody>
      </p:sp>
      <p:pic>
        <p:nvPicPr>
          <p:cNvPr id="3" name="Picture 2"/>
          <p:cNvPicPr>
            <a:picLocks noChangeAspect="1"/>
          </p:cNvPicPr>
          <p:nvPr/>
        </p:nvPicPr>
        <p:blipFill>
          <a:blip r:embed="rId2"/>
          <a:stretch>
            <a:fillRect/>
          </a:stretch>
        </p:blipFill>
        <p:spPr>
          <a:xfrm>
            <a:off x="1061649" y="1965081"/>
            <a:ext cx="6793624" cy="1968471"/>
          </a:xfrm>
          <a:prstGeom prst="rect">
            <a:avLst/>
          </a:prstGeom>
          <a:ln>
            <a:solidFill>
              <a:schemeClr val="tx1"/>
            </a:solidFill>
          </a:ln>
        </p:spPr>
      </p:pic>
      <p:sp>
        <p:nvSpPr>
          <p:cNvPr id="4" name="TextBox 3"/>
          <p:cNvSpPr txBox="1"/>
          <p:nvPr/>
        </p:nvSpPr>
        <p:spPr>
          <a:xfrm>
            <a:off x="971704" y="4206532"/>
            <a:ext cx="7200593" cy="1131079"/>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t>For Parent pending updates the accept options are slightly different.</a:t>
            </a:r>
          </a:p>
          <a:p>
            <a:pPr marL="214313" indent="-214313">
              <a:buFont typeface="Arial" panose="020B0604020202020204" pitchFamily="34" charset="0"/>
              <a:buChar char="•"/>
            </a:pPr>
            <a:r>
              <a:rPr lang="en-US" sz="1350" dirty="0"/>
              <a:t>Accept update: Accepts single record into the parent grid</a:t>
            </a:r>
          </a:p>
          <a:p>
            <a:pPr marL="214313" indent="-214313">
              <a:buFont typeface="Arial" panose="020B0604020202020204" pitchFamily="34" charset="0"/>
              <a:buChar char="•"/>
            </a:pPr>
            <a:r>
              <a:rPr lang="en-US" sz="1350" dirty="0"/>
              <a:t>Accept All: Accepts all the parent pending updates into the studbook with one click. </a:t>
            </a:r>
          </a:p>
          <a:p>
            <a:pPr marL="557213" lvl="1" indent="-214313">
              <a:buFont typeface="Arial" panose="020B0604020202020204" pitchFamily="34" charset="0"/>
              <a:buChar char="•"/>
            </a:pPr>
            <a:r>
              <a:rPr lang="en-US" sz="1350" dirty="0"/>
              <a:t>This option is especially useful when there are multiple parent records recorded by an institution for a sire/dam. It prevents the user from having to accept multiple times.</a:t>
            </a:r>
          </a:p>
        </p:txBody>
      </p:sp>
    </p:spTree>
    <p:extLst>
      <p:ext uri="{BB962C8B-B14F-4D97-AF65-F5344CB8AC3E}">
        <p14:creationId xmlns:p14="http://schemas.microsoft.com/office/powerpoint/2010/main" val="107480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1" y="449856"/>
            <a:ext cx="7886700" cy="994172"/>
          </a:xfrm>
        </p:spPr>
        <p:txBody>
          <a:bodyPr>
            <a:normAutofit/>
          </a:bodyPr>
          <a:lstStyle/>
          <a:p>
            <a:pPr algn="ctr"/>
            <a:r>
              <a:rPr lang="en-US" b="1" dirty="0" smtClean="0">
                <a:latin typeface="+mj-lt"/>
              </a:rPr>
              <a:t>Animal Detail – Accept All</a:t>
            </a:r>
            <a:endParaRPr lang="en-US" b="1" dirty="0">
              <a:latin typeface="+mj-lt"/>
            </a:endParaRPr>
          </a:p>
        </p:txBody>
      </p:sp>
      <p:pic>
        <p:nvPicPr>
          <p:cNvPr id="5" name="Picture 4"/>
          <p:cNvPicPr>
            <a:picLocks noChangeAspect="1"/>
          </p:cNvPicPr>
          <p:nvPr/>
        </p:nvPicPr>
        <p:blipFill rotWithShape="1">
          <a:blip r:embed="rId2"/>
          <a:srcRect t="1893" r="675"/>
          <a:stretch/>
        </p:blipFill>
        <p:spPr>
          <a:xfrm>
            <a:off x="1269688" y="1851422"/>
            <a:ext cx="6549932" cy="2467799"/>
          </a:xfrm>
          <a:prstGeom prst="rect">
            <a:avLst/>
          </a:prstGeom>
          <a:ln>
            <a:solidFill>
              <a:schemeClr val="tx1"/>
            </a:solidFill>
          </a:ln>
        </p:spPr>
      </p:pic>
      <p:sp>
        <p:nvSpPr>
          <p:cNvPr id="4" name="Rectangle 3"/>
          <p:cNvSpPr/>
          <p:nvPr/>
        </p:nvSpPr>
        <p:spPr>
          <a:xfrm>
            <a:off x="6228506" y="2030806"/>
            <a:ext cx="471233" cy="1927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TextBox 5"/>
          <p:cNvSpPr txBox="1"/>
          <p:nvPr/>
        </p:nvSpPr>
        <p:spPr>
          <a:xfrm>
            <a:off x="794658" y="4498606"/>
            <a:ext cx="7815943" cy="1015663"/>
          </a:xfrm>
          <a:prstGeom prst="rect">
            <a:avLst/>
          </a:prstGeom>
          <a:noFill/>
        </p:spPr>
        <p:txBody>
          <a:bodyPr wrap="square" rtlCol="0">
            <a:spAutoFit/>
          </a:bodyPr>
          <a:lstStyle/>
          <a:p>
            <a:r>
              <a:rPr lang="en-US" sz="1500" dirty="0"/>
              <a:t>Accept All button allows user to automatically accept all pending updates for an animal. </a:t>
            </a:r>
          </a:p>
          <a:p>
            <a:r>
              <a:rPr lang="en-US" sz="1500" dirty="0"/>
              <a:t>This option is only available for animals that have been held at one institution.  </a:t>
            </a:r>
          </a:p>
          <a:p>
            <a:pPr marL="214313" indent="-214313">
              <a:buFont typeface="Arial" panose="020B0604020202020204" pitchFamily="34" charset="0"/>
              <a:buChar char="•"/>
            </a:pPr>
            <a:r>
              <a:rPr lang="en-US" sz="1500" dirty="0"/>
              <a:t>If the button is not active, the user must review and manually accept the pending updates.</a:t>
            </a:r>
          </a:p>
          <a:p>
            <a:pPr marL="214313" indent="-214313">
              <a:buFont typeface="Arial" panose="020B0604020202020204" pitchFamily="34" charset="0"/>
              <a:buChar char="•"/>
            </a:pPr>
            <a:r>
              <a:rPr lang="en-US" sz="1500" dirty="0"/>
              <a:t>Available from the Animal Detail but is best used when accepting a new animal to the studbook.</a:t>
            </a:r>
          </a:p>
        </p:txBody>
      </p:sp>
    </p:spTree>
    <p:extLst>
      <p:ext uri="{BB962C8B-B14F-4D97-AF65-F5344CB8AC3E}">
        <p14:creationId xmlns:p14="http://schemas.microsoft.com/office/powerpoint/2010/main" val="105384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79" y="260906"/>
            <a:ext cx="8811441" cy="1325563"/>
          </a:xfrm>
        </p:spPr>
        <p:txBody>
          <a:bodyPr>
            <a:noAutofit/>
          </a:bodyPr>
          <a:lstStyle/>
          <a:p>
            <a:pPr algn="ctr"/>
            <a:r>
              <a:rPr lang="en-US" sz="4000" dirty="0" smtClean="0"/>
              <a:t>Accept/Reject Institutional Record</a:t>
            </a:r>
            <a:endParaRPr lang="en-US" sz="4000" dirty="0"/>
          </a:p>
        </p:txBody>
      </p:sp>
      <p:pic>
        <p:nvPicPr>
          <p:cNvPr id="3" name="Picture 2"/>
          <p:cNvPicPr>
            <a:picLocks noChangeAspect="1"/>
          </p:cNvPicPr>
          <p:nvPr/>
        </p:nvPicPr>
        <p:blipFill>
          <a:blip r:embed="rId2"/>
          <a:stretch>
            <a:fillRect/>
          </a:stretch>
        </p:blipFill>
        <p:spPr>
          <a:xfrm>
            <a:off x="494714" y="1309874"/>
            <a:ext cx="8315170" cy="1559988"/>
          </a:xfrm>
          <a:prstGeom prst="rect">
            <a:avLst/>
          </a:prstGeom>
          <a:ln>
            <a:solidFill>
              <a:schemeClr val="tx1"/>
            </a:solidFill>
          </a:ln>
        </p:spPr>
      </p:pic>
      <p:sp>
        <p:nvSpPr>
          <p:cNvPr id="4" name="TextBox 3"/>
          <p:cNvSpPr txBox="1"/>
          <p:nvPr/>
        </p:nvSpPr>
        <p:spPr>
          <a:xfrm>
            <a:off x="494714" y="2962372"/>
            <a:ext cx="8248691" cy="1200329"/>
          </a:xfrm>
          <a:prstGeom prst="rect">
            <a:avLst/>
          </a:prstGeom>
          <a:solidFill>
            <a:schemeClr val="accent1">
              <a:lumMod val="20000"/>
              <a:lumOff val="8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US" dirty="0"/>
              <a:t>Accepting an Institutional record will change the “?”  into a checkmark and the information will be displayed on the left side Studbook Data (top). </a:t>
            </a:r>
          </a:p>
          <a:p>
            <a:pPr marL="285750" indent="-285750">
              <a:buFont typeface="Arial" panose="020B0604020202020204" pitchFamily="34" charset="0"/>
              <a:buChar char="•"/>
            </a:pPr>
            <a:r>
              <a:rPr lang="en-US" dirty="0"/>
              <a:t>Rejecting the institutional record will change the “?” icon to an reject and the record will NOT display in the Studbook Data (Bottom).</a:t>
            </a:r>
          </a:p>
        </p:txBody>
      </p:sp>
      <p:pic>
        <p:nvPicPr>
          <p:cNvPr id="5" name="Picture 4"/>
          <p:cNvPicPr>
            <a:picLocks noChangeAspect="1"/>
          </p:cNvPicPr>
          <p:nvPr/>
        </p:nvPicPr>
        <p:blipFill>
          <a:blip r:embed="rId3"/>
          <a:stretch>
            <a:fillRect/>
          </a:stretch>
        </p:blipFill>
        <p:spPr>
          <a:xfrm>
            <a:off x="877472" y="4255211"/>
            <a:ext cx="7389055" cy="1527201"/>
          </a:xfrm>
          <a:prstGeom prst="rect">
            <a:avLst/>
          </a:prstGeom>
        </p:spPr>
      </p:pic>
      <p:sp>
        <p:nvSpPr>
          <p:cNvPr id="6" name="Slide Number Placeholder 5"/>
          <p:cNvSpPr>
            <a:spLocks noGrp="1"/>
          </p:cNvSpPr>
          <p:nvPr>
            <p:ph type="sldNum" sz="quarter" idx="12"/>
          </p:nvPr>
        </p:nvSpPr>
        <p:spPr/>
        <p:txBody>
          <a:bodyPr/>
          <a:lstStyle/>
          <a:p>
            <a:fld id="{D1A12E6A-C85A-496C-95D0-8B82A2649983}" type="slidenum">
              <a:rPr lang="en-US" smtClean="0"/>
              <a:t>17</a:t>
            </a:fld>
            <a:endParaRPr lang="en-US"/>
          </a:p>
        </p:txBody>
      </p:sp>
    </p:spTree>
    <p:extLst>
      <p:ext uri="{BB962C8B-B14F-4D97-AF65-F5344CB8AC3E}">
        <p14:creationId xmlns:p14="http://schemas.microsoft.com/office/powerpoint/2010/main" val="4148237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3196" y="133306"/>
            <a:ext cx="7886700" cy="1325563"/>
          </a:xfrm>
        </p:spPr>
        <p:txBody>
          <a:bodyPr/>
          <a:lstStyle/>
          <a:p>
            <a:r>
              <a:rPr lang="en-US" dirty="0" smtClean="0"/>
              <a:t>Reject Institutional Record </a:t>
            </a:r>
            <a:endParaRPr lang="en-US" dirty="0"/>
          </a:p>
        </p:txBody>
      </p:sp>
      <p:pic>
        <p:nvPicPr>
          <p:cNvPr id="4" name="Picture 3"/>
          <p:cNvPicPr>
            <a:picLocks noChangeAspect="1"/>
          </p:cNvPicPr>
          <p:nvPr/>
        </p:nvPicPr>
        <p:blipFill>
          <a:blip r:embed="rId2"/>
          <a:stretch>
            <a:fillRect/>
          </a:stretch>
        </p:blipFill>
        <p:spPr>
          <a:xfrm>
            <a:off x="1891466" y="1279427"/>
            <a:ext cx="4909969" cy="2763837"/>
          </a:xfrm>
          <a:prstGeom prst="rect">
            <a:avLst/>
          </a:prstGeom>
          <a:ln>
            <a:solidFill>
              <a:schemeClr val="tx1"/>
            </a:solidFill>
          </a:ln>
        </p:spPr>
      </p:pic>
      <p:sp>
        <p:nvSpPr>
          <p:cNvPr id="5" name="TextBox 4"/>
          <p:cNvSpPr txBox="1"/>
          <p:nvPr/>
        </p:nvSpPr>
        <p:spPr>
          <a:xfrm>
            <a:off x="657923" y="4219088"/>
            <a:ext cx="7928517"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dirty="0"/>
              <a:t>If a record has been rejected, the rejected record remains visible in the institution transaction view.</a:t>
            </a:r>
          </a:p>
          <a:p>
            <a:endParaRPr lang="en-US" dirty="0"/>
          </a:p>
          <a:p>
            <a:r>
              <a:rPr lang="en-US" dirty="0"/>
              <a:t>The studbook user can decide later to accept the record into the studbook.</a:t>
            </a:r>
          </a:p>
        </p:txBody>
      </p:sp>
      <p:sp>
        <p:nvSpPr>
          <p:cNvPr id="2" name="Slide Number Placeholder 1"/>
          <p:cNvSpPr>
            <a:spLocks noGrp="1"/>
          </p:cNvSpPr>
          <p:nvPr>
            <p:ph type="sldNum" sz="quarter" idx="12"/>
          </p:nvPr>
        </p:nvSpPr>
        <p:spPr/>
        <p:txBody>
          <a:bodyPr/>
          <a:lstStyle/>
          <a:p>
            <a:fld id="{D1A12E6A-C85A-496C-95D0-8B82A2649983}" type="slidenum">
              <a:rPr lang="en-US" smtClean="0"/>
              <a:t>18</a:t>
            </a:fld>
            <a:endParaRPr lang="en-US"/>
          </a:p>
        </p:txBody>
      </p:sp>
    </p:spTree>
    <p:extLst>
      <p:ext uri="{BB962C8B-B14F-4D97-AF65-F5344CB8AC3E}">
        <p14:creationId xmlns:p14="http://schemas.microsoft.com/office/powerpoint/2010/main" val="928668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3717"/>
            <a:ext cx="7886700" cy="1325563"/>
          </a:xfrm>
        </p:spPr>
        <p:txBody>
          <a:bodyPr>
            <a:normAutofit/>
          </a:bodyPr>
          <a:lstStyle/>
          <a:p>
            <a:pPr algn="ctr"/>
            <a:r>
              <a:rPr lang="en-US" sz="3600" b="1" dirty="0" smtClean="0"/>
              <a:t>Match Conflicts</a:t>
            </a:r>
            <a:endParaRPr lang="en-US" sz="3600" b="1" dirty="0"/>
          </a:p>
        </p:txBody>
      </p:sp>
      <p:pic>
        <p:nvPicPr>
          <p:cNvPr id="4" name="Content Placeholder 3"/>
          <p:cNvPicPr>
            <a:picLocks noGrp="1" noChangeAspect="1"/>
          </p:cNvPicPr>
          <p:nvPr>
            <p:ph idx="1"/>
          </p:nvPr>
        </p:nvPicPr>
        <p:blipFill>
          <a:blip r:embed="rId2"/>
          <a:stretch>
            <a:fillRect/>
          </a:stretch>
        </p:blipFill>
        <p:spPr>
          <a:xfrm>
            <a:off x="628650" y="2377301"/>
            <a:ext cx="7886700" cy="1145535"/>
          </a:xfrm>
          <a:prstGeom prst="rect">
            <a:avLst/>
          </a:prstGeom>
        </p:spPr>
      </p:pic>
      <p:sp>
        <p:nvSpPr>
          <p:cNvPr id="5" name="Rectangle 4"/>
          <p:cNvSpPr/>
          <p:nvPr/>
        </p:nvSpPr>
        <p:spPr>
          <a:xfrm>
            <a:off x="619718" y="3094892"/>
            <a:ext cx="7895633" cy="4279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w="57150">
                <a:solidFill>
                  <a:srgbClr val="FF0000"/>
                </a:solidFill>
              </a:ln>
              <a:noFill/>
            </a:endParaRPr>
          </a:p>
        </p:txBody>
      </p:sp>
      <p:sp>
        <p:nvSpPr>
          <p:cNvPr id="8" name="Content Placeholder 2"/>
          <p:cNvSpPr txBox="1">
            <a:spLocks/>
          </p:cNvSpPr>
          <p:nvPr/>
        </p:nvSpPr>
        <p:spPr>
          <a:xfrm>
            <a:off x="628650" y="999145"/>
            <a:ext cx="7886700" cy="357603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smtClean="0">
                <a:latin typeface="Arial" panose="020B0604020202020204" pitchFamily="34" charset="0"/>
                <a:ea typeface="Karla" pitchFamily="2" charset="0"/>
                <a:cs typeface="Arial" panose="020B0604020202020204" pitchFamily="34" charset="0"/>
              </a:rPr>
              <a:t>Sometimes Husbandry and Studbook data is very close, but not an exact match. In an effort to reduce the number of pending update notifications work, ZIMS creates match conflicts.</a:t>
            </a:r>
          </a:p>
          <a:p>
            <a:pPr marL="0" indent="0">
              <a:buNone/>
            </a:pPr>
            <a:endParaRPr lang="en-US" sz="2100" dirty="0">
              <a:latin typeface="Arial" panose="020B0604020202020204" pitchFamily="34" charset="0"/>
              <a:ea typeface="Karla" pitchFamily="2"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1A12E6A-C85A-496C-95D0-8B82A2649983}" type="slidenum">
              <a:rPr lang="en-US" smtClean="0"/>
              <a:t>19</a:t>
            </a:fld>
            <a:endParaRPr lang="en-US"/>
          </a:p>
        </p:txBody>
      </p:sp>
      <p:sp>
        <p:nvSpPr>
          <p:cNvPr id="9" name="TextBox 8"/>
          <p:cNvSpPr txBox="1"/>
          <p:nvPr/>
        </p:nvSpPr>
        <p:spPr>
          <a:xfrm>
            <a:off x="679058" y="3675456"/>
            <a:ext cx="7776952" cy="2031325"/>
          </a:xfrm>
          <a:prstGeom prst="rect">
            <a:avLst/>
          </a:prstGeom>
          <a:solidFill>
            <a:schemeClr val="accent1">
              <a:lumMod val="20000"/>
              <a:lumOff val="8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US" sz="1400" dirty="0" smtClean="0">
                <a:ea typeface="Karla" pitchFamily="2" charset="0"/>
              </a:rPr>
              <a:t>Match conflicts will to match the Husbandry/Studbook records not </a:t>
            </a:r>
            <a:r>
              <a:rPr lang="en-US" sz="1400" dirty="0">
                <a:ea typeface="Karla" pitchFamily="2" charset="0"/>
              </a:rPr>
              <a:t>populate a pending update.</a:t>
            </a:r>
          </a:p>
          <a:p>
            <a:pPr marL="285750" indent="-285750">
              <a:buFont typeface="Arial" panose="020B0604020202020204" pitchFamily="34" charset="0"/>
              <a:buChar char="•"/>
            </a:pPr>
            <a:r>
              <a:rPr lang="en-US" sz="1400" dirty="0">
                <a:ea typeface="Karla" pitchFamily="2" charset="0"/>
              </a:rPr>
              <a:t>They display in red text in the </a:t>
            </a:r>
            <a:r>
              <a:rPr lang="en-US" sz="1400" dirty="0" smtClean="0">
                <a:ea typeface="Karla" pitchFamily="2" charset="0"/>
              </a:rPr>
              <a:t>institution </a:t>
            </a:r>
            <a:r>
              <a:rPr lang="en-US" sz="1400" dirty="0">
                <a:ea typeface="Karla" pitchFamily="2" charset="0"/>
              </a:rPr>
              <a:t>view.</a:t>
            </a:r>
          </a:p>
          <a:p>
            <a:pPr marL="285750" indent="-285750">
              <a:buFont typeface="Arial" panose="020B0604020202020204" pitchFamily="34" charset="0"/>
              <a:buChar char="•"/>
            </a:pPr>
            <a:r>
              <a:rPr lang="en-US" sz="1400" dirty="0">
                <a:ea typeface="Karla" pitchFamily="2" charset="0"/>
              </a:rPr>
              <a:t>User does not need to take any action on these </a:t>
            </a:r>
            <a:r>
              <a:rPr lang="en-US" sz="1400" dirty="0" smtClean="0">
                <a:ea typeface="Karla" pitchFamily="2" charset="0"/>
              </a:rPr>
              <a:t>conflicts (they are informational only) </a:t>
            </a:r>
            <a:r>
              <a:rPr lang="en-US" sz="1400" dirty="0">
                <a:ea typeface="Karla" pitchFamily="2" charset="0"/>
              </a:rPr>
              <a:t>unless they want to edit the studbook </a:t>
            </a:r>
            <a:r>
              <a:rPr lang="en-US" sz="1400" dirty="0" smtClean="0">
                <a:ea typeface="Karla" pitchFamily="2" charset="0"/>
              </a:rPr>
              <a:t>data.</a:t>
            </a:r>
          </a:p>
          <a:p>
            <a:endParaRPr lang="en-US" sz="1400" dirty="0">
              <a:ea typeface="Karla" pitchFamily="2" charset="0"/>
            </a:endParaRPr>
          </a:p>
          <a:p>
            <a:r>
              <a:rPr lang="en-US" sz="1400" dirty="0" smtClean="0">
                <a:ea typeface="Karla" pitchFamily="2" charset="0"/>
              </a:rPr>
              <a:t>Match </a:t>
            </a:r>
            <a:r>
              <a:rPr lang="en-US" sz="1400" dirty="0">
                <a:ea typeface="Karla" pitchFamily="2" charset="0"/>
              </a:rPr>
              <a:t>conflicts only require data type to match. </a:t>
            </a:r>
          </a:p>
          <a:p>
            <a:pPr marL="285750" indent="-285750">
              <a:buFont typeface="Arial" panose="020B0604020202020204" pitchFamily="34" charset="0"/>
              <a:buChar char="•"/>
            </a:pPr>
            <a:r>
              <a:rPr lang="en-US" sz="1400" b="1" dirty="0">
                <a:ea typeface="Karla" pitchFamily="2" charset="0"/>
              </a:rPr>
              <a:t>Transactions </a:t>
            </a:r>
            <a:r>
              <a:rPr lang="en-US" sz="1400" dirty="0">
                <a:ea typeface="Karla" pitchFamily="2" charset="0"/>
              </a:rPr>
              <a:t>– Date, holder, owner and local ID can be conflicts.</a:t>
            </a:r>
          </a:p>
          <a:p>
            <a:pPr marL="285750" indent="-285750">
              <a:buFont typeface="Arial" panose="020B0604020202020204" pitchFamily="34" charset="0"/>
              <a:buChar char="•"/>
            </a:pPr>
            <a:r>
              <a:rPr lang="en-US" sz="1400" b="1" dirty="0">
                <a:ea typeface="Karla" pitchFamily="2" charset="0"/>
              </a:rPr>
              <a:t>Taxonomy</a:t>
            </a:r>
            <a:r>
              <a:rPr lang="en-US" sz="1400" dirty="0">
                <a:ea typeface="Karla" pitchFamily="2" charset="0"/>
              </a:rPr>
              <a:t> – Date and Taxonomy Determination can be conflict.</a:t>
            </a:r>
          </a:p>
          <a:p>
            <a:pPr marL="285750" indent="-285750">
              <a:buFont typeface="Arial" panose="020B0604020202020204" pitchFamily="34" charset="0"/>
              <a:buChar char="•"/>
            </a:pPr>
            <a:r>
              <a:rPr lang="en-US" sz="1400" b="1" dirty="0">
                <a:ea typeface="Karla" pitchFamily="2" charset="0"/>
              </a:rPr>
              <a:t>Sex/Rearing</a:t>
            </a:r>
            <a:r>
              <a:rPr lang="en-US" sz="1400" dirty="0">
                <a:ea typeface="Karla" pitchFamily="2" charset="0"/>
              </a:rPr>
              <a:t> – Date can be conflict. </a:t>
            </a:r>
          </a:p>
        </p:txBody>
      </p:sp>
    </p:spTree>
    <p:extLst>
      <p:ext uri="{BB962C8B-B14F-4D97-AF65-F5344CB8AC3E}">
        <p14:creationId xmlns:p14="http://schemas.microsoft.com/office/powerpoint/2010/main" val="30890987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b="1" dirty="0" smtClean="0"/>
              <a:t>Pending Updates</a:t>
            </a:r>
            <a:endParaRPr lang="en-US" dirty="0"/>
          </a:p>
        </p:txBody>
      </p:sp>
      <p:sp>
        <p:nvSpPr>
          <p:cNvPr id="9" name="Content Placeholder 8"/>
          <p:cNvSpPr>
            <a:spLocks noGrp="1"/>
          </p:cNvSpPr>
          <p:nvPr>
            <p:ph idx="1"/>
          </p:nvPr>
        </p:nvSpPr>
        <p:spPr>
          <a:xfrm>
            <a:off x="318407" y="1608992"/>
            <a:ext cx="8507186" cy="3947745"/>
          </a:xfrm>
        </p:spPr>
        <p:txBody>
          <a:bodyPr>
            <a:normAutofit fontScale="77500" lnSpcReduction="20000"/>
          </a:bodyPr>
          <a:lstStyle/>
          <a:p>
            <a:pPr marL="0" indent="0">
              <a:buNone/>
            </a:pPr>
            <a:r>
              <a:rPr lang="en-US" sz="2400" b="1" dirty="0"/>
              <a:t>Pending Updates: </a:t>
            </a:r>
            <a:r>
              <a:rPr lang="en-US" sz="2400" dirty="0"/>
              <a:t>Updates that </a:t>
            </a:r>
            <a:r>
              <a:rPr lang="en-US" sz="2400" dirty="0" smtClean="0"/>
              <a:t>populate in studbook animal records </a:t>
            </a:r>
            <a:r>
              <a:rPr lang="en-US" sz="2400" dirty="0"/>
              <a:t>for animals that are linked </a:t>
            </a:r>
            <a:r>
              <a:rPr lang="en-US" sz="2400" dirty="0" smtClean="0"/>
              <a:t>to a Husbandry animal.</a:t>
            </a:r>
            <a:endParaRPr lang="en-US" sz="2400" dirty="0"/>
          </a:p>
          <a:p>
            <a:pPr lvl="1"/>
            <a:r>
              <a:rPr lang="en-US" sz="2200" dirty="0"/>
              <a:t>Only studbook animals linked to a Husbandry animal can have pending updates.</a:t>
            </a:r>
          </a:p>
          <a:p>
            <a:pPr lvl="1"/>
            <a:r>
              <a:rPr lang="en-US" sz="2200" dirty="0"/>
              <a:t>Pending Updates accepted into the studbook are fully editable and changes made do not impact husbandry records.</a:t>
            </a:r>
          </a:p>
          <a:p>
            <a:pPr lvl="1"/>
            <a:r>
              <a:rPr lang="en-US" sz="2200" dirty="0"/>
              <a:t>If a Husbandry animal is deleted or the studbook animal unlinked the accepted data will remain in the studbook.</a:t>
            </a:r>
          </a:p>
          <a:p>
            <a:pPr lvl="1"/>
            <a:endParaRPr lang="en-US" sz="2100" dirty="0"/>
          </a:p>
          <a:p>
            <a:r>
              <a:rPr lang="en-US" sz="2900" b="1" dirty="0"/>
              <a:t>Pending updates are not errors</a:t>
            </a:r>
            <a:r>
              <a:rPr lang="en-US" sz="2900" dirty="0"/>
              <a:t>, they highlight the differences between the studbook and Husbandry records. </a:t>
            </a:r>
          </a:p>
          <a:p>
            <a:pPr lvl="1"/>
            <a:r>
              <a:rPr lang="en-US" sz="2500" dirty="0"/>
              <a:t>Users can review </a:t>
            </a:r>
            <a:r>
              <a:rPr lang="en-US" sz="2500" dirty="0" smtClean="0"/>
              <a:t>pending updates </a:t>
            </a:r>
            <a:r>
              <a:rPr lang="en-US" sz="2500" dirty="0"/>
              <a:t>as time </a:t>
            </a:r>
            <a:r>
              <a:rPr lang="en-US" sz="2500" dirty="0" smtClean="0"/>
              <a:t>allows – no action is required on these updates immediately after migration</a:t>
            </a:r>
            <a:endParaRPr lang="en-US" sz="2500" dirty="0"/>
          </a:p>
          <a:p>
            <a:pPr lvl="1"/>
            <a:endParaRPr lang="en-US" sz="2100" dirty="0">
              <a:latin typeface="Karla" pitchFamily="2" charset="0"/>
              <a:ea typeface="Karla" pitchFamily="2" charset="0"/>
            </a:endParaRPr>
          </a:p>
          <a:p>
            <a:pPr marL="342900" lvl="1" indent="0">
              <a:buNone/>
            </a:pPr>
            <a:r>
              <a:rPr lang="en-US" sz="2100" dirty="0"/>
              <a:t> </a:t>
            </a:r>
          </a:p>
          <a:p>
            <a:pPr lvl="1"/>
            <a:endParaRPr lang="en-US" sz="2100" dirty="0"/>
          </a:p>
          <a:p>
            <a:endParaRPr lang="en-US" sz="1500" dirty="0"/>
          </a:p>
          <a:p>
            <a:pPr marL="0" indent="0">
              <a:buNone/>
            </a:pPr>
            <a:endParaRPr lang="en-US" sz="1050" dirty="0"/>
          </a:p>
          <a:p>
            <a:pPr marL="685800" lvl="2" indent="0">
              <a:buNone/>
            </a:pPr>
            <a:endParaRPr lang="en-US" sz="1800" dirty="0"/>
          </a:p>
          <a:p>
            <a:pPr lvl="1"/>
            <a:endParaRPr lang="en-US" sz="2100" b="1" dirty="0">
              <a:solidFill>
                <a:schemeClr val="accent1"/>
              </a:solidFill>
            </a:endParaRPr>
          </a:p>
        </p:txBody>
      </p:sp>
      <p:sp>
        <p:nvSpPr>
          <p:cNvPr id="2" name="Slide Number Placeholder 1"/>
          <p:cNvSpPr>
            <a:spLocks noGrp="1"/>
          </p:cNvSpPr>
          <p:nvPr>
            <p:ph type="sldNum" sz="quarter" idx="12"/>
          </p:nvPr>
        </p:nvSpPr>
        <p:spPr/>
        <p:txBody>
          <a:bodyPr/>
          <a:lstStyle/>
          <a:p>
            <a:fld id="{D1A12E6A-C85A-496C-95D0-8B82A2649983}" type="slidenum">
              <a:rPr lang="en-US" smtClean="0"/>
              <a:t>2</a:t>
            </a:fld>
            <a:endParaRPr lang="en-US"/>
          </a:p>
        </p:txBody>
      </p:sp>
    </p:spTree>
    <p:extLst>
      <p:ext uri="{BB962C8B-B14F-4D97-AF65-F5344CB8AC3E}">
        <p14:creationId xmlns:p14="http://schemas.microsoft.com/office/powerpoint/2010/main" val="7995348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793" y="254639"/>
            <a:ext cx="8166920" cy="994172"/>
          </a:xfrm>
        </p:spPr>
        <p:txBody>
          <a:bodyPr>
            <a:normAutofit/>
          </a:bodyPr>
          <a:lstStyle/>
          <a:p>
            <a:pPr algn="ctr"/>
            <a:r>
              <a:rPr lang="en-US" sz="4000" b="1" dirty="0" smtClean="0">
                <a:latin typeface="+mj-lt"/>
              </a:rPr>
              <a:t>Pending Update Rules - Transactions</a:t>
            </a:r>
            <a:endParaRPr lang="en-US" sz="4000" b="1" dirty="0">
              <a:latin typeface="+mj-lt"/>
            </a:endParaRPr>
          </a:p>
        </p:txBody>
      </p:sp>
      <p:sp>
        <p:nvSpPr>
          <p:cNvPr id="3" name="Content Placeholder 2"/>
          <p:cNvSpPr>
            <a:spLocks noGrp="1"/>
          </p:cNvSpPr>
          <p:nvPr>
            <p:ph idx="1"/>
          </p:nvPr>
        </p:nvSpPr>
        <p:spPr>
          <a:xfrm>
            <a:off x="560534" y="1163033"/>
            <a:ext cx="8705237" cy="3921228"/>
          </a:xfrm>
        </p:spPr>
        <p:txBody>
          <a:bodyPr>
            <a:noAutofit/>
          </a:bodyPr>
          <a:lstStyle/>
          <a:p>
            <a:pPr marL="0" indent="0">
              <a:buNone/>
            </a:pPr>
            <a:r>
              <a:rPr lang="en-US" sz="1800" b="1" dirty="0" smtClean="0">
                <a:latin typeface="+mn-lt"/>
                <a:ea typeface="Karla" pitchFamily="2" charset="0"/>
              </a:rPr>
              <a:t>There are some transaction terms that are available in Husbandry but not Studbooks. </a:t>
            </a:r>
          </a:p>
          <a:p>
            <a:pPr marL="0" indent="0">
              <a:buNone/>
            </a:pPr>
            <a:endParaRPr lang="en-US" sz="700" dirty="0" smtClean="0">
              <a:latin typeface="+mn-lt"/>
              <a:ea typeface="Karla" pitchFamily="2" charset="0"/>
            </a:endParaRPr>
          </a:p>
          <a:p>
            <a:pPr marL="0" indent="0">
              <a:buNone/>
            </a:pPr>
            <a:r>
              <a:rPr lang="en-US" sz="1800" b="1" dirty="0" smtClean="0">
                <a:latin typeface="+mn-lt"/>
                <a:ea typeface="Karla" pitchFamily="2" charset="0"/>
              </a:rPr>
              <a:t>ZIMS maps these transactions accordingly </a:t>
            </a:r>
            <a:r>
              <a:rPr lang="en-US" sz="1800" b="1" dirty="0">
                <a:latin typeface="+mn-lt"/>
                <a:ea typeface="Karla" pitchFamily="2" charset="0"/>
              </a:rPr>
              <a:t>when </a:t>
            </a:r>
            <a:r>
              <a:rPr lang="en-US" sz="1800" b="1" dirty="0" smtClean="0">
                <a:latin typeface="+mn-lt"/>
                <a:ea typeface="Karla" pitchFamily="2" charset="0"/>
              </a:rPr>
              <a:t>user accepts them:</a:t>
            </a:r>
            <a:endParaRPr lang="en-US" sz="1800" b="1" dirty="0">
              <a:latin typeface="+mn-lt"/>
              <a:ea typeface="Karla" pitchFamily="2" charset="0"/>
            </a:endParaRPr>
          </a:p>
          <a:p>
            <a:r>
              <a:rPr lang="en-US" sz="1800" dirty="0">
                <a:latin typeface="+mn-lt"/>
                <a:ea typeface="Karla" pitchFamily="2" charset="0"/>
              </a:rPr>
              <a:t>Appeared in Husbandry  </a:t>
            </a:r>
            <a:r>
              <a:rPr lang="en-US" sz="1800" dirty="0">
                <a:latin typeface="+mn-lt"/>
                <a:ea typeface="Karla" pitchFamily="2" charset="0"/>
                <a:sym typeface="Wingdings" panose="05000000000000000000" pitchFamily="2" charset="2"/>
              </a:rPr>
              <a:t></a:t>
            </a:r>
            <a:r>
              <a:rPr lang="en-US" sz="1800" dirty="0">
                <a:latin typeface="+mn-lt"/>
                <a:ea typeface="Karla" pitchFamily="2" charset="0"/>
              </a:rPr>
              <a:t> Maps to Transfer when user accepts into the studbook.</a:t>
            </a:r>
          </a:p>
          <a:p>
            <a:r>
              <a:rPr lang="en-US" sz="1800" dirty="0">
                <a:latin typeface="+mn-lt"/>
                <a:ea typeface="Karla" pitchFamily="2" charset="0"/>
              </a:rPr>
              <a:t>Rescued in Husbandry </a:t>
            </a:r>
            <a:r>
              <a:rPr lang="en-US" sz="1800" dirty="0">
                <a:latin typeface="+mn-lt"/>
                <a:ea typeface="Karla" pitchFamily="2" charset="0"/>
                <a:sym typeface="Wingdings" panose="05000000000000000000" pitchFamily="2" charset="2"/>
              </a:rPr>
              <a:t></a:t>
            </a:r>
            <a:r>
              <a:rPr lang="en-US" sz="1800" dirty="0">
                <a:latin typeface="+mn-lt"/>
                <a:ea typeface="Karla" pitchFamily="2" charset="0"/>
              </a:rPr>
              <a:t> Maps to Transfer when user accepts into the studbook.</a:t>
            </a:r>
          </a:p>
          <a:p>
            <a:r>
              <a:rPr lang="en-US" sz="1800" dirty="0">
                <a:latin typeface="+mn-lt"/>
                <a:ea typeface="Karla" pitchFamily="2" charset="0"/>
              </a:rPr>
              <a:t>Wild Capture </a:t>
            </a:r>
            <a:r>
              <a:rPr lang="en-US" sz="1800" dirty="0">
                <a:latin typeface="+mn-lt"/>
                <a:ea typeface="Karla" pitchFamily="2" charset="0"/>
                <a:sym typeface="Wingdings" panose="05000000000000000000" pitchFamily="2" charset="2"/>
              </a:rPr>
              <a:t> If the studbook already has a wild capture, the subsequent ones will map as recapture.</a:t>
            </a:r>
            <a:endParaRPr lang="en-US" sz="1800" dirty="0">
              <a:latin typeface="+mn-lt"/>
              <a:ea typeface="Karla" pitchFamily="2" charset="0"/>
            </a:endParaRPr>
          </a:p>
          <a:p>
            <a:r>
              <a:rPr lang="en-US" sz="1800" dirty="0">
                <a:latin typeface="+mn-lt"/>
                <a:ea typeface="Karla" pitchFamily="2" charset="0"/>
              </a:rPr>
              <a:t>Retrieval of Missing in Husbandry </a:t>
            </a:r>
            <a:r>
              <a:rPr lang="en-US" sz="1800" dirty="0">
                <a:latin typeface="+mn-lt"/>
                <a:ea typeface="Karla" pitchFamily="2" charset="0"/>
                <a:sym typeface="Wingdings" panose="05000000000000000000" pitchFamily="2" charset="2"/>
              </a:rPr>
              <a:t> Maps to</a:t>
            </a:r>
            <a:r>
              <a:rPr lang="en-US" sz="1800" dirty="0">
                <a:latin typeface="+mn-lt"/>
                <a:ea typeface="Karla" pitchFamily="2" charset="0"/>
              </a:rPr>
              <a:t> Return from LTF when accepted into the studbook.</a:t>
            </a:r>
          </a:p>
          <a:p>
            <a:r>
              <a:rPr lang="en-US" sz="1800" dirty="0">
                <a:latin typeface="+mn-lt"/>
                <a:ea typeface="Karla" pitchFamily="2" charset="0"/>
              </a:rPr>
              <a:t>Missing in Husbandry</a:t>
            </a:r>
            <a:r>
              <a:rPr lang="en-US" sz="1800" dirty="0">
                <a:latin typeface="+mn-lt"/>
                <a:ea typeface="Karla" pitchFamily="2" charset="0"/>
                <a:sym typeface="Wingdings" panose="05000000000000000000" pitchFamily="2" charset="2"/>
              </a:rPr>
              <a:t></a:t>
            </a:r>
            <a:r>
              <a:rPr lang="en-US" sz="1800" dirty="0">
                <a:latin typeface="+mn-lt"/>
                <a:ea typeface="Karla" pitchFamily="2" charset="0"/>
              </a:rPr>
              <a:t> </a:t>
            </a:r>
            <a:r>
              <a:rPr lang="en-US" sz="1800" dirty="0">
                <a:latin typeface="+mn-lt"/>
                <a:ea typeface="Karla" pitchFamily="2" charset="0"/>
                <a:sym typeface="Wingdings" panose="05000000000000000000" pitchFamily="2" charset="2"/>
              </a:rPr>
              <a:t>Maps to</a:t>
            </a:r>
            <a:r>
              <a:rPr lang="en-US" sz="1800" dirty="0">
                <a:latin typeface="+mn-lt"/>
                <a:ea typeface="Karla" pitchFamily="2" charset="0"/>
              </a:rPr>
              <a:t> Go LTF when accepted into the studbook.</a:t>
            </a:r>
          </a:p>
          <a:p>
            <a:pPr marL="0" indent="0">
              <a:buNone/>
            </a:pPr>
            <a:endParaRPr lang="en-US" sz="1000" dirty="0">
              <a:latin typeface="+mn-lt"/>
              <a:ea typeface="Karla" pitchFamily="2" charset="0"/>
            </a:endParaRPr>
          </a:p>
          <a:p>
            <a:pPr marL="0" indent="0">
              <a:buNone/>
            </a:pPr>
            <a:r>
              <a:rPr lang="en-US" sz="1800" b="1" dirty="0">
                <a:latin typeface="+mn-lt"/>
                <a:ea typeface="Karla" pitchFamily="2" charset="0"/>
              </a:rPr>
              <a:t>Some transactions are not applicable to </a:t>
            </a:r>
            <a:r>
              <a:rPr lang="en-US" sz="1800" b="1" dirty="0" smtClean="0">
                <a:latin typeface="+mn-lt"/>
                <a:ea typeface="Karla" pitchFamily="2" charset="0"/>
              </a:rPr>
              <a:t>studbooks, the records in Husbandry do not populate as pending updates in the studbook:</a:t>
            </a:r>
            <a:endParaRPr lang="en-US" sz="1800" b="1" dirty="0">
              <a:latin typeface="+mn-lt"/>
              <a:ea typeface="Karla" pitchFamily="2" charset="0"/>
            </a:endParaRPr>
          </a:p>
          <a:p>
            <a:r>
              <a:rPr lang="en-US" sz="1800" dirty="0">
                <a:latin typeface="+mn-lt"/>
                <a:ea typeface="Karla" pitchFamily="2" charset="0"/>
              </a:rPr>
              <a:t>From Lay</a:t>
            </a:r>
          </a:p>
          <a:p>
            <a:r>
              <a:rPr lang="en-US" sz="1800" dirty="0">
                <a:latin typeface="+mn-lt"/>
                <a:ea typeface="Karla" pitchFamily="2" charset="0"/>
              </a:rPr>
              <a:t>OFF SPECIES360</a:t>
            </a:r>
          </a:p>
          <a:p>
            <a:r>
              <a:rPr lang="en-US" sz="1800" dirty="0">
                <a:latin typeface="+mn-lt"/>
                <a:ea typeface="Karla" pitchFamily="2" charset="0"/>
              </a:rPr>
              <a:t>Merged into group</a:t>
            </a:r>
          </a:p>
          <a:p>
            <a:endParaRPr lang="en-US" sz="1800" dirty="0">
              <a:latin typeface="+mn-lt"/>
            </a:endParaRPr>
          </a:p>
        </p:txBody>
      </p:sp>
      <p:sp>
        <p:nvSpPr>
          <p:cNvPr id="4" name="Slide Number Placeholder 3"/>
          <p:cNvSpPr>
            <a:spLocks noGrp="1"/>
          </p:cNvSpPr>
          <p:nvPr>
            <p:ph type="sldNum" sz="quarter" idx="12"/>
          </p:nvPr>
        </p:nvSpPr>
        <p:spPr/>
        <p:txBody>
          <a:bodyPr/>
          <a:lstStyle/>
          <a:p>
            <a:fld id="{D1A12E6A-C85A-496C-95D0-8B82A2649983}" type="slidenum">
              <a:rPr lang="en-US" smtClean="0"/>
              <a:t>20</a:t>
            </a:fld>
            <a:endParaRPr lang="en-US"/>
          </a:p>
        </p:txBody>
      </p:sp>
    </p:spTree>
    <p:extLst>
      <p:ext uri="{BB962C8B-B14F-4D97-AF65-F5344CB8AC3E}">
        <p14:creationId xmlns:p14="http://schemas.microsoft.com/office/powerpoint/2010/main" val="3373750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0"/>
            <a:ext cx="7886700" cy="1325563"/>
          </a:xfrm>
        </p:spPr>
        <p:txBody>
          <a:bodyPr>
            <a:normAutofit/>
          </a:bodyPr>
          <a:lstStyle/>
          <a:p>
            <a:pPr algn="ctr"/>
            <a:r>
              <a:rPr lang="en-US" sz="3600" b="1" dirty="0" smtClean="0">
                <a:latin typeface="+mj-lt"/>
              </a:rPr>
              <a:t>Recapture vs. Retrieval of Missing</a:t>
            </a:r>
            <a:endParaRPr lang="en-US" sz="3600" b="1" dirty="0">
              <a:latin typeface="+mj-lt"/>
            </a:endParaRPr>
          </a:p>
        </p:txBody>
      </p:sp>
      <p:sp>
        <p:nvSpPr>
          <p:cNvPr id="3" name="Content Placeholder 2"/>
          <p:cNvSpPr>
            <a:spLocks noGrp="1"/>
          </p:cNvSpPr>
          <p:nvPr>
            <p:ph idx="1"/>
          </p:nvPr>
        </p:nvSpPr>
        <p:spPr>
          <a:xfrm>
            <a:off x="398351" y="1178591"/>
            <a:ext cx="8347295" cy="4553994"/>
          </a:xfrm>
        </p:spPr>
        <p:txBody>
          <a:bodyPr>
            <a:normAutofit fontScale="70000" lnSpcReduction="20000"/>
          </a:bodyPr>
          <a:lstStyle/>
          <a:p>
            <a:r>
              <a:rPr lang="en-US" b="1" dirty="0">
                <a:latin typeface="+mn-lt"/>
                <a:ea typeface="Karla" pitchFamily="2" charset="0"/>
                <a:sym typeface="Wingdings" panose="05000000000000000000" pitchFamily="2" charset="2"/>
              </a:rPr>
              <a:t>Note:</a:t>
            </a:r>
            <a:r>
              <a:rPr lang="en-US" dirty="0">
                <a:latin typeface="+mn-lt"/>
                <a:ea typeface="Karla" pitchFamily="2" charset="0"/>
                <a:sym typeface="Wingdings" panose="05000000000000000000" pitchFamily="2" charset="2"/>
              </a:rPr>
              <a:t> </a:t>
            </a:r>
            <a:r>
              <a:rPr lang="en-US" dirty="0" smtClean="0">
                <a:latin typeface="+mn-lt"/>
                <a:ea typeface="Karla" pitchFamily="2" charset="0"/>
                <a:sym typeface="Wingdings" panose="05000000000000000000" pitchFamily="2" charset="2"/>
              </a:rPr>
              <a:t>Recapture and retrieval from missing are transaction </a:t>
            </a:r>
            <a:r>
              <a:rPr lang="en-US" dirty="0">
                <a:latin typeface="+mn-lt"/>
                <a:ea typeface="Karla" pitchFamily="2" charset="0"/>
                <a:sym typeface="Wingdings" panose="05000000000000000000" pitchFamily="2" charset="2"/>
              </a:rPr>
              <a:t>options in Husbandry records. </a:t>
            </a:r>
            <a:r>
              <a:rPr lang="en-US" dirty="0" smtClean="0">
                <a:latin typeface="+mn-lt"/>
                <a:ea typeface="Karla" pitchFamily="2" charset="0"/>
                <a:sym typeface="Wingdings" panose="05000000000000000000" pitchFamily="2" charset="2"/>
              </a:rPr>
              <a:t>These transactions will display as pending updates in your studbook. In </a:t>
            </a:r>
            <a:r>
              <a:rPr lang="en-US" dirty="0">
                <a:latin typeface="+mn-lt"/>
                <a:ea typeface="Karla" pitchFamily="2" charset="0"/>
                <a:sym typeface="Wingdings" panose="05000000000000000000" pitchFamily="2" charset="2"/>
              </a:rPr>
              <a:t>some cases these </a:t>
            </a:r>
            <a:r>
              <a:rPr lang="en-US" dirty="0" smtClean="0">
                <a:latin typeface="+mn-lt"/>
                <a:ea typeface="Karla" pitchFamily="2" charset="0"/>
                <a:sym typeface="Wingdings" panose="05000000000000000000" pitchFamily="2" charset="2"/>
              </a:rPr>
              <a:t>transactions are </a:t>
            </a:r>
            <a:r>
              <a:rPr lang="en-US" dirty="0">
                <a:latin typeface="+mn-lt"/>
                <a:ea typeface="Karla" pitchFamily="2" charset="0"/>
                <a:sym typeface="Wingdings" panose="05000000000000000000" pitchFamily="2" charset="2"/>
              </a:rPr>
              <a:t>used interchangeably </a:t>
            </a:r>
            <a:r>
              <a:rPr lang="en-US" dirty="0" smtClean="0">
                <a:latin typeface="+mn-lt"/>
                <a:ea typeface="Karla" pitchFamily="2" charset="0"/>
                <a:sym typeface="Wingdings" panose="05000000000000000000" pitchFamily="2" charset="2"/>
              </a:rPr>
              <a:t>by Husbandry institutions.</a:t>
            </a:r>
          </a:p>
          <a:p>
            <a:pPr marL="0" indent="0">
              <a:buNone/>
            </a:pPr>
            <a:endParaRPr lang="en-US" sz="1200" dirty="0" smtClean="0">
              <a:latin typeface="+mn-lt"/>
              <a:ea typeface="Karla" pitchFamily="2" charset="0"/>
              <a:sym typeface="Wingdings" panose="05000000000000000000" pitchFamily="2" charset="2"/>
            </a:endParaRPr>
          </a:p>
          <a:p>
            <a:r>
              <a:rPr lang="en-US" b="1" dirty="0" smtClean="0">
                <a:latin typeface="+mn-lt"/>
                <a:ea typeface="Karla" pitchFamily="2" charset="0"/>
                <a:sym typeface="Wingdings" panose="05000000000000000000" pitchFamily="2" charset="2"/>
              </a:rPr>
              <a:t>Husbandry definitions</a:t>
            </a:r>
            <a:r>
              <a:rPr lang="en-US" dirty="0" smtClean="0">
                <a:latin typeface="+mn-lt"/>
                <a:ea typeface="Karla" pitchFamily="2" charset="0"/>
                <a:sym typeface="Wingdings" panose="05000000000000000000" pitchFamily="2" charset="2"/>
              </a:rPr>
              <a:t>:</a:t>
            </a:r>
          </a:p>
          <a:p>
            <a:pPr lvl="1"/>
            <a:r>
              <a:rPr lang="en-US" b="1" dirty="0" smtClean="0">
                <a:latin typeface="+mn-lt"/>
                <a:ea typeface="Karla" pitchFamily="2" charset="0"/>
              </a:rPr>
              <a:t>Recapture: </a:t>
            </a:r>
            <a:r>
              <a:rPr lang="en-US" dirty="0" smtClean="0">
                <a:latin typeface="+mn-lt"/>
                <a:ea typeface="Karla" pitchFamily="2" charset="0"/>
              </a:rPr>
              <a:t>An animal that escaped or was released to the wild then brought back into captivity.</a:t>
            </a:r>
          </a:p>
          <a:p>
            <a:pPr lvl="1"/>
            <a:r>
              <a:rPr lang="en-US" b="1" dirty="0" smtClean="0">
                <a:latin typeface="+mn-lt"/>
                <a:ea typeface="Karla" pitchFamily="2" charset="0"/>
              </a:rPr>
              <a:t>Retrieval from Missing: </a:t>
            </a:r>
            <a:r>
              <a:rPr lang="en-US" dirty="0" smtClean="0">
                <a:latin typeface="+mn-lt"/>
                <a:ea typeface="Karla" pitchFamily="2" charset="0"/>
              </a:rPr>
              <a:t>An animal that has been found after going missing.</a:t>
            </a:r>
          </a:p>
          <a:p>
            <a:pPr marL="457200" lvl="1" indent="0">
              <a:buNone/>
            </a:pPr>
            <a:endParaRPr lang="en-US" dirty="0" smtClean="0">
              <a:latin typeface="+mn-lt"/>
              <a:ea typeface="Karla" pitchFamily="2" charset="0"/>
            </a:endParaRPr>
          </a:p>
          <a:p>
            <a:r>
              <a:rPr lang="en-US" b="1" dirty="0" smtClean="0">
                <a:latin typeface="+mn-lt"/>
                <a:ea typeface="Karla" pitchFamily="2" charset="0"/>
              </a:rPr>
              <a:t>In Studbooks</a:t>
            </a:r>
            <a:r>
              <a:rPr lang="en-US" dirty="0" smtClean="0">
                <a:latin typeface="+mn-lt"/>
                <a:ea typeface="Karla" pitchFamily="2" charset="0"/>
              </a:rPr>
              <a:t>:</a:t>
            </a:r>
          </a:p>
          <a:p>
            <a:pPr lvl="1"/>
            <a:r>
              <a:rPr lang="en-US" dirty="0" smtClean="0">
                <a:latin typeface="+mn-lt"/>
                <a:ea typeface="Karla" pitchFamily="2" charset="0"/>
              </a:rPr>
              <a:t>Carefully determine how the Husbandry record should be added to the studbook.</a:t>
            </a:r>
          </a:p>
          <a:p>
            <a:pPr lvl="1"/>
            <a:r>
              <a:rPr lang="en-US" dirty="0" smtClean="0">
                <a:latin typeface="+mn-lt"/>
                <a:ea typeface="Karla" pitchFamily="2" charset="0"/>
              </a:rPr>
              <a:t>If an animal is missing the user should enter it as LTF with a note. If the animal was found then a return from LTF should be added to bring the animal back into the population.</a:t>
            </a:r>
          </a:p>
          <a:p>
            <a:pPr lvl="1"/>
            <a:r>
              <a:rPr lang="en-US" dirty="0" smtClean="0">
                <a:latin typeface="+mn-lt"/>
                <a:ea typeface="Karla" pitchFamily="2" charset="0"/>
              </a:rPr>
              <a:t>If an animal was released and then brought back into the population that transaction should be recorded as recapture.</a:t>
            </a:r>
            <a:endParaRPr lang="en-US" dirty="0">
              <a:latin typeface="+mn-lt"/>
              <a:ea typeface="Karla" pitchFamily="2" charset="0"/>
            </a:endParaRPr>
          </a:p>
          <a:p>
            <a:endParaRPr lang="en-US" dirty="0">
              <a:latin typeface="+mn-lt"/>
            </a:endParaRPr>
          </a:p>
        </p:txBody>
      </p:sp>
    </p:spTree>
    <p:extLst>
      <p:ext uri="{BB962C8B-B14F-4D97-AF65-F5344CB8AC3E}">
        <p14:creationId xmlns:p14="http://schemas.microsoft.com/office/powerpoint/2010/main" val="1258259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4" y="415986"/>
            <a:ext cx="9144000" cy="994172"/>
          </a:xfrm>
        </p:spPr>
        <p:txBody>
          <a:bodyPr>
            <a:noAutofit/>
          </a:bodyPr>
          <a:lstStyle/>
          <a:p>
            <a:pPr algn="ctr"/>
            <a:r>
              <a:rPr lang="en-US" sz="3200" b="1" dirty="0" smtClean="0"/>
              <a:t>Transactions in Husbandry that </a:t>
            </a:r>
            <a:br>
              <a:rPr lang="en-US" sz="3200" b="1" dirty="0" smtClean="0"/>
            </a:br>
            <a:r>
              <a:rPr lang="en-US" sz="3200" b="1" dirty="0" smtClean="0"/>
              <a:t>Cannot be Accepted</a:t>
            </a:r>
            <a:endParaRPr lang="en-US" sz="3200" b="1" dirty="0"/>
          </a:p>
        </p:txBody>
      </p:sp>
      <p:sp>
        <p:nvSpPr>
          <p:cNvPr id="3" name="Content Placeholder 2"/>
          <p:cNvSpPr>
            <a:spLocks noGrp="1"/>
          </p:cNvSpPr>
          <p:nvPr>
            <p:ph idx="1"/>
          </p:nvPr>
        </p:nvSpPr>
        <p:spPr>
          <a:xfrm>
            <a:off x="385188" y="1761851"/>
            <a:ext cx="8112578" cy="3517106"/>
          </a:xfrm>
        </p:spPr>
        <p:txBody>
          <a:bodyPr>
            <a:noAutofit/>
          </a:bodyPr>
          <a:lstStyle/>
          <a:p>
            <a:r>
              <a:rPr lang="en-US" sz="1800" dirty="0" smtClean="0"/>
              <a:t>There are three Husbandry transaction types that cannot be accepted into the studbook. These records are visible to the user but they are grayed out - there is a hover over explaining the record type.</a:t>
            </a:r>
            <a:endParaRPr lang="en-US" sz="1800" dirty="0"/>
          </a:p>
          <a:p>
            <a:pPr lvl="1"/>
            <a:r>
              <a:rPr lang="en-US" sz="1600" b="1" dirty="0" smtClean="0"/>
              <a:t>Reported Holder/Owner: </a:t>
            </a:r>
            <a:r>
              <a:rPr lang="en-US" sz="1600" dirty="0" smtClean="0"/>
              <a:t>User can see reported change in holder or owner. Only physical transactions can be entered into the studbook at this time.</a:t>
            </a:r>
          </a:p>
          <a:p>
            <a:pPr lvl="2"/>
            <a:r>
              <a:rPr lang="en-US" sz="1200" dirty="0" smtClean="0"/>
              <a:t>Studbook Keeper can enter this information in the animal notes if needed. </a:t>
            </a:r>
          </a:p>
          <a:p>
            <a:pPr lvl="1"/>
            <a:r>
              <a:rPr lang="en-US" sz="1600" b="1" dirty="0" smtClean="0"/>
              <a:t>Pre-birth (from lay and fetus identified): </a:t>
            </a:r>
            <a:r>
              <a:rPr lang="en-US" sz="1600" dirty="0" smtClean="0"/>
              <a:t>Studbooks does not support pre-birth at this time but the record is displayed in the institutional grid for informational purposes. </a:t>
            </a:r>
          </a:p>
          <a:p>
            <a:pPr lvl="1"/>
            <a:r>
              <a:rPr lang="en-US" sz="1600" b="1" dirty="0" smtClean="0"/>
              <a:t>Groups (merged/split):  </a:t>
            </a:r>
            <a:r>
              <a:rPr lang="en-US" sz="1600" dirty="0"/>
              <a:t>Studbooks does not support </a:t>
            </a:r>
            <a:r>
              <a:rPr lang="en-US" sz="1600" dirty="0" smtClean="0"/>
              <a:t>groups </a:t>
            </a:r>
            <a:r>
              <a:rPr lang="en-US" sz="1600" dirty="0"/>
              <a:t>at this time but </a:t>
            </a:r>
            <a:r>
              <a:rPr lang="en-US" sz="1600" dirty="0" smtClean="0"/>
              <a:t>group merges are </a:t>
            </a:r>
            <a:r>
              <a:rPr lang="en-US" sz="1600" dirty="0"/>
              <a:t>displayed in the institutional grid for informational purposes. </a:t>
            </a:r>
          </a:p>
          <a:p>
            <a:pPr lvl="1"/>
            <a:endParaRPr lang="en-US" sz="1600" dirty="0"/>
          </a:p>
        </p:txBody>
      </p:sp>
      <p:pic>
        <p:nvPicPr>
          <p:cNvPr id="4" name="Picture 3"/>
          <p:cNvPicPr>
            <a:picLocks noChangeAspect="1"/>
          </p:cNvPicPr>
          <p:nvPr/>
        </p:nvPicPr>
        <p:blipFill>
          <a:blip r:embed="rId2"/>
          <a:stretch>
            <a:fillRect/>
          </a:stretch>
        </p:blipFill>
        <p:spPr>
          <a:xfrm>
            <a:off x="4634384" y="4800803"/>
            <a:ext cx="3676323" cy="829847"/>
          </a:xfrm>
          <a:prstGeom prst="rect">
            <a:avLst/>
          </a:prstGeom>
          <a:ln>
            <a:solidFill>
              <a:schemeClr val="tx1"/>
            </a:solidFill>
          </a:ln>
        </p:spPr>
      </p:pic>
    </p:spTree>
    <p:extLst>
      <p:ext uri="{BB962C8B-B14F-4D97-AF65-F5344CB8AC3E}">
        <p14:creationId xmlns:p14="http://schemas.microsoft.com/office/powerpoint/2010/main" val="4153426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350" y="320453"/>
            <a:ext cx="8389300" cy="994172"/>
          </a:xfrm>
        </p:spPr>
        <p:txBody>
          <a:bodyPr>
            <a:noAutofit/>
          </a:bodyPr>
          <a:lstStyle/>
          <a:p>
            <a:pPr algn="ctr"/>
            <a:r>
              <a:rPr lang="en-US" sz="3200" b="1" dirty="0" smtClean="0"/>
              <a:t>Private Collection Animals </a:t>
            </a:r>
            <a:br>
              <a:rPr lang="en-US" sz="3200" b="1" dirty="0" smtClean="0"/>
            </a:br>
            <a:r>
              <a:rPr lang="en-US" sz="3200" b="1" dirty="0" smtClean="0"/>
              <a:t>Pending Updates</a:t>
            </a:r>
            <a:endParaRPr lang="en-US" sz="3200" b="1" dirty="0"/>
          </a:p>
        </p:txBody>
      </p:sp>
      <p:sp>
        <p:nvSpPr>
          <p:cNvPr id="3" name="Content Placeholder 2"/>
          <p:cNvSpPr>
            <a:spLocks noGrp="1"/>
          </p:cNvSpPr>
          <p:nvPr>
            <p:ph idx="1"/>
          </p:nvPr>
        </p:nvSpPr>
        <p:spPr>
          <a:xfrm>
            <a:off x="377350" y="1529731"/>
            <a:ext cx="8538050" cy="4074060"/>
          </a:xfrm>
        </p:spPr>
        <p:txBody>
          <a:bodyPr>
            <a:noAutofit/>
          </a:bodyPr>
          <a:lstStyle/>
          <a:p>
            <a:pPr marL="0" indent="0">
              <a:buNone/>
            </a:pPr>
            <a:r>
              <a:rPr lang="en-US" sz="1600" dirty="0" smtClean="0"/>
              <a:t>Animals held in Private Collections in Husbandry are not linked during migration or available for the user to link to studbook animals.</a:t>
            </a:r>
          </a:p>
          <a:p>
            <a:r>
              <a:rPr lang="en-US" sz="1600" dirty="0" smtClean="0"/>
              <a:t>However, if the animal was held by multiple institutions and not all of those institutions managed the animal in a private collection, then the institution information that is not private will be available to the studbook.</a:t>
            </a:r>
          </a:p>
          <a:p>
            <a:pPr lvl="1"/>
            <a:r>
              <a:rPr lang="en-US" sz="1400" dirty="0" smtClean="0"/>
              <a:t>Only the non-private collection information will display for animals that have been held in both public and private collections.</a:t>
            </a:r>
          </a:p>
          <a:p>
            <a:pPr lvl="1"/>
            <a:r>
              <a:rPr lang="en-US" sz="1400" dirty="0" smtClean="0"/>
              <a:t>If an animal is moved from a private to a public collection, the Husbandry information on that animal will now be visible within the studbook.</a:t>
            </a:r>
          </a:p>
          <a:p>
            <a:pPr lvl="1"/>
            <a:r>
              <a:rPr lang="en-US" sz="1400" dirty="0" smtClean="0"/>
              <a:t>If a public animal is moved to a private collection, the Husbandry information will no longer be visible within the studbook.</a:t>
            </a:r>
          </a:p>
          <a:p>
            <a:pPr lvl="2"/>
            <a:r>
              <a:rPr lang="en-US" sz="1200" dirty="0" smtClean="0"/>
              <a:t>If the animal is only in a private collection then the link between the studbook animal and the Husbandry animal will be removed. Any information accepted into the studbook will remain.</a:t>
            </a:r>
          </a:p>
          <a:p>
            <a:pPr lvl="2"/>
            <a:endParaRPr lang="en-US" sz="1200" dirty="0"/>
          </a:p>
          <a:p>
            <a:endParaRPr lang="en-US" sz="1600" dirty="0"/>
          </a:p>
          <a:p>
            <a:pPr lvl="1"/>
            <a:r>
              <a:rPr lang="en-US" sz="1400" dirty="0" smtClean="0"/>
              <a:t>Parents for animals in the studbook that are in private collections are not displayed in the studbook. User will need to contact the institution and manually enter those records.</a:t>
            </a:r>
            <a:endParaRPr lang="en-US" sz="1400" dirty="0"/>
          </a:p>
          <a:p>
            <a:pPr marL="0" indent="0">
              <a:buNone/>
            </a:pPr>
            <a:r>
              <a:rPr lang="en-US" sz="1600" dirty="0" smtClean="0"/>
              <a:t> </a:t>
            </a:r>
            <a:endParaRPr lang="en-US" sz="1600" dirty="0"/>
          </a:p>
        </p:txBody>
      </p:sp>
    </p:spTree>
    <p:extLst>
      <p:ext uri="{BB962C8B-B14F-4D97-AF65-F5344CB8AC3E}">
        <p14:creationId xmlns:p14="http://schemas.microsoft.com/office/powerpoint/2010/main" val="171295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324" y="327060"/>
            <a:ext cx="7659718" cy="994172"/>
          </a:xfrm>
        </p:spPr>
        <p:txBody>
          <a:bodyPr>
            <a:normAutofit fontScale="90000"/>
          </a:bodyPr>
          <a:lstStyle/>
          <a:p>
            <a:pPr algn="ctr"/>
            <a:r>
              <a:rPr lang="en-US" dirty="0" smtClean="0">
                <a:latin typeface="+mn-lt"/>
                <a:ea typeface="Karla" pitchFamily="2" charset="0"/>
              </a:rPr>
              <a:t>Pending Update </a:t>
            </a:r>
            <a:r>
              <a:rPr lang="en-US" dirty="0">
                <a:latin typeface="+mn-lt"/>
                <a:ea typeface="Karla" pitchFamily="2" charset="0"/>
              </a:rPr>
              <a:t>Rules – Taxonomy</a:t>
            </a:r>
          </a:p>
        </p:txBody>
      </p:sp>
      <p:sp>
        <p:nvSpPr>
          <p:cNvPr id="3" name="Content Placeholder 2"/>
          <p:cNvSpPr>
            <a:spLocks noGrp="1"/>
          </p:cNvSpPr>
          <p:nvPr>
            <p:ph idx="1"/>
          </p:nvPr>
        </p:nvSpPr>
        <p:spPr/>
        <p:txBody>
          <a:bodyPr/>
          <a:lstStyle/>
          <a:p>
            <a:pPr marL="0" indent="0">
              <a:buNone/>
            </a:pPr>
            <a:endParaRPr lang="en-US" dirty="0">
              <a:latin typeface="Karla" pitchFamily="2" charset="0"/>
              <a:ea typeface="Karla" pitchFamily="2" charset="0"/>
            </a:endParaRPr>
          </a:p>
          <a:p>
            <a:pPr marL="0" indent="0">
              <a:buNone/>
            </a:pPr>
            <a:endParaRPr lang="en-US" dirty="0">
              <a:latin typeface="Karla" pitchFamily="2" charset="0"/>
              <a:ea typeface="Karla" pitchFamily="2" charset="0"/>
            </a:endParaRPr>
          </a:p>
        </p:txBody>
      </p:sp>
      <p:sp>
        <p:nvSpPr>
          <p:cNvPr id="4" name="Slide Number Placeholder 3"/>
          <p:cNvSpPr>
            <a:spLocks noGrp="1"/>
          </p:cNvSpPr>
          <p:nvPr>
            <p:ph type="sldNum" sz="quarter" idx="12"/>
          </p:nvPr>
        </p:nvSpPr>
        <p:spPr/>
        <p:txBody>
          <a:bodyPr/>
          <a:lstStyle/>
          <a:p>
            <a:fld id="{D1A12E6A-C85A-496C-95D0-8B82A2649983}" type="slidenum">
              <a:rPr lang="en-US"/>
              <a:t>24</a:t>
            </a:fld>
            <a:endParaRPr lang="en-US"/>
          </a:p>
        </p:txBody>
      </p:sp>
      <p:pic>
        <p:nvPicPr>
          <p:cNvPr id="5" name="Picture 4"/>
          <p:cNvPicPr>
            <a:picLocks noChangeAspect="1"/>
          </p:cNvPicPr>
          <p:nvPr/>
        </p:nvPicPr>
        <p:blipFill>
          <a:blip r:embed="rId2"/>
          <a:stretch>
            <a:fillRect/>
          </a:stretch>
        </p:blipFill>
        <p:spPr>
          <a:xfrm>
            <a:off x="1757686" y="3864016"/>
            <a:ext cx="5620994" cy="1409654"/>
          </a:xfrm>
          <a:prstGeom prst="rect">
            <a:avLst/>
          </a:prstGeom>
          <a:ln>
            <a:solidFill>
              <a:schemeClr val="tx1"/>
            </a:solidFill>
          </a:ln>
        </p:spPr>
      </p:pic>
      <p:sp>
        <p:nvSpPr>
          <p:cNvPr id="7" name="Rectangle 6"/>
          <p:cNvSpPr/>
          <p:nvPr/>
        </p:nvSpPr>
        <p:spPr>
          <a:xfrm>
            <a:off x="1757686" y="4504322"/>
            <a:ext cx="3313418" cy="7693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ontent Placeholder 2"/>
          <p:cNvSpPr txBox="1">
            <a:spLocks/>
          </p:cNvSpPr>
          <p:nvPr/>
        </p:nvSpPr>
        <p:spPr>
          <a:xfrm>
            <a:off x="483577" y="1571245"/>
            <a:ext cx="8264769"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smtClean="0">
                <a:ea typeface="Karla" pitchFamily="2" charset="0"/>
              </a:rPr>
              <a:t>A taxonomy that is not </a:t>
            </a:r>
            <a:r>
              <a:rPr lang="en-US" sz="2100" dirty="0">
                <a:ea typeface="Karla" pitchFamily="2" charset="0"/>
              </a:rPr>
              <a:t>managed in the studbook, but entered by the institution will display </a:t>
            </a:r>
            <a:r>
              <a:rPr lang="en-US" sz="2100" dirty="0" smtClean="0">
                <a:ea typeface="Karla" pitchFamily="2" charset="0"/>
              </a:rPr>
              <a:t>in the grid but the user </a:t>
            </a:r>
            <a:r>
              <a:rPr lang="en-US" sz="2100" dirty="0">
                <a:ea typeface="Karla" pitchFamily="2" charset="0"/>
              </a:rPr>
              <a:t>cannot </a:t>
            </a:r>
            <a:r>
              <a:rPr lang="en-US" sz="2100" dirty="0" smtClean="0">
                <a:ea typeface="Karla" pitchFamily="2" charset="0"/>
              </a:rPr>
              <a:t>accept it </a:t>
            </a:r>
            <a:r>
              <a:rPr lang="en-US" sz="2100" dirty="0">
                <a:ea typeface="Karla" pitchFamily="2" charset="0"/>
              </a:rPr>
              <a:t>into the studbook.</a:t>
            </a:r>
          </a:p>
          <a:p>
            <a:pPr lvl="1"/>
            <a:r>
              <a:rPr lang="en-US" sz="1800" dirty="0">
                <a:ea typeface="Karla" pitchFamily="2" charset="0"/>
              </a:rPr>
              <a:t>User can only reject this record</a:t>
            </a:r>
          </a:p>
          <a:p>
            <a:pPr lvl="1"/>
            <a:r>
              <a:rPr lang="en-US" sz="1800" dirty="0">
                <a:ea typeface="Karla" pitchFamily="2" charset="0"/>
              </a:rPr>
              <a:t>If this taxonomy is managed by studbook, </a:t>
            </a:r>
            <a:r>
              <a:rPr lang="en-US" sz="1800" dirty="0" smtClean="0">
                <a:ea typeface="Karla" pitchFamily="2" charset="0"/>
              </a:rPr>
              <a:t>contact your regional association to have it added to your studbook. Once it is added the taxonomy record can be added to your studbook.</a:t>
            </a:r>
            <a:endParaRPr lang="en-US" sz="1800" dirty="0">
              <a:ea typeface="Karla" pitchFamily="2" charset="0"/>
            </a:endParaRPr>
          </a:p>
          <a:p>
            <a:endParaRPr lang="en-US" sz="2100" dirty="0"/>
          </a:p>
        </p:txBody>
      </p:sp>
    </p:spTree>
    <p:extLst>
      <p:ext uri="{BB962C8B-B14F-4D97-AF65-F5344CB8AC3E}">
        <p14:creationId xmlns:p14="http://schemas.microsoft.com/office/powerpoint/2010/main" val="35154417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259" y="-100827"/>
            <a:ext cx="7886700" cy="1325563"/>
          </a:xfrm>
        </p:spPr>
        <p:txBody>
          <a:bodyPr>
            <a:normAutofit/>
          </a:bodyPr>
          <a:lstStyle/>
          <a:p>
            <a:pPr algn="ctr"/>
            <a:r>
              <a:rPr lang="en-US" sz="3200" b="1" dirty="0" smtClean="0"/>
              <a:t>Identifiers Auto Populate</a:t>
            </a:r>
            <a:endParaRPr lang="en-US" sz="3200" b="1" dirty="0"/>
          </a:p>
        </p:txBody>
      </p:sp>
      <p:sp>
        <p:nvSpPr>
          <p:cNvPr id="4" name="Slide Number Placeholder 3"/>
          <p:cNvSpPr>
            <a:spLocks noGrp="1"/>
          </p:cNvSpPr>
          <p:nvPr>
            <p:ph type="sldNum" sz="quarter" idx="12"/>
          </p:nvPr>
        </p:nvSpPr>
        <p:spPr/>
        <p:txBody>
          <a:bodyPr/>
          <a:lstStyle/>
          <a:p>
            <a:fld id="{D1A12E6A-C85A-496C-95D0-8B82A2649983}" type="slidenum">
              <a:rPr lang="en-US" smtClean="0"/>
              <a:t>25</a:t>
            </a:fld>
            <a:endParaRPr lang="en-US"/>
          </a:p>
        </p:txBody>
      </p:sp>
      <p:pic>
        <p:nvPicPr>
          <p:cNvPr id="5" name="Picture 4"/>
          <p:cNvPicPr>
            <a:picLocks noChangeAspect="1"/>
          </p:cNvPicPr>
          <p:nvPr/>
        </p:nvPicPr>
        <p:blipFill>
          <a:blip r:embed="rId2"/>
          <a:stretch>
            <a:fillRect/>
          </a:stretch>
        </p:blipFill>
        <p:spPr>
          <a:xfrm>
            <a:off x="1644162" y="848653"/>
            <a:ext cx="5855802" cy="2639870"/>
          </a:xfrm>
          <a:prstGeom prst="rect">
            <a:avLst/>
          </a:prstGeom>
          <a:ln>
            <a:solidFill>
              <a:schemeClr val="tx1"/>
            </a:solidFill>
          </a:ln>
        </p:spPr>
      </p:pic>
      <p:sp>
        <p:nvSpPr>
          <p:cNvPr id="6" name="TextBox 5"/>
          <p:cNvSpPr txBox="1"/>
          <p:nvPr/>
        </p:nvSpPr>
        <p:spPr>
          <a:xfrm>
            <a:off x="523205" y="3604552"/>
            <a:ext cx="8097715" cy="2031325"/>
          </a:xfrm>
          <a:prstGeom prst="rect">
            <a:avLst/>
          </a:prstGeom>
          <a:solidFill>
            <a:schemeClr val="accent5">
              <a:lumMod val="20000"/>
              <a:lumOff val="80000"/>
            </a:schemeClr>
          </a:solidFill>
          <a:ln>
            <a:solidFill>
              <a:schemeClr val="tx1"/>
            </a:solidFill>
          </a:ln>
        </p:spPr>
        <p:txBody>
          <a:bodyPr wrap="square" rtlCol="0">
            <a:spAutoFit/>
          </a:bodyPr>
          <a:lstStyle/>
          <a:p>
            <a:r>
              <a:rPr lang="en-US" dirty="0"/>
              <a:t>Pending updates do not populate for Identifiers. Instead, for linked animals, any identifiers that have been entered in the Husbandry module will automatically be visible in the studbook, the user does not need to re-enter them.</a:t>
            </a:r>
          </a:p>
          <a:p>
            <a:endParaRPr lang="en-US" dirty="0"/>
          </a:p>
          <a:p>
            <a:r>
              <a:rPr lang="en-US" dirty="0"/>
              <a:t>If the user unlinks a studbook animal from the Husbandry animal, only the identifiers entered into the studbook will remain in the studbook. All identifiers entered by the institution will no longer be visible.</a:t>
            </a:r>
          </a:p>
        </p:txBody>
      </p:sp>
    </p:spTree>
    <p:extLst>
      <p:ext uri="{BB962C8B-B14F-4D97-AF65-F5344CB8AC3E}">
        <p14:creationId xmlns:p14="http://schemas.microsoft.com/office/powerpoint/2010/main" val="20392139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16" y="268136"/>
            <a:ext cx="6870089" cy="994172"/>
          </a:xfrm>
        </p:spPr>
        <p:txBody>
          <a:bodyPr>
            <a:normAutofit fontScale="90000"/>
          </a:bodyPr>
          <a:lstStyle/>
          <a:p>
            <a:pPr algn="ctr"/>
            <a:r>
              <a:rPr lang="en-US" dirty="0" smtClean="0">
                <a:latin typeface="+mn-lt"/>
                <a:ea typeface="Karla" pitchFamily="2" charset="0"/>
              </a:rPr>
              <a:t>Pending Update Rules - Parents</a:t>
            </a:r>
            <a:endParaRPr lang="en-US" dirty="0">
              <a:latin typeface="+mn-lt"/>
              <a:ea typeface="Karla" pitchFamily="2" charset="0"/>
            </a:endParaRPr>
          </a:p>
        </p:txBody>
      </p:sp>
      <p:sp>
        <p:nvSpPr>
          <p:cNvPr id="3" name="Content Placeholder 2"/>
          <p:cNvSpPr>
            <a:spLocks noGrp="1"/>
          </p:cNvSpPr>
          <p:nvPr>
            <p:ph idx="1"/>
          </p:nvPr>
        </p:nvSpPr>
        <p:spPr>
          <a:xfrm>
            <a:off x="521722" y="1262308"/>
            <a:ext cx="8165078" cy="4677220"/>
          </a:xfrm>
        </p:spPr>
        <p:txBody>
          <a:bodyPr>
            <a:normAutofit fontScale="92500" lnSpcReduction="20000"/>
          </a:bodyPr>
          <a:lstStyle/>
          <a:p>
            <a:r>
              <a:rPr lang="en-US" dirty="0" smtClean="0">
                <a:latin typeface="+mn-lt"/>
                <a:ea typeface="Karla" pitchFamily="2" charset="0"/>
              </a:rPr>
              <a:t>Parents reported in Husbandry are tricky to map because there are many ways to enter parents for an animal in Husbandry. </a:t>
            </a:r>
          </a:p>
          <a:p>
            <a:pPr marL="0" indent="0">
              <a:buNone/>
            </a:pPr>
            <a:endParaRPr lang="en-US" dirty="0" smtClean="0">
              <a:latin typeface="+mn-lt"/>
              <a:ea typeface="Karla" pitchFamily="2" charset="0"/>
            </a:endParaRPr>
          </a:p>
          <a:p>
            <a:r>
              <a:rPr lang="en-US" dirty="0" smtClean="0">
                <a:latin typeface="+mn-lt"/>
                <a:ea typeface="Karla" pitchFamily="2" charset="0"/>
              </a:rPr>
              <a:t>How ZIMS predicts pending updates for parents depends on how they were entered in Husbandry.</a:t>
            </a:r>
          </a:p>
          <a:p>
            <a:pPr marL="0" indent="0">
              <a:buNone/>
            </a:pPr>
            <a:r>
              <a:rPr lang="en-US" dirty="0" smtClean="0">
                <a:latin typeface="+mn-lt"/>
                <a:ea typeface="Karla" pitchFamily="2" charset="0"/>
              </a:rPr>
              <a:t> </a:t>
            </a:r>
          </a:p>
          <a:p>
            <a:r>
              <a:rPr lang="en-US" dirty="0" smtClean="0">
                <a:latin typeface="+mn-lt"/>
                <a:ea typeface="Karla" pitchFamily="2" charset="0"/>
              </a:rPr>
              <a:t>ZIMS provides suggestions to help inform the user about who the parents are and how they were entered in Husbandry.</a:t>
            </a:r>
          </a:p>
          <a:p>
            <a:pPr marL="0" indent="0">
              <a:buNone/>
            </a:pPr>
            <a:endParaRPr lang="en-US" dirty="0" smtClean="0">
              <a:latin typeface="+mn-lt"/>
              <a:ea typeface="Karla" pitchFamily="2" charset="0"/>
            </a:endParaRPr>
          </a:p>
          <a:p>
            <a:r>
              <a:rPr lang="en-US" dirty="0" smtClean="0">
                <a:latin typeface="+mn-lt"/>
                <a:ea typeface="Karla" pitchFamily="2" charset="0"/>
              </a:rPr>
              <a:t>There are 9 different types of parent pending updates that  can be accepted into the studbook.</a:t>
            </a:r>
          </a:p>
        </p:txBody>
      </p:sp>
      <p:sp>
        <p:nvSpPr>
          <p:cNvPr id="4" name="Slide Number Placeholder 3"/>
          <p:cNvSpPr>
            <a:spLocks noGrp="1"/>
          </p:cNvSpPr>
          <p:nvPr>
            <p:ph type="sldNum" sz="quarter" idx="12"/>
          </p:nvPr>
        </p:nvSpPr>
        <p:spPr/>
        <p:txBody>
          <a:bodyPr/>
          <a:lstStyle/>
          <a:p>
            <a:fld id="{D1A12E6A-C85A-496C-95D0-8B82A2649983}" type="slidenum">
              <a:rPr lang="en-US" smtClean="0"/>
              <a:t>26</a:t>
            </a:fld>
            <a:endParaRPr lang="en-US"/>
          </a:p>
        </p:txBody>
      </p:sp>
    </p:spTree>
    <p:extLst>
      <p:ext uri="{BB962C8B-B14F-4D97-AF65-F5344CB8AC3E}">
        <p14:creationId xmlns:p14="http://schemas.microsoft.com/office/powerpoint/2010/main" val="31679679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212" y="314869"/>
            <a:ext cx="8386561" cy="994172"/>
          </a:xfrm>
        </p:spPr>
        <p:txBody>
          <a:bodyPr>
            <a:noAutofit/>
          </a:bodyPr>
          <a:lstStyle/>
          <a:p>
            <a:pPr algn="ctr"/>
            <a:r>
              <a:rPr lang="en-US" sz="3200" b="1" dirty="0" smtClean="0"/>
              <a:t>1.Some Rules: System Predicts Link to Studbook Animal</a:t>
            </a:r>
            <a:endParaRPr lang="en-US" sz="3200" b="1" dirty="0"/>
          </a:p>
        </p:txBody>
      </p:sp>
      <p:pic>
        <p:nvPicPr>
          <p:cNvPr id="4" name="Content Placeholder 3"/>
          <p:cNvPicPr>
            <a:picLocks noGrp="1" noChangeAspect="1"/>
          </p:cNvPicPr>
          <p:nvPr>
            <p:ph idx="1"/>
          </p:nvPr>
        </p:nvPicPr>
        <p:blipFill>
          <a:blip r:embed="rId2"/>
          <a:stretch>
            <a:fillRect/>
          </a:stretch>
        </p:blipFill>
        <p:spPr>
          <a:xfrm>
            <a:off x="670188" y="1450307"/>
            <a:ext cx="7886700" cy="2280182"/>
          </a:xfrm>
          <a:prstGeom prst="rect">
            <a:avLst/>
          </a:prstGeom>
          <a:ln w="19050">
            <a:solidFill>
              <a:schemeClr val="tx1"/>
            </a:solidFill>
          </a:ln>
        </p:spPr>
      </p:pic>
      <p:sp>
        <p:nvSpPr>
          <p:cNvPr id="5" name="Content Placeholder 2"/>
          <p:cNvSpPr txBox="1">
            <a:spLocks/>
          </p:cNvSpPr>
          <p:nvPr/>
        </p:nvSpPr>
        <p:spPr>
          <a:xfrm>
            <a:off x="813985" y="3884411"/>
            <a:ext cx="7742903" cy="233046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smtClean="0">
                <a:latin typeface="Arial" panose="020B0604020202020204" pitchFamily="34" charset="0"/>
                <a:ea typeface="Karla" pitchFamily="2" charset="0"/>
                <a:cs typeface="Arial" panose="020B0604020202020204" pitchFamily="34" charset="0"/>
              </a:rPr>
              <a:t>ZIMS Predicts Parents are Linked to a </a:t>
            </a:r>
            <a:r>
              <a:rPr lang="en-US" sz="1600" b="1" dirty="0">
                <a:latin typeface="Arial" panose="020B0604020202020204" pitchFamily="34" charset="0"/>
                <a:ea typeface="Karla" pitchFamily="2" charset="0"/>
                <a:cs typeface="Arial" panose="020B0604020202020204" pitchFamily="34" charset="0"/>
              </a:rPr>
              <a:t>Studbook </a:t>
            </a:r>
            <a:r>
              <a:rPr lang="en-US" sz="1600" b="1" dirty="0" smtClean="0">
                <a:latin typeface="Arial" panose="020B0604020202020204" pitchFamily="34" charset="0"/>
                <a:ea typeface="Karla" pitchFamily="2" charset="0"/>
                <a:cs typeface="Arial" panose="020B0604020202020204" pitchFamily="34" charset="0"/>
              </a:rPr>
              <a:t>Animal:</a:t>
            </a:r>
            <a:endParaRPr lang="en-US" sz="1600" dirty="0">
              <a:latin typeface="Arial" panose="020B0604020202020204" pitchFamily="34" charset="0"/>
              <a:ea typeface="Karla" pitchFamily="2" charset="0"/>
              <a:cs typeface="Arial" panose="020B0604020202020204" pitchFamily="34" charset="0"/>
            </a:endParaRPr>
          </a:p>
          <a:p>
            <a:pPr marL="557213" lvl="1" indent="-214313"/>
            <a:r>
              <a:rPr lang="en-US" sz="1600" dirty="0">
                <a:latin typeface="Arial" panose="020B0604020202020204" pitchFamily="34" charset="0"/>
                <a:ea typeface="Karla" pitchFamily="2" charset="0"/>
                <a:cs typeface="Arial" panose="020B0604020202020204" pitchFamily="34" charset="0"/>
              </a:rPr>
              <a:t>Prediction displays if:</a:t>
            </a:r>
          </a:p>
          <a:p>
            <a:pPr marL="1014413" lvl="2" indent="-214313"/>
            <a:r>
              <a:rPr lang="en-US" sz="1600" dirty="0">
                <a:latin typeface="Arial" panose="020B0604020202020204" pitchFamily="34" charset="0"/>
                <a:ea typeface="Karla" pitchFamily="2" charset="0"/>
                <a:cs typeface="Arial" panose="020B0604020202020204" pitchFamily="34" charset="0"/>
              </a:rPr>
              <a:t>Institution entered the GAN as the parent in Husbandry that is linked to an animal in the studbook. </a:t>
            </a:r>
          </a:p>
          <a:p>
            <a:pPr marL="1014413" lvl="2" indent="-214313"/>
            <a:r>
              <a:rPr lang="en-US" sz="1600" dirty="0">
                <a:latin typeface="Arial" panose="020B0604020202020204" pitchFamily="34" charset="0"/>
                <a:ea typeface="Karla" pitchFamily="2" charset="0"/>
                <a:cs typeface="Arial" panose="020B0604020202020204" pitchFamily="34" charset="0"/>
              </a:rPr>
              <a:t>User has accepted the institutional parent record into the studbook.</a:t>
            </a:r>
          </a:p>
          <a:p>
            <a:pPr marL="342900" lvl="1" indent="0">
              <a:buNone/>
            </a:pPr>
            <a:endParaRPr lang="en-US" sz="1600" dirty="0">
              <a:latin typeface="Arial" panose="020B0604020202020204" pitchFamily="34" charset="0"/>
              <a:ea typeface="Karla" pitchFamily="2" charset="0"/>
              <a:cs typeface="Arial" panose="020B0604020202020204" pitchFamily="34" charset="0"/>
            </a:endParaRPr>
          </a:p>
          <a:p>
            <a:pPr marL="557213" lvl="1" indent="-214313"/>
            <a:r>
              <a:rPr lang="en-US" sz="1600" b="1" dirty="0">
                <a:latin typeface="Arial" panose="020B0604020202020204" pitchFamily="34" charset="0"/>
                <a:ea typeface="Karla" pitchFamily="2" charset="0"/>
                <a:cs typeface="Arial" panose="020B0604020202020204" pitchFamily="34" charset="0"/>
              </a:rPr>
              <a:t>Actions Available</a:t>
            </a:r>
            <a:r>
              <a:rPr lang="en-US" sz="1600" dirty="0">
                <a:latin typeface="Arial" panose="020B0604020202020204" pitchFamily="34" charset="0"/>
                <a:ea typeface="Karla" pitchFamily="2" charset="0"/>
                <a:cs typeface="Arial" panose="020B0604020202020204" pitchFamily="34" charset="0"/>
              </a:rPr>
              <a:t>: No action needed, records in studbook and institution match and you are good to go!</a:t>
            </a:r>
          </a:p>
          <a:p>
            <a:pPr marL="0" indent="0">
              <a:buNone/>
            </a:pPr>
            <a:endParaRPr lang="en-US" sz="1600" dirty="0">
              <a:latin typeface="Arial" panose="020B0604020202020204" pitchFamily="34" charset="0"/>
              <a:cs typeface="Arial" panose="020B0604020202020204" pitchFamily="34" charset="0"/>
            </a:endParaRPr>
          </a:p>
        </p:txBody>
      </p:sp>
      <p:sp>
        <p:nvSpPr>
          <p:cNvPr id="3" name="Rectangle 2"/>
          <p:cNvSpPr/>
          <p:nvPr/>
        </p:nvSpPr>
        <p:spPr>
          <a:xfrm>
            <a:off x="4613538" y="2259623"/>
            <a:ext cx="3943350" cy="14708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6" name="Slide Number Placeholder 5"/>
          <p:cNvSpPr>
            <a:spLocks noGrp="1"/>
          </p:cNvSpPr>
          <p:nvPr>
            <p:ph type="sldNum" sz="quarter" idx="12"/>
          </p:nvPr>
        </p:nvSpPr>
        <p:spPr/>
        <p:txBody>
          <a:bodyPr/>
          <a:lstStyle/>
          <a:p>
            <a:fld id="{D1A12E6A-C85A-496C-95D0-8B82A2649983}" type="slidenum">
              <a:rPr lang="en-US" smtClean="0"/>
              <a:t>27</a:t>
            </a:fld>
            <a:endParaRPr lang="en-US"/>
          </a:p>
        </p:txBody>
      </p:sp>
    </p:spTree>
    <p:extLst>
      <p:ext uri="{BB962C8B-B14F-4D97-AF65-F5344CB8AC3E}">
        <p14:creationId xmlns:p14="http://schemas.microsoft.com/office/powerpoint/2010/main" val="23612556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591" y="292932"/>
            <a:ext cx="7414009" cy="994172"/>
          </a:xfrm>
        </p:spPr>
        <p:txBody>
          <a:bodyPr>
            <a:normAutofit/>
          </a:bodyPr>
          <a:lstStyle/>
          <a:p>
            <a:pPr algn="ctr"/>
            <a:r>
              <a:rPr lang="en-US" sz="3200" b="1" dirty="0" smtClean="0">
                <a:ea typeface="Karla" pitchFamily="2" charset="0"/>
              </a:rPr>
              <a:t>2. System Predicts Wild Parent</a:t>
            </a:r>
            <a:endParaRPr lang="en-US" sz="3200" b="1" dirty="0">
              <a:ea typeface="Karla" pitchFamily="2" charset="0"/>
            </a:endParaRPr>
          </a:p>
        </p:txBody>
      </p:sp>
      <p:sp>
        <p:nvSpPr>
          <p:cNvPr id="3" name="Content Placeholder 2"/>
          <p:cNvSpPr>
            <a:spLocks noGrp="1"/>
          </p:cNvSpPr>
          <p:nvPr>
            <p:ph idx="1"/>
          </p:nvPr>
        </p:nvSpPr>
        <p:spPr>
          <a:xfrm>
            <a:off x="691965" y="3492091"/>
            <a:ext cx="7742903" cy="2330460"/>
          </a:xfrm>
        </p:spPr>
        <p:txBody>
          <a:bodyPr>
            <a:normAutofit fontScale="70000" lnSpcReduction="20000"/>
          </a:bodyPr>
          <a:lstStyle/>
          <a:p>
            <a:pPr marL="0" indent="0">
              <a:buNone/>
            </a:pPr>
            <a:r>
              <a:rPr lang="en-US" b="1" dirty="0">
                <a:ea typeface="Karla" pitchFamily="2" charset="0"/>
              </a:rPr>
              <a:t>ZIMS Predicts Parents are WILD:</a:t>
            </a:r>
            <a:endParaRPr lang="en-US" dirty="0">
              <a:ea typeface="Karla" pitchFamily="2" charset="0"/>
            </a:endParaRPr>
          </a:p>
          <a:p>
            <a:pPr marL="671513" lvl="1" indent="-214313"/>
            <a:r>
              <a:rPr lang="en-US" dirty="0">
                <a:ea typeface="Karla" pitchFamily="2" charset="0"/>
              </a:rPr>
              <a:t>Prediction displays if:</a:t>
            </a:r>
          </a:p>
          <a:p>
            <a:pPr marL="1200150" lvl="2" indent="-285750"/>
            <a:r>
              <a:rPr lang="en-US" dirty="0">
                <a:ea typeface="Karla" pitchFamily="2" charset="0"/>
              </a:rPr>
              <a:t>Institution selected “WILD” button when entering parent information in Husbandry record </a:t>
            </a:r>
          </a:p>
          <a:p>
            <a:pPr marL="1200150" lvl="2" indent="-285750"/>
            <a:r>
              <a:rPr lang="en-US" dirty="0">
                <a:ea typeface="Karla" pitchFamily="2" charset="0"/>
              </a:rPr>
              <a:t>Institution entered a Non-ZIMS parent in husbandry then entered “wild” as the location or local ID, example: WILD/123, India/Wild</a:t>
            </a:r>
          </a:p>
          <a:p>
            <a:pPr marL="742950" lvl="1" indent="-285750"/>
            <a:endParaRPr lang="en-US" dirty="0">
              <a:ea typeface="Karla" pitchFamily="2" charset="0"/>
            </a:endParaRPr>
          </a:p>
          <a:p>
            <a:pPr marL="742950" lvl="1" indent="-285750"/>
            <a:r>
              <a:rPr lang="en-US" b="1" dirty="0">
                <a:ea typeface="Karla" pitchFamily="2" charset="0"/>
              </a:rPr>
              <a:t>Actions Available</a:t>
            </a:r>
            <a:r>
              <a:rPr lang="en-US" dirty="0">
                <a:ea typeface="Karla" pitchFamily="2" charset="0"/>
              </a:rPr>
              <a:t>: Accept/Reject</a:t>
            </a:r>
          </a:p>
          <a:p>
            <a:pPr marL="1200150" lvl="2" indent="-285750"/>
            <a:r>
              <a:rPr lang="en-US" dirty="0">
                <a:ea typeface="Karla" pitchFamily="2" charset="0"/>
              </a:rPr>
              <a:t>If user accepts, the record will be accepted into the studbook as a WILD parent</a:t>
            </a:r>
          </a:p>
          <a:p>
            <a:pPr marL="0" indent="0">
              <a:buNone/>
            </a:pPr>
            <a:endParaRPr lang="en-US" dirty="0" smtClean="0"/>
          </a:p>
        </p:txBody>
      </p:sp>
      <p:sp>
        <p:nvSpPr>
          <p:cNvPr id="4" name="Slide Number Placeholder 3"/>
          <p:cNvSpPr>
            <a:spLocks noGrp="1"/>
          </p:cNvSpPr>
          <p:nvPr>
            <p:ph type="sldNum" sz="quarter" idx="12"/>
          </p:nvPr>
        </p:nvSpPr>
        <p:spPr/>
        <p:txBody>
          <a:bodyPr/>
          <a:lstStyle/>
          <a:p>
            <a:fld id="{D1A12E6A-C85A-496C-95D0-8B82A2649983}" type="slidenum">
              <a:rPr lang="en-US" smtClean="0"/>
              <a:t>28</a:t>
            </a:fld>
            <a:endParaRPr lang="en-US"/>
          </a:p>
        </p:txBody>
      </p:sp>
      <p:pic>
        <p:nvPicPr>
          <p:cNvPr id="6" name="Picture 5"/>
          <p:cNvPicPr>
            <a:picLocks noChangeAspect="1"/>
          </p:cNvPicPr>
          <p:nvPr/>
        </p:nvPicPr>
        <p:blipFill>
          <a:blip r:embed="rId2"/>
          <a:stretch>
            <a:fillRect/>
          </a:stretch>
        </p:blipFill>
        <p:spPr>
          <a:xfrm>
            <a:off x="570015" y="1586205"/>
            <a:ext cx="8324057" cy="1537150"/>
          </a:xfrm>
          <a:prstGeom prst="rect">
            <a:avLst/>
          </a:prstGeom>
          <a:ln>
            <a:solidFill>
              <a:schemeClr val="tx1"/>
            </a:solidFill>
          </a:ln>
        </p:spPr>
      </p:pic>
      <p:sp>
        <p:nvSpPr>
          <p:cNvPr id="7" name="Rectangle 6"/>
          <p:cNvSpPr/>
          <p:nvPr/>
        </p:nvSpPr>
        <p:spPr>
          <a:xfrm>
            <a:off x="4774431" y="2171699"/>
            <a:ext cx="4066788" cy="9583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40874359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2447" y="3331623"/>
            <a:ext cx="7742903" cy="2330460"/>
          </a:xfrm>
        </p:spPr>
        <p:txBody>
          <a:bodyPr>
            <a:normAutofit fontScale="70000" lnSpcReduction="20000"/>
          </a:bodyPr>
          <a:lstStyle/>
          <a:p>
            <a:pPr marL="0" indent="0">
              <a:buNone/>
            </a:pPr>
            <a:r>
              <a:rPr lang="en-US" b="1" dirty="0">
                <a:ea typeface="Karla" pitchFamily="2" charset="0"/>
              </a:rPr>
              <a:t>ZIMS Predicts Parents are Undetermined (UND):</a:t>
            </a:r>
            <a:endParaRPr lang="en-US" dirty="0">
              <a:ea typeface="Karla" pitchFamily="2" charset="0"/>
            </a:endParaRPr>
          </a:p>
          <a:p>
            <a:pPr marL="742950" lvl="1" indent="-285750"/>
            <a:r>
              <a:rPr lang="en-US" dirty="0">
                <a:ea typeface="Karla" pitchFamily="2" charset="0"/>
              </a:rPr>
              <a:t>Prediction displays if:</a:t>
            </a:r>
          </a:p>
          <a:p>
            <a:pPr marL="1200150" lvl="2" indent="-285750"/>
            <a:r>
              <a:rPr lang="en-US" dirty="0">
                <a:ea typeface="Karla" pitchFamily="2" charset="0"/>
              </a:rPr>
              <a:t>Institution selected “Undetermined” or “Indeterminate” button when entering parent information in Husbandry record </a:t>
            </a:r>
          </a:p>
          <a:p>
            <a:pPr marL="1200150" lvl="2" indent="-285750"/>
            <a:r>
              <a:rPr lang="en-US" dirty="0">
                <a:ea typeface="Karla" pitchFamily="2" charset="0"/>
              </a:rPr>
              <a:t>Institution entered a Non-ZIMS parent in husbandry then entered a variation of undetermined as the animal’s location</a:t>
            </a:r>
          </a:p>
          <a:p>
            <a:pPr marL="1657350" lvl="3" indent="-285750"/>
            <a:r>
              <a:rPr lang="en-US" dirty="0">
                <a:ea typeface="Karla" pitchFamily="2" charset="0"/>
              </a:rPr>
              <a:t>Examples: UNKNOWN/123, UNK/123, UNDETERMINED/123, INDETERMINATE/123</a:t>
            </a:r>
          </a:p>
          <a:p>
            <a:pPr marL="1371600" lvl="3" indent="0">
              <a:buNone/>
            </a:pPr>
            <a:endParaRPr lang="en-US" dirty="0">
              <a:ea typeface="Karla" pitchFamily="2" charset="0"/>
            </a:endParaRPr>
          </a:p>
          <a:p>
            <a:pPr marL="742950" lvl="1" indent="-285750"/>
            <a:r>
              <a:rPr lang="en-US" b="1" dirty="0">
                <a:ea typeface="Karla" pitchFamily="2" charset="0"/>
              </a:rPr>
              <a:t>Actions Available</a:t>
            </a:r>
            <a:r>
              <a:rPr lang="en-US" dirty="0">
                <a:ea typeface="Karla" pitchFamily="2" charset="0"/>
              </a:rPr>
              <a:t>: Accept/Reject</a:t>
            </a:r>
          </a:p>
          <a:p>
            <a:pPr marL="1200150" lvl="2" indent="-285750"/>
            <a:r>
              <a:rPr lang="en-US" dirty="0">
                <a:ea typeface="Karla" pitchFamily="2" charset="0"/>
              </a:rPr>
              <a:t>If user accepts, the record will be accepted into the studbook as a UND parent</a:t>
            </a:r>
          </a:p>
          <a:p>
            <a:pPr marL="0" indent="0">
              <a:buNone/>
            </a:pPr>
            <a:endParaRPr lang="en-US" dirty="0" smtClean="0"/>
          </a:p>
        </p:txBody>
      </p:sp>
      <p:sp>
        <p:nvSpPr>
          <p:cNvPr id="2" name="Title 1"/>
          <p:cNvSpPr>
            <a:spLocks noGrp="1"/>
          </p:cNvSpPr>
          <p:nvPr>
            <p:ph type="title"/>
          </p:nvPr>
        </p:nvSpPr>
        <p:spPr>
          <a:xfrm>
            <a:off x="96905" y="309975"/>
            <a:ext cx="9047095" cy="994172"/>
          </a:xfrm>
        </p:spPr>
        <p:txBody>
          <a:bodyPr>
            <a:normAutofit/>
          </a:bodyPr>
          <a:lstStyle/>
          <a:p>
            <a:pPr algn="ctr"/>
            <a:r>
              <a:rPr lang="en-US" sz="3600" b="1" dirty="0" smtClean="0">
                <a:ea typeface="Karla" pitchFamily="2" charset="0"/>
              </a:rPr>
              <a:t>3. System Predicts UND Parent</a:t>
            </a:r>
            <a:endParaRPr lang="en-US" sz="3600" b="1" dirty="0"/>
          </a:p>
        </p:txBody>
      </p:sp>
      <p:pic>
        <p:nvPicPr>
          <p:cNvPr id="3" name="Picture 2"/>
          <p:cNvPicPr>
            <a:picLocks noChangeAspect="1"/>
          </p:cNvPicPr>
          <p:nvPr/>
        </p:nvPicPr>
        <p:blipFill>
          <a:blip r:embed="rId2"/>
          <a:stretch>
            <a:fillRect/>
          </a:stretch>
        </p:blipFill>
        <p:spPr>
          <a:xfrm>
            <a:off x="600113" y="1667484"/>
            <a:ext cx="7992219" cy="1390538"/>
          </a:xfrm>
          <a:prstGeom prst="rect">
            <a:avLst/>
          </a:prstGeom>
          <a:ln>
            <a:solidFill>
              <a:schemeClr val="tx1"/>
            </a:solidFill>
          </a:ln>
        </p:spPr>
      </p:pic>
      <p:sp>
        <p:nvSpPr>
          <p:cNvPr id="7" name="Rectangle 6"/>
          <p:cNvSpPr/>
          <p:nvPr/>
        </p:nvSpPr>
        <p:spPr>
          <a:xfrm>
            <a:off x="4572003" y="2722213"/>
            <a:ext cx="4020329" cy="3358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4" name="Slide Number Placeholder 3"/>
          <p:cNvSpPr>
            <a:spLocks noGrp="1"/>
          </p:cNvSpPr>
          <p:nvPr>
            <p:ph type="sldNum" sz="quarter" idx="12"/>
          </p:nvPr>
        </p:nvSpPr>
        <p:spPr/>
        <p:txBody>
          <a:bodyPr/>
          <a:lstStyle/>
          <a:p>
            <a:fld id="{D1A12E6A-C85A-496C-95D0-8B82A2649983}" type="slidenum">
              <a:rPr lang="en-US" smtClean="0"/>
              <a:t>29</a:t>
            </a:fld>
            <a:endParaRPr lang="en-US"/>
          </a:p>
        </p:txBody>
      </p:sp>
    </p:spTree>
    <p:extLst>
      <p:ext uri="{BB962C8B-B14F-4D97-AF65-F5344CB8AC3E}">
        <p14:creationId xmlns:p14="http://schemas.microsoft.com/office/powerpoint/2010/main" val="40598321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762" y="298514"/>
            <a:ext cx="7886700" cy="1325563"/>
          </a:xfrm>
        </p:spPr>
        <p:txBody>
          <a:bodyPr/>
          <a:lstStyle/>
          <a:p>
            <a:pPr algn="ctr"/>
            <a:r>
              <a:rPr lang="en-US" dirty="0" smtClean="0">
                <a:latin typeface="+mn-lt"/>
              </a:rPr>
              <a:t>Pending Updates After Migration</a:t>
            </a:r>
            <a:endParaRPr lang="en-US" dirty="0">
              <a:latin typeface="+mn-lt"/>
            </a:endParaRPr>
          </a:p>
        </p:txBody>
      </p:sp>
      <p:sp>
        <p:nvSpPr>
          <p:cNvPr id="3" name="Content Placeholder 2"/>
          <p:cNvSpPr>
            <a:spLocks noGrp="1"/>
          </p:cNvSpPr>
          <p:nvPr>
            <p:ph idx="1"/>
          </p:nvPr>
        </p:nvSpPr>
        <p:spPr>
          <a:xfrm>
            <a:off x="640762" y="1624077"/>
            <a:ext cx="7886700" cy="3527045"/>
          </a:xfrm>
        </p:spPr>
        <p:txBody>
          <a:bodyPr>
            <a:normAutofit fontScale="77500" lnSpcReduction="20000"/>
          </a:bodyPr>
          <a:lstStyle/>
          <a:p>
            <a:pPr marL="0" lvl="1" indent="0">
              <a:spcBef>
                <a:spcPts val="1000"/>
              </a:spcBef>
              <a:buNone/>
            </a:pPr>
            <a:r>
              <a:rPr lang="en-US" sz="2900" dirty="0">
                <a:latin typeface="+mn-lt"/>
              </a:rPr>
              <a:t>After the studbook animals are linked to Husbandry animals during migration, ZIMS will search for husbandry data that differs between the two animal records and create pending updates.</a:t>
            </a:r>
          </a:p>
          <a:p>
            <a:pPr marL="0" indent="0">
              <a:buNone/>
            </a:pPr>
            <a:endParaRPr lang="en-US" b="1" dirty="0" smtClean="0">
              <a:latin typeface="+mn-lt"/>
            </a:endParaRPr>
          </a:p>
          <a:p>
            <a:r>
              <a:rPr lang="en-US" b="1" dirty="0" smtClean="0">
                <a:latin typeface="+mn-lt"/>
              </a:rPr>
              <a:t>System Links animals based on the following:</a:t>
            </a:r>
          </a:p>
          <a:p>
            <a:pPr lvl="1"/>
            <a:r>
              <a:rPr lang="en-US" dirty="0" smtClean="0">
                <a:latin typeface="+mn-lt"/>
              </a:rPr>
              <a:t>Mnemonic/local ID pairings in transactions in Husbandry and the Studbook</a:t>
            </a:r>
          </a:p>
          <a:p>
            <a:pPr lvl="1"/>
            <a:r>
              <a:rPr lang="en-US" dirty="0" smtClean="0">
                <a:latin typeface="+mn-lt"/>
              </a:rPr>
              <a:t>Studbook ID/taxonomy matching in Husbandry and the Studbook</a:t>
            </a:r>
          </a:p>
          <a:p>
            <a:pPr lvl="1"/>
            <a:r>
              <a:rPr lang="en-US" dirty="0" smtClean="0">
                <a:latin typeface="+mn-lt"/>
              </a:rPr>
              <a:t>Transponder/taxonomy matching in Husbandry and the Studbook</a:t>
            </a:r>
          </a:p>
          <a:p>
            <a:pPr lvl="1"/>
            <a:endParaRPr lang="en-US" dirty="0">
              <a:latin typeface="+mn-lt"/>
            </a:endParaRPr>
          </a:p>
          <a:p>
            <a:pPr lvl="1"/>
            <a:r>
              <a:rPr lang="en-US" dirty="0" smtClean="0">
                <a:latin typeface="+mn-lt"/>
              </a:rPr>
              <a:t>At this time, if the Studbook record and the Husbandry record do not have at least one of these record types that match, the system will not suggest a match</a:t>
            </a:r>
          </a:p>
          <a:p>
            <a:pPr marL="0" indent="0">
              <a:buNone/>
            </a:pPr>
            <a:endParaRPr lang="en-US" dirty="0" smtClean="0">
              <a:latin typeface="+mn-lt"/>
            </a:endParaRPr>
          </a:p>
        </p:txBody>
      </p:sp>
      <p:sp>
        <p:nvSpPr>
          <p:cNvPr id="4" name="Slide Number Placeholder 3"/>
          <p:cNvSpPr>
            <a:spLocks noGrp="1"/>
          </p:cNvSpPr>
          <p:nvPr>
            <p:ph type="sldNum" sz="quarter" idx="12"/>
          </p:nvPr>
        </p:nvSpPr>
        <p:spPr/>
        <p:txBody>
          <a:bodyPr/>
          <a:lstStyle/>
          <a:p>
            <a:fld id="{D1A12E6A-C85A-496C-95D0-8B82A2649983}" type="slidenum">
              <a:rPr lang="en-US" smtClean="0"/>
              <a:t>3</a:t>
            </a:fld>
            <a:endParaRPr lang="en-US"/>
          </a:p>
        </p:txBody>
      </p:sp>
    </p:spTree>
    <p:extLst>
      <p:ext uri="{BB962C8B-B14F-4D97-AF65-F5344CB8AC3E}">
        <p14:creationId xmlns:p14="http://schemas.microsoft.com/office/powerpoint/2010/main" val="991467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79" y="132169"/>
            <a:ext cx="9156346" cy="994172"/>
          </a:xfrm>
        </p:spPr>
        <p:txBody>
          <a:bodyPr>
            <a:normAutofit/>
          </a:bodyPr>
          <a:lstStyle/>
          <a:p>
            <a:pPr algn="ctr"/>
            <a:r>
              <a:rPr lang="en-US" sz="3200" b="1" dirty="0" smtClean="0">
                <a:ea typeface="Karla" pitchFamily="2" charset="0"/>
              </a:rPr>
              <a:t>4. System Predicts Linked Parent</a:t>
            </a:r>
            <a:endParaRPr lang="en-US" sz="3200" b="1" dirty="0"/>
          </a:p>
        </p:txBody>
      </p:sp>
      <p:sp>
        <p:nvSpPr>
          <p:cNvPr id="5" name="Content Placeholder 2"/>
          <p:cNvSpPr>
            <a:spLocks noGrp="1"/>
          </p:cNvSpPr>
          <p:nvPr>
            <p:ph idx="1"/>
          </p:nvPr>
        </p:nvSpPr>
        <p:spPr>
          <a:xfrm>
            <a:off x="608641" y="3252066"/>
            <a:ext cx="7742903" cy="2330460"/>
          </a:xfrm>
        </p:spPr>
        <p:txBody>
          <a:bodyPr>
            <a:normAutofit fontScale="77500" lnSpcReduction="20000"/>
          </a:bodyPr>
          <a:lstStyle/>
          <a:p>
            <a:pPr marL="0" indent="0">
              <a:buNone/>
            </a:pPr>
            <a:r>
              <a:rPr lang="en-US" b="1" dirty="0">
                <a:ea typeface="Karla" pitchFamily="2" charset="0"/>
              </a:rPr>
              <a:t>ZIMS Predicts the Parent is Linked to a Studbook Animal:</a:t>
            </a:r>
            <a:endParaRPr lang="en-US" dirty="0">
              <a:ea typeface="Karla" pitchFamily="2" charset="0"/>
            </a:endParaRPr>
          </a:p>
          <a:p>
            <a:pPr marL="742950" lvl="1" indent="-285750"/>
            <a:r>
              <a:rPr lang="en-US" dirty="0" smtClean="0">
                <a:ea typeface="Karla" pitchFamily="2" charset="0"/>
              </a:rPr>
              <a:t>Prediction </a:t>
            </a:r>
            <a:r>
              <a:rPr lang="en-US" dirty="0">
                <a:ea typeface="Karla" pitchFamily="2" charset="0"/>
              </a:rPr>
              <a:t>displays if:</a:t>
            </a:r>
          </a:p>
          <a:p>
            <a:pPr marL="1200150" lvl="2" indent="-285750"/>
            <a:r>
              <a:rPr lang="en-US" dirty="0">
                <a:ea typeface="Karla" pitchFamily="2" charset="0"/>
              </a:rPr>
              <a:t>The institution has entered a parent that is recorded in the studbook (studbook animal is linked to the GAN entered in Husbandry.</a:t>
            </a:r>
          </a:p>
          <a:p>
            <a:pPr marL="457200" lvl="1" indent="0">
              <a:buNone/>
            </a:pPr>
            <a:endParaRPr lang="en-US" dirty="0">
              <a:ea typeface="Karla" pitchFamily="2" charset="0"/>
            </a:endParaRPr>
          </a:p>
          <a:p>
            <a:pPr marL="742950" lvl="1" indent="-285750"/>
            <a:r>
              <a:rPr lang="en-US" b="1" dirty="0">
                <a:ea typeface="Karla" pitchFamily="2" charset="0"/>
              </a:rPr>
              <a:t>Actions Available</a:t>
            </a:r>
            <a:r>
              <a:rPr lang="en-US" dirty="0">
                <a:ea typeface="Karla" pitchFamily="2" charset="0"/>
              </a:rPr>
              <a:t>: Accept/Reject </a:t>
            </a:r>
          </a:p>
          <a:p>
            <a:pPr marL="1200150" lvl="2" indent="-285750"/>
            <a:r>
              <a:rPr lang="en-US" dirty="0">
                <a:ea typeface="Karla" pitchFamily="2" charset="0"/>
              </a:rPr>
              <a:t>If user accepts then the parent edit box opens and the studbook ID will now display in the studbook.</a:t>
            </a:r>
          </a:p>
          <a:p>
            <a:pPr marL="0" indent="0">
              <a:buNone/>
            </a:pPr>
            <a:endParaRPr lang="en-US" dirty="0"/>
          </a:p>
          <a:p>
            <a:pPr marL="0" indent="0">
              <a:buNone/>
            </a:pPr>
            <a:endParaRPr lang="en-US" dirty="0" smtClean="0"/>
          </a:p>
        </p:txBody>
      </p:sp>
      <p:pic>
        <p:nvPicPr>
          <p:cNvPr id="3" name="Picture 2"/>
          <p:cNvPicPr>
            <a:picLocks noChangeAspect="1"/>
          </p:cNvPicPr>
          <p:nvPr/>
        </p:nvPicPr>
        <p:blipFill>
          <a:blip r:embed="rId2"/>
          <a:stretch>
            <a:fillRect/>
          </a:stretch>
        </p:blipFill>
        <p:spPr>
          <a:xfrm>
            <a:off x="372636" y="997552"/>
            <a:ext cx="8214917" cy="1963532"/>
          </a:xfrm>
          <a:prstGeom prst="rect">
            <a:avLst/>
          </a:prstGeom>
          <a:ln>
            <a:solidFill>
              <a:schemeClr val="tx1"/>
            </a:solidFill>
          </a:ln>
        </p:spPr>
      </p:pic>
      <p:sp>
        <p:nvSpPr>
          <p:cNvPr id="6" name="Rectangle 5"/>
          <p:cNvSpPr/>
          <p:nvPr/>
        </p:nvSpPr>
        <p:spPr>
          <a:xfrm>
            <a:off x="4480093" y="1568733"/>
            <a:ext cx="4059259" cy="13923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4" name="Slide Number Placeholder 3"/>
          <p:cNvSpPr>
            <a:spLocks noGrp="1"/>
          </p:cNvSpPr>
          <p:nvPr>
            <p:ph type="sldNum" sz="quarter" idx="12"/>
          </p:nvPr>
        </p:nvSpPr>
        <p:spPr/>
        <p:txBody>
          <a:bodyPr/>
          <a:lstStyle/>
          <a:p>
            <a:fld id="{D1A12E6A-C85A-496C-95D0-8B82A2649983}" type="slidenum">
              <a:rPr lang="en-US" smtClean="0"/>
              <a:t>30</a:t>
            </a:fld>
            <a:endParaRPr lang="en-US"/>
          </a:p>
        </p:txBody>
      </p:sp>
    </p:spTree>
    <p:extLst>
      <p:ext uri="{BB962C8B-B14F-4D97-AF65-F5344CB8AC3E}">
        <p14:creationId xmlns:p14="http://schemas.microsoft.com/office/powerpoint/2010/main" val="749245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50" y="292554"/>
            <a:ext cx="7851484" cy="994172"/>
          </a:xfrm>
        </p:spPr>
        <p:txBody>
          <a:bodyPr>
            <a:noAutofit/>
          </a:bodyPr>
          <a:lstStyle/>
          <a:p>
            <a:pPr algn="ctr"/>
            <a:r>
              <a:rPr lang="en-US" sz="3200" b="1" dirty="0" smtClean="0">
                <a:ea typeface="Karla" pitchFamily="2" charset="0"/>
              </a:rPr>
              <a:t>5. System Predicts Non-ZIMS Animal – No Match</a:t>
            </a:r>
            <a:endParaRPr lang="en-US" sz="3200" b="1" dirty="0">
              <a:ea typeface="Karla" pitchFamily="2" charset="0"/>
            </a:endParaRPr>
          </a:p>
        </p:txBody>
      </p:sp>
      <p:sp>
        <p:nvSpPr>
          <p:cNvPr id="4" name="Slide Number Placeholder 3"/>
          <p:cNvSpPr>
            <a:spLocks noGrp="1"/>
          </p:cNvSpPr>
          <p:nvPr>
            <p:ph type="sldNum" sz="quarter" idx="12"/>
          </p:nvPr>
        </p:nvSpPr>
        <p:spPr/>
        <p:txBody>
          <a:bodyPr/>
          <a:lstStyle/>
          <a:p>
            <a:fld id="{D1A12E6A-C85A-496C-95D0-8B82A2649983}" type="slidenum">
              <a:rPr lang="en-US" smtClean="0"/>
              <a:t>31</a:t>
            </a:fld>
            <a:endParaRPr lang="en-US"/>
          </a:p>
        </p:txBody>
      </p:sp>
      <p:sp>
        <p:nvSpPr>
          <p:cNvPr id="9" name="Content Placeholder 2"/>
          <p:cNvSpPr>
            <a:spLocks noGrp="1"/>
          </p:cNvSpPr>
          <p:nvPr>
            <p:ph idx="1"/>
          </p:nvPr>
        </p:nvSpPr>
        <p:spPr>
          <a:xfrm>
            <a:off x="1468569" y="3897082"/>
            <a:ext cx="8476856" cy="1405126"/>
          </a:xfrm>
        </p:spPr>
        <p:txBody>
          <a:bodyPr>
            <a:noAutofit/>
          </a:bodyPr>
          <a:lstStyle/>
          <a:p>
            <a:pPr marL="0" indent="0">
              <a:buNone/>
            </a:pPr>
            <a:r>
              <a:rPr lang="en-US" sz="1600" b="1" dirty="0">
                <a:ea typeface="Karla" pitchFamily="2" charset="0"/>
              </a:rPr>
              <a:t>Non-ZIMS animal – System Cannot Predict Match:</a:t>
            </a:r>
            <a:endParaRPr lang="en-US" sz="1600" dirty="0">
              <a:ea typeface="Karla" pitchFamily="2" charset="0"/>
            </a:endParaRPr>
          </a:p>
          <a:p>
            <a:pPr marL="742950" lvl="1" indent="-285750"/>
            <a:r>
              <a:rPr lang="en-US" sz="1400" dirty="0" smtClean="0">
                <a:ea typeface="Karla" pitchFamily="2" charset="0"/>
              </a:rPr>
              <a:t>This will not display as a Pending</a:t>
            </a:r>
            <a:endParaRPr lang="en-US" sz="1200" dirty="0">
              <a:ea typeface="Karla" pitchFamily="2" charset="0"/>
            </a:endParaRPr>
          </a:p>
          <a:p>
            <a:pPr marL="742950" lvl="1" indent="-285750"/>
            <a:r>
              <a:rPr lang="en-US" sz="1400" b="1" dirty="0">
                <a:ea typeface="Karla" pitchFamily="2" charset="0"/>
              </a:rPr>
              <a:t>Action Available: </a:t>
            </a:r>
            <a:r>
              <a:rPr lang="en-US" sz="1400" dirty="0" smtClean="0">
                <a:ea typeface="Karla" pitchFamily="2" charset="0"/>
              </a:rPr>
              <a:t>None</a:t>
            </a:r>
            <a:endParaRPr lang="en-US" sz="1200" dirty="0">
              <a:ea typeface="Karla" pitchFamily="2" charset="0"/>
            </a:endParaRPr>
          </a:p>
          <a:p>
            <a:pPr marL="0" indent="0">
              <a:buNone/>
            </a:pPr>
            <a:endParaRPr lang="en-US" sz="1600" dirty="0"/>
          </a:p>
          <a:p>
            <a:pPr marL="0" indent="0">
              <a:buNone/>
            </a:pPr>
            <a:endParaRPr lang="en-US" sz="1600" dirty="0" smtClean="0"/>
          </a:p>
        </p:txBody>
      </p:sp>
      <p:pic>
        <p:nvPicPr>
          <p:cNvPr id="5" name="Picture 4"/>
          <p:cNvPicPr>
            <a:picLocks noChangeAspect="1"/>
          </p:cNvPicPr>
          <p:nvPr/>
        </p:nvPicPr>
        <p:blipFill>
          <a:blip r:embed="rId2"/>
          <a:stretch>
            <a:fillRect/>
          </a:stretch>
        </p:blipFill>
        <p:spPr>
          <a:xfrm>
            <a:off x="465549" y="1937276"/>
            <a:ext cx="7883977" cy="1582347"/>
          </a:xfrm>
          <a:prstGeom prst="rect">
            <a:avLst/>
          </a:prstGeom>
        </p:spPr>
      </p:pic>
    </p:spTree>
    <p:extLst>
      <p:ext uri="{BB962C8B-B14F-4D97-AF65-F5344CB8AC3E}">
        <p14:creationId xmlns:p14="http://schemas.microsoft.com/office/powerpoint/2010/main" val="38389808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t="5878"/>
          <a:stretch/>
        </p:blipFill>
        <p:spPr>
          <a:xfrm>
            <a:off x="776515" y="1554570"/>
            <a:ext cx="7930808" cy="1597175"/>
          </a:xfrm>
          <a:prstGeom prst="rect">
            <a:avLst/>
          </a:prstGeom>
          <a:ln>
            <a:solidFill>
              <a:schemeClr val="tx1"/>
            </a:solidFill>
          </a:ln>
        </p:spPr>
      </p:pic>
      <p:sp>
        <p:nvSpPr>
          <p:cNvPr id="2" name="Title 1"/>
          <p:cNvSpPr>
            <a:spLocks noGrp="1"/>
          </p:cNvSpPr>
          <p:nvPr>
            <p:ph type="title"/>
          </p:nvPr>
        </p:nvSpPr>
        <p:spPr>
          <a:xfrm>
            <a:off x="290147" y="381386"/>
            <a:ext cx="8569088" cy="994172"/>
          </a:xfrm>
        </p:spPr>
        <p:txBody>
          <a:bodyPr>
            <a:normAutofit/>
          </a:bodyPr>
          <a:lstStyle/>
          <a:p>
            <a:pPr algn="ctr"/>
            <a:r>
              <a:rPr lang="en-US" sz="3200" b="1" dirty="0" smtClean="0">
                <a:ea typeface="Karla" pitchFamily="2" charset="0"/>
              </a:rPr>
              <a:t>6. System Predicts Non-ZIMS </a:t>
            </a:r>
            <a:br>
              <a:rPr lang="en-US" sz="3200" b="1" dirty="0" smtClean="0">
                <a:ea typeface="Karla" pitchFamily="2" charset="0"/>
              </a:rPr>
            </a:br>
            <a:r>
              <a:rPr lang="en-US" sz="3200" b="1" dirty="0" smtClean="0">
                <a:ea typeface="Karla" pitchFamily="2" charset="0"/>
              </a:rPr>
              <a:t>Animal – Match</a:t>
            </a:r>
            <a:endParaRPr lang="en-US" sz="3200" b="1" dirty="0">
              <a:ea typeface="Karla" pitchFamily="2" charset="0"/>
            </a:endParaRPr>
          </a:p>
        </p:txBody>
      </p:sp>
      <p:sp>
        <p:nvSpPr>
          <p:cNvPr id="4" name="Slide Number Placeholder 3"/>
          <p:cNvSpPr>
            <a:spLocks noGrp="1"/>
          </p:cNvSpPr>
          <p:nvPr>
            <p:ph type="sldNum" sz="quarter" idx="12"/>
          </p:nvPr>
        </p:nvSpPr>
        <p:spPr/>
        <p:txBody>
          <a:bodyPr/>
          <a:lstStyle/>
          <a:p>
            <a:fld id="{D1A12E6A-C85A-496C-95D0-8B82A2649983}" type="slidenum">
              <a:rPr lang="en-US" smtClean="0"/>
              <a:t>32</a:t>
            </a:fld>
            <a:endParaRPr lang="en-US"/>
          </a:p>
        </p:txBody>
      </p:sp>
      <p:sp>
        <p:nvSpPr>
          <p:cNvPr id="9" name="Content Placeholder 2"/>
          <p:cNvSpPr>
            <a:spLocks noGrp="1"/>
          </p:cNvSpPr>
          <p:nvPr>
            <p:ph idx="1"/>
          </p:nvPr>
        </p:nvSpPr>
        <p:spPr>
          <a:xfrm>
            <a:off x="382379" y="3509769"/>
            <a:ext cx="8476856" cy="2330460"/>
          </a:xfrm>
        </p:spPr>
        <p:txBody>
          <a:bodyPr>
            <a:normAutofit fontScale="77500" lnSpcReduction="20000"/>
          </a:bodyPr>
          <a:lstStyle/>
          <a:p>
            <a:pPr marL="0" indent="0">
              <a:buNone/>
            </a:pPr>
            <a:r>
              <a:rPr lang="en-US" b="1" dirty="0">
                <a:latin typeface="Karla" pitchFamily="2" charset="0"/>
                <a:ea typeface="Karla" pitchFamily="2" charset="0"/>
              </a:rPr>
              <a:t>Non-ZIMS </a:t>
            </a:r>
            <a:r>
              <a:rPr lang="en-US" b="1" dirty="0">
                <a:ea typeface="Karla" pitchFamily="2" charset="0"/>
              </a:rPr>
              <a:t>animal</a:t>
            </a:r>
            <a:r>
              <a:rPr lang="en-US" b="1" dirty="0">
                <a:latin typeface="Karla" pitchFamily="2" charset="0"/>
                <a:ea typeface="Karla" pitchFamily="2" charset="0"/>
              </a:rPr>
              <a:t> – System Predicts Match:</a:t>
            </a:r>
            <a:endParaRPr lang="en-US" dirty="0">
              <a:latin typeface="Karla" pitchFamily="2" charset="0"/>
              <a:ea typeface="Karla" pitchFamily="2" charset="0"/>
            </a:endParaRPr>
          </a:p>
          <a:p>
            <a:pPr marL="742950" lvl="1" indent="-285750"/>
            <a:r>
              <a:rPr lang="en-US" dirty="0">
                <a:ea typeface="Karla" pitchFamily="2" charset="0"/>
              </a:rPr>
              <a:t>Prediction displays if:</a:t>
            </a:r>
          </a:p>
          <a:p>
            <a:pPr marL="1200150" lvl="2" indent="-285750"/>
            <a:r>
              <a:rPr lang="en-US" dirty="0">
                <a:ea typeface="Karla" pitchFamily="2" charset="0"/>
              </a:rPr>
              <a:t>Institution entered a Non-ZIMS parent in husbandry with a </a:t>
            </a:r>
            <a:r>
              <a:rPr lang="en-US" dirty="0">
                <a:latin typeface="Karla" pitchFamily="2" charset="0"/>
                <a:ea typeface="Karla" pitchFamily="2" charset="0"/>
              </a:rPr>
              <a:t>Mnemonic/Local ID pairing that matches a studbook animal Mnemonic/Local ID pair.</a:t>
            </a:r>
          </a:p>
          <a:p>
            <a:pPr marL="1657350" lvl="3" indent="-285750"/>
            <a:r>
              <a:rPr lang="en-US" dirty="0">
                <a:latin typeface="Karla" pitchFamily="2" charset="0"/>
                <a:ea typeface="Karla" pitchFamily="2" charset="0"/>
              </a:rPr>
              <a:t>Example: Denver/1234, if there is an animal in your studbook with this mnemonic/local ID the system will suggest that animal as the parent.</a:t>
            </a:r>
          </a:p>
          <a:p>
            <a:pPr marL="742950" lvl="1" indent="-285750"/>
            <a:endParaRPr lang="en-US" dirty="0">
              <a:latin typeface="Karla" pitchFamily="2" charset="0"/>
              <a:ea typeface="Karla" pitchFamily="2" charset="0"/>
            </a:endParaRPr>
          </a:p>
          <a:p>
            <a:pPr marL="742950" lvl="1" indent="-285750"/>
            <a:r>
              <a:rPr lang="en-US" b="1" dirty="0">
                <a:latin typeface="Karla" pitchFamily="2" charset="0"/>
                <a:ea typeface="Karla" pitchFamily="2" charset="0"/>
              </a:rPr>
              <a:t>Actions Available: </a:t>
            </a:r>
            <a:r>
              <a:rPr lang="en-US" dirty="0">
                <a:latin typeface="Karla" pitchFamily="2" charset="0"/>
                <a:ea typeface="Karla" pitchFamily="2" charset="0"/>
              </a:rPr>
              <a:t>Accept/Reject</a:t>
            </a:r>
          </a:p>
          <a:p>
            <a:pPr marL="1200150" lvl="2" indent="-285750"/>
            <a:r>
              <a:rPr lang="en-US" dirty="0">
                <a:ea typeface="Karla" pitchFamily="2" charset="0"/>
              </a:rPr>
              <a:t>If user accepts then the parent edit box opens and the suggested studbook ID will now display in the studbook.</a:t>
            </a:r>
          </a:p>
          <a:p>
            <a:pPr marL="1200150" lvl="2" indent="-285750"/>
            <a:endParaRPr lang="en-US" dirty="0">
              <a:latin typeface="Karla" pitchFamily="2" charset="0"/>
              <a:ea typeface="Karla" pitchFamily="2" charset="0"/>
            </a:endParaRPr>
          </a:p>
          <a:p>
            <a:pPr marL="0" indent="0">
              <a:buNone/>
            </a:pPr>
            <a:endParaRPr lang="en-US" dirty="0"/>
          </a:p>
          <a:p>
            <a:pPr marL="0" indent="0">
              <a:buNone/>
            </a:pPr>
            <a:endParaRPr lang="en-US" dirty="0" smtClean="0"/>
          </a:p>
        </p:txBody>
      </p:sp>
      <p:sp>
        <p:nvSpPr>
          <p:cNvPr id="7" name="Rectangle 6"/>
          <p:cNvSpPr/>
          <p:nvPr/>
        </p:nvSpPr>
        <p:spPr>
          <a:xfrm>
            <a:off x="4929419" y="2414701"/>
            <a:ext cx="3777904" cy="4350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10361374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25" y="380733"/>
            <a:ext cx="8965175" cy="994172"/>
          </a:xfrm>
        </p:spPr>
        <p:txBody>
          <a:bodyPr>
            <a:noAutofit/>
          </a:bodyPr>
          <a:lstStyle/>
          <a:p>
            <a:pPr algn="ctr"/>
            <a:r>
              <a:rPr lang="en-US" sz="2800" b="1" dirty="0" smtClean="0">
                <a:ea typeface="Karla" pitchFamily="2" charset="0"/>
              </a:rPr>
              <a:t>7. System Predicts Animal on Suggested </a:t>
            </a:r>
            <a:br>
              <a:rPr lang="en-US" sz="2800" b="1" dirty="0" smtClean="0">
                <a:ea typeface="Karla" pitchFamily="2" charset="0"/>
              </a:rPr>
            </a:br>
            <a:r>
              <a:rPr lang="en-US" sz="2800" b="1" dirty="0" smtClean="0">
                <a:ea typeface="Karla" pitchFamily="2" charset="0"/>
              </a:rPr>
              <a:t>Animal List (Local or Global) with a Link </a:t>
            </a:r>
            <a:endParaRPr lang="en-US" sz="2800" b="1" dirty="0"/>
          </a:p>
        </p:txBody>
      </p:sp>
      <p:pic>
        <p:nvPicPr>
          <p:cNvPr id="7" name="Content Placeholder 6"/>
          <p:cNvPicPr>
            <a:picLocks noGrp="1" noChangeAspect="1"/>
          </p:cNvPicPr>
          <p:nvPr>
            <p:ph idx="1"/>
          </p:nvPr>
        </p:nvPicPr>
        <p:blipFill>
          <a:blip r:embed="rId2"/>
          <a:stretch>
            <a:fillRect/>
          </a:stretch>
        </p:blipFill>
        <p:spPr>
          <a:xfrm>
            <a:off x="433233" y="1532783"/>
            <a:ext cx="8456357" cy="1754016"/>
          </a:xfrm>
          <a:prstGeom prst="rect">
            <a:avLst/>
          </a:prstGeom>
          <a:ln>
            <a:solidFill>
              <a:schemeClr val="tx1"/>
            </a:solidFill>
          </a:ln>
        </p:spPr>
      </p:pic>
      <p:sp>
        <p:nvSpPr>
          <p:cNvPr id="6" name="Content Placeholder 2"/>
          <p:cNvSpPr txBox="1">
            <a:spLocks/>
          </p:cNvSpPr>
          <p:nvPr/>
        </p:nvSpPr>
        <p:spPr>
          <a:xfrm>
            <a:off x="789959" y="3444677"/>
            <a:ext cx="7742903" cy="233046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ea typeface="Karla" pitchFamily="2" charset="0"/>
              </a:rPr>
              <a:t>Animal on Suggested List with Suggested Link:</a:t>
            </a:r>
            <a:endParaRPr lang="en-US" sz="1800" dirty="0">
              <a:ea typeface="Karla" pitchFamily="2" charset="0"/>
            </a:endParaRPr>
          </a:p>
          <a:p>
            <a:pPr marL="742950" lvl="1" indent="-285750"/>
            <a:r>
              <a:rPr lang="en-US" sz="1400" dirty="0">
                <a:ea typeface="Karla" pitchFamily="2" charset="0"/>
              </a:rPr>
              <a:t>Prediction displays if:</a:t>
            </a:r>
          </a:p>
          <a:p>
            <a:pPr marL="1200150" lvl="2" indent="-285750"/>
            <a:r>
              <a:rPr lang="en-US" sz="1200" dirty="0">
                <a:ea typeface="Karla" pitchFamily="2" charset="0"/>
              </a:rPr>
              <a:t>Parent entered by the Husbandry institution is on the Suggested List (local or global) and has a suggested match to an animal in the studbook. </a:t>
            </a:r>
          </a:p>
          <a:p>
            <a:pPr marL="1200150" lvl="2" indent="-285750"/>
            <a:r>
              <a:rPr lang="en-US" sz="1200" dirty="0">
                <a:ea typeface="Karla" pitchFamily="2" charset="0"/>
              </a:rPr>
              <a:t>The system cannot automatically show the pending update as a match to the studbook parent record until the Suggested GAN is linked to the studbook animal. Once the animals are linked the pending update will be removed.</a:t>
            </a:r>
          </a:p>
          <a:p>
            <a:pPr marL="742950" lvl="1" indent="-285750"/>
            <a:endParaRPr lang="en-US" sz="800" dirty="0">
              <a:ea typeface="Karla" pitchFamily="2" charset="0"/>
            </a:endParaRPr>
          </a:p>
          <a:p>
            <a:pPr marL="742950" lvl="1" indent="-285750"/>
            <a:r>
              <a:rPr lang="en-US" sz="1400" b="1" dirty="0">
                <a:ea typeface="Karla" pitchFamily="2" charset="0"/>
              </a:rPr>
              <a:t>Actions Available</a:t>
            </a:r>
            <a:r>
              <a:rPr lang="en-US" sz="1400" dirty="0">
                <a:ea typeface="Karla" pitchFamily="2" charset="0"/>
              </a:rPr>
              <a:t>: Accept/Reject </a:t>
            </a:r>
          </a:p>
          <a:p>
            <a:pPr marL="1200150" lvl="2" indent="-285750"/>
            <a:r>
              <a:rPr lang="en-US" sz="1200" dirty="0">
                <a:ea typeface="Karla" pitchFamily="2" charset="0"/>
              </a:rPr>
              <a:t>Accept opens screen that allows user to link Suggested and Studbook Animal.</a:t>
            </a:r>
          </a:p>
          <a:p>
            <a:pPr marL="1200150" lvl="2" indent="-285750"/>
            <a:r>
              <a:rPr lang="en-US" sz="1200" dirty="0">
                <a:ea typeface="Karla" pitchFamily="2" charset="0"/>
              </a:rPr>
              <a:t>Rejection removes the pending update but the Suggested animal remains on the Suggested List. </a:t>
            </a:r>
          </a:p>
          <a:p>
            <a:pPr marL="0" indent="0">
              <a:buNone/>
            </a:pPr>
            <a:endParaRPr lang="en-US" sz="1800" dirty="0"/>
          </a:p>
          <a:p>
            <a:pPr marL="0" indent="0">
              <a:buNone/>
            </a:pPr>
            <a:endParaRPr lang="en-US" sz="1200" dirty="0"/>
          </a:p>
        </p:txBody>
      </p:sp>
      <p:sp>
        <p:nvSpPr>
          <p:cNvPr id="4" name="Slide Number Placeholder 3"/>
          <p:cNvSpPr>
            <a:spLocks noGrp="1"/>
          </p:cNvSpPr>
          <p:nvPr>
            <p:ph type="sldNum" sz="quarter" idx="12"/>
          </p:nvPr>
        </p:nvSpPr>
        <p:spPr/>
        <p:txBody>
          <a:bodyPr/>
          <a:lstStyle/>
          <a:p>
            <a:fld id="{D1A12E6A-C85A-496C-95D0-8B82A2649983}" type="slidenum">
              <a:rPr lang="en-US" smtClean="0"/>
              <a:t>33</a:t>
            </a:fld>
            <a:endParaRPr lang="en-US"/>
          </a:p>
        </p:txBody>
      </p:sp>
      <p:sp>
        <p:nvSpPr>
          <p:cNvPr id="8" name="Rectangle 7"/>
          <p:cNvSpPr/>
          <p:nvPr/>
        </p:nvSpPr>
        <p:spPr>
          <a:xfrm>
            <a:off x="4661411" y="2250086"/>
            <a:ext cx="4228179" cy="4350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34330876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66292" y="454087"/>
            <a:ext cx="7886700" cy="994172"/>
          </a:xfrm>
        </p:spPr>
        <p:txBody>
          <a:bodyPr>
            <a:noAutofit/>
          </a:bodyPr>
          <a:lstStyle/>
          <a:p>
            <a:pPr algn="ctr"/>
            <a:r>
              <a:rPr lang="en-US" sz="2800" b="1" dirty="0">
                <a:ea typeface="Karla" pitchFamily="2" charset="0"/>
              </a:rPr>
              <a:t>7. System Predicts Animal on Suggested </a:t>
            </a:r>
            <a:br>
              <a:rPr lang="en-US" sz="2800" b="1" dirty="0">
                <a:ea typeface="Karla" pitchFamily="2" charset="0"/>
              </a:rPr>
            </a:br>
            <a:r>
              <a:rPr lang="en-US" sz="2800" b="1" dirty="0">
                <a:ea typeface="Karla" pitchFamily="2" charset="0"/>
              </a:rPr>
              <a:t>Animal List (Local or Global) with a </a:t>
            </a:r>
            <a:r>
              <a:rPr lang="en-US" sz="2800" b="1" dirty="0" smtClean="0">
                <a:ea typeface="Karla" pitchFamily="2" charset="0"/>
              </a:rPr>
              <a:t>Link</a:t>
            </a:r>
            <a:br>
              <a:rPr lang="en-US" sz="2800" b="1" dirty="0" smtClean="0">
                <a:ea typeface="Karla" pitchFamily="2" charset="0"/>
              </a:rPr>
            </a:br>
            <a:r>
              <a:rPr lang="en-US" sz="2800" b="1" dirty="0" smtClean="0">
                <a:ea typeface="Karla" pitchFamily="2" charset="0"/>
              </a:rPr>
              <a:t>Continued</a:t>
            </a:r>
            <a:endParaRPr lang="en-US" sz="2800" b="1" dirty="0"/>
          </a:p>
        </p:txBody>
      </p:sp>
      <p:sp>
        <p:nvSpPr>
          <p:cNvPr id="3" name="Content Placeholder 2"/>
          <p:cNvSpPr>
            <a:spLocks noGrp="1"/>
          </p:cNvSpPr>
          <p:nvPr>
            <p:ph idx="1"/>
          </p:nvPr>
        </p:nvSpPr>
        <p:spPr>
          <a:xfrm>
            <a:off x="351967" y="3889067"/>
            <a:ext cx="8515350" cy="1854182"/>
          </a:xfrm>
        </p:spPr>
        <p:txBody>
          <a:bodyPr>
            <a:normAutofit fontScale="62500" lnSpcReduction="20000"/>
          </a:bodyPr>
          <a:lstStyle/>
          <a:p>
            <a:pPr marL="0" indent="0">
              <a:buNone/>
            </a:pPr>
            <a:r>
              <a:rPr lang="en-US" dirty="0" smtClean="0"/>
              <a:t>If user accepts this pending update a screen will open with two options:</a:t>
            </a:r>
          </a:p>
          <a:p>
            <a:pPr lvl="1" indent="-342900">
              <a:buFont typeface="+mj-lt"/>
              <a:buAutoNum type="arabicPeriod"/>
            </a:pPr>
            <a:r>
              <a:rPr lang="en-US" dirty="0" smtClean="0"/>
              <a:t>Link the animal on the Suggested List with the studbook animal the system is suggesting.</a:t>
            </a:r>
          </a:p>
          <a:p>
            <a:pPr lvl="2"/>
            <a:r>
              <a:rPr lang="en-US" dirty="0" smtClean="0"/>
              <a:t>If linked, the pending update will be removed and the Husbandry animal is removed from the Suggested List.</a:t>
            </a:r>
          </a:p>
          <a:p>
            <a:pPr lvl="1" indent="-342900">
              <a:buFont typeface="+mj-lt"/>
              <a:buAutoNum type="arabicPeriod"/>
            </a:pPr>
            <a:r>
              <a:rPr lang="en-US" dirty="0" smtClean="0"/>
              <a:t>Add the Suggested Animal as a new draft animal (choose this if the Husbandry animal should not be linked to the system suggested match).</a:t>
            </a:r>
          </a:p>
          <a:p>
            <a:pPr lvl="2"/>
            <a:r>
              <a:rPr lang="en-US" dirty="0" smtClean="0"/>
              <a:t>If selected, a draft animal will be added to the studbook and the DRAFT# will be accepted into the parent studbook record</a:t>
            </a:r>
          </a:p>
        </p:txBody>
      </p:sp>
      <p:pic>
        <p:nvPicPr>
          <p:cNvPr id="4" name="Picture 3"/>
          <p:cNvPicPr>
            <a:picLocks noChangeAspect="1"/>
          </p:cNvPicPr>
          <p:nvPr/>
        </p:nvPicPr>
        <p:blipFill>
          <a:blip r:embed="rId4"/>
          <a:stretch>
            <a:fillRect/>
          </a:stretch>
        </p:blipFill>
        <p:spPr>
          <a:xfrm>
            <a:off x="877557" y="1600200"/>
            <a:ext cx="7165544" cy="1494692"/>
          </a:xfrm>
          <a:prstGeom prst="rect">
            <a:avLst/>
          </a:prstGeom>
          <a:ln>
            <a:solidFill>
              <a:schemeClr val="tx1"/>
            </a:solidFill>
          </a:ln>
        </p:spPr>
      </p:pic>
      <p:pic>
        <p:nvPicPr>
          <p:cNvPr id="5" name="Picture 4"/>
          <p:cNvPicPr>
            <a:picLocks noChangeAspect="1"/>
          </p:cNvPicPr>
          <p:nvPr/>
        </p:nvPicPr>
        <p:blipFill>
          <a:blip r:embed="rId5"/>
          <a:stretch>
            <a:fillRect/>
          </a:stretch>
        </p:blipFill>
        <p:spPr>
          <a:xfrm>
            <a:off x="2812960" y="2394375"/>
            <a:ext cx="3749088" cy="1280809"/>
          </a:xfrm>
          <a:prstGeom prst="rect">
            <a:avLst/>
          </a:prstGeom>
          <a:ln>
            <a:solidFill>
              <a:schemeClr val="tx1"/>
            </a:solidFill>
          </a:ln>
        </p:spPr>
      </p:pic>
    </p:spTree>
    <p:extLst>
      <p:ext uri="{BB962C8B-B14F-4D97-AF65-F5344CB8AC3E}">
        <p14:creationId xmlns:p14="http://schemas.microsoft.com/office/powerpoint/2010/main" val="21759930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37" y="462025"/>
            <a:ext cx="8720919" cy="994172"/>
          </a:xfrm>
        </p:spPr>
        <p:txBody>
          <a:bodyPr>
            <a:normAutofit/>
          </a:bodyPr>
          <a:lstStyle/>
          <a:p>
            <a:pPr algn="ctr"/>
            <a:r>
              <a:rPr lang="en-US" sz="2800" dirty="0" smtClean="0">
                <a:latin typeface="+mn-lt"/>
                <a:ea typeface="Karla" pitchFamily="2" charset="0"/>
              </a:rPr>
              <a:t> </a:t>
            </a:r>
            <a:r>
              <a:rPr lang="en-US" sz="2800" b="1" dirty="0" smtClean="0">
                <a:ea typeface="Karla" pitchFamily="2" charset="0"/>
              </a:rPr>
              <a:t>8. </a:t>
            </a:r>
            <a:r>
              <a:rPr lang="en-US" sz="2800" b="1" dirty="0">
                <a:ea typeface="Karla" pitchFamily="2" charset="0"/>
              </a:rPr>
              <a:t>System Predicts Animal on Suggested </a:t>
            </a:r>
            <a:br>
              <a:rPr lang="en-US" sz="2800" b="1" dirty="0">
                <a:ea typeface="Karla" pitchFamily="2" charset="0"/>
              </a:rPr>
            </a:br>
            <a:r>
              <a:rPr lang="en-US" sz="2800" b="1" dirty="0">
                <a:ea typeface="Karla" pitchFamily="2" charset="0"/>
              </a:rPr>
              <a:t>Animal List (Local or Global) </a:t>
            </a:r>
            <a:r>
              <a:rPr lang="en-US" sz="2800" b="1" dirty="0" smtClean="0">
                <a:ea typeface="Karla" pitchFamily="2" charset="0"/>
              </a:rPr>
              <a:t>without </a:t>
            </a:r>
            <a:r>
              <a:rPr lang="en-US" sz="2800" b="1" dirty="0">
                <a:ea typeface="Karla" pitchFamily="2" charset="0"/>
              </a:rPr>
              <a:t>Link</a:t>
            </a:r>
            <a:endParaRPr lang="en-US" sz="2800" dirty="0">
              <a:latin typeface="+mn-lt"/>
              <a:ea typeface="Karla" pitchFamily="2" charset="0"/>
            </a:endParaRPr>
          </a:p>
        </p:txBody>
      </p:sp>
      <p:sp>
        <p:nvSpPr>
          <p:cNvPr id="5" name="Content Placeholder 2"/>
          <p:cNvSpPr txBox="1">
            <a:spLocks/>
          </p:cNvSpPr>
          <p:nvPr/>
        </p:nvSpPr>
        <p:spPr>
          <a:xfrm>
            <a:off x="316540" y="3158189"/>
            <a:ext cx="8827460" cy="348539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ea typeface="Karla" pitchFamily="2" charset="0"/>
              </a:rPr>
              <a:t>Animal on Suggested Animal List (Local or Global) without Suggested Link:</a:t>
            </a:r>
            <a:endParaRPr lang="en-US" sz="2100" dirty="0">
              <a:ea typeface="Karla" pitchFamily="2" charset="0"/>
            </a:endParaRPr>
          </a:p>
          <a:p>
            <a:pPr marL="557213" lvl="1" indent="-214313"/>
            <a:r>
              <a:rPr lang="en-US" sz="1800" dirty="0">
                <a:ea typeface="Karla" pitchFamily="2" charset="0"/>
              </a:rPr>
              <a:t>Prediction displays if:</a:t>
            </a:r>
          </a:p>
          <a:p>
            <a:pPr marL="900113" lvl="2" indent="-214313"/>
            <a:r>
              <a:rPr lang="en-US" sz="1500" dirty="0">
                <a:ea typeface="Karla" pitchFamily="2" charset="0"/>
              </a:rPr>
              <a:t>Parent entered by the Husbandry institution is on the Suggested List (local or global) and does NOT have a suggested match to an animal in the studbook.</a:t>
            </a:r>
          </a:p>
          <a:p>
            <a:pPr marL="557213" lvl="1" indent="-214313"/>
            <a:endParaRPr lang="en-US" sz="975" dirty="0">
              <a:ea typeface="Karla" pitchFamily="2" charset="0"/>
            </a:endParaRPr>
          </a:p>
          <a:p>
            <a:pPr marL="557213" lvl="1" indent="-214313"/>
            <a:r>
              <a:rPr lang="en-US" sz="1800" b="1" dirty="0">
                <a:ea typeface="Karla" pitchFamily="2" charset="0"/>
              </a:rPr>
              <a:t>Actions Available</a:t>
            </a:r>
            <a:r>
              <a:rPr lang="en-US" sz="1800" dirty="0">
                <a:ea typeface="Karla" pitchFamily="2" charset="0"/>
              </a:rPr>
              <a:t>: Accept/Reject </a:t>
            </a:r>
          </a:p>
          <a:p>
            <a:pPr marL="900113" lvl="2" indent="-214313"/>
            <a:r>
              <a:rPr lang="en-US" sz="1500" dirty="0">
                <a:ea typeface="Karla" pitchFamily="2" charset="0"/>
              </a:rPr>
              <a:t>Accept opens screen that allows user to add the animal as a draft.</a:t>
            </a:r>
          </a:p>
          <a:p>
            <a:pPr lvl="3"/>
            <a:r>
              <a:rPr lang="en-US" sz="1350" dirty="0"/>
              <a:t>If selected, a draft animal will be added to the studbook and the DRAFT# will be accepted into the parent studbook record</a:t>
            </a:r>
          </a:p>
          <a:p>
            <a:pPr marL="900113" lvl="2" indent="-214313"/>
            <a:r>
              <a:rPr lang="en-US" sz="1500" dirty="0">
                <a:ea typeface="Karla" pitchFamily="2" charset="0"/>
              </a:rPr>
              <a:t>Rejection removes the pending update but the Suggested animal remains on the Suggested List. </a:t>
            </a:r>
          </a:p>
          <a:p>
            <a:pPr marL="0" indent="0">
              <a:buNone/>
            </a:pPr>
            <a:endParaRPr lang="en-US" sz="2100" dirty="0">
              <a:solidFill>
                <a:srgbClr val="FF0000"/>
              </a:solidFill>
            </a:endParaRPr>
          </a:p>
        </p:txBody>
      </p:sp>
      <p:pic>
        <p:nvPicPr>
          <p:cNvPr id="3" name="Picture 2"/>
          <p:cNvPicPr>
            <a:picLocks noChangeAspect="1"/>
          </p:cNvPicPr>
          <p:nvPr/>
        </p:nvPicPr>
        <p:blipFill>
          <a:blip r:embed="rId3"/>
          <a:stretch>
            <a:fillRect/>
          </a:stretch>
        </p:blipFill>
        <p:spPr>
          <a:xfrm>
            <a:off x="1031667" y="1578778"/>
            <a:ext cx="6964657" cy="1273343"/>
          </a:xfrm>
          <a:prstGeom prst="rect">
            <a:avLst/>
          </a:prstGeom>
          <a:ln>
            <a:solidFill>
              <a:schemeClr val="tx1"/>
            </a:solidFill>
          </a:ln>
        </p:spPr>
      </p:pic>
      <p:sp>
        <p:nvSpPr>
          <p:cNvPr id="6" name="Rectangle 5"/>
          <p:cNvSpPr/>
          <p:nvPr/>
        </p:nvSpPr>
        <p:spPr>
          <a:xfrm>
            <a:off x="4513995" y="2215449"/>
            <a:ext cx="3482329" cy="4350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277593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016" y="270167"/>
            <a:ext cx="7973334" cy="994172"/>
          </a:xfrm>
        </p:spPr>
        <p:txBody>
          <a:bodyPr>
            <a:normAutofit/>
          </a:bodyPr>
          <a:lstStyle/>
          <a:p>
            <a:pPr algn="ctr"/>
            <a:r>
              <a:rPr lang="en-US" sz="2800" dirty="0" smtClean="0">
                <a:latin typeface="+mn-lt"/>
                <a:ea typeface="Karla" pitchFamily="2" charset="0"/>
              </a:rPr>
              <a:t> </a:t>
            </a:r>
            <a:r>
              <a:rPr lang="en-US" sz="2800" b="1" dirty="0" smtClean="0">
                <a:ea typeface="Karla" pitchFamily="2" charset="0"/>
              </a:rPr>
              <a:t>9. </a:t>
            </a:r>
            <a:r>
              <a:rPr lang="en-US" sz="2800" b="1" dirty="0">
                <a:ea typeface="Karla" pitchFamily="2" charset="0"/>
              </a:rPr>
              <a:t>System Predicts </a:t>
            </a:r>
            <a:r>
              <a:rPr lang="en-US" sz="2800" b="1" dirty="0" smtClean="0">
                <a:ea typeface="Karla" pitchFamily="2" charset="0"/>
              </a:rPr>
              <a:t>Invalid Taxon</a:t>
            </a:r>
            <a:endParaRPr lang="en-US" sz="2800" b="1" dirty="0">
              <a:latin typeface="+mn-lt"/>
              <a:ea typeface="Karla" pitchFamily="2" charset="0"/>
            </a:endParaRPr>
          </a:p>
        </p:txBody>
      </p:sp>
      <p:sp>
        <p:nvSpPr>
          <p:cNvPr id="5" name="Content Placeholder 2"/>
          <p:cNvSpPr txBox="1">
            <a:spLocks/>
          </p:cNvSpPr>
          <p:nvPr/>
        </p:nvSpPr>
        <p:spPr>
          <a:xfrm>
            <a:off x="309192" y="3306003"/>
            <a:ext cx="8438982" cy="319073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ea typeface="Karla" pitchFamily="2" charset="0"/>
              </a:rPr>
              <a:t>System suggests Invalid Taxon:</a:t>
            </a:r>
            <a:endParaRPr lang="en-US" sz="2100" dirty="0">
              <a:ea typeface="Karla" pitchFamily="2" charset="0"/>
            </a:endParaRPr>
          </a:p>
          <a:p>
            <a:pPr marL="557213" lvl="1" indent="-214313"/>
            <a:r>
              <a:rPr lang="en-US" sz="1800" b="1" dirty="0">
                <a:ea typeface="Karla" pitchFamily="2" charset="0"/>
              </a:rPr>
              <a:t>Prediction displays if</a:t>
            </a:r>
            <a:r>
              <a:rPr lang="en-US" sz="1800" dirty="0">
                <a:ea typeface="Karla" pitchFamily="2" charset="0"/>
              </a:rPr>
              <a:t>:</a:t>
            </a:r>
          </a:p>
          <a:p>
            <a:pPr marL="900113" lvl="2" indent="-214313"/>
            <a:r>
              <a:rPr lang="en-US" sz="1500" dirty="0">
                <a:ea typeface="Karla" pitchFamily="2" charset="0"/>
              </a:rPr>
              <a:t>The Husbandry animal linked to the studbook animal has a taxonomy that is not included in the studbook. </a:t>
            </a:r>
          </a:p>
          <a:p>
            <a:pPr marL="557213" lvl="1" indent="-214313"/>
            <a:r>
              <a:rPr lang="en-US" sz="1800" b="1" dirty="0">
                <a:ea typeface="Karla" pitchFamily="2" charset="0"/>
              </a:rPr>
              <a:t>Action Available: Reject </a:t>
            </a:r>
          </a:p>
          <a:p>
            <a:pPr marL="900113" lvl="2" indent="-214313"/>
            <a:r>
              <a:rPr lang="en-US" sz="1500" dirty="0">
                <a:ea typeface="Karla" pitchFamily="2" charset="0"/>
              </a:rPr>
              <a:t>User cannot accept this taxonomy into the studbook until the taxonomy is included as a managed taxonomy by the regional association.   Once the taxonomy is added to the studbook definition, this pending update can be accepted into the studbook.</a:t>
            </a:r>
          </a:p>
          <a:p>
            <a:pPr marL="0" indent="0">
              <a:buNone/>
            </a:pPr>
            <a:endParaRPr lang="en-US" sz="2100" dirty="0"/>
          </a:p>
        </p:txBody>
      </p:sp>
      <p:pic>
        <p:nvPicPr>
          <p:cNvPr id="3" name="Picture 2"/>
          <p:cNvPicPr>
            <a:picLocks noChangeAspect="1"/>
          </p:cNvPicPr>
          <p:nvPr/>
        </p:nvPicPr>
        <p:blipFill>
          <a:blip r:embed="rId2"/>
          <a:stretch>
            <a:fillRect/>
          </a:stretch>
        </p:blipFill>
        <p:spPr>
          <a:xfrm>
            <a:off x="1993889" y="1264339"/>
            <a:ext cx="5069588" cy="1698573"/>
          </a:xfrm>
          <a:prstGeom prst="rect">
            <a:avLst/>
          </a:prstGeom>
        </p:spPr>
      </p:pic>
    </p:spTree>
    <p:extLst>
      <p:ext uri="{BB962C8B-B14F-4D97-AF65-F5344CB8AC3E}">
        <p14:creationId xmlns:p14="http://schemas.microsoft.com/office/powerpoint/2010/main" val="51507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797" y="0"/>
            <a:ext cx="7886700" cy="1325563"/>
          </a:xfrm>
        </p:spPr>
        <p:txBody>
          <a:bodyPr>
            <a:normAutofit/>
          </a:bodyPr>
          <a:lstStyle/>
          <a:p>
            <a:pPr algn="ctr"/>
            <a:r>
              <a:rPr lang="en-US" sz="3200" b="1" dirty="0" smtClean="0"/>
              <a:t>Animals Not Getting Pending Updates</a:t>
            </a:r>
            <a:endParaRPr lang="en-US" sz="3200" b="1" dirty="0"/>
          </a:p>
        </p:txBody>
      </p:sp>
      <p:pic>
        <p:nvPicPr>
          <p:cNvPr id="5" name="Picture 4"/>
          <p:cNvPicPr>
            <a:picLocks noChangeAspect="1"/>
          </p:cNvPicPr>
          <p:nvPr/>
        </p:nvPicPr>
        <p:blipFill>
          <a:blip r:embed="rId2"/>
          <a:stretch>
            <a:fillRect/>
          </a:stretch>
        </p:blipFill>
        <p:spPr>
          <a:xfrm>
            <a:off x="695797" y="1110508"/>
            <a:ext cx="5661041" cy="1561246"/>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37</a:t>
            </a:fld>
            <a:endParaRPr lang="en-US"/>
          </a:p>
        </p:txBody>
      </p:sp>
      <p:sp>
        <p:nvSpPr>
          <p:cNvPr id="6" name="TextBox 5"/>
          <p:cNvSpPr txBox="1"/>
          <p:nvPr/>
        </p:nvSpPr>
        <p:spPr>
          <a:xfrm>
            <a:off x="638777" y="3869941"/>
            <a:ext cx="8000739" cy="1877437"/>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a:t>There are two situations where pending updates for animals in the studbook will not populate. </a:t>
            </a:r>
          </a:p>
          <a:p>
            <a:pPr marL="285750" indent="-285750">
              <a:buFont typeface="Arial" panose="020B0604020202020204" pitchFamily="34" charset="0"/>
              <a:buChar char="•"/>
            </a:pPr>
            <a:r>
              <a:rPr lang="en-US" sz="1600" dirty="0"/>
              <a:t>First, the last holder may not be a ZIMS institution and therefore no updates are available. </a:t>
            </a:r>
          </a:p>
          <a:p>
            <a:pPr marL="285750" indent="-285750">
              <a:buFont typeface="Arial" panose="020B0604020202020204" pitchFamily="34" charset="0"/>
              <a:buChar char="•"/>
            </a:pPr>
            <a:r>
              <a:rPr lang="en-US" sz="1600" dirty="0"/>
              <a:t>Second, the animal may be managed as a group in the Husbandry module of ZIMS. Currently studbooks do not handle group records so no updates from groups will be displayed. </a:t>
            </a:r>
          </a:p>
          <a:p>
            <a:pPr marL="285750" indent="-285750">
              <a:buFont typeface="Arial" panose="020B0604020202020204" pitchFamily="34" charset="0"/>
              <a:buChar char="•"/>
            </a:pPr>
            <a:r>
              <a:rPr lang="en-US" sz="1600" dirty="0"/>
              <a:t>In both these scenarios a warning message will display in the Basic Information screen in the Animal Detail. </a:t>
            </a:r>
          </a:p>
        </p:txBody>
      </p:sp>
      <p:pic>
        <p:nvPicPr>
          <p:cNvPr id="7" name="Picture 6"/>
          <p:cNvPicPr>
            <a:picLocks noChangeAspect="1"/>
          </p:cNvPicPr>
          <p:nvPr/>
        </p:nvPicPr>
        <p:blipFill>
          <a:blip r:embed="rId3"/>
          <a:stretch>
            <a:fillRect/>
          </a:stretch>
        </p:blipFill>
        <p:spPr>
          <a:xfrm>
            <a:off x="695797" y="2792353"/>
            <a:ext cx="6811971" cy="912346"/>
          </a:xfrm>
          <a:prstGeom prst="rect">
            <a:avLst/>
          </a:prstGeom>
          <a:ln>
            <a:solidFill>
              <a:schemeClr val="tx1"/>
            </a:solidFill>
          </a:ln>
        </p:spPr>
      </p:pic>
    </p:spTree>
    <p:extLst>
      <p:ext uri="{BB962C8B-B14F-4D97-AF65-F5344CB8AC3E}">
        <p14:creationId xmlns:p14="http://schemas.microsoft.com/office/powerpoint/2010/main" val="19827134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700" y="309756"/>
            <a:ext cx="7329292" cy="994172"/>
          </a:xfrm>
        </p:spPr>
        <p:txBody>
          <a:bodyPr>
            <a:normAutofit fontScale="90000"/>
          </a:bodyPr>
          <a:lstStyle/>
          <a:p>
            <a:pPr algn="ctr"/>
            <a:r>
              <a:rPr lang="en-US" dirty="0" smtClean="0">
                <a:latin typeface="+mn-lt"/>
              </a:rPr>
              <a:t>Unlink Studbook Animal from Husbandry Animal</a:t>
            </a:r>
            <a:endParaRPr lang="en-US" dirty="0">
              <a:latin typeface="+mn-lt"/>
            </a:endParaRPr>
          </a:p>
        </p:txBody>
      </p:sp>
      <p:pic>
        <p:nvPicPr>
          <p:cNvPr id="5" name="Picture 4"/>
          <p:cNvPicPr>
            <a:picLocks noChangeAspect="1"/>
          </p:cNvPicPr>
          <p:nvPr/>
        </p:nvPicPr>
        <p:blipFill rotWithShape="1">
          <a:blip r:embed="rId2"/>
          <a:srcRect l="1890" t="17471" b="14986"/>
          <a:stretch/>
        </p:blipFill>
        <p:spPr>
          <a:xfrm>
            <a:off x="1032356" y="1779328"/>
            <a:ext cx="7079288" cy="2071494"/>
          </a:xfrm>
          <a:prstGeom prst="rect">
            <a:avLst/>
          </a:prstGeom>
          <a:ln>
            <a:solidFill>
              <a:schemeClr val="tx1"/>
            </a:solidFill>
          </a:ln>
        </p:spPr>
      </p:pic>
      <p:sp>
        <p:nvSpPr>
          <p:cNvPr id="4" name="Rectangle 3"/>
          <p:cNvSpPr/>
          <p:nvPr/>
        </p:nvSpPr>
        <p:spPr>
          <a:xfrm>
            <a:off x="7066468" y="2153486"/>
            <a:ext cx="1045176" cy="2189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TextBox 5"/>
          <p:cNvSpPr txBox="1"/>
          <p:nvPr/>
        </p:nvSpPr>
        <p:spPr>
          <a:xfrm>
            <a:off x="687100" y="4024670"/>
            <a:ext cx="7999700" cy="1627369"/>
          </a:xfrm>
          <a:prstGeom prst="rect">
            <a:avLst/>
          </a:prstGeom>
          <a:noFill/>
        </p:spPr>
        <p:txBody>
          <a:bodyPr wrap="square" rtlCol="0">
            <a:spAutoFit/>
          </a:bodyPr>
          <a:lstStyle/>
          <a:p>
            <a:r>
              <a:rPr lang="en-US" sz="1425" dirty="0"/>
              <a:t>If you made a mistake while linking, you can unlink the studbook animal from the Husbandry animal by selecting Unlink from the action bar.</a:t>
            </a:r>
          </a:p>
          <a:p>
            <a:pPr marL="214313" indent="-214313">
              <a:buFont typeface="Arial" panose="020B0604020202020204" pitchFamily="34" charset="0"/>
              <a:buChar char="•"/>
            </a:pPr>
            <a:r>
              <a:rPr lang="en-US" sz="1425" dirty="0"/>
              <a:t>Unlinking a Husbandry animal will remove the institution records that are visible in the Animal Detail.</a:t>
            </a:r>
          </a:p>
          <a:p>
            <a:pPr marL="214313" indent="-214313">
              <a:buFont typeface="Arial" panose="020B0604020202020204" pitchFamily="34" charset="0"/>
              <a:buChar char="•"/>
            </a:pPr>
            <a:r>
              <a:rPr lang="en-US" sz="1425" dirty="0"/>
              <a:t>Any pending updates that have been accepted into the studbook records will remain in the studbook after unlinking.</a:t>
            </a:r>
          </a:p>
          <a:p>
            <a:pPr marL="214313" indent="-214313">
              <a:buFont typeface="Arial" panose="020B0604020202020204" pitchFamily="34" charset="0"/>
              <a:buChar char="•"/>
            </a:pPr>
            <a:r>
              <a:rPr lang="en-US" sz="1425" dirty="0"/>
              <a:t>The unlinked Husbandry animal will populate on the Suggested Animal List (if the taxonomy in Husbandry still matches the studbook taxonomy).</a:t>
            </a:r>
          </a:p>
        </p:txBody>
      </p:sp>
    </p:spTree>
    <p:extLst>
      <p:ext uri="{BB962C8B-B14F-4D97-AF65-F5344CB8AC3E}">
        <p14:creationId xmlns:p14="http://schemas.microsoft.com/office/powerpoint/2010/main" val="387002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4472535" y="1628426"/>
          <a:ext cx="4126205" cy="3370451"/>
        </p:xfrm>
        <a:graphic>
          <a:graphicData uri="http://schemas.openxmlformats.org/presentationml/2006/ole">
            <mc:AlternateContent xmlns:mc="http://schemas.openxmlformats.org/markup-compatibility/2006">
              <mc:Choice xmlns:v="urn:schemas-microsoft-com:vml" Requires="v">
                <p:oleObj spid="_x0000_s1053" r:id="rId4" imgW="3657600" imgH="2986920" progId="">
                  <p:embed/>
                </p:oleObj>
              </mc:Choice>
              <mc:Fallback>
                <p:oleObj r:id="rId4" imgW="3657600" imgH="2986920" progId="">
                  <p:embed/>
                  <p:pic>
                    <p:nvPicPr>
                      <p:cNvPr id="4" name="Object 3"/>
                      <p:cNvPicPr/>
                      <p:nvPr/>
                    </p:nvPicPr>
                    <p:blipFill>
                      <a:blip r:embed="rId5"/>
                      <a:stretch>
                        <a:fillRect/>
                      </a:stretch>
                    </p:blipFill>
                    <p:spPr>
                      <a:xfrm>
                        <a:off x="4472535" y="1628426"/>
                        <a:ext cx="4126205" cy="3370451"/>
                      </a:xfrm>
                      <a:prstGeom prst="rect">
                        <a:avLst/>
                      </a:prstGeom>
                      <a:ln>
                        <a:solidFill>
                          <a:schemeClr val="tx1"/>
                        </a:solidFill>
                      </a:ln>
                    </p:spPr>
                  </p:pic>
                </p:oleObj>
              </mc:Fallback>
            </mc:AlternateContent>
          </a:graphicData>
        </a:graphic>
      </p:graphicFrame>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0351" y="3568660"/>
            <a:ext cx="1883601" cy="1523096"/>
          </a:xfrm>
          <a:prstGeom prst="rect">
            <a:avLst/>
          </a:prstGeom>
        </p:spPr>
      </p:pic>
      <p:sp>
        <p:nvSpPr>
          <p:cNvPr id="9" name="TextBox 8"/>
          <p:cNvSpPr txBox="1"/>
          <p:nvPr/>
        </p:nvSpPr>
        <p:spPr>
          <a:xfrm>
            <a:off x="531768" y="1755222"/>
            <a:ext cx="3940767" cy="1200329"/>
          </a:xfrm>
          <a:prstGeom prst="rect">
            <a:avLst/>
          </a:prstGeom>
          <a:noFill/>
        </p:spPr>
        <p:txBody>
          <a:bodyPr wrap="square" rtlCol="0">
            <a:spAutoFit/>
          </a:bodyPr>
          <a:lstStyle/>
          <a:p>
            <a:pPr algn="ctr" defTabSz="685800" eaLnBrk="1" fontAlgn="auto" hangingPunct="1">
              <a:spcBef>
                <a:spcPts val="0"/>
              </a:spcBef>
              <a:spcAft>
                <a:spcPts val="0"/>
              </a:spcAft>
              <a:defRPr/>
            </a:pPr>
            <a:r>
              <a:rPr lang="en-MY" sz="2400" dirty="0" smtClean="0">
                <a:latin typeface="Karla" pitchFamily="2" charset="0"/>
                <a:ea typeface="Karla" pitchFamily="2" charset="0"/>
                <a:cs typeface="Lato Black" panose="020F0A02020204030203" pitchFamily="34" charset="0"/>
              </a:rPr>
              <a:t>Contact </a:t>
            </a:r>
            <a:r>
              <a:rPr lang="en-MY" sz="2400" dirty="0" smtClean="0">
                <a:latin typeface="Karla" pitchFamily="2" charset="0"/>
                <a:ea typeface="Karla" pitchFamily="2" charset="0"/>
                <a:cs typeface="Lato Black" panose="020F0A02020204030203" pitchFamily="34" charset="0"/>
                <a:hlinkClick r:id="rId7"/>
              </a:rPr>
              <a:t>Support@species360.org</a:t>
            </a:r>
            <a:r>
              <a:rPr lang="en-MY" sz="2400" dirty="0" smtClean="0">
                <a:latin typeface="Karla" pitchFamily="2" charset="0"/>
                <a:ea typeface="Karla" pitchFamily="2" charset="0"/>
                <a:cs typeface="Lato Black" panose="020F0A02020204030203" pitchFamily="34" charset="0"/>
              </a:rPr>
              <a:t> with any questions</a:t>
            </a:r>
            <a:endParaRPr lang="en-MY" sz="2400" dirty="0">
              <a:latin typeface="Karla" pitchFamily="2" charset="0"/>
              <a:ea typeface="Karla" pitchFamily="2" charset="0"/>
              <a:cs typeface="Lato Black" panose="020F0A02020204030203" pitchFamily="34" charset="0"/>
            </a:endParaRPr>
          </a:p>
        </p:txBody>
      </p:sp>
      <p:cxnSp>
        <p:nvCxnSpPr>
          <p:cNvPr id="11" name="Straight Connector 10"/>
          <p:cNvCxnSpPr/>
          <p:nvPr/>
        </p:nvCxnSpPr>
        <p:spPr>
          <a:xfrm flipV="1">
            <a:off x="531768" y="3313652"/>
            <a:ext cx="3687894" cy="25167"/>
          </a:xfrm>
          <a:prstGeom prst="line">
            <a:avLst/>
          </a:prstGeom>
          <a:ln w="19050">
            <a:solidFill>
              <a:srgbClr val="ADD136"/>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76027" y="5091756"/>
            <a:ext cx="3430747" cy="523220"/>
          </a:xfrm>
          <a:prstGeom prst="rect">
            <a:avLst/>
          </a:prstGeom>
          <a:noFill/>
        </p:spPr>
        <p:txBody>
          <a:bodyPr wrap="none" rtlCol="0">
            <a:spAutoFit/>
          </a:bodyPr>
          <a:lstStyle/>
          <a:p>
            <a:pPr defTabSz="685800" eaLnBrk="1" fontAlgn="auto" hangingPunct="1">
              <a:spcBef>
                <a:spcPts val="0"/>
              </a:spcBef>
              <a:spcAft>
                <a:spcPts val="0"/>
              </a:spcAft>
              <a:defRPr/>
            </a:pPr>
            <a:r>
              <a:rPr lang="en-US" sz="2800" dirty="0">
                <a:solidFill>
                  <a:sysClr val="windowText" lastClr="000000"/>
                </a:solidFill>
                <a:latin typeface="Karla" pitchFamily="2" charset="0"/>
                <a:ea typeface="Karla" pitchFamily="2" charset="0"/>
                <a:cs typeface="Lato Black" panose="020F0A02020204030203" pitchFamily="34" charset="0"/>
              </a:rPr>
              <a:t>www.Species360.org</a:t>
            </a:r>
            <a:endParaRPr lang="en-US" sz="2800" dirty="0">
              <a:solidFill>
                <a:sysClr val="windowText" lastClr="000000"/>
              </a:solidFill>
              <a:latin typeface="Karla" pitchFamily="2" charset="0"/>
              <a:ea typeface="Karla" pitchFamily="2" charset="0"/>
              <a:cs typeface="Lato Light" panose="020F0402020204030203" pitchFamily="34" charset="0"/>
            </a:endParaRPr>
          </a:p>
        </p:txBody>
      </p:sp>
      <p:sp>
        <p:nvSpPr>
          <p:cNvPr id="14" name="Slide Number Placeholder 13"/>
          <p:cNvSpPr>
            <a:spLocks noGrp="1"/>
          </p:cNvSpPr>
          <p:nvPr>
            <p:ph type="sldNum" sz="quarter" idx="12"/>
          </p:nvPr>
        </p:nvSpPr>
        <p:spPr/>
        <p:txBody>
          <a:bodyPr/>
          <a:lstStyle/>
          <a:p>
            <a:fld id="{D1A12E6A-C85A-496C-95D0-8B82A2649983}" type="slidenum">
              <a:rPr lang="en-US" smtClean="0"/>
              <a:t>39</a:t>
            </a:fld>
            <a:endParaRPr lang="en-US"/>
          </a:p>
        </p:txBody>
      </p:sp>
    </p:spTree>
    <p:extLst>
      <p:ext uri="{BB962C8B-B14F-4D97-AF65-F5344CB8AC3E}">
        <p14:creationId xmlns:p14="http://schemas.microsoft.com/office/powerpoint/2010/main" val="2685733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762" y="298514"/>
            <a:ext cx="7886700" cy="1325563"/>
          </a:xfrm>
        </p:spPr>
        <p:txBody>
          <a:bodyPr/>
          <a:lstStyle/>
          <a:p>
            <a:pPr algn="ctr"/>
            <a:r>
              <a:rPr lang="en-US" dirty="0" smtClean="0">
                <a:latin typeface="+mn-lt"/>
              </a:rPr>
              <a:t>Pending Updates After Migration</a:t>
            </a:r>
            <a:endParaRPr lang="en-US" dirty="0">
              <a:latin typeface="+mn-lt"/>
            </a:endParaRPr>
          </a:p>
        </p:txBody>
      </p:sp>
      <p:sp>
        <p:nvSpPr>
          <p:cNvPr id="4" name="TextBox 3"/>
          <p:cNvSpPr txBox="1"/>
          <p:nvPr/>
        </p:nvSpPr>
        <p:spPr>
          <a:xfrm>
            <a:off x="640762" y="1741021"/>
            <a:ext cx="8253822"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Only studbook animals that are linked to Husbandry animals will have pending updates. </a:t>
            </a:r>
          </a:p>
          <a:p>
            <a:endParaRPr lang="en-US" dirty="0" smtClean="0"/>
          </a:p>
          <a:p>
            <a:pPr marL="285750" indent="-285750">
              <a:buFont typeface="Arial" panose="020B0604020202020204" pitchFamily="34" charset="0"/>
              <a:buChar char="•"/>
            </a:pPr>
            <a:r>
              <a:rPr lang="en-US" dirty="0"/>
              <a:t>After initial migration, the number of pending updates reflects all of the differences between the studbook and linked Husbandry animals. </a:t>
            </a:r>
          </a:p>
          <a:p>
            <a:endParaRPr lang="en-US" dirty="0"/>
          </a:p>
          <a:p>
            <a:pPr marL="285750" indent="-285750">
              <a:buFont typeface="Arial" panose="020B0604020202020204" pitchFamily="34" charset="0"/>
              <a:buChar char="•"/>
            </a:pPr>
            <a:r>
              <a:rPr lang="en-US" dirty="0"/>
              <a:t>The system calculates pending updates for all animals of any status (living, dead, LTF, etc.).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As linked animals in the studbook are updated in Husbandry the total number of pending updates will change to reflect new updates.</a:t>
            </a:r>
          </a:p>
          <a:p>
            <a:endParaRPr lang="en-US" dirty="0"/>
          </a:p>
          <a:p>
            <a:endParaRPr lang="en-US" dirty="0" smtClean="0"/>
          </a:p>
          <a:p>
            <a:endParaRPr lang="en-US" dirty="0"/>
          </a:p>
          <a:p>
            <a:r>
              <a:rPr lang="en-US" dirty="0" smtClean="0"/>
              <a:t> </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4</a:t>
            </a:fld>
            <a:endParaRPr lang="en-US"/>
          </a:p>
        </p:txBody>
      </p:sp>
    </p:spTree>
    <p:extLst>
      <p:ext uri="{BB962C8B-B14F-4D97-AF65-F5344CB8AC3E}">
        <p14:creationId xmlns:p14="http://schemas.microsoft.com/office/powerpoint/2010/main" val="1000129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70228" y="261835"/>
            <a:ext cx="8358938" cy="994172"/>
          </a:xfrm>
        </p:spPr>
        <p:txBody>
          <a:bodyPr>
            <a:normAutofit fontScale="90000"/>
          </a:bodyPr>
          <a:lstStyle/>
          <a:p>
            <a:pPr algn="ctr"/>
            <a:r>
              <a:rPr lang="en-US" dirty="0" smtClean="0">
                <a:latin typeface="+mn-lt"/>
              </a:rPr>
              <a:t>Animal Record Types - Pending Updates</a:t>
            </a:r>
            <a:endParaRPr lang="en-US" dirty="0">
              <a:latin typeface="+mn-lt"/>
            </a:endParaRPr>
          </a:p>
        </p:txBody>
      </p:sp>
      <p:sp>
        <p:nvSpPr>
          <p:cNvPr id="9" name="Content Placeholder 8"/>
          <p:cNvSpPr>
            <a:spLocks noGrp="1"/>
          </p:cNvSpPr>
          <p:nvPr>
            <p:ph idx="1"/>
          </p:nvPr>
        </p:nvSpPr>
        <p:spPr>
          <a:xfrm>
            <a:off x="636814" y="1137451"/>
            <a:ext cx="8507186" cy="3850997"/>
          </a:xfrm>
        </p:spPr>
        <p:txBody>
          <a:bodyPr>
            <a:noAutofit/>
          </a:bodyPr>
          <a:lstStyle/>
          <a:p>
            <a:pPr marL="0" indent="0">
              <a:buNone/>
            </a:pPr>
            <a:r>
              <a:rPr lang="en-US" sz="1800" b="1" dirty="0" smtClean="0">
                <a:latin typeface="+mn-lt"/>
              </a:rPr>
              <a:t>Pending Updates </a:t>
            </a:r>
            <a:r>
              <a:rPr lang="en-US" sz="1800" b="1" dirty="0">
                <a:solidFill>
                  <a:srgbClr val="EAA33A"/>
                </a:solidFill>
                <a:latin typeface="+mn-lt"/>
              </a:rPr>
              <a:t>Do</a:t>
            </a:r>
            <a:r>
              <a:rPr lang="en-US" sz="1800" b="1" dirty="0" smtClean="0">
                <a:solidFill>
                  <a:srgbClr val="EAA33A"/>
                </a:solidFill>
                <a:latin typeface="+mn-lt"/>
              </a:rPr>
              <a:t> </a:t>
            </a:r>
            <a:r>
              <a:rPr lang="en-US" sz="1800" b="1" dirty="0">
                <a:latin typeface="+mn-lt"/>
              </a:rPr>
              <a:t>populate for the following record types:</a:t>
            </a:r>
            <a:endParaRPr lang="en-US" sz="1800" dirty="0">
              <a:latin typeface="+mn-lt"/>
            </a:endParaRPr>
          </a:p>
          <a:p>
            <a:r>
              <a:rPr lang="en-US" sz="1800" dirty="0">
                <a:latin typeface="+mn-lt"/>
              </a:rPr>
              <a:t>Transactions</a:t>
            </a:r>
          </a:p>
          <a:p>
            <a:r>
              <a:rPr lang="en-US" sz="1800" dirty="0">
                <a:latin typeface="+mn-lt"/>
              </a:rPr>
              <a:t>Parent</a:t>
            </a:r>
          </a:p>
          <a:p>
            <a:r>
              <a:rPr lang="en-US" sz="1800" dirty="0">
                <a:latin typeface="+mn-lt"/>
              </a:rPr>
              <a:t>Taxonomy</a:t>
            </a:r>
          </a:p>
          <a:p>
            <a:r>
              <a:rPr lang="en-US" sz="1800" dirty="0">
                <a:latin typeface="+mn-lt"/>
              </a:rPr>
              <a:t>Sex</a:t>
            </a:r>
          </a:p>
          <a:p>
            <a:r>
              <a:rPr lang="en-US" sz="1800" dirty="0" smtClean="0">
                <a:latin typeface="+mn-lt"/>
              </a:rPr>
              <a:t>Contraception (from Husbandry module not Medical module)</a:t>
            </a:r>
            <a:endParaRPr lang="en-US" sz="1800" dirty="0">
              <a:latin typeface="+mn-lt"/>
            </a:endParaRPr>
          </a:p>
          <a:p>
            <a:r>
              <a:rPr lang="en-US" sz="1800" dirty="0">
                <a:latin typeface="+mn-lt"/>
              </a:rPr>
              <a:t>Rearing</a:t>
            </a:r>
          </a:p>
          <a:p>
            <a:r>
              <a:rPr lang="en-US" sz="1800" dirty="0">
                <a:latin typeface="+mn-lt"/>
              </a:rPr>
              <a:t>Transactions</a:t>
            </a:r>
          </a:p>
          <a:p>
            <a:pPr marL="0" indent="0">
              <a:buNone/>
            </a:pPr>
            <a:endParaRPr lang="en-US" sz="1800" b="1" dirty="0">
              <a:latin typeface="+mn-lt"/>
            </a:endParaRPr>
          </a:p>
          <a:p>
            <a:pPr marL="0" indent="0">
              <a:buNone/>
            </a:pPr>
            <a:r>
              <a:rPr lang="en-US" sz="1800" b="1" dirty="0" smtClean="0">
                <a:latin typeface="+mn-lt"/>
              </a:rPr>
              <a:t>Pending Updates </a:t>
            </a:r>
            <a:r>
              <a:rPr lang="en-US" sz="1800" b="1" dirty="0">
                <a:solidFill>
                  <a:srgbClr val="EAA33A"/>
                </a:solidFill>
                <a:latin typeface="+mn-lt"/>
              </a:rPr>
              <a:t>Do Not </a:t>
            </a:r>
            <a:r>
              <a:rPr lang="en-US" sz="1800" b="1" dirty="0">
                <a:latin typeface="+mn-lt"/>
              </a:rPr>
              <a:t>populate for the following record types:</a:t>
            </a:r>
          </a:p>
          <a:p>
            <a:r>
              <a:rPr lang="en-US" sz="1800" dirty="0" smtClean="0">
                <a:latin typeface="+mn-lt"/>
              </a:rPr>
              <a:t>Identifiers </a:t>
            </a:r>
          </a:p>
          <a:p>
            <a:r>
              <a:rPr lang="en-US" sz="1800" dirty="0">
                <a:latin typeface="+mn-lt"/>
              </a:rPr>
              <a:t>UDFs</a:t>
            </a:r>
          </a:p>
          <a:p>
            <a:r>
              <a:rPr lang="en-US" sz="1800" dirty="0" smtClean="0">
                <a:latin typeface="+mn-lt"/>
              </a:rPr>
              <a:t>Animal Notes</a:t>
            </a:r>
          </a:p>
          <a:p>
            <a:r>
              <a:rPr lang="en-US" sz="1800" dirty="0" smtClean="0">
                <a:latin typeface="+mn-lt"/>
              </a:rPr>
              <a:t>Death Information (in death event)</a:t>
            </a:r>
            <a:endParaRPr lang="en-US" sz="1800" dirty="0">
              <a:latin typeface="+mn-lt"/>
            </a:endParaRPr>
          </a:p>
          <a:p>
            <a:pPr lvl="1"/>
            <a:endParaRPr lang="en-US" sz="1800" dirty="0">
              <a:latin typeface="+mn-lt"/>
            </a:endParaRPr>
          </a:p>
          <a:p>
            <a:pPr marL="0" indent="0">
              <a:buNone/>
            </a:pPr>
            <a:endParaRPr lang="en-US" sz="1800" dirty="0">
              <a:latin typeface="+mn-lt"/>
            </a:endParaRPr>
          </a:p>
          <a:p>
            <a:pPr marL="685800" lvl="2" indent="0">
              <a:buNone/>
            </a:pPr>
            <a:endParaRPr lang="en-US" sz="1800" dirty="0">
              <a:latin typeface="+mn-lt"/>
            </a:endParaRPr>
          </a:p>
          <a:p>
            <a:pPr lvl="1"/>
            <a:endParaRPr lang="en-US" sz="1800" b="1" dirty="0">
              <a:solidFill>
                <a:schemeClr val="accent1"/>
              </a:solidFill>
              <a:latin typeface="+mn-lt"/>
            </a:endParaRPr>
          </a:p>
        </p:txBody>
      </p:sp>
      <p:sp>
        <p:nvSpPr>
          <p:cNvPr id="2" name="Slide Number Placeholder 1"/>
          <p:cNvSpPr>
            <a:spLocks noGrp="1"/>
          </p:cNvSpPr>
          <p:nvPr>
            <p:ph type="sldNum" sz="quarter" idx="12"/>
          </p:nvPr>
        </p:nvSpPr>
        <p:spPr/>
        <p:txBody>
          <a:bodyPr/>
          <a:lstStyle/>
          <a:p>
            <a:fld id="{D1A12E6A-C85A-496C-95D0-8B82A2649983}" type="slidenum">
              <a:rPr lang="en-US" smtClean="0"/>
              <a:t>5</a:t>
            </a:fld>
            <a:endParaRPr lang="en-US"/>
          </a:p>
        </p:txBody>
      </p:sp>
    </p:spTree>
    <p:extLst>
      <p:ext uri="{BB962C8B-B14F-4D97-AF65-F5344CB8AC3E}">
        <p14:creationId xmlns:p14="http://schemas.microsoft.com/office/powerpoint/2010/main" val="39726463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1203"/>
            <a:ext cx="7886700" cy="994172"/>
          </a:xfrm>
        </p:spPr>
        <p:txBody>
          <a:bodyPr>
            <a:normAutofit/>
          </a:bodyPr>
          <a:lstStyle/>
          <a:p>
            <a:pPr algn="ctr"/>
            <a:r>
              <a:rPr lang="en-US" b="1" dirty="0" smtClean="0">
                <a:latin typeface="+mj-lt"/>
              </a:rPr>
              <a:t>Husbandry Data Conventions </a:t>
            </a:r>
            <a:endParaRPr lang="en-US" b="1" dirty="0">
              <a:latin typeface="+mj-lt"/>
            </a:endParaRPr>
          </a:p>
        </p:txBody>
      </p:sp>
      <p:sp>
        <p:nvSpPr>
          <p:cNvPr id="3" name="Content Placeholder 2"/>
          <p:cNvSpPr>
            <a:spLocks noGrp="1"/>
          </p:cNvSpPr>
          <p:nvPr>
            <p:ph idx="1"/>
          </p:nvPr>
        </p:nvSpPr>
        <p:spPr>
          <a:xfrm>
            <a:off x="313899" y="1630788"/>
            <a:ext cx="8516202" cy="3980436"/>
          </a:xfrm>
        </p:spPr>
        <p:txBody>
          <a:bodyPr>
            <a:normAutofit fontScale="77500" lnSpcReduction="20000"/>
          </a:bodyPr>
          <a:lstStyle/>
          <a:p>
            <a:r>
              <a:rPr lang="en-US" dirty="0" smtClean="0">
                <a:latin typeface="+mn-lt"/>
              </a:rPr>
              <a:t>Husbandry institutions may have different conventions on how they enter records into ZIMS.</a:t>
            </a:r>
          </a:p>
          <a:p>
            <a:pPr lvl="1"/>
            <a:r>
              <a:rPr lang="en-US" dirty="0" smtClean="0">
                <a:latin typeface="+mn-lt"/>
              </a:rPr>
              <a:t>Species360 provides documentation and training on best practices but data entry may vary.</a:t>
            </a:r>
          </a:p>
          <a:p>
            <a:pPr lvl="1"/>
            <a:r>
              <a:rPr lang="en-US" dirty="0" smtClean="0">
                <a:latin typeface="+mn-lt"/>
              </a:rPr>
              <a:t>Examples of data entry differences that may impact studbook data when accepting it into the studbook: Conventions on animals hatched/born on the same day, transfer date recordings, recording animals in groups vs. individuals.</a:t>
            </a:r>
            <a:endParaRPr lang="en-US" dirty="0">
              <a:latin typeface="+mn-lt"/>
            </a:endParaRPr>
          </a:p>
          <a:p>
            <a:endParaRPr lang="en-US" dirty="0">
              <a:latin typeface="+mn-lt"/>
            </a:endParaRPr>
          </a:p>
          <a:p>
            <a:r>
              <a:rPr lang="en-US" dirty="0" smtClean="0">
                <a:latin typeface="+mn-lt"/>
              </a:rPr>
              <a:t>Just like when adding animals to your legacy studbook, it is important to review the data being entered into the studbook. </a:t>
            </a:r>
          </a:p>
          <a:p>
            <a:pPr lvl="1"/>
            <a:r>
              <a:rPr lang="en-US" dirty="0" smtClean="0">
                <a:latin typeface="+mn-lt"/>
              </a:rPr>
              <a:t>If you have questions about the animal or the data entered, contact the institution.</a:t>
            </a:r>
          </a:p>
          <a:p>
            <a:pPr lvl="1"/>
            <a:r>
              <a:rPr lang="en-US" dirty="0" smtClean="0">
                <a:latin typeface="+mn-lt"/>
              </a:rPr>
              <a:t>If you have questions about data entry practices in ZIMS, contact Species360 support.</a:t>
            </a:r>
            <a:endParaRPr lang="en-US" dirty="0">
              <a:latin typeface="+mn-lt"/>
            </a:endParaRPr>
          </a:p>
        </p:txBody>
      </p:sp>
    </p:spTree>
    <p:extLst>
      <p:ext uri="{BB962C8B-B14F-4D97-AF65-F5344CB8AC3E}">
        <p14:creationId xmlns:p14="http://schemas.microsoft.com/office/powerpoint/2010/main" val="3842120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Pending Updates Navigation</a:t>
            </a:r>
            <a:endParaRPr lang="en-US" dirty="0"/>
          </a:p>
        </p:txBody>
      </p:sp>
      <p:sp>
        <p:nvSpPr>
          <p:cNvPr id="4" name="TextBox 3"/>
          <p:cNvSpPr txBox="1"/>
          <p:nvPr/>
        </p:nvSpPr>
        <p:spPr>
          <a:xfrm>
            <a:off x="427815" y="5115966"/>
            <a:ext cx="8205260" cy="36933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Pending Updates List can be accessed from the dashboard or left hand navigation</a:t>
            </a:r>
            <a:endParaRPr lang="en-US" dirty="0"/>
          </a:p>
        </p:txBody>
      </p:sp>
      <p:pic>
        <p:nvPicPr>
          <p:cNvPr id="5" name="Picture 4"/>
          <p:cNvPicPr>
            <a:picLocks noChangeAspect="1"/>
          </p:cNvPicPr>
          <p:nvPr/>
        </p:nvPicPr>
        <p:blipFill>
          <a:blip r:embed="rId2"/>
          <a:stretch>
            <a:fillRect/>
          </a:stretch>
        </p:blipFill>
        <p:spPr>
          <a:xfrm>
            <a:off x="521896" y="2101302"/>
            <a:ext cx="6130254" cy="2193041"/>
          </a:xfrm>
          <a:prstGeom prst="rect">
            <a:avLst/>
          </a:prstGeom>
          <a:ln>
            <a:solidFill>
              <a:schemeClr val="tx1"/>
            </a:solidFill>
          </a:ln>
        </p:spPr>
      </p:pic>
      <p:pic>
        <p:nvPicPr>
          <p:cNvPr id="2" name="Picture 1"/>
          <p:cNvPicPr>
            <a:picLocks noChangeAspect="1"/>
          </p:cNvPicPr>
          <p:nvPr/>
        </p:nvPicPr>
        <p:blipFill rotWithShape="1">
          <a:blip r:embed="rId3"/>
          <a:srcRect l="10061" r="1"/>
          <a:stretch/>
        </p:blipFill>
        <p:spPr>
          <a:xfrm>
            <a:off x="7248587" y="1515871"/>
            <a:ext cx="546263" cy="3363902"/>
          </a:xfrm>
          <a:prstGeom prst="rect">
            <a:avLst/>
          </a:prstGeom>
        </p:spPr>
      </p:pic>
      <p:sp>
        <p:nvSpPr>
          <p:cNvPr id="6" name="Rectangle 5"/>
          <p:cNvSpPr/>
          <p:nvPr/>
        </p:nvSpPr>
        <p:spPr>
          <a:xfrm>
            <a:off x="7224366" y="3578877"/>
            <a:ext cx="575284" cy="5692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7</a:t>
            </a:fld>
            <a:endParaRPr lang="en-US"/>
          </a:p>
        </p:txBody>
      </p:sp>
    </p:spTree>
    <p:extLst>
      <p:ext uri="{BB962C8B-B14F-4D97-AF65-F5344CB8AC3E}">
        <p14:creationId xmlns:p14="http://schemas.microsoft.com/office/powerpoint/2010/main" val="3934295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Pending Update List </a:t>
            </a:r>
            <a:endParaRPr lang="en-US" dirty="0"/>
          </a:p>
        </p:txBody>
      </p:sp>
      <p:pic>
        <p:nvPicPr>
          <p:cNvPr id="5" name="Picture 4"/>
          <p:cNvPicPr>
            <a:picLocks noChangeAspect="1"/>
          </p:cNvPicPr>
          <p:nvPr/>
        </p:nvPicPr>
        <p:blipFill rotWithShape="1">
          <a:blip r:embed="rId2"/>
          <a:srcRect t="7347" b="3768"/>
          <a:stretch/>
        </p:blipFill>
        <p:spPr>
          <a:xfrm>
            <a:off x="794279" y="1616853"/>
            <a:ext cx="7555442" cy="3936988"/>
          </a:xfrm>
          <a:prstGeom prst="rect">
            <a:avLst/>
          </a:prstGeom>
          <a:ln w="19050">
            <a:solidFill>
              <a:schemeClr val="tx1"/>
            </a:solidFill>
          </a:ln>
        </p:spPr>
      </p:pic>
      <p:sp>
        <p:nvSpPr>
          <p:cNvPr id="6" name="Rectangle 5"/>
          <p:cNvSpPr/>
          <p:nvPr/>
        </p:nvSpPr>
        <p:spPr>
          <a:xfrm>
            <a:off x="1288714" y="2632197"/>
            <a:ext cx="3486150" cy="292164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w="57150">
                <a:solidFill>
                  <a:srgbClr val="FF0000"/>
                </a:solidFill>
              </a:ln>
              <a:noFill/>
            </a:endParaRPr>
          </a:p>
        </p:txBody>
      </p:sp>
      <p:sp>
        <p:nvSpPr>
          <p:cNvPr id="7" name="TextBox 6"/>
          <p:cNvSpPr txBox="1"/>
          <p:nvPr/>
        </p:nvSpPr>
        <p:spPr>
          <a:xfrm>
            <a:off x="4415398" y="2900266"/>
            <a:ext cx="4298852" cy="1938992"/>
          </a:xfrm>
          <a:prstGeom prst="rect">
            <a:avLst/>
          </a:prstGeom>
          <a:solidFill>
            <a:schemeClr val="accent1">
              <a:lumMod val="20000"/>
              <a:lumOff val="80000"/>
            </a:schemeClr>
          </a:solidFill>
          <a:ln>
            <a:solidFill>
              <a:schemeClr val="tx1"/>
            </a:solidFill>
          </a:ln>
        </p:spPr>
        <p:txBody>
          <a:bodyPr wrap="square" rtlCol="0">
            <a:spAutoFit/>
          </a:bodyPr>
          <a:lstStyle/>
          <a:p>
            <a:pPr marL="160735" indent="-160735">
              <a:buFont typeface="Arial" panose="020B0604020202020204" pitchFamily="34" charset="0"/>
              <a:buChar char="•"/>
            </a:pPr>
            <a:r>
              <a:rPr lang="en-US" sz="1500" dirty="0" smtClean="0">
                <a:ea typeface="Karla" pitchFamily="2" charset="0"/>
              </a:rPr>
              <a:t>Total count of pending update count will </a:t>
            </a:r>
            <a:r>
              <a:rPr lang="en-US" sz="1500" dirty="0">
                <a:ea typeface="Karla" pitchFamily="2" charset="0"/>
              </a:rPr>
              <a:t>display for each animal in the </a:t>
            </a:r>
            <a:r>
              <a:rPr lang="en-US" sz="1500" dirty="0" smtClean="0">
                <a:ea typeface="Karla" pitchFamily="2" charset="0"/>
              </a:rPr>
              <a:t>list.</a:t>
            </a:r>
            <a:endParaRPr lang="en-US" sz="1500" dirty="0">
              <a:ea typeface="Karla" pitchFamily="2" charset="0"/>
            </a:endParaRPr>
          </a:p>
          <a:p>
            <a:pPr marL="160735" indent="-160735">
              <a:buFont typeface="Arial" panose="020B0604020202020204" pitchFamily="34" charset="0"/>
              <a:buChar char="•"/>
            </a:pPr>
            <a:r>
              <a:rPr lang="en-US" sz="1500" dirty="0">
                <a:ea typeface="Karla" pitchFamily="2" charset="0"/>
              </a:rPr>
              <a:t>The total count is followed by a breakdown of each update by record </a:t>
            </a:r>
            <a:r>
              <a:rPr lang="en-US" sz="1500" dirty="0" smtClean="0">
                <a:ea typeface="Karla" pitchFamily="2" charset="0"/>
              </a:rPr>
              <a:t>type.</a:t>
            </a:r>
            <a:endParaRPr lang="en-US" sz="1500" dirty="0">
              <a:ea typeface="Karla" pitchFamily="2" charset="0"/>
            </a:endParaRPr>
          </a:p>
          <a:p>
            <a:pPr marL="160735" indent="-160735">
              <a:buFont typeface="Arial" panose="020B0604020202020204" pitchFamily="34" charset="0"/>
              <a:buChar char="•"/>
            </a:pPr>
            <a:r>
              <a:rPr lang="en-US" sz="1500" dirty="0">
                <a:ea typeface="Karla" pitchFamily="2" charset="0"/>
              </a:rPr>
              <a:t>User can navigate to animal detail to see more information about the pending update and take action (accept/reject) the record (select Studbook ID</a:t>
            </a:r>
            <a:r>
              <a:rPr lang="en-US" sz="1500" dirty="0" smtClean="0">
                <a:ea typeface="Karla" pitchFamily="2" charset="0"/>
              </a:rPr>
              <a:t>).</a:t>
            </a:r>
            <a:endParaRPr lang="en-US" sz="1500" dirty="0">
              <a:ea typeface="Karla" pitchFamily="2" charset="0"/>
            </a:endParaRPr>
          </a:p>
        </p:txBody>
      </p:sp>
      <p:sp>
        <p:nvSpPr>
          <p:cNvPr id="3" name="Slide Number Placeholder 2"/>
          <p:cNvSpPr>
            <a:spLocks noGrp="1"/>
          </p:cNvSpPr>
          <p:nvPr>
            <p:ph type="sldNum" sz="quarter" idx="12"/>
          </p:nvPr>
        </p:nvSpPr>
        <p:spPr/>
        <p:txBody>
          <a:bodyPr/>
          <a:lstStyle/>
          <a:p>
            <a:fld id="{D1A12E6A-C85A-496C-95D0-8B82A2649983}" type="slidenum">
              <a:rPr lang="en-US" smtClean="0"/>
              <a:t>8</a:t>
            </a:fld>
            <a:endParaRPr lang="en-US"/>
          </a:p>
        </p:txBody>
      </p:sp>
    </p:spTree>
    <p:extLst>
      <p:ext uri="{BB962C8B-B14F-4D97-AF65-F5344CB8AC3E}">
        <p14:creationId xmlns:p14="http://schemas.microsoft.com/office/powerpoint/2010/main" val="7792454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Pending Update List </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rotWithShape="1">
          <a:blip r:embed="rId2"/>
          <a:srcRect t="5879" b="3769"/>
          <a:stretch/>
        </p:blipFill>
        <p:spPr>
          <a:xfrm>
            <a:off x="628650" y="1786839"/>
            <a:ext cx="7864279" cy="4165547"/>
          </a:xfrm>
          <a:prstGeom prst="rect">
            <a:avLst/>
          </a:prstGeom>
          <a:ln w="19050">
            <a:solidFill>
              <a:schemeClr val="tx1"/>
            </a:solidFill>
          </a:ln>
        </p:spPr>
      </p:pic>
      <p:sp>
        <p:nvSpPr>
          <p:cNvPr id="6" name="Rectangle 5"/>
          <p:cNvSpPr/>
          <p:nvPr/>
        </p:nvSpPr>
        <p:spPr>
          <a:xfrm>
            <a:off x="1128443" y="2468849"/>
            <a:ext cx="3540447" cy="2925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w="57150">
                <a:solidFill>
                  <a:srgbClr val="FF0000"/>
                </a:solidFill>
              </a:ln>
              <a:noFill/>
            </a:endParaRPr>
          </a:p>
        </p:txBody>
      </p:sp>
      <p:sp>
        <p:nvSpPr>
          <p:cNvPr id="7" name="TextBox 6"/>
          <p:cNvSpPr txBox="1"/>
          <p:nvPr/>
        </p:nvSpPr>
        <p:spPr>
          <a:xfrm>
            <a:off x="2696537" y="3669451"/>
            <a:ext cx="5469808" cy="715581"/>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ea typeface="Karla" pitchFamily="2" charset="0"/>
              </a:rPr>
              <a:t>User can filter the list just like the animal </a:t>
            </a:r>
            <a:r>
              <a:rPr lang="en-US" sz="1350" dirty="0" smtClean="0">
                <a:ea typeface="Karla" pitchFamily="2" charset="0"/>
              </a:rPr>
              <a:t>list</a:t>
            </a:r>
            <a:r>
              <a:rPr lang="en-US" sz="1350" dirty="0">
                <a:ea typeface="Karla" pitchFamily="2" charset="0"/>
              </a:rPr>
              <a:t> </a:t>
            </a:r>
            <a:r>
              <a:rPr lang="en-US" sz="1350" dirty="0" smtClean="0">
                <a:ea typeface="Karla" pitchFamily="2" charset="0"/>
              </a:rPr>
              <a:t>and  </a:t>
            </a:r>
            <a:r>
              <a:rPr lang="en-US" sz="1350" dirty="0">
                <a:ea typeface="Karla" pitchFamily="2" charset="0"/>
              </a:rPr>
              <a:t>also toggle buttons that allow the user  to search for specific pending update </a:t>
            </a:r>
            <a:r>
              <a:rPr lang="en-US" sz="1350" dirty="0" smtClean="0">
                <a:ea typeface="Karla" pitchFamily="2" charset="0"/>
              </a:rPr>
              <a:t>types</a:t>
            </a:r>
          </a:p>
          <a:p>
            <a:pPr marL="417910" lvl="1" indent="-160735">
              <a:buFont typeface="Arial" panose="020B0604020202020204" pitchFamily="34" charset="0"/>
              <a:buChar char="•"/>
            </a:pPr>
            <a:r>
              <a:rPr lang="en-US" sz="1350" dirty="0" smtClean="0">
                <a:ea typeface="Karla" pitchFamily="2" charset="0"/>
              </a:rPr>
              <a:t>User can select one or more of these toggle buttons</a:t>
            </a:r>
            <a:endParaRPr lang="en-US" sz="1350" dirty="0">
              <a:ea typeface="Karla" pitchFamily="2" charset="0"/>
            </a:endParaRPr>
          </a:p>
        </p:txBody>
      </p:sp>
      <p:cxnSp>
        <p:nvCxnSpPr>
          <p:cNvPr id="8" name="Straight Arrow Connector 7"/>
          <p:cNvCxnSpPr/>
          <p:nvPr/>
        </p:nvCxnSpPr>
        <p:spPr>
          <a:xfrm flipV="1">
            <a:off x="5840584" y="2379862"/>
            <a:ext cx="2325761" cy="113446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534646" y="3113269"/>
            <a:ext cx="378266" cy="48871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1A12E6A-C85A-496C-95D0-8B82A2649983}" type="slidenum">
              <a:rPr lang="en-US" smtClean="0"/>
              <a:t>9</a:t>
            </a:fld>
            <a:endParaRPr lang="en-US"/>
          </a:p>
        </p:txBody>
      </p:sp>
    </p:spTree>
    <p:extLst>
      <p:ext uri="{BB962C8B-B14F-4D97-AF65-F5344CB8AC3E}">
        <p14:creationId xmlns:p14="http://schemas.microsoft.com/office/powerpoint/2010/main" val="9921924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Language xmlns="00558959-21e2-49b6-8bc1-d46e8fb3ce16">EN</Language>
    <Module xmlns="00558959-21e2-49b6-8bc1-d46e8fb3ce16">3000</Module>
    <Review xmlns="00558959-21e2-49b6-8bc1-d46e8fb3ce16">Done</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Content_x0020_Last_x0020_Updated_x0020_on_x003a_ xmlns="00558959-21e2-49b6-8bc1-d46e8fb3ce16">Jan 2019</Content_x0020_Last_x0020_Updated_x0020_on_x003a_>
    <Permalink xmlns="00558959-21e2-49b6-8bc1-d46e8fb3ce16">
      <Url xsi:nil="true"/>
      <Description xsi:nil="true"/>
    </Perma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6C1DF8-B573-4F54-9B76-E27374A2D074}"/>
</file>

<file path=customXml/itemProps2.xml><?xml version="1.0" encoding="utf-8"?>
<ds:datastoreItem xmlns:ds="http://schemas.openxmlformats.org/officeDocument/2006/customXml" ds:itemID="{E4E090F3-2C69-4377-AE93-5D25D80650B1}"/>
</file>

<file path=customXml/itemProps3.xml><?xml version="1.0" encoding="utf-8"?>
<ds:datastoreItem xmlns:ds="http://schemas.openxmlformats.org/officeDocument/2006/customXml" ds:itemID="{5414AF0D-D22C-4CE1-B589-7211D32F71D8}"/>
</file>

<file path=docProps/app.xml><?xml version="1.0" encoding="utf-8"?>
<Properties xmlns="http://schemas.openxmlformats.org/officeDocument/2006/extended-properties" xmlns:vt="http://schemas.openxmlformats.org/officeDocument/2006/docPropsVTypes">
  <Template/>
  <TotalTime>4134</TotalTime>
  <Words>3173</Words>
  <Application>Microsoft Office PowerPoint</Application>
  <PresentationFormat>On-screen Show (4:3)</PresentationFormat>
  <Paragraphs>302</Paragraphs>
  <Slides>39</Slides>
  <Notes>5</Notes>
  <HiddenSlides>0</HiddenSlides>
  <MMClips>0</MMClips>
  <ScaleCrop>false</ScaleCrop>
  <HeadingPairs>
    <vt:vector size="8" baseType="variant">
      <vt:variant>
        <vt:lpstr>Fonts Used</vt:lpstr>
      </vt:variant>
      <vt:variant>
        <vt:i4>7</vt:i4>
      </vt:variant>
      <vt:variant>
        <vt:lpstr>Theme</vt:lpstr>
      </vt:variant>
      <vt:variant>
        <vt:i4>16</vt:i4>
      </vt:variant>
      <vt:variant>
        <vt:lpstr>Embedded OLE Servers</vt:lpstr>
      </vt:variant>
      <vt:variant>
        <vt:i4>0</vt:i4>
      </vt:variant>
      <vt:variant>
        <vt:lpstr>Slide Titles</vt:lpstr>
      </vt:variant>
      <vt:variant>
        <vt:i4>39</vt:i4>
      </vt:variant>
    </vt:vector>
  </HeadingPairs>
  <TitlesOfParts>
    <vt:vector size="62" baseType="lpstr">
      <vt:lpstr>Arial</vt:lpstr>
      <vt:lpstr>Calibri</vt:lpstr>
      <vt:lpstr>Calibri Light</vt:lpstr>
      <vt:lpstr>Karla</vt:lpstr>
      <vt:lpstr>Lato Black</vt:lpstr>
      <vt:lpstr>Lato Light</vt:lpstr>
      <vt:lpstr>Wingdings</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Studbook Pending Updates </vt:lpstr>
      <vt:lpstr>Pending Updates</vt:lpstr>
      <vt:lpstr>Pending Updates After Migration</vt:lpstr>
      <vt:lpstr>Pending Updates After Migration</vt:lpstr>
      <vt:lpstr>Animal Record Types - Pending Updates</vt:lpstr>
      <vt:lpstr>Husbandry Data Conventions </vt:lpstr>
      <vt:lpstr>Pending Updates Navigation</vt:lpstr>
      <vt:lpstr>Pending Update List </vt:lpstr>
      <vt:lpstr>Pending Update List </vt:lpstr>
      <vt:lpstr>Pending Update List </vt:lpstr>
      <vt:lpstr>Pending Update List </vt:lpstr>
      <vt:lpstr>Pending Update List </vt:lpstr>
      <vt:lpstr>Accepting/Rejecting Pending Updates</vt:lpstr>
      <vt:lpstr>Accept with Edits vs. Accept</vt:lpstr>
      <vt:lpstr>Accepting/Rejecting Parent Updates</vt:lpstr>
      <vt:lpstr>Animal Detail – Accept All</vt:lpstr>
      <vt:lpstr>Accept/Reject Institutional Record</vt:lpstr>
      <vt:lpstr>Reject Institutional Record </vt:lpstr>
      <vt:lpstr>Match Conflicts</vt:lpstr>
      <vt:lpstr>Pending Update Rules - Transactions</vt:lpstr>
      <vt:lpstr>Recapture vs. Retrieval of Missing</vt:lpstr>
      <vt:lpstr>Transactions in Husbandry that  Cannot be Accepted</vt:lpstr>
      <vt:lpstr>Private Collection Animals  Pending Updates</vt:lpstr>
      <vt:lpstr>Pending Update Rules – Taxonomy</vt:lpstr>
      <vt:lpstr>Identifiers Auto Populate</vt:lpstr>
      <vt:lpstr>Pending Update Rules - Parents</vt:lpstr>
      <vt:lpstr>1.Some Rules: System Predicts Link to Studbook Animal</vt:lpstr>
      <vt:lpstr>2. System Predicts Wild Parent</vt:lpstr>
      <vt:lpstr>3. System Predicts UND Parent</vt:lpstr>
      <vt:lpstr>4. System Predicts Linked Parent</vt:lpstr>
      <vt:lpstr>5. System Predicts Non-ZIMS Animal – No Match</vt:lpstr>
      <vt:lpstr>6. System Predicts Non-ZIMS  Animal – Match</vt:lpstr>
      <vt:lpstr>7. System Predicts Animal on Suggested  Animal List (Local or Global) with a Link </vt:lpstr>
      <vt:lpstr>7. System Predicts Animal on Suggested  Animal List (Local or Global) with a Link Continued</vt:lpstr>
      <vt:lpstr> 8. System Predicts Animal on Suggested  Animal List (Local or Global) without Link</vt:lpstr>
      <vt:lpstr> 9. System Predicts Invalid Taxon</vt:lpstr>
      <vt:lpstr>Animals Not Getting Pending Updates</vt:lpstr>
      <vt:lpstr>Unlink Studbook Animal from Husbandry Animal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HP</cp:lastModifiedBy>
  <cp:revision>61</cp:revision>
  <dcterms:created xsi:type="dcterms:W3CDTF">2016-07-26T18:48:10Z</dcterms:created>
  <dcterms:modified xsi:type="dcterms:W3CDTF">2020-05-21T13:25:11Z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Order">
    <vt:r8>330800</vt:r8>
  </property>
  <property fmtid="{D5CDD505-2E9C-101B-9397-08002B2CF9AE}" pid="4" name="Updated on?">
    <vt:lpwstr>05/04/2018</vt:lpwstr>
  </property>
</Properties>
</file>