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1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2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3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4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4" r:id="rId5"/>
    <p:sldMasterId id="2147483704" r:id="rId6"/>
    <p:sldMasterId id="2147483714" r:id="rId7"/>
    <p:sldMasterId id="2147483724" r:id="rId8"/>
    <p:sldMasterId id="2147483734" r:id="rId9"/>
    <p:sldMasterId id="2147483744" r:id="rId10"/>
    <p:sldMasterId id="2147483764" r:id="rId11"/>
    <p:sldMasterId id="2147483754" r:id="rId12"/>
    <p:sldMasterId id="2147483774" r:id="rId13"/>
    <p:sldMasterId id="2147483784" r:id="rId14"/>
    <p:sldMasterId id="2147483794" r:id="rId15"/>
    <p:sldMasterId id="2147483814" r:id="rId16"/>
    <p:sldMasterId id="2147483804" r:id="rId17"/>
    <p:sldMasterId id="2147483834" r:id="rId18"/>
    <p:sldMasterId id="2147483824" r:id="rId19"/>
  </p:sldMasterIdLst>
  <p:notesMasterIdLst>
    <p:notesMasterId r:id="rId35"/>
  </p:notesMasterIdLst>
  <p:sldIdLst>
    <p:sldId id="275" r:id="rId20"/>
    <p:sldId id="276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72" r:id="rId30"/>
    <p:sldId id="267" r:id="rId31"/>
    <p:sldId id="268" r:id="rId32"/>
    <p:sldId id="269" r:id="rId33"/>
    <p:sldId id="277" r:id="rId34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4" autoAdjust="0"/>
    <p:restoredTop sz="94660"/>
  </p:normalViewPr>
  <p:slideViewPr>
    <p:cSldViewPr snapToGrid="0" showGuides="1">
      <p:cViewPr varScale="1">
        <p:scale>
          <a:sx n="41" d="100"/>
          <a:sy n="41" d="100"/>
        </p:scale>
        <p:origin x="885" y="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1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FE74ED4-AA88-4BD1-8B22-6D87B6D26DF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FDFC556-B229-4063-BD53-D1F14E4DC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0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7269F-D690-49CA-A0F1-11FAE202FE0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29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C6EE6-CEBA-4C6A-8CCE-C8B5E6F242F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16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hyperlink" Target="mailto:Support@species360.org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png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species360.org/updat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996528"/>
            <a:ext cx="7772400" cy="2387600"/>
          </a:xfrm>
        </p:spPr>
        <p:txBody>
          <a:bodyPr/>
          <a:lstStyle/>
          <a:p>
            <a:r>
              <a:rPr lang="en-US" dirty="0" smtClean="0"/>
              <a:t>Overlays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412" y="3476320"/>
            <a:ext cx="33051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4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Viewing </a:t>
            </a:r>
            <a:r>
              <a:rPr lang="en-US" dirty="0" smtClean="0"/>
              <a:t>Edits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60247" y="1690689"/>
            <a:ext cx="2406405" cy="22525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260248" y="4101207"/>
            <a:ext cx="2406404" cy="19917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156585" y="2623879"/>
            <a:ext cx="3977884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Once you have changed </a:t>
            </a:r>
            <a:r>
              <a:rPr lang="en-US" dirty="0" smtClean="0"/>
              <a:t>data, </a:t>
            </a:r>
            <a:r>
              <a:rPr lang="en-US" dirty="0"/>
              <a:t>the top </a:t>
            </a:r>
            <a:endParaRPr lang="en-US" dirty="0" smtClean="0"/>
          </a:p>
          <a:p>
            <a:r>
              <a:rPr lang="en-US" dirty="0" smtClean="0"/>
              <a:t>of </a:t>
            </a:r>
            <a:r>
              <a:rPr lang="en-US" dirty="0"/>
              <a:t>the grid will display Master </a:t>
            </a:r>
            <a:r>
              <a:rPr lang="en-US" dirty="0" smtClean="0"/>
              <a:t>Info (top).</a:t>
            </a:r>
          </a:p>
          <a:p>
            <a:r>
              <a:rPr lang="en-US" dirty="0" smtClean="0"/>
              <a:t>Hovering </a:t>
            </a:r>
            <a:r>
              <a:rPr lang="en-US" dirty="0"/>
              <a:t>over Master Info will let you </a:t>
            </a:r>
            <a:endParaRPr lang="en-US" dirty="0" smtClean="0"/>
          </a:p>
          <a:p>
            <a:r>
              <a:rPr lang="en-US" dirty="0" smtClean="0"/>
              <a:t>know </a:t>
            </a:r>
            <a:r>
              <a:rPr lang="en-US" dirty="0"/>
              <a:t>what the original information </a:t>
            </a:r>
            <a:r>
              <a:rPr lang="en-US" dirty="0" smtClean="0"/>
              <a:t>was</a:t>
            </a:r>
            <a:endParaRPr lang="en-US" dirty="0"/>
          </a:p>
          <a:p>
            <a:r>
              <a:rPr lang="en-US" dirty="0" smtClean="0"/>
              <a:t>(bottom).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2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98" y="52280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Displaying Additions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44" y="1170351"/>
            <a:ext cx="7261270" cy="16474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94844" y="2958054"/>
            <a:ext cx="7227464" cy="14851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48346" y="4596331"/>
            <a:ext cx="795794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If you add a new record instead of </a:t>
            </a:r>
            <a:r>
              <a:rPr lang="en-US" dirty="0" smtClean="0"/>
              <a:t>editing, </a:t>
            </a:r>
            <a:r>
              <a:rPr lang="en-US" dirty="0"/>
              <a:t>the grid will display in light orange for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overlay data</a:t>
            </a:r>
            <a:r>
              <a:rPr lang="en-US" dirty="0" smtClean="0"/>
              <a:t>. Notes </a:t>
            </a:r>
            <a:r>
              <a:rPr lang="en-US" dirty="0"/>
              <a:t>you recorded on the data entry screens will display in the </a:t>
            </a:r>
            <a:endParaRPr lang="en-US" dirty="0" smtClean="0"/>
          </a:p>
          <a:p>
            <a:r>
              <a:rPr lang="en-US" dirty="0" smtClean="0"/>
              <a:t>Notes </a:t>
            </a:r>
            <a:r>
              <a:rPr lang="en-US" dirty="0"/>
              <a:t>section in light orange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677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Multiple Overlays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130475" y="1690689"/>
            <a:ext cx="4466590" cy="18757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98936" y="3903553"/>
            <a:ext cx="7546127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When in </a:t>
            </a:r>
            <a:r>
              <a:rPr lang="en-US" dirty="0" smtClean="0"/>
              <a:t>Overlay </a:t>
            </a:r>
            <a:r>
              <a:rPr lang="en-US" dirty="0"/>
              <a:t>mode you can use the breadcrumbs to get back </a:t>
            </a:r>
            <a:r>
              <a:rPr lang="en-US" dirty="0" smtClean="0"/>
              <a:t>to </a:t>
            </a:r>
            <a:r>
              <a:rPr lang="en-US" dirty="0"/>
              <a:t>your master studbook or </a:t>
            </a:r>
            <a:r>
              <a:rPr lang="en-US" dirty="0" smtClean="0"/>
              <a:t>navigate to another </a:t>
            </a:r>
            <a:r>
              <a:rPr lang="en-US" dirty="0" smtClean="0"/>
              <a:t>Overlay </a:t>
            </a:r>
            <a:r>
              <a:rPr lang="en-US" dirty="0"/>
              <a:t>should you have multiple </a:t>
            </a:r>
            <a:endParaRPr lang="en-US" dirty="0" smtClean="0"/>
          </a:p>
          <a:p>
            <a:r>
              <a:rPr lang="en-US" dirty="0"/>
              <a:t>O</a:t>
            </a:r>
            <a:r>
              <a:rPr lang="en-US" dirty="0" smtClean="0"/>
              <a:t>verlays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</a:t>
            </a:r>
            <a:r>
              <a:rPr lang="en-US" dirty="0"/>
              <a:t>will be kept in whatever record you were at the </a:t>
            </a:r>
            <a:r>
              <a:rPr lang="en-US" dirty="0" smtClean="0"/>
              <a:t>time that </a:t>
            </a:r>
            <a:r>
              <a:rPr lang="en-US" dirty="0"/>
              <a:t>you selected to change </a:t>
            </a:r>
            <a:r>
              <a:rPr lang="en-US" dirty="0" smtClean="0"/>
              <a:t>Overlay </a:t>
            </a:r>
            <a:r>
              <a:rPr lang="en-US" dirty="0"/>
              <a:t>views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7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Hypothetical </a:t>
            </a:r>
            <a:br>
              <a:rPr lang="en-US" dirty="0" smtClean="0"/>
            </a:br>
            <a:r>
              <a:rPr lang="en-US" dirty="0" smtClean="0"/>
              <a:t>Animals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0" y="1690689"/>
            <a:ext cx="4424680" cy="17240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28650" y="3798889"/>
            <a:ext cx="3952875" cy="18827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928380" y="365126"/>
            <a:ext cx="3873740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To create </a:t>
            </a:r>
            <a:r>
              <a:rPr lang="en-US" dirty="0" smtClean="0"/>
              <a:t>a </a:t>
            </a:r>
            <a:r>
              <a:rPr lang="en-US" dirty="0"/>
              <a:t>new hypothetical </a:t>
            </a:r>
            <a:r>
              <a:rPr lang="en-US" dirty="0" smtClean="0"/>
              <a:t>animal </a:t>
            </a:r>
            <a:r>
              <a:rPr lang="en-US" dirty="0"/>
              <a:t>record select the Add </a:t>
            </a:r>
            <a:r>
              <a:rPr lang="en-US" dirty="0" smtClean="0"/>
              <a:t>New </a:t>
            </a:r>
            <a:r>
              <a:rPr lang="en-US" dirty="0" smtClean="0"/>
              <a:t>HYP </a:t>
            </a:r>
            <a:r>
              <a:rPr lang="en-US" dirty="0"/>
              <a:t>to Studbook from </a:t>
            </a:r>
            <a:r>
              <a:rPr lang="en-US" dirty="0" smtClean="0"/>
              <a:t>either </a:t>
            </a:r>
            <a:r>
              <a:rPr lang="en-US" dirty="0"/>
              <a:t>Living </a:t>
            </a:r>
            <a:r>
              <a:rPr lang="en-US" dirty="0" smtClean="0"/>
              <a:t>Animals </a:t>
            </a:r>
            <a:r>
              <a:rPr lang="en-US" dirty="0"/>
              <a:t>or All </a:t>
            </a:r>
            <a:r>
              <a:rPr lang="en-US" dirty="0" smtClean="0"/>
              <a:t>Animals </a:t>
            </a:r>
            <a:r>
              <a:rPr lang="en-US" dirty="0" smtClean="0"/>
              <a:t>(top). </a:t>
            </a:r>
            <a:r>
              <a:rPr lang="en-US" dirty="0"/>
              <a:t>The </a:t>
            </a:r>
            <a:r>
              <a:rPr lang="en-US" dirty="0" smtClean="0"/>
              <a:t>requirements </a:t>
            </a:r>
          </a:p>
          <a:p>
            <a:r>
              <a:rPr lang="en-US" dirty="0" smtClean="0"/>
              <a:t>are </a:t>
            </a:r>
            <a:r>
              <a:rPr lang="en-US" dirty="0"/>
              <a:t>the same as </a:t>
            </a:r>
            <a:r>
              <a:rPr lang="en-US" dirty="0" smtClean="0"/>
              <a:t>adding </a:t>
            </a:r>
            <a:r>
              <a:rPr lang="en-US" dirty="0"/>
              <a:t>a new </a:t>
            </a:r>
            <a:r>
              <a:rPr lang="en-US" dirty="0" smtClean="0"/>
              <a:t>animal </a:t>
            </a:r>
            <a:r>
              <a:rPr lang="en-US" dirty="0"/>
              <a:t>into your </a:t>
            </a:r>
            <a:r>
              <a:rPr lang="en-US" dirty="0" smtClean="0"/>
              <a:t>true </a:t>
            </a:r>
            <a:r>
              <a:rPr lang="en-US" dirty="0"/>
              <a:t>studbook </a:t>
            </a:r>
            <a:r>
              <a:rPr lang="en-US" dirty="0" smtClean="0"/>
              <a:t>and </a:t>
            </a:r>
            <a:r>
              <a:rPr lang="en-US" dirty="0"/>
              <a:t>you must </a:t>
            </a:r>
            <a:r>
              <a:rPr lang="en-US" dirty="0" smtClean="0"/>
              <a:t>complete </a:t>
            </a:r>
            <a:r>
              <a:rPr lang="en-US" dirty="0"/>
              <a:t>the </a:t>
            </a:r>
            <a:r>
              <a:rPr lang="en-US" dirty="0" smtClean="0"/>
              <a:t>Transactions</a:t>
            </a:r>
            <a:r>
              <a:rPr lang="en-US" dirty="0"/>
              <a:t>, </a:t>
            </a:r>
            <a:r>
              <a:rPr lang="en-US" dirty="0" smtClean="0"/>
              <a:t>Parents</a:t>
            </a:r>
            <a:r>
              <a:rPr lang="en-US" dirty="0"/>
              <a:t>, Taxonomy, </a:t>
            </a:r>
            <a:r>
              <a:rPr lang="en-US" dirty="0" smtClean="0"/>
              <a:t>Sex </a:t>
            </a:r>
            <a:r>
              <a:rPr lang="en-US" dirty="0"/>
              <a:t>and </a:t>
            </a:r>
            <a:r>
              <a:rPr lang="en-US" dirty="0" smtClean="0"/>
              <a:t>Rearing </a:t>
            </a:r>
            <a:r>
              <a:rPr lang="en-US" dirty="0"/>
              <a:t>fields. Once </a:t>
            </a:r>
            <a:r>
              <a:rPr lang="en-US" dirty="0" smtClean="0"/>
              <a:t>these </a:t>
            </a:r>
            <a:r>
              <a:rPr lang="en-US" dirty="0"/>
              <a:t>are </a:t>
            </a:r>
            <a:r>
              <a:rPr lang="en-US" dirty="0" smtClean="0"/>
              <a:t>completed </a:t>
            </a:r>
            <a:r>
              <a:rPr lang="en-US" dirty="0"/>
              <a:t>you will </a:t>
            </a:r>
            <a:endParaRPr lang="en-US" dirty="0" smtClean="0"/>
          </a:p>
          <a:p>
            <a:r>
              <a:rPr lang="en-US" dirty="0" smtClean="0"/>
              <a:t>have </a:t>
            </a:r>
            <a:r>
              <a:rPr lang="en-US" dirty="0"/>
              <a:t>the </a:t>
            </a:r>
            <a:r>
              <a:rPr lang="en-US" dirty="0" smtClean="0"/>
              <a:t>option </a:t>
            </a:r>
            <a:r>
              <a:rPr lang="en-US" dirty="0"/>
              <a:t>to save the </a:t>
            </a:r>
            <a:r>
              <a:rPr lang="en-US" dirty="0" smtClean="0"/>
              <a:t>new record </a:t>
            </a:r>
            <a:r>
              <a:rPr lang="en-US" dirty="0" smtClean="0"/>
              <a:t>into </a:t>
            </a:r>
            <a:r>
              <a:rPr lang="en-US" dirty="0"/>
              <a:t>the </a:t>
            </a:r>
            <a:r>
              <a:rPr lang="en-US" dirty="0" smtClean="0"/>
              <a:t>Overlay (bottom).</a:t>
            </a:r>
            <a:r>
              <a:rPr lang="en-US" dirty="0"/>
              <a:t> </a:t>
            </a:r>
            <a:r>
              <a:rPr lang="en-US" dirty="0" smtClean="0"/>
              <a:t>ZIMS </a:t>
            </a:r>
            <a:r>
              <a:rPr lang="en-US" dirty="0"/>
              <a:t>will automatically assign it </a:t>
            </a:r>
            <a:r>
              <a:rPr lang="en-US" dirty="0" smtClean="0"/>
              <a:t>the </a:t>
            </a:r>
            <a:r>
              <a:rPr lang="en-US" dirty="0"/>
              <a:t>next available Hypothetical SB</a:t>
            </a:r>
            <a:r>
              <a:rPr lang="en-US" dirty="0" smtClean="0"/>
              <a:t>#. A </a:t>
            </a:r>
            <a:r>
              <a:rPr lang="en-US" dirty="0"/>
              <a:t>Hypothetical animal can be used </a:t>
            </a:r>
            <a:r>
              <a:rPr lang="en-US" dirty="0" smtClean="0"/>
              <a:t>as </a:t>
            </a:r>
            <a:r>
              <a:rPr lang="en-US" dirty="0"/>
              <a:t>a Parent but it cannot be used as </a:t>
            </a:r>
            <a:r>
              <a:rPr lang="en-US" dirty="0" smtClean="0"/>
              <a:t>part </a:t>
            </a:r>
            <a:r>
              <a:rPr lang="en-US" dirty="0"/>
              <a:t>of a MULT Parent. Hypothetical </a:t>
            </a:r>
            <a:r>
              <a:rPr lang="en-US" dirty="0" smtClean="0"/>
              <a:t>animals </a:t>
            </a:r>
            <a:r>
              <a:rPr lang="en-US" dirty="0"/>
              <a:t>display as true studbook </a:t>
            </a:r>
            <a:endParaRPr lang="en-US" dirty="0" smtClean="0"/>
          </a:p>
          <a:p>
            <a:r>
              <a:rPr lang="en-US" dirty="0" smtClean="0"/>
              <a:t>animals </a:t>
            </a:r>
            <a:r>
              <a:rPr lang="en-US" dirty="0"/>
              <a:t>in overlays unlike DRAFT </a:t>
            </a:r>
            <a:endParaRPr lang="en-US" dirty="0" smtClean="0"/>
          </a:p>
          <a:p>
            <a:r>
              <a:rPr lang="en-US" dirty="0" smtClean="0"/>
              <a:t>records </a:t>
            </a:r>
            <a:r>
              <a:rPr lang="en-US" dirty="0"/>
              <a:t>in the true studbook that </a:t>
            </a:r>
            <a:r>
              <a:rPr lang="en-US" dirty="0" smtClean="0"/>
              <a:t>will </a:t>
            </a:r>
            <a:r>
              <a:rPr lang="en-US" dirty="0"/>
              <a:t>not display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9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Edits/Additions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499810"/>
            <a:ext cx="4479290" cy="2409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298189" y="1886437"/>
            <a:ext cx="3612079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You can find any animals that </a:t>
            </a:r>
            <a:endParaRPr lang="en-US" dirty="0" smtClean="0"/>
          </a:p>
          <a:p>
            <a:r>
              <a:rPr lang="en-US" dirty="0" smtClean="0"/>
              <a:t>have </a:t>
            </a:r>
            <a:r>
              <a:rPr lang="en-US" dirty="0"/>
              <a:t>been edited in the </a:t>
            </a:r>
            <a:r>
              <a:rPr lang="en-US" dirty="0" smtClean="0"/>
              <a:t>Overlay </a:t>
            </a:r>
          </a:p>
          <a:p>
            <a:r>
              <a:rPr lang="en-US" dirty="0" smtClean="0"/>
              <a:t>by </a:t>
            </a:r>
            <a:r>
              <a:rPr lang="en-US" dirty="0"/>
              <a:t>selecting Assumptions on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left hand dashboard where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number of assumptions will </a:t>
            </a:r>
            <a:endParaRPr lang="en-US" dirty="0" smtClean="0"/>
          </a:p>
          <a:p>
            <a:r>
              <a:rPr lang="en-US" dirty="0" smtClean="0"/>
              <a:t>display. </a:t>
            </a:r>
            <a:r>
              <a:rPr lang="en-US" dirty="0"/>
              <a:t>One important thing to </a:t>
            </a:r>
            <a:endParaRPr lang="en-US" dirty="0" smtClean="0"/>
          </a:p>
          <a:p>
            <a:r>
              <a:rPr lang="en-US" dirty="0" smtClean="0"/>
              <a:t>note </a:t>
            </a:r>
            <a:r>
              <a:rPr lang="en-US" dirty="0"/>
              <a:t>is that </a:t>
            </a:r>
            <a:r>
              <a:rPr lang="en-US" dirty="0" smtClean="0"/>
              <a:t>you </a:t>
            </a:r>
            <a:r>
              <a:rPr lang="en-US" dirty="0"/>
              <a:t>can use Data Entry </a:t>
            </a:r>
            <a:endParaRPr lang="en-US" dirty="0" smtClean="0"/>
          </a:p>
          <a:p>
            <a:r>
              <a:rPr lang="en-US" dirty="0" smtClean="0"/>
              <a:t>Monitoring to </a:t>
            </a:r>
            <a:r>
              <a:rPr lang="en-US" dirty="0"/>
              <a:t>roll back true </a:t>
            </a:r>
            <a:endParaRPr lang="en-US" dirty="0" smtClean="0"/>
          </a:p>
          <a:p>
            <a:r>
              <a:rPr lang="en-US" dirty="0" smtClean="0"/>
              <a:t>studbook </a:t>
            </a:r>
            <a:r>
              <a:rPr lang="en-US" dirty="0"/>
              <a:t>data but </a:t>
            </a:r>
            <a:r>
              <a:rPr lang="en-US" dirty="0" smtClean="0"/>
              <a:t>you </a:t>
            </a:r>
            <a:r>
              <a:rPr lang="en-US" dirty="0"/>
              <a:t>cannot use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to roll back Overlay </a:t>
            </a:r>
            <a:r>
              <a:rPr lang="en-US" dirty="0" smtClean="0"/>
              <a:t>data. Although</a:t>
            </a:r>
          </a:p>
          <a:p>
            <a:r>
              <a:rPr lang="en-US" dirty="0"/>
              <a:t>y</a:t>
            </a:r>
            <a:r>
              <a:rPr lang="en-US" dirty="0" smtClean="0"/>
              <a:t>ou can Edit Master data you</a:t>
            </a:r>
          </a:p>
          <a:p>
            <a:r>
              <a:rPr lang="en-US" dirty="0"/>
              <a:t>c</a:t>
            </a:r>
            <a:r>
              <a:rPr lang="en-US" smtClean="0"/>
              <a:t>annot </a:t>
            </a:r>
            <a:r>
              <a:rPr lang="en-US" dirty="0" smtClean="0"/>
              <a:t>Delete it.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72" y="4388885"/>
            <a:ext cx="4186646" cy="18457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563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472535" y="1628426"/>
          <a:ext cx="4126205" cy="3370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4" imgW="3657600" imgH="2986920" progId="">
                  <p:embed/>
                </p:oleObj>
              </mc:Choice>
              <mc:Fallback>
                <p:oleObj r:id="rId4" imgW="3657600" imgH="2986920" progId="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72535" y="1628426"/>
                        <a:ext cx="4126205" cy="337045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351" y="3568660"/>
            <a:ext cx="1883601" cy="15230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1768" y="1755222"/>
            <a:ext cx="3940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MY" sz="2400" dirty="0" smtClean="0">
                <a:latin typeface="Karla" pitchFamily="2" charset="0"/>
                <a:ea typeface="Karla" pitchFamily="2" charset="0"/>
                <a:cs typeface="Lato Black" panose="020F0A02020204030203" pitchFamily="34" charset="0"/>
              </a:rPr>
              <a:t>Contact </a:t>
            </a:r>
            <a:r>
              <a:rPr lang="en-MY" sz="2400" dirty="0" smtClean="0">
                <a:latin typeface="Karla" pitchFamily="2" charset="0"/>
                <a:ea typeface="Karla" pitchFamily="2" charset="0"/>
                <a:cs typeface="Lato Black" panose="020F0A02020204030203" pitchFamily="34" charset="0"/>
                <a:hlinkClick r:id="rId7"/>
              </a:rPr>
              <a:t>Support@species360.org</a:t>
            </a:r>
            <a:r>
              <a:rPr lang="en-MY" sz="2400" dirty="0" smtClean="0">
                <a:latin typeface="Karla" pitchFamily="2" charset="0"/>
                <a:ea typeface="Karla" pitchFamily="2" charset="0"/>
                <a:cs typeface="Lato Black" panose="020F0A02020204030203" pitchFamily="34" charset="0"/>
              </a:rPr>
              <a:t> with any questions</a:t>
            </a:r>
            <a:endParaRPr lang="en-MY" sz="2400" dirty="0">
              <a:latin typeface="Karla" pitchFamily="2" charset="0"/>
              <a:ea typeface="Karla" pitchFamily="2" charset="0"/>
              <a:cs typeface="Lato Black" panose="020F0A0202020403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31768" y="3313652"/>
            <a:ext cx="3687894" cy="25167"/>
          </a:xfrm>
          <a:prstGeom prst="line">
            <a:avLst/>
          </a:prstGeom>
          <a:ln w="19050">
            <a:solidFill>
              <a:srgbClr val="ADD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76027" y="5091756"/>
            <a:ext cx="3430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Karla" pitchFamily="2" charset="0"/>
                <a:ea typeface="Karla" pitchFamily="2" charset="0"/>
                <a:cs typeface="Lato Black" panose="020F0A02020204030203" pitchFamily="34" charset="0"/>
              </a:rPr>
              <a:t>www.Species360.org</a:t>
            </a:r>
            <a:endParaRPr lang="en-US" sz="2800" dirty="0">
              <a:solidFill>
                <a:sysClr val="windowText" lastClr="000000"/>
              </a:solidFill>
              <a:latin typeface="Karla" pitchFamily="2" charset="0"/>
              <a:ea typeface="Karla" pitchFamily="2" charset="0"/>
              <a:cs typeface="Lato Light" panose="020F0402020204030203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2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ZIMS Updates!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339" y="1560352"/>
            <a:ext cx="8012011" cy="4616611"/>
          </a:xfrm>
        </p:spPr>
        <p:txBody>
          <a:bodyPr/>
          <a:lstStyle/>
          <a:p>
            <a:r>
              <a:rPr lang="en-US" dirty="0"/>
              <a:t>This PowerPoint is up-to-date as of: 17 January 2019</a:t>
            </a:r>
            <a:endParaRPr lang="en-US" b="1" dirty="0"/>
          </a:p>
          <a:p>
            <a:r>
              <a:rPr lang="en-US" dirty="0"/>
              <a:t>ZIMS is developed using an “agile” method</a:t>
            </a:r>
          </a:p>
          <a:p>
            <a:pPr lvl="1"/>
            <a:r>
              <a:rPr lang="en-US" dirty="0"/>
              <a:t>This means that </a:t>
            </a:r>
            <a:r>
              <a:rPr lang="en-US" dirty="0" smtClean="0"/>
              <a:t>new ZIMS updates are delivered every </a:t>
            </a:r>
            <a:r>
              <a:rPr lang="en-US" dirty="0"/>
              <a:t>two </a:t>
            </a:r>
            <a:r>
              <a:rPr lang="en-US" dirty="0" smtClean="0"/>
              <a:t>weeks.</a:t>
            </a:r>
            <a:endParaRPr lang="en-US" dirty="0"/>
          </a:p>
          <a:p>
            <a:r>
              <a:rPr lang="en-US" dirty="0"/>
              <a:t>Use the link below to </a:t>
            </a:r>
            <a:r>
              <a:rPr lang="en-US" dirty="0" smtClean="0"/>
              <a:t>check </a:t>
            </a:r>
            <a:r>
              <a:rPr lang="en-US" dirty="0"/>
              <a:t>if there have been any updates to this topic since the date above</a:t>
            </a:r>
            <a:r>
              <a:rPr lang="en-US" dirty="0" smtClean="0"/>
              <a:t>:     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://training.species360.org/updates/</a:t>
            </a:r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2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an Overlay?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56973" y="2258281"/>
            <a:ext cx="4218103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Studbook Overlays allow you to </a:t>
            </a:r>
            <a:r>
              <a:rPr lang="en-US" dirty="0" smtClean="0"/>
              <a:t>add </a:t>
            </a:r>
            <a:r>
              <a:rPr lang="en-US" dirty="0"/>
              <a:t>assumptive data to your </a:t>
            </a:r>
            <a:r>
              <a:rPr lang="en-US" dirty="0" smtClean="0"/>
              <a:t>master </a:t>
            </a:r>
            <a:r>
              <a:rPr lang="en-US" dirty="0"/>
              <a:t>(true) studbook to assist </a:t>
            </a:r>
            <a:r>
              <a:rPr lang="en-US" dirty="0" smtClean="0"/>
              <a:t>with </a:t>
            </a:r>
            <a:r>
              <a:rPr lang="en-US" dirty="0"/>
              <a:t>analysis. The most common </a:t>
            </a:r>
            <a:r>
              <a:rPr lang="en-US" dirty="0" smtClean="0"/>
              <a:t>use </a:t>
            </a:r>
            <a:r>
              <a:rPr lang="en-US" dirty="0"/>
              <a:t>is to record possible parents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UND (undetermined) parents </a:t>
            </a:r>
            <a:r>
              <a:rPr lang="en-US" dirty="0" smtClean="0"/>
              <a:t>or </a:t>
            </a:r>
            <a:r>
              <a:rPr lang="en-US" dirty="0"/>
              <a:t>limit to a single </a:t>
            </a:r>
            <a:r>
              <a:rPr lang="en-US" dirty="0" smtClean="0"/>
              <a:t>animal when </a:t>
            </a:r>
            <a:r>
              <a:rPr lang="en-US" dirty="0" smtClean="0"/>
              <a:t>MULT </a:t>
            </a:r>
            <a:r>
              <a:rPr lang="en-US" dirty="0"/>
              <a:t>parents are listed. </a:t>
            </a:r>
            <a:r>
              <a:rPr lang="en-US" dirty="0" smtClean="0"/>
              <a:t>They </a:t>
            </a:r>
            <a:r>
              <a:rPr lang="en-US" dirty="0" smtClean="0"/>
              <a:t>allow you </a:t>
            </a:r>
            <a:r>
              <a:rPr lang="en-US" dirty="0" smtClean="0"/>
              <a:t>to answer the “What if</a:t>
            </a:r>
            <a:r>
              <a:rPr lang="en-US" dirty="0" smtClean="0"/>
              <a:t>?” questions </a:t>
            </a:r>
            <a:r>
              <a:rPr lang="en-US" dirty="0" smtClean="0"/>
              <a:t>you may have about your</a:t>
            </a:r>
          </a:p>
          <a:p>
            <a:r>
              <a:rPr lang="en-US" dirty="0"/>
              <a:t>s</a:t>
            </a:r>
            <a:r>
              <a:rPr lang="en-US" dirty="0" smtClean="0"/>
              <a:t>tudbook data. </a:t>
            </a:r>
            <a:endParaRPr lang="en-US" dirty="0"/>
          </a:p>
        </p:txBody>
      </p:sp>
      <p:pic>
        <p:nvPicPr>
          <p:cNvPr id="1026" name="Picture 2" descr="Image result for question mark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58962"/>
            <a:ext cx="3615415" cy="298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12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158" y="93762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Creating an Overlay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20"/>
          <a:stretch/>
        </p:blipFill>
        <p:spPr>
          <a:xfrm>
            <a:off x="628650" y="1419325"/>
            <a:ext cx="5754255" cy="34934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170042" y="3224973"/>
            <a:ext cx="3450816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To create or manage your overlays </a:t>
            </a:r>
            <a:endParaRPr lang="en-US" dirty="0" smtClean="0"/>
          </a:p>
          <a:p>
            <a:r>
              <a:rPr lang="en-US" dirty="0" smtClean="0"/>
              <a:t>select Overlays </a:t>
            </a:r>
            <a:r>
              <a:rPr lang="en-US" dirty="0"/>
              <a:t>from the </a:t>
            </a:r>
            <a:r>
              <a:rPr lang="en-US" dirty="0" smtClean="0"/>
              <a:t>left hand </a:t>
            </a:r>
          </a:p>
          <a:p>
            <a:r>
              <a:rPr lang="en-US" dirty="0" smtClean="0"/>
              <a:t>studbook dashboard (above) that</a:t>
            </a:r>
          </a:p>
          <a:p>
            <a:r>
              <a:rPr lang="en-US" dirty="0"/>
              <a:t>o</a:t>
            </a:r>
            <a:r>
              <a:rPr lang="en-US" dirty="0" smtClean="0"/>
              <a:t>pens when your main dashboard</a:t>
            </a:r>
          </a:p>
          <a:p>
            <a:r>
              <a:rPr lang="en-US" dirty="0"/>
              <a:t>i</a:t>
            </a:r>
            <a:r>
              <a:rPr lang="en-US" dirty="0" smtClean="0"/>
              <a:t>s open. Then select New Overlay </a:t>
            </a:r>
          </a:p>
          <a:p>
            <a:r>
              <a:rPr lang="en-US" dirty="0" smtClean="0"/>
              <a:t>(below).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28650" y="5045800"/>
            <a:ext cx="4893022" cy="10439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515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77" y="271341"/>
            <a:ext cx="8581292" cy="1325563"/>
          </a:xfrm>
        </p:spPr>
        <p:txBody>
          <a:bodyPr/>
          <a:lstStyle/>
          <a:p>
            <a:pPr algn="ctr"/>
            <a:r>
              <a:rPr lang="en-US" dirty="0" smtClean="0"/>
              <a:t>Name and Describe </a:t>
            </a:r>
            <a:r>
              <a:rPr lang="en-US" dirty="0" smtClean="0"/>
              <a:t>the Overlay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938543" y="2061602"/>
            <a:ext cx="3048000" cy="30245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255130" y="2435382"/>
            <a:ext cx="4490286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Because you may have multiple </a:t>
            </a:r>
            <a:r>
              <a:rPr lang="en-US" dirty="0" smtClean="0"/>
              <a:t>Overlays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name </a:t>
            </a:r>
            <a:r>
              <a:rPr lang="en-US" dirty="0"/>
              <a:t>the </a:t>
            </a:r>
            <a:r>
              <a:rPr lang="en-US" dirty="0" smtClean="0"/>
              <a:t>Overlay </a:t>
            </a:r>
            <a:r>
              <a:rPr lang="en-US" dirty="0"/>
              <a:t>so you can identify it in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list.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Add </a:t>
            </a:r>
            <a:r>
              <a:rPr lang="en-US" dirty="0"/>
              <a:t>a description </a:t>
            </a:r>
            <a:r>
              <a:rPr lang="en-US" dirty="0" smtClean="0"/>
              <a:t>to indicate the types of changes you </a:t>
            </a:r>
            <a:r>
              <a:rPr lang="en-US" dirty="0"/>
              <a:t>will be </a:t>
            </a:r>
            <a:r>
              <a:rPr lang="en-US" dirty="0" smtClean="0"/>
              <a:t>making within the overlay.</a:t>
            </a:r>
          </a:p>
          <a:p>
            <a:endParaRPr lang="en-US" dirty="0"/>
          </a:p>
          <a:p>
            <a:r>
              <a:rPr lang="en-US" dirty="0" smtClean="0"/>
              <a:t>Overlays must have a unique name.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29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95" y="0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Managing the Overlay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4093" y="1103911"/>
            <a:ext cx="78107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the </a:t>
            </a:r>
            <a:r>
              <a:rPr lang="en-US" dirty="0" smtClean="0"/>
              <a:t>Overlay </a:t>
            </a:r>
            <a:r>
              <a:rPr lang="en-US" dirty="0"/>
              <a:t>list you </a:t>
            </a:r>
            <a:r>
              <a:rPr lang="en-US" dirty="0" smtClean="0"/>
              <a:t>can: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Edit overlay the </a:t>
            </a:r>
            <a:r>
              <a:rPr lang="en-US" b="1" dirty="0"/>
              <a:t>name and </a:t>
            </a:r>
            <a:r>
              <a:rPr lang="en-US" b="1" dirty="0" smtClean="0"/>
              <a:t>description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Delete </a:t>
            </a:r>
            <a:r>
              <a:rPr lang="en-US" b="1" dirty="0"/>
              <a:t>the </a:t>
            </a:r>
            <a:r>
              <a:rPr lang="en-US" b="1" dirty="0" smtClean="0"/>
              <a:t>Overlay</a:t>
            </a:r>
            <a:r>
              <a:rPr lang="en-US" dirty="0" smtClean="0"/>
              <a:t>: Removes the overlay from the studbook (cannot undo this action).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Copy </a:t>
            </a:r>
            <a:r>
              <a:rPr lang="en-US" b="1" dirty="0"/>
              <a:t>the </a:t>
            </a:r>
            <a:r>
              <a:rPr lang="en-US" b="1" dirty="0" smtClean="0"/>
              <a:t>Overlay</a:t>
            </a:r>
            <a:r>
              <a:rPr lang="en-US" dirty="0" smtClean="0"/>
              <a:t>: Creates a duplicate of the selected overlay. Use this option if you want to start from previous overlay edits.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Apply </a:t>
            </a:r>
            <a:r>
              <a:rPr lang="en-US" b="1" dirty="0"/>
              <a:t>the </a:t>
            </a:r>
            <a:r>
              <a:rPr lang="en-US" b="1" dirty="0" smtClean="0"/>
              <a:t>Overlay: </a:t>
            </a:r>
            <a:r>
              <a:rPr lang="en-US" dirty="0" smtClean="0"/>
              <a:t>Select this button to “turn on’ the overlay.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62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698" y="-92074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Opening the Overlay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93970" y="1015165"/>
            <a:ext cx="6459220" cy="1393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49180" y="2545281"/>
            <a:ext cx="852586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If the </a:t>
            </a:r>
            <a:r>
              <a:rPr lang="en-US" dirty="0" smtClean="0"/>
              <a:t>Overlay </a:t>
            </a:r>
            <a:r>
              <a:rPr lang="en-US" dirty="0"/>
              <a:t>is applied the arrow will change to a square. To work in the </a:t>
            </a:r>
            <a:r>
              <a:rPr lang="en-US" dirty="0" smtClean="0"/>
              <a:t>Overlay </a:t>
            </a:r>
            <a:r>
              <a:rPr lang="en-US" dirty="0"/>
              <a:t>use the </a:t>
            </a:r>
            <a:endParaRPr lang="en-US" dirty="0" smtClean="0"/>
          </a:p>
          <a:p>
            <a:r>
              <a:rPr lang="en-US" dirty="0" smtClean="0"/>
              <a:t>breadcrumbs </a:t>
            </a:r>
            <a:r>
              <a:rPr lang="en-US" dirty="0"/>
              <a:t>in the upper left to take you back to the studbook </a:t>
            </a:r>
            <a:r>
              <a:rPr lang="en-US" dirty="0" smtClean="0"/>
              <a:t>dashboard (top). </a:t>
            </a:r>
            <a:r>
              <a:rPr lang="en-US" dirty="0"/>
              <a:t>The </a:t>
            </a:r>
            <a:endParaRPr lang="en-US" dirty="0" smtClean="0"/>
          </a:p>
          <a:p>
            <a:r>
              <a:rPr lang="en-US" dirty="0" smtClean="0"/>
              <a:t>dashboard </a:t>
            </a:r>
            <a:r>
              <a:rPr lang="en-US" dirty="0"/>
              <a:t>in </a:t>
            </a:r>
            <a:r>
              <a:rPr lang="en-US" dirty="0" smtClean="0"/>
              <a:t>Overlay </a:t>
            </a:r>
            <a:r>
              <a:rPr lang="en-US" dirty="0"/>
              <a:t>mode is much simplified and only displays Living Animals and All </a:t>
            </a:r>
            <a:endParaRPr lang="en-US" dirty="0" smtClean="0"/>
          </a:p>
          <a:p>
            <a:r>
              <a:rPr lang="en-US" dirty="0" smtClean="0"/>
              <a:t>Animals (bottom). </a:t>
            </a:r>
            <a:r>
              <a:rPr lang="en-US" dirty="0"/>
              <a:t>Suggested Animals, Pending Updates, Data Quality and Studbook </a:t>
            </a:r>
            <a:endParaRPr lang="en-US" dirty="0" smtClean="0"/>
          </a:p>
          <a:p>
            <a:r>
              <a:rPr lang="en-US" dirty="0" smtClean="0"/>
              <a:t>Activity </a:t>
            </a:r>
            <a:r>
              <a:rPr lang="en-US" dirty="0"/>
              <a:t>are </a:t>
            </a:r>
            <a:r>
              <a:rPr lang="en-US" dirty="0" smtClean="0"/>
              <a:t>not </a:t>
            </a:r>
            <a:r>
              <a:rPr lang="en-US" dirty="0"/>
              <a:t>available in the dashboard in </a:t>
            </a:r>
            <a:r>
              <a:rPr lang="en-US" dirty="0" smtClean="0"/>
              <a:t>Overlay </a:t>
            </a:r>
            <a:r>
              <a:rPr lang="en-US" dirty="0"/>
              <a:t>mode. Pending Updates will display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animal </a:t>
            </a:r>
            <a:r>
              <a:rPr lang="en-US" dirty="0"/>
              <a:t>details but you will not be able to take action on them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49180" y="4483734"/>
            <a:ext cx="5095835" cy="14129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030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213" y="142388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Finding the Records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49376" y="1186597"/>
            <a:ext cx="6658371" cy="20603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33164" y="3578099"/>
            <a:ext cx="8090794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When overlay is applied, there will be an orange banner at the top of all screens to remind the user overlay mode is 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smtClean="0"/>
              <a:t>first breadcrumb name changes to display the overlay name. </a:t>
            </a:r>
          </a:p>
          <a:p>
            <a:endParaRPr lang="en-US" dirty="0" smtClean="0"/>
          </a:p>
          <a:p>
            <a:r>
              <a:rPr lang="en-US" dirty="0" smtClean="0"/>
              <a:t>Because </a:t>
            </a:r>
            <a:r>
              <a:rPr lang="en-US" dirty="0"/>
              <a:t>for this </a:t>
            </a:r>
            <a:r>
              <a:rPr lang="en-US" dirty="0" smtClean="0"/>
              <a:t>Overlay </a:t>
            </a:r>
            <a:r>
              <a:rPr lang="en-US" dirty="0"/>
              <a:t>we are going to replace UND Sires in our living population </a:t>
            </a:r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/>
              <a:t>our best assumption we have selected Living Animals in Studbook &gt; View List &gt; </a:t>
            </a:r>
            <a:endParaRPr lang="en-US" dirty="0" smtClean="0"/>
          </a:p>
          <a:p>
            <a:r>
              <a:rPr lang="en-US" dirty="0" smtClean="0"/>
              <a:t>Tools </a:t>
            </a:r>
            <a:r>
              <a:rPr lang="en-US" dirty="0"/>
              <a:t>&gt; Unknown Pedigree Report. </a:t>
            </a:r>
          </a:p>
        </p:txBody>
      </p:sp>
    </p:spTree>
    <p:extLst>
      <p:ext uri="{BB962C8B-B14F-4D97-AF65-F5344CB8AC3E}">
        <p14:creationId xmlns:p14="http://schemas.microsoft.com/office/powerpoint/2010/main" val="187546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51918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Edit Data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517587"/>
            <a:ext cx="2971800" cy="2971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810000" y="1040010"/>
            <a:ext cx="4853354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Editing in overlay mode works the same as in the master studbook.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Select </a:t>
            </a:r>
            <a:r>
              <a:rPr lang="en-US" dirty="0"/>
              <a:t>the hyperlink to the record </a:t>
            </a:r>
            <a:r>
              <a:rPr lang="en-US" dirty="0" smtClean="0"/>
              <a:t>to start recording </a:t>
            </a:r>
            <a:r>
              <a:rPr lang="en-US" dirty="0"/>
              <a:t>your </a:t>
            </a:r>
            <a:r>
              <a:rPr lang="en-US" dirty="0" smtClean="0"/>
              <a:t>Overlay </a:t>
            </a:r>
            <a:r>
              <a:rPr lang="en-US" dirty="0"/>
              <a:t>data.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O</a:t>
            </a:r>
            <a:r>
              <a:rPr lang="en-US" dirty="0" smtClean="0"/>
              <a:t>verlay </a:t>
            </a:r>
            <a:r>
              <a:rPr lang="en-US" dirty="0"/>
              <a:t>mode you can make changes </a:t>
            </a:r>
            <a:r>
              <a:rPr lang="en-US" dirty="0" smtClean="0"/>
              <a:t>to </a:t>
            </a:r>
            <a:r>
              <a:rPr lang="en-US" dirty="0"/>
              <a:t>Transactions, Parents, Sex and Notes </a:t>
            </a:r>
            <a:r>
              <a:rPr lang="en-US" dirty="0" smtClean="0"/>
              <a:t>and </a:t>
            </a:r>
            <a:r>
              <a:rPr lang="en-US" dirty="0"/>
              <a:t>all other animal detail boxes are </a:t>
            </a:r>
            <a:r>
              <a:rPr lang="en-US" dirty="0" smtClean="0"/>
              <a:t>read </a:t>
            </a:r>
            <a:r>
              <a:rPr lang="en-US" dirty="0"/>
              <a:t>only. 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Here </a:t>
            </a:r>
            <a:r>
              <a:rPr lang="en-US" dirty="0"/>
              <a:t>we have selected </a:t>
            </a:r>
            <a:r>
              <a:rPr lang="en-US" dirty="0" smtClean="0"/>
              <a:t>Change </a:t>
            </a:r>
            <a:r>
              <a:rPr lang="en-US" dirty="0"/>
              <a:t>Parent Info</a:t>
            </a:r>
            <a:r>
              <a:rPr lang="en-US" dirty="0" smtClean="0"/>
              <a:t>. 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When </a:t>
            </a:r>
            <a:r>
              <a:rPr lang="en-US" dirty="0"/>
              <a:t>you Save you </a:t>
            </a:r>
            <a:r>
              <a:rPr lang="en-US" dirty="0" smtClean="0"/>
              <a:t>will </a:t>
            </a:r>
            <a:r>
              <a:rPr lang="en-US" dirty="0"/>
              <a:t>receive a reminder that you are in </a:t>
            </a:r>
            <a:r>
              <a:rPr lang="en-US" dirty="0" smtClean="0"/>
              <a:t>Overlay </a:t>
            </a:r>
            <a:r>
              <a:rPr lang="en-US" dirty="0"/>
              <a:t>mode and your changes will only </a:t>
            </a:r>
            <a:r>
              <a:rPr lang="en-US" dirty="0" smtClean="0"/>
              <a:t>be </a:t>
            </a:r>
            <a:r>
              <a:rPr lang="en-US" dirty="0"/>
              <a:t>applied to that specific </a:t>
            </a:r>
            <a:r>
              <a:rPr lang="en-US" dirty="0" smtClean="0"/>
              <a:t>Overlay.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355363" y="4977271"/>
            <a:ext cx="3825875" cy="11042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8777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Language xmlns="00558959-21e2-49b6-8bc1-d46e8fb3ce16">EN</Language>
    <Module xmlns="00558959-21e2-49b6-8bc1-d46e8fb3ce16">3000</Module>
    <Review xmlns="00558959-21e2-49b6-8bc1-d46e8fb3ce16">Done</Review>
    <PublishingExpirationDate xmlns="http://schemas.microsoft.com/sharepoint/v3" xsi:nil="true"/>
    <Community_x0020_Author_x0020__x007c__x0020_Editor xmlns="00558959-21e2-49b6-8bc1-d46e8fb3ce16">
      <UserInfo>
        <DisplayName>Adrienne Miller</DisplayName>
        <AccountId>45</AccountId>
        <AccountType/>
      </UserInfo>
    </Community_x0020_Author_x0020__x007c__x0020_Editor>
    <PublishingStartDate xmlns="http://schemas.microsoft.com/sharepoint/v3" xsi:nil="true"/>
    <Best_x0020_Practices xmlns="00558959-21e2-49b6-8bc1-d46e8fb3ce16">false</Best_x0020_Practices>
    <Content_x0020_Last_x0020_Updated_x0020_on_x003a_ xmlns="00558959-21e2-49b6-8bc1-d46e8fb3ce16">Jan 2019</Content_x0020_Last_x0020_Updated_x0020_on_x003a_>
    <Permalink xmlns="00558959-21e2-49b6-8bc1-d46e8fb3ce16">
      <Url xsi:nil="true"/>
      <Description xsi:nil="true"/>
    </Permalink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8809CAA-7AE5-4C6D-803A-D26E2D5C86B6}"/>
</file>

<file path=customXml/itemProps2.xml><?xml version="1.0" encoding="utf-8"?>
<ds:datastoreItem xmlns:ds="http://schemas.openxmlformats.org/officeDocument/2006/customXml" ds:itemID="{DB9B70EC-6377-411D-96D7-C4541CAE541F}"/>
</file>

<file path=customXml/itemProps3.xml><?xml version="1.0" encoding="utf-8"?>
<ds:datastoreItem xmlns:ds="http://schemas.openxmlformats.org/officeDocument/2006/customXml" ds:itemID="{732A739D-A977-4DF0-90E3-9C4C3C45C22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</TotalTime>
  <Words>886</Words>
  <Application>Microsoft Office PowerPoint</Application>
  <PresentationFormat>On-screen Show (4:3)</PresentationFormat>
  <Paragraphs>91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16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15</vt:i4>
      </vt:variant>
    </vt:vector>
  </HeadingPairs>
  <TitlesOfParts>
    <vt:vector size="36" baseType="lpstr">
      <vt:lpstr>Arial</vt:lpstr>
      <vt:lpstr>Calibri</vt:lpstr>
      <vt:lpstr>Karla</vt:lpstr>
      <vt:lpstr>Lato Black</vt:lpstr>
      <vt:lpstr>Lato Light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Overlays</vt:lpstr>
      <vt:lpstr>ZIMS Updates!</vt:lpstr>
      <vt:lpstr>What is an Overlay?</vt:lpstr>
      <vt:lpstr>Creating an Overlay</vt:lpstr>
      <vt:lpstr>Name and Describe the Overlay</vt:lpstr>
      <vt:lpstr>Managing the Overlay</vt:lpstr>
      <vt:lpstr>Opening the Overlay</vt:lpstr>
      <vt:lpstr>Finding the Records</vt:lpstr>
      <vt:lpstr>Edit Data</vt:lpstr>
      <vt:lpstr>Viewing Edits</vt:lpstr>
      <vt:lpstr>Displaying Additions</vt:lpstr>
      <vt:lpstr>Multiple Overlays</vt:lpstr>
      <vt:lpstr>Hypothetical  Animals</vt:lpstr>
      <vt:lpstr>Finding the Edits/Additions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Katelyn Mucha</cp:lastModifiedBy>
  <cp:revision>56</cp:revision>
  <cp:lastPrinted>2018-01-25T17:41:21Z</cp:lastPrinted>
  <dcterms:created xsi:type="dcterms:W3CDTF">2016-07-26T18:48:10Z</dcterms:created>
  <dcterms:modified xsi:type="dcterms:W3CDTF">2019-01-28T17:22:59Z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326700</vt:r8>
  </property>
  <property fmtid="{D5CDD505-2E9C-101B-9397-08002B2CF9AE}" pid="3" name="Tracked">
    <vt:bool>false</vt:bool>
  </property>
  <property fmtid="{D5CDD505-2E9C-101B-9397-08002B2CF9AE}" pid="4" name="Metrics URL">
    <vt:lpwstr/>
  </property>
  <property fmtid="{D5CDD505-2E9C-101B-9397-08002B2CF9AE}" pid="5" name="Tracking URL">
    <vt:lpwstr/>
  </property>
  <property fmtid="{D5CDD505-2E9C-101B-9397-08002B2CF9AE}" pid="6" name="ContentTypeId">
    <vt:lpwstr>0x010100B8A61D1EAB4F114BB81E10F743FBEB16</vt:lpwstr>
  </property>
  <property fmtid="{D5CDD505-2E9C-101B-9397-08002B2CF9AE}" pid="7" name="Updated on?">
    <vt:lpwstr>05/25/2018</vt:lpwstr>
  </property>
</Properties>
</file>