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32"/>
  </p:notesMasterIdLst>
  <p:sldIdLst>
    <p:sldId id="256" r:id="rId20"/>
    <p:sldId id="257" r:id="rId21"/>
    <p:sldId id="258" r:id="rId22"/>
    <p:sldId id="259" r:id="rId23"/>
    <p:sldId id="260" r:id="rId24"/>
    <p:sldId id="261" r:id="rId25"/>
    <p:sldId id="262" r:id="rId26"/>
    <p:sldId id="264" r:id="rId27"/>
    <p:sldId id="284" r:id="rId28"/>
    <p:sldId id="281" r:id="rId29"/>
    <p:sldId id="282"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FE8"/>
    <a:srgbClr val="41C7F1"/>
    <a:srgbClr val="ADD1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4" autoAdjust="0"/>
    <p:restoredTop sz="94660"/>
  </p:normalViewPr>
  <p:slideViewPr>
    <p:cSldViewPr snapToGrid="0" showGuides="1">
      <p:cViewPr varScale="1">
        <p:scale>
          <a:sx n="37" d="100"/>
          <a:sy n="37" d="100"/>
        </p:scale>
        <p:origin x="990" y="18"/>
      </p:cViewPr>
      <p:guideLst>
        <p:guide orient="horz" pos="2160"/>
        <p:guide pos="2880"/>
      </p:guideLst>
    </p:cSldViewPr>
  </p:slideViewPr>
  <p:notesTextViewPr>
    <p:cViewPr>
      <p:scale>
        <a:sx n="1" d="1"/>
        <a:sy n="1" d="1"/>
      </p:scale>
      <p:origin x="0" y="0"/>
    </p:cViewPr>
  </p:notesTextViewPr>
  <p:sorterViewPr>
    <p:cViewPr>
      <p:scale>
        <a:sx n="100" d="100"/>
        <a:sy n="100" d="100"/>
      </p:scale>
      <p:origin x="0" y="-1110"/>
    </p:cViewPr>
  </p:sorterViewPr>
  <p:notesViewPr>
    <p:cSldViewPr snapToGrid="0">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EB20A-0816-47A9-842B-709924F6F2AE}" type="datetimeFigureOut">
              <a:rPr lang="en-GB" smtClean="0"/>
              <a:t>28/01/2019</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A05229-76A4-4EC9-BA21-8C1CB98086B9}" type="slidenum">
              <a:rPr lang="en-GB" smtClean="0"/>
              <a:t>‹#›</a:t>
            </a:fld>
            <a:endParaRPr lang="en-GB"/>
          </a:p>
        </p:txBody>
      </p:sp>
    </p:spTree>
    <p:extLst>
      <p:ext uri="{BB962C8B-B14F-4D97-AF65-F5344CB8AC3E}">
        <p14:creationId xmlns:p14="http://schemas.microsoft.com/office/powerpoint/2010/main" val="569499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4A05229-76A4-4EC9-BA21-8C1CB98086B9}" type="slidenum">
              <a:rPr lang="en-GB" smtClean="0"/>
              <a:t>1</a:t>
            </a:fld>
            <a:endParaRPr lang="en-GB"/>
          </a:p>
        </p:txBody>
      </p:sp>
    </p:spTree>
    <p:extLst>
      <p:ext uri="{BB962C8B-B14F-4D97-AF65-F5344CB8AC3E}">
        <p14:creationId xmlns:p14="http://schemas.microsoft.com/office/powerpoint/2010/main" val="4270202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4A05229-76A4-4EC9-BA21-8C1CB98086B9}" type="slidenum">
              <a:rPr lang="en-GB" smtClean="0"/>
              <a:t>2</a:t>
            </a:fld>
            <a:endParaRPr lang="en-GB"/>
          </a:p>
        </p:txBody>
      </p:sp>
    </p:spTree>
    <p:extLst>
      <p:ext uri="{BB962C8B-B14F-4D97-AF65-F5344CB8AC3E}">
        <p14:creationId xmlns:p14="http://schemas.microsoft.com/office/powerpoint/2010/main" val="404170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465667" y="4656931"/>
            <a:ext cx="5486400" cy="3600450"/>
          </a:xfrm>
        </p:spPr>
        <p:txBody>
          <a:bodyPr/>
          <a:lstStyle/>
          <a:p>
            <a:pPr lvl="0">
              <a:defRPr/>
            </a:pPr>
            <a:endParaRPr lang="en-GB" dirty="0"/>
          </a:p>
        </p:txBody>
      </p:sp>
      <p:sp>
        <p:nvSpPr>
          <p:cNvPr id="4" name="Tijdelijke aanduiding voor dianummer 3"/>
          <p:cNvSpPr>
            <a:spLocks noGrp="1"/>
          </p:cNvSpPr>
          <p:nvPr>
            <p:ph type="sldNum" sz="quarter" idx="10"/>
          </p:nvPr>
        </p:nvSpPr>
        <p:spPr/>
        <p:txBody>
          <a:bodyPr/>
          <a:lstStyle/>
          <a:p>
            <a:fld id="{B4A05229-76A4-4EC9-BA21-8C1CB98086B9}" type="slidenum">
              <a:rPr lang="en-GB" smtClean="0"/>
              <a:t>3</a:t>
            </a:fld>
            <a:endParaRPr lang="en-GB"/>
          </a:p>
        </p:txBody>
      </p:sp>
    </p:spTree>
    <p:extLst>
      <p:ext uri="{BB962C8B-B14F-4D97-AF65-F5344CB8AC3E}">
        <p14:creationId xmlns:p14="http://schemas.microsoft.com/office/powerpoint/2010/main" val="2723901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4A05229-76A4-4EC9-BA21-8C1CB98086B9}" type="slidenum">
              <a:rPr lang="en-GB" smtClean="0"/>
              <a:t>4</a:t>
            </a:fld>
            <a:endParaRPr lang="en-GB"/>
          </a:p>
        </p:txBody>
      </p:sp>
    </p:spTree>
    <p:extLst>
      <p:ext uri="{BB962C8B-B14F-4D97-AF65-F5344CB8AC3E}">
        <p14:creationId xmlns:p14="http://schemas.microsoft.com/office/powerpoint/2010/main" val="269122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4A05229-76A4-4EC9-BA21-8C1CB98086B9}" type="slidenum">
              <a:rPr lang="en-GB" smtClean="0"/>
              <a:t>5</a:t>
            </a:fld>
            <a:endParaRPr lang="en-GB"/>
          </a:p>
        </p:txBody>
      </p:sp>
    </p:spTree>
    <p:extLst>
      <p:ext uri="{BB962C8B-B14F-4D97-AF65-F5344CB8AC3E}">
        <p14:creationId xmlns:p14="http://schemas.microsoft.com/office/powerpoint/2010/main" val="52926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4A05229-76A4-4EC9-BA21-8C1CB98086B9}" type="slidenum">
              <a:rPr lang="en-GB" smtClean="0"/>
              <a:t>6</a:t>
            </a:fld>
            <a:endParaRPr lang="en-GB"/>
          </a:p>
        </p:txBody>
      </p:sp>
    </p:spTree>
    <p:extLst>
      <p:ext uri="{BB962C8B-B14F-4D97-AF65-F5344CB8AC3E}">
        <p14:creationId xmlns:p14="http://schemas.microsoft.com/office/powerpoint/2010/main" val="179097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4A05229-76A4-4EC9-BA21-8C1CB98086B9}" type="slidenum">
              <a:rPr lang="en-GB" smtClean="0"/>
              <a:t>7</a:t>
            </a:fld>
            <a:endParaRPr lang="en-GB"/>
          </a:p>
        </p:txBody>
      </p:sp>
    </p:spTree>
    <p:extLst>
      <p:ext uri="{BB962C8B-B14F-4D97-AF65-F5344CB8AC3E}">
        <p14:creationId xmlns:p14="http://schemas.microsoft.com/office/powerpoint/2010/main" val="360884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4A05229-76A4-4EC9-BA21-8C1CB98086B9}" type="slidenum">
              <a:rPr lang="en-GB" smtClean="0"/>
              <a:t>8</a:t>
            </a:fld>
            <a:endParaRPr lang="en-GB"/>
          </a:p>
        </p:txBody>
      </p:sp>
    </p:spTree>
    <p:extLst>
      <p:ext uri="{BB962C8B-B14F-4D97-AF65-F5344CB8AC3E}">
        <p14:creationId xmlns:p14="http://schemas.microsoft.com/office/powerpoint/2010/main" val="822242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CC6EE6-CEBA-4C6A-8CCE-C8B5E6F242FB}" type="slidenum">
              <a:rPr lang="en-US" smtClean="0"/>
              <a:t>12</a:t>
            </a:fld>
            <a:endParaRPr lang="en-US"/>
          </a:p>
        </p:txBody>
      </p:sp>
    </p:spTree>
    <p:extLst>
      <p:ext uri="{BB962C8B-B14F-4D97-AF65-F5344CB8AC3E}">
        <p14:creationId xmlns:p14="http://schemas.microsoft.com/office/powerpoint/2010/main" val="15221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mailto:Support@species360.org"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400" dirty="0" smtClean="0"/>
              <a:t>Introduction </a:t>
            </a:r>
            <a:r>
              <a:rPr lang="en-US" sz="5400" dirty="0"/>
              <a:t>to </a:t>
            </a:r>
            <a:r>
              <a:rPr lang="en-US" sz="5400" dirty="0" smtClean="0"/>
              <a:t>ZIMS for non-ZIMS Using</a:t>
            </a:r>
            <a:br>
              <a:rPr lang="en-US" sz="5400" dirty="0" smtClean="0"/>
            </a:br>
            <a:r>
              <a:rPr lang="en-US" sz="5400" dirty="0" smtClean="0"/>
              <a:t>Studbook Keepers</a:t>
            </a:r>
            <a:r>
              <a:rPr lang="en-US" sz="5400" dirty="0"/>
              <a:t/>
            </a:r>
            <a:br>
              <a:rPr lang="en-US" sz="5400" dirty="0"/>
            </a:br>
            <a:endParaRPr lang="en-US" sz="5400" dirty="0"/>
          </a:p>
        </p:txBody>
      </p:sp>
      <p:sp>
        <p:nvSpPr>
          <p:cNvPr id="3" name="Subtitle 2"/>
          <p:cNvSpPr>
            <a:spLocks noGrp="1"/>
          </p:cNvSpPr>
          <p:nvPr>
            <p:ph type="subTitle" idx="1"/>
          </p:nvPr>
        </p:nvSpPr>
        <p:spPr>
          <a:xfrm>
            <a:off x="-464128" y="3509963"/>
            <a:ext cx="6858000" cy="1655762"/>
          </a:xfrm>
        </p:spPr>
        <p:txBody>
          <a:bodyPr>
            <a:normAutofit/>
          </a:bodyPr>
          <a:lstStyle/>
          <a:p>
            <a:r>
              <a:rPr lang="en-US" dirty="0"/>
              <a:t>An Overview of </a:t>
            </a:r>
            <a:r>
              <a:rPr lang="en-US" dirty="0" smtClean="0"/>
              <a:t>ZIMS Concepts</a:t>
            </a:r>
            <a:endParaRPr lang="en-US" dirty="0"/>
          </a:p>
          <a:p>
            <a:endParaRPr lang="en-US" dirty="0"/>
          </a:p>
        </p:txBody>
      </p:sp>
      <p:pic>
        <p:nvPicPr>
          <p:cNvPr id="5" name="Picture 4"/>
          <p:cNvPicPr>
            <a:picLocks noChangeAspect="1"/>
          </p:cNvPicPr>
          <p:nvPr/>
        </p:nvPicPr>
        <p:blipFill>
          <a:blip r:embed="rId3"/>
          <a:stretch>
            <a:fillRect/>
          </a:stretch>
        </p:blipFill>
        <p:spPr>
          <a:xfrm>
            <a:off x="5779183" y="2854036"/>
            <a:ext cx="3015123" cy="3759663"/>
          </a:xfrm>
          <a:prstGeom prst="rect">
            <a:avLst/>
          </a:prstGeom>
        </p:spPr>
      </p:pic>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081"/>
            <a:ext cx="8244894" cy="1325563"/>
          </a:xfrm>
        </p:spPr>
        <p:txBody>
          <a:bodyPr>
            <a:normAutofit fontScale="90000"/>
          </a:bodyPr>
          <a:lstStyle/>
          <a:p>
            <a:r>
              <a:rPr lang="en-US" dirty="0" smtClean="0"/>
              <a:t>How Do ZIMS Husbandry Records Talk to ZIMS Studbook Records?</a:t>
            </a:r>
            <a:endParaRPr lang="en-US" dirty="0"/>
          </a:p>
        </p:txBody>
      </p:sp>
      <p:sp>
        <p:nvSpPr>
          <p:cNvPr id="3" name="Content Placeholder 2"/>
          <p:cNvSpPr>
            <a:spLocks noGrp="1"/>
          </p:cNvSpPr>
          <p:nvPr>
            <p:ph idx="1"/>
          </p:nvPr>
        </p:nvSpPr>
        <p:spPr>
          <a:xfrm>
            <a:off x="628650" y="1494644"/>
            <a:ext cx="7886700" cy="4729801"/>
          </a:xfrm>
        </p:spPr>
        <p:txBody>
          <a:bodyPr/>
          <a:lstStyle/>
          <a:p>
            <a:r>
              <a:rPr lang="en-US" dirty="0" smtClean="0"/>
              <a:t>Suggested Animals</a:t>
            </a:r>
          </a:p>
          <a:p>
            <a:pPr lvl="1"/>
            <a:r>
              <a:rPr lang="en-US" dirty="0" smtClean="0"/>
              <a:t>New animals entered into </a:t>
            </a:r>
            <a:r>
              <a:rPr lang="en-US" dirty="0" smtClean="0"/>
              <a:t>ZIMS tha</a:t>
            </a:r>
            <a:r>
              <a:rPr lang="en-US" dirty="0" smtClean="0"/>
              <a:t>t match the studbook taxonomy will populate in the studbook to be added by the user.</a:t>
            </a:r>
            <a:endParaRPr lang="en-US" dirty="0" smtClean="0"/>
          </a:p>
          <a:p>
            <a:r>
              <a:rPr lang="en-US" dirty="0" smtClean="0"/>
              <a:t>Pending Updates</a:t>
            </a:r>
          </a:p>
          <a:p>
            <a:pPr lvl="1"/>
            <a:r>
              <a:rPr lang="en-US" dirty="0" smtClean="0"/>
              <a:t>Updates to animals already in the </a:t>
            </a:r>
            <a:r>
              <a:rPr lang="en-US" dirty="0" smtClean="0"/>
              <a:t>studbook will display when changes have been made in Husbandry.</a:t>
            </a:r>
            <a:endParaRPr lang="en-US" dirty="0" smtClean="0"/>
          </a:p>
          <a:p>
            <a:r>
              <a:rPr lang="en-US" dirty="0" smtClean="0"/>
              <a:t>Identifiers</a:t>
            </a:r>
          </a:p>
          <a:p>
            <a:pPr lvl="1"/>
            <a:r>
              <a:rPr lang="en-US" dirty="0" smtClean="0"/>
              <a:t>When entered into ZIMS identifiers will automatically be entered into the </a:t>
            </a:r>
            <a:r>
              <a:rPr lang="en-US" dirty="0" smtClean="0"/>
              <a:t>studbook.</a:t>
            </a:r>
            <a:endParaRPr lang="en-US" dirty="0"/>
          </a:p>
        </p:txBody>
      </p:sp>
    </p:spTree>
    <p:extLst>
      <p:ext uri="{BB962C8B-B14F-4D97-AF65-F5344CB8AC3E}">
        <p14:creationId xmlns:p14="http://schemas.microsoft.com/office/powerpoint/2010/main" val="931881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50" y="171162"/>
            <a:ext cx="7886700" cy="1325563"/>
          </a:xfrm>
        </p:spPr>
        <p:txBody>
          <a:bodyPr/>
          <a:lstStyle/>
          <a:p>
            <a:pPr algn="ctr"/>
            <a:r>
              <a:rPr lang="en-US" dirty="0" smtClean="0"/>
              <a:t>Suggested Animals</a:t>
            </a:r>
            <a:endParaRPr lang="en-US" dirty="0"/>
          </a:p>
        </p:txBody>
      </p:sp>
      <p:pic>
        <p:nvPicPr>
          <p:cNvPr id="3" name="Picture 2"/>
          <p:cNvPicPr>
            <a:picLocks noChangeAspect="1"/>
          </p:cNvPicPr>
          <p:nvPr/>
        </p:nvPicPr>
        <p:blipFill>
          <a:blip r:embed="rId2"/>
          <a:stretch>
            <a:fillRect/>
          </a:stretch>
        </p:blipFill>
        <p:spPr>
          <a:xfrm>
            <a:off x="1496289" y="1328645"/>
            <a:ext cx="6444189" cy="2410823"/>
          </a:xfrm>
          <a:prstGeom prst="rect">
            <a:avLst/>
          </a:prstGeom>
          <a:ln>
            <a:solidFill>
              <a:schemeClr val="tx1"/>
            </a:solidFill>
          </a:ln>
        </p:spPr>
      </p:pic>
      <p:sp>
        <p:nvSpPr>
          <p:cNvPr id="4" name="TextBox 3"/>
          <p:cNvSpPr txBox="1"/>
          <p:nvPr/>
        </p:nvSpPr>
        <p:spPr>
          <a:xfrm>
            <a:off x="643517" y="3878120"/>
            <a:ext cx="8149732"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When new animals are entered into ZIMS, such as births and hatches or acquisitions</a:t>
            </a:r>
          </a:p>
          <a:p>
            <a:r>
              <a:rPr lang="en-US" dirty="0" smtClean="0"/>
              <a:t>from non-ZIMS using facilities, they will automatically show up in your Suggested </a:t>
            </a:r>
          </a:p>
          <a:p>
            <a:r>
              <a:rPr lang="en-US" dirty="0" smtClean="0"/>
              <a:t>Animals list. If ZIMS thinks there is a possible match for that animal already recorded </a:t>
            </a:r>
          </a:p>
          <a:p>
            <a:r>
              <a:rPr lang="en-US" dirty="0" smtClean="0"/>
              <a:t>in the studbook, that studbook number will be displayed. You have the option to link</a:t>
            </a:r>
          </a:p>
          <a:p>
            <a:r>
              <a:rPr lang="en-US" dirty="0" smtClean="0"/>
              <a:t>these records. Or, you can record as a new animal, manually link with a different</a:t>
            </a:r>
          </a:p>
          <a:p>
            <a:r>
              <a:rPr lang="en-US" dirty="0" smtClean="0"/>
              <a:t>record or reject the entry.</a:t>
            </a:r>
            <a:endParaRPr lang="en-US" dirty="0"/>
          </a:p>
        </p:txBody>
      </p:sp>
    </p:spTree>
    <p:extLst>
      <p:ext uri="{BB962C8B-B14F-4D97-AF65-F5344CB8AC3E}">
        <p14:creationId xmlns:p14="http://schemas.microsoft.com/office/powerpoint/2010/main" val="3649755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4472535" y="1628426"/>
          <a:ext cx="4126205" cy="3370451"/>
        </p:xfrm>
        <a:graphic>
          <a:graphicData uri="http://schemas.openxmlformats.org/presentationml/2006/ole">
            <mc:AlternateContent xmlns:mc="http://schemas.openxmlformats.org/markup-compatibility/2006">
              <mc:Choice xmlns:v="urn:schemas-microsoft-com:vml" Requires="v">
                <p:oleObj spid="_x0000_s1026" r:id="rId4" imgW="3657600" imgH="2986920" progId="">
                  <p:embed/>
                </p:oleObj>
              </mc:Choice>
              <mc:Fallback>
                <p:oleObj r:id="rId4" imgW="3657600" imgH="2986920" progId="">
                  <p:embed/>
                  <p:pic>
                    <p:nvPicPr>
                      <p:cNvPr id="4" name="Object 3"/>
                      <p:cNvPicPr/>
                      <p:nvPr/>
                    </p:nvPicPr>
                    <p:blipFill>
                      <a:blip r:embed="rId5"/>
                      <a:stretch>
                        <a:fillRect/>
                      </a:stretch>
                    </p:blipFill>
                    <p:spPr>
                      <a:xfrm>
                        <a:off x="4472535" y="1628426"/>
                        <a:ext cx="4126205" cy="3370451"/>
                      </a:xfrm>
                      <a:prstGeom prst="rect">
                        <a:avLst/>
                      </a:prstGeom>
                      <a:ln>
                        <a:solidFill>
                          <a:schemeClr val="tx1"/>
                        </a:solidFill>
                      </a:ln>
                    </p:spPr>
                  </p:pic>
                </p:oleObj>
              </mc:Fallback>
            </mc:AlternateContent>
          </a:graphicData>
        </a:graphic>
      </p:graphicFrame>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0351" y="3568660"/>
            <a:ext cx="1883601" cy="1523096"/>
          </a:xfrm>
          <a:prstGeom prst="rect">
            <a:avLst/>
          </a:prstGeom>
        </p:spPr>
      </p:pic>
      <p:sp>
        <p:nvSpPr>
          <p:cNvPr id="9" name="TextBox 8"/>
          <p:cNvSpPr txBox="1"/>
          <p:nvPr/>
        </p:nvSpPr>
        <p:spPr>
          <a:xfrm>
            <a:off x="531768" y="1755222"/>
            <a:ext cx="3940767" cy="1200329"/>
          </a:xfrm>
          <a:prstGeom prst="rect">
            <a:avLst/>
          </a:prstGeom>
          <a:noFill/>
        </p:spPr>
        <p:txBody>
          <a:bodyPr wrap="square" rtlCol="0">
            <a:spAutoFit/>
          </a:bodyPr>
          <a:lstStyle/>
          <a:p>
            <a:pPr algn="ctr" defTabSz="685800" eaLnBrk="1" fontAlgn="auto" hangingPunct="1">
              <a:spcBef>
                <a:spcPts val="0"/>
              </a:spcBef>
              <a:spcAft>
                <a:spcPts val="0"/>
              </a:spcAft>
              <a:defRPr/>
            </a:pPr>
            <a:r>
              <a:rPr lang="en-MY" sz="2400" dirty="0" smtClean="0">
                <a:latin typeface="Karla" pitchFamily="2" charset="0"/>
                <a:ea typeface="Karla" pitchFamily="2" charset="0"/>
                <a:cs typeface="Lato Black" panose="020F0A02020204030203" pitchFamily="34" charset="0"/>
              </a:rPr>
              <a:t>Contact </a:t>
            </a:r>
            <a:r>
              <a:rPr lang="en-MY" sz="2400" dirty="0" smtClean="0">
                <a:latin typeface="Karla" pitchFamily="2" charset="0"/>
                <a:ea typeface="Karla" pitchFamily="2" charset="0"/>
                <a:cs typeface="Lato Black" panose="020F0A02020204030203" pitchFamily="34" charset="0"/>
                <a:hlinkClick r:id="rId7"/>
              </a:rPr>
              <a:t>Support@species360.org</a:t>
            </a:r>
            <a:r>
              <a:rPr lang="en-MY" sz="2400" dirty="0" smtClean="0">
                <a:latin typeface="Karla" pitchFamily="2" charset="0"/>
                <a:ea typeface="Karla" pitchFamily="2" charset="0"/>
                <a:cs typeface="Lato Black" panose="020F0A02020204030203" pitchFamily="34" charset="0"/>
              </a:rPr>
              <a:t> with any questions</a:t>
            </a:r>
            <a:endParaRPr lang="en-MY" sz="2400" dirty="0">
              <a:latin typeface="Karla" pitchFamily="2" charset="0"/>
              <a:ea typeface="Karla" pitchFamily="2" charset="0"/>
              <a:cs typeface="Lato Black" panose="020F0A02020204030203" pitchFamily="34" charset="0"/>
            </a:endParaRPr>
          </a:p>
        </p:txBody>
      </p:sp>
      <p:cxnSp>
        <p:nvCxnSpPr>
          <p:cNvPr id="11" name="Straight Connector 10"/>
          <p:cNvCxnSpPr/>
          <p:nvPr/>
        </p:nvCxnSpPr>
        <p:spPr>
          <a:xfrm flipV="1">
            <a:off x="531768" y="3313652"/>
            <a:ext cx="3687894" cy="25167"/>
          </a:xfrm>
          <a:prstGeom prst="line">
            <a:avLst/>
          </a:prstGeom>
          <a:ln w="19050">
            <a:solidFill>
              <a:srgbClr val="ADD13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76027" y="5091756"/>
            <a:ext cx="3430747" cy="523220"/>
          </a:xfrm>
          <a:prstGeom prst="rect">
            <a:avLst/>
          </a:prstGeom>
          <a:noFill/>
        </p:spPr>
        <p:txBody>
          <a:bodyPr wrap="none" rtlCol="0">
            <a:spAutoFit/>
          </a:bodyPr>
          <a:lstStyle/>
          <a:p>
            <a:pPr defTabSz="685800" eaLnBrk="1" fontAlgn="auto" hangingPunct="1">
              <a:spcBef>
                <a:spcPts val="0"/>
              </a:spcBef>
              <a:spcAft>
                <a:spcPts val="0"/>
              </a:spcAft>
              <a:defRPr/>
            </a:pPr>
            <a:r>
              <a:rPr lang="en-US" sz="2800" dirty="0">
                <a:solidFill>
                  <a:sysClr val="windowText" lastClr="000000"/>
                </a:solidFill>
                <a:latin typeface="Karla" pitchFamily="2" charset="0"/>
                <a:ea typeface="Karla" pitchFamily="2" charset="0"/>
                <a:cs typeface="Lato Black" panose="020F0A02020204030203" pitchFamily="34" charset="0"/>
              </a:rPr>
              <a:t>www.Species360.org</a:t>
            </a:r>
            <a:endParaRPr lang="en-US" sz="2800" dirty="0">
              <a:solidFill>
                <a:sysClr val="windowText" lastClr="000000"/>
              </a:solidFill>
              <a:latin typeface="Karla" pitchFamily="2" charset="0"/>
              <a:ea typeface="Karla" pitchFamily="2" charset="0"/>
              <a:cs typeface="Lato Light" panose="020F0402020204030203" pitchFamily="34" charset="0"/>
            </a:endParaRPr>
          </a:p>
        </p:txBody>
      </p:sp>
      <p:sp>
        <p:nvSpPr>
          <p:cNvPr id="14" name="Slide Number Placeholder 13"/>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2496035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Concept 1 – Internet based</a:t>
            </a:r>
            <a:endParaRPr lang="en-GB" sz="4000" dirty="0"/>
          </a:p>
        </p:txBody>
      </p:sp>
      <p:pic>
        <p:nvPicPr>
          <p:cNvPr id="4" name="Picture 4"/>
          <p:cNvPicPr>
            <a:picLocks noChangeAspect="1"/>
          </p:cNvPicPr>
          <p:nvPr/>
        </p:nvPicPr>
        <p:blipFill>
          <a:blip r:embed="rId3"/>
          <a:stretch>
            <a:fillRect/>
          </a:stretch>
        </p:blipFill>
        <p:spPr>
          <a:xfrm>
            <a:off x="249959" y="2115816"/>
            <a:ext cx="4228733" cy="2867663"/>
          </a:xfrm>
          <a:prstGeom prst="rect">
            <a:avLst/>
          </a:prstGeom>
          <a:effectLst>
            <a:softEdge rad="127000"/>
          </a:effectLst>
        </p:spPr>
      </p:pic>
      <p:sp>
        <p:nvSpPr>
          <p:cNvPr id="6" name="TextBox 5"/>
          <p:cNvSpPr txBox="1"/>
          <p:nvPr/>
        </p:nvSpPr>
        <p:spPr>
          <a:xfrm>
            <a:off x="4680217" y="1287489"/>
            <a:ext cx="4077270" cy="4524315"/>
          </a:xfrm>
          <a:prstGeom prst="rect">
            <a:avLst/>
          </a:prstGeom>
          <a:solidFill>
            <a:schemeClr val="accent1">
              <a:lumMod val="20000"/>
              <a:lumOff val="80000"/>
            </a:schemeClr>
          </a:solidFill>
          <a:ln>
            <a:solidFill>
              <a:schemeClr val="tx1"/>
            </a:solidFill>
          </a:ln>
        </p:spPr>
        <p:txBody>
          <a:bodyPr wrap="none" rtlCol="0">
            <a:spAutoFit/>
          </a:bodyPr>
          <a:lstStyle/>
          <a:p>
            <a:pPr lvl="0">
              <a:defRPr/>
            </a:pPr>
            <a:r>
              <a:rPr lang="en-US" dirty="0"/>
              <a:t>ZIMS was created using </a:t>
            </a:r>
            <a:r>
              <a:rPr lang="en-US" dirty="0" smtClean="0"/>
              <a:t>six </a:t>
            </a:r>
            <a:r>
              <a:rPr lang="en-US" dirty="0"/>
              <a:t>basic </a:t>
            </a:r>
            <a:endParaRPr lang="en-US" dirty="0" smtClean="0"/>
          </a:p>
          <a:p>
            <a:pPr lvl="0">
              <a:defRPr/>
            </a:pPr>
            <a:r>
              <a:rPr lang="en-US" dirty="0" smtClean="0"/>
              <a:t>concepts</a:t>
            </a:r>
            <a:r>
              <a:rPr lang="en-US" dirty="0"/>
              <a:t>. </a:t>
            </a:r>
            <a:r>
              <a:rPr lang="en-US" dirty="0" smtClean="0"/>
              <a:t>The </a:t>
            </a:r>
            <a:r>
              <a:rPr lang="en-US" dirty="0"/>
              <a:t>first concept is that </a:t>
            </a:r>
            <a:endParaRPr lang="en-US" dirty="0" smtClean="0"/>
          </a:p>
          <a:p>
            <a:pPr lvl="0">
              <a:defRPr/>
            </a:pPr>
            <a:r>
              <a:rPr lang="en-US" dirty="0" smtClean="0"/>
              <a:t>ZIMS </a:t>
            </a:r>
            <a:r>
              <a:rPr lang="en-US" dirty="0"/>
              <a:t>is internet </a:t>
            </a:r>
            <a:r>
              <a:rPr lang="en-US" dirty="0" smtClean="0"/>
              <a:t>based </a:t>
            </a:r>
            <a:r>
              <a:rPr lang="en-US" dirty="0"/>
              <a:t>which has </a:t>
            </a:r>
            <a:endParaRPr lang="en-US" dirty="0" smtClean="0"/>
          </a:p>
          <a:p>
            <a:pPr lvl="0">
              <a:defRPr/>
            </a:pPr>
            <a:r>
              <a:rPr lang="en-US" dirty="0" smtClean="0"/>
              <a:t>many </a:t>
            </a:r>
            <a:r>
              <a:rPr lang="en-US" dirty="0"/>
              <a:t>positives over </a:t>
            </a:r>
            <a:r>
              <a:rPr lang="en-US" dirty="0" smtClean="0"/>
              <a:t>applications </a:t>
            </a:r>
          </a:p>
          <a:p>
            <a:pPr lvl="0">
              <a:defRPr/>
            </a:pPr>
            <a:r>
              <a:rPr lang="en-US" dirty="0" smtClean="0"/>
              <a:t>that </a:t>
            </a:r>
            <a:r>
              <a:rPr lang="en-US" dirty="0"/>
              <a:t>need to be installed. </a:t>
            </a:r>
            <a:r>
              <a:rPr lang="en-US" dirty="0" smtClean="0"/>
              <a:t>First</a:t>
            </a:r>
            <a:r>
              <a:rPr lang="en-US" dirty="0"/>
              <a:t>, ZIMS </a:t>
            </a:r>
            <a:endParaRPr lang="en-US" dirty="0" smtClean="0"/>
          </a:p>
          <a:p>
            <a:pPr lvl="0">
              <a:defRPr/>
            </a:pPr>
            <a:r>
              <a:rPr lang="en-US" dirty="0" smtClean="0"/>
              <a:t>can </a:t>
            </a:r>
            <a:r>
              <a:rPr lang="en-US" dirty="0"/>
              <a:t>be accessed from any </a:t>
            </a:r>
            <a:r>
              <a:rPr lang="en-US" dirty="0" smtClean="0"/>
              <a:t>computer </a:t>
            </a:r>
          </a:p>
          <a:p>
            <a:pPr lvl="0">
              <a:defRPr/>
            </a:pPr>
            <a:r>
              <a:rPr lang="en-US" dirty="0" smtClean="0"/>
              <a:t>that </a:t>
            </a:r>
            <a:r>
              <a:rPr lang="en-US" dirty="0"/>
              <a:t>has internet access. </a:t>
            </a:r>
            <a:r>
              <a:rPr lang="en-US" dirty="0" smtClean="0"/>
              <a:t>No </a:t>
            </a:r>
            <a:r>
              <a:rPr lang="en-US" dirty="0"/>
              <a:t>more </a:t>
            </a:r>
            <a:endParaRPr lang="en-US" dirty="0" smtClean="0"/>
          </a:p>
          <a:p>
            <a:pPr lvl="0">
              <a:defRPr/>
            </a:pPr>
            <a:r>
              <a:rPr lang="en-US" dirty="0" smtClean="0"/>
              <a:t>vacations</a:t>
            </a:r>
            <a:r>
              <a:rPr lang="en-US" dirty="0"/>
              <a:t>! This also makes </a:t>
            </a:r>
            <a:r>
              <a:rPr lang="en-US" dirty="0" smtClean="0"/>
              <a:t>support </a:t>
            </a:r>
          </a:p>
          <a:p>
            <a:pPr lvl="0">
              <a:defRPr/>
            </a:pPr>
            <a:r>
              <a:rPr lang="en-US" dirty="0" smtClean="0"/>
              <a:t>easier </a:t>
            </a:r>
            <a:r>
              <a:rPr lang="en-US" dirty="0"/>
              <a:t>as support staff can look </a:t>
            </a:r>
            <a:endParaRPr lang="en-US" dirty="0" smtClean="0"/>
          </a:p>
          <a:p>
            <a:pPr lvl="0">
              <a:defRPr/>
            </a:pPr>
            <a:r>
              <a:rPr lang="en-US" dirty="0" smtClean="0"/>
              <a:t>directly </a:t>
            </a:r>
            <a:r>
              <a:rPr lang="en-US" dirty="0"/>
              <a:t>into your </a:t>
            </a:r>
            <a:r>
              <a:rPr lang="en-US" dirty="0" smtClean="0"/>
              <a:t>studbook records </a:t>
            </a:r>
            <a:r>
              <a:rPr lang="en-US" dirty="0"/>
              <a:t>to </a:t>
            </a:r>
            <a:endParaRPr lang="en-US" dirty="0" smtClean="0"/>
          </a:p>
          <a:p>
            <a:pPr lvl="0">
              <a:defRPr/>
            </a:pPr>
            <a:r>
              <a:rPr lang="en-US" dirty="0" smtClean="0"/>
              <a:t>see what you see to help you. Also,</a:t>
            </a:r>
          </a:p>
          <a:p>
            <a:pPr lvl="0">
              <a:defRPr/>
            </a:pPr>
            <a:r>
              <a:rPr lang="en-US" dirty="0"/>
              <a:t>a</a:t>
            </a:r>
            <a:r>
              <a:rPr lang="en-US" dirty="0" smtClean="0"/>
              <a:t>pplication updates are automatic so </a:t>
            </a:r>
          </a:p>
          <a:p>
            <a:pPr lvl="0">
              <a:defRPr/>
            </a:pPr>
            <a:r>
              <a:rPr lang="en-US" dirty="0" smtClean="0"/>
              <a:t>everyone is working in the same version. </a:t>
            </a:r>
          </a:p>
          <a:p>
            <a:pPr lvl="0">
              <a:defRPr/>
            </a:pPr>
            <a:r>
              <a:rPr lang="en-US" dirty="0" smtClean="0"/>
              <a:t>Being internet based allows instant </a:t>
            </a:r>
          </a:p>
          <a:p>
            <a:pPr lvl="0">
              <a:defRPr/>
            </a:pPr>
            <a:r>
              <a:rPr lang="en-US" dirty="0" smtClean="0"/>
              <a:t>data updating with no submissions </a:t>
            </a:r>
          </a:p>
          <a:p>
            <a:pPr lvl="0">
              <a:defRPr/>
            </a:pPr>
            <a:r>
              <a:rPr lang="en-US" dirty="0" smtClean="0"/>
              <a:t>required.</a:t>
            </a:r>
            <a:endParaRPr lang="en-US" dirty="0"/>
          </a:p>
        </p:txBody>
      </p:sp>
    </p:spTree>
    <p:extLst>
      <p:ext uri="{BB962C8B-B14F-4D97-AF65-F5344CB8AC3E}">
        <p14:creationId xmlns:p14="http://schemas.microsoft.com/office/powerpoint/2010/main" val="2159986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Concept 2 – Single Accession and Single Record</a:t>
            </a:r>
            <a:endParaRPr lang="en-GB" dirty="0"/>
          </a:p>
        </p:txBody>
      </p:sp>
      <p:sp>
        <p:nvSpPr>
          <p:cNvPr id="5" name="TextBox 4"/>
          <p:cNvSpPr txBox="1"/>
          <p:nvPr/>
        </p:nvSpPr>
        <p:spPr>
          <a:xfrm>
            <a:off x="5099013" y="1690689"/>
            <a:ext cx="3416337" cy="4801314"/>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second concept is that an animal </a:t>
            </a:r>
            <a:r>
              <a:rPr lang="en-US" dirty="0" smtClean="0"/>
              <a:t>or </a:t>
            </a:r>
            <a:r>
              <a:rPr lang="en-US" dirty="0"/>
              <a:t>group is accessioned into ZIMS only </a:t>
            </a:r>
            <a:r>
              <a:rPr lang="en-US" dirty="0" smtClean="0"/>
              <a:t>once</a:t>
            </a:r>
            <a:r>
              <a:rPr lang="en-US" dirty="0"/>
              <a:t>. As it moves from institution to </a:t>
            </a:r>
            <a:r>
              <a:rPr lang="en-US" dirty="0" smtClean="0"/>
              <a:t>institution “Visits” </a:t>
            </a:r>
            <a:r>
              <a:rPr lang="en-US" dirty="0"/>
              <a:t>are created in the global </a:t>
            </a:r>
            <a:endParaRPr lang="en-US" dirty="0" smtClean="0"/>
          </a:p>
          <a:p>
            <a:r>
              <a:rPr lang="en-US" dirty="0" smtClean="0"/>
              <a:t>record</a:t>
            </a:r>
            <a:r>
              <a:rPr lang="en-US" dirty="0"/>
              <a:t>, there are no additional accessions </a:t>
            </a:r>
            <a:r>
              <a:rPr lang="en-US" dirty="0" smtClean="0"/>
              <a:t>that </a:t>
            </a:r>
            <a:r>
              <a:rPr lang="en-US" dirty="0"/>
              <a:t>need to be linked as animals move.  </a:t>
            </a:r>
            <a:r>
              <a:rPr lang="en-US" dirty="0" smtClean="0"/>
              <a:t>A Global Accession Number (GAN) </a:t>
            </a:r>
            <a:r>
              <a:rPr lang="en-US" dirty="0"/>
              <a:t>is </a:t>
            </a:r>
            <a:endParaRPr lang="en-US" dirty="0" smtClean="0"/>
          </a:p>
          <a:p>
            <a:r>
              <a:rPr lang="en-US" dirty="0" smtClean="0"/>
              <a:t>created </a:t>
            </a:r>
            <a:r>
              <a:rPr lang="en-US" dirty="0"/>
              <a:t>by the </a:t>
            </a:r>
            <a:r>
              <a:rPr lang="en-US" dirty="0" smtClean="0"/>
              <a:t>ZIMS application. This GAN will never change even if the animal moves between institutions. The GAN ensures that the institution and the studbook keeper are talking about the same animal. Each facility still assigns a Local ID.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807967"/>
            <a:ext cx="4125603" cy="3300482"/>
          </a:xfrm>
          <a:prstGeom prst="rect">
            <a:avLst/>
          </a:prstGeom>
          <a:effectLst>
            <a:softEdge rad="127000"/>
          </a:effectLst>
        </p:spPr>
      </p:pic>
      <p:sp>
        <p:nvSpPr>
          <p:cNvPr id="7" name="TextBox 6"/>
          <p:cNvSpPr txBox="1"/>
          <p:nvPr/>
        </p:nvSpPr>
        <p:spPr>
          <a:xfrm>
            <a:off x="1042666" y="5199342"/>
            <a:ext cx="3297569" cy="369332"/>
          </a:xfrm>
          <a:prstGeom prst="rect">
            <a:avLst/>
          </a:prstGeom>
          <a:noFill/>
          <a:ln>
            <a:solidFill>
              <a:schemeClr val="tx1"/>
            </a:solidFill>
          </a:ln>
        </p:spPr>
        <p:txBody>
          <a:bodyPr wrap="none" rtlCol="0">
            <a:spAutoFit/>
          </a:bodyPr>
          <a:lstStyle/>
          <a:p>
            <a:r>
              <a:rPr lang="en-US" dirty="0" smtClean="0"/>
              <a:t>In the end there can be only one.</a:t>
            </a:r>
            <a:endParaRPr lang="en-US" dirty="0"/>
          </a:p>
        </p:txBody>
      </p:sp>
    </p:spTree>
    <p:extLst>
      <p:ext uri="{BB962C8B-B14F-4D97-AF65-F5344CB8AC3E}">
        <p14:creationId xmlns:p14="http://schemas.microsoft.com/office/powerpoint/2010/main" val="71068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Concept 3 – Business Rules</a:t>
            </a:r>
            <a:endParaRPr lang="en-GB" sz="4000" dirty="0"/>
          </a:p>
        </p:txBody>
      </p:sp>
      <p:sp>
        <p:nvSpPr>
          <p:cNvPr id="10" name="TextBox 9"/>
          <p:cNvSpPr txBox="1"/>
          <p:nvPr/>
        </p:nvSpPr>
        <p:spPr>
          <a:xfrm>
            <a:off x="5097334" y="1561034"/>
            <a:ext cx="3712298" cy="3693319"/>
          </a:xfrm>
          <a:prstGeom prst="rect">
            <a:avLst/>
          </a:prstGeom>
          <a:solidFill>
            <a:schemeClr val="accent1">
              <a:lumMod val="20000"/>
              <a:lumOff val="80000"/>
            </a:schemeClr>
          </a:solidFill>
          <a:ln>
            <a:solidFill>
              <a:schemeClr val="tx1"/>
            </a:solidFill>
          </a:ln>
        </p:spPr>
        <p:txBody>
          <a:bodyPr wrap="none" rtlCol="0">
            <a:spAutoFit/>
          </a:bodyPr>
          <a:lstStyle/>
          <a:p>
            <a:pPr lvl="0">
              <a:defRPr/>
            </a:pPr>
            <a:r>
              <a:rPr lang="en-US" dirty="0"/>
              <a:t>Concept 3 is Business Rules. ZIMS </a:t>
            </a:r>
            <a:endParaRPr lang="en-US" dirty="0" smtClean="0"/>
          </a:p>
          <a:p>
            <a:pPr lvl="0">
              <a:defRPr/>
            </a:pPr>
            <a:r>
              <a:rPr lang="en-US" dirty="0" smtClean="0"/>
              <a:t>operates </a:t>
            </a:r>
            <a:r>
              <a:rPr lang="en-US" dirty="0"/>
              <a:t>following Business Rules </a:t>
            </a:r>
            <a:endParaRPr lang="en-US" dirty="0" smtClean="0"/>
          </a:p>
          <a:p>
            <a:pPr lvl="0">
              <a:defRPr/>
            </a:pPr>
            <a:r>
              <a:rPr lang="en-US" dirty="0" smtClean="0"/>
              <a:t>to </a:t>
            </a:r>
            <a:r>
              <a:rPr lang="en-US" dirty="0"/>
              <a:t>make sure the User, or the </a:t>
            </a:r>
            <a:endParaRPr lang="en-US" dirty="0" smtClean="0"/>
          </a:p>
          <a:p>
            <a:pPr lvl="0">
              <a:defRPr/>
            </a:pPr>
            <a:r>
              <a:rPr lang="en-US" dirty="0" smtClean="0"/>
              <a:t>application</a:t>
            </a:r>
            <a:r>
              <a:rPr lang="en-US" dirty="0"/>
              <a:t>, </a:t>
            </a:r>
            <a:r>
              <a:rPr lang="en-US" dirty="0" smtClean="0"/>
              <a:t>doesn’t </a:t>
            </a:r>
            <a:r>
              <a:rPr lang="en-US" dirty="0"/>
              <a:t>do anything </a:t>
            </a:r>
            <a:endParaRPr lang="en-US" dirty="0" smtClean="0"/>
          </a:p>
          <a:p>
            <a:pPr lvl="0">
              <a:defRPr/>
            </a:pPr>
            <a:r>
              <a:rPr lang="en-US" dirty="0" smtClean="0"/>
              <a:t>that </a:t>
            </a:r>
            <a:r>
              <a:rPr lang="en-US" dirty="0"/>
              <a:t>is illogical. </a:t>
            </a:r>
            <a:r>
              <a:rPr lang="en-US" dirty="0" smtClean="0"/>
              <a:t>For </a:t>
            </a:r>
            <a:r>
              <a:rPr lang="en-US" dirty="0"/>
              <a:t>example if you </a:t>
            </a:r>
            <a:endParaRPr lang="en-US" dirty="0" smtClean="0"/>
          </a:p>
          <a:p>
            <a:pPr lvl="0">
              <a:defRPr/>
            </a:pPr>
            <a:r>
              <a:rPr lang="en-US" dirty="0" smtClean="0"/>
              <a:t>have </a:t>
            </a:r>
            <a:r>
              <a:rPr lang="en-US" dirty="0"/>
              <a:t>recorded a </a:t>
            </a:r>
            <a:r>
              <a:rPr lang="en-US" dirty="0" smtClean="0"/>
              <a:t>death </a:t>
            </a:r>
            <a:r>
              <a:rPr lang="en-US" dirty="0"/>
              <a:t>of </a:t>
            </a:r>
            <a:r>
              <a:rPr lang="en-US" dirty="0" smtClean="0"/>
              <a:t>a late </a:t>
            </a:r>
          </a:p>
          <a:p>
            <a:pPr lvl="0">
              <a:defRPr/>
            </a:pPr>
            <a:r>
              <a:rPr lang="en-US" dirty="0" smtClean="0"/>
              <a:t>term egg</a:t>
            </a:r>
            <a:r>
              <a:rPr lang="en-US" dirty="0"/>
              <a:t>, then you cannot record </a:t>
            </a:r>
            <a:endParaRPr lang="en-US" dirty="0" smtClean="0"/>
          </a:p>
          <a:p>
            <a:pPr lvl="0">
              <a:defRPr/>
            </a:pPr>
            <a:r>
              <a:rPr lang="en-US" dirty="0" smtClean="0"/>
              <a:t>a </a:t>
            </a:r>
            <a:r>
              <a:rPr lang="en-US" dirty="0"/>
              <a:t>hatch. </a:t>
            </a:r>
            <a:r>
              <a:rPr lang="en-US" dirty="0" smtClean="0"/>
              <a:t>These </a:t>
            </a:r>
            <a:r>
              <a:rPr lang="en-US" dirty="0"/>
              <a:t>Rules were developed </a:t>
            </a:r>
            <a:endParaRPr lang="en-US" dirty="0" smtClean="0"/>
          </a:p>
          <a:p>
            <a:pPr lvl="0">
              <a:defRPr/>
            </a:pPr>
            <a:r>
              <a:rPr lang="en-US" dirty="0" smtClean="0"/>
              <a:t>by </a:t>
            </a:r>
            <a:r>
              <a:rPr lang="en-US" dirty="0"/>
              <a:t>the </a:t>
            </a:r>
            <a:r>
              <a:rPr lang="en-US" dirty="0" smtClean="0"/>
              <a:t>programmers </a:t>
            </a:r>
            <a:r>
              <a:rPr lang="en-US" dirty="0"/>
              <a:t>to ensure the </a:t>
            </a:r>
            <a:endParaRPr lang="en-US" dirty="0" smtClean="0"/>
          </a:p>
          <a:p>
            <a:pPr lvl="0">
              <a:defRPr/>
            </a:pPr>
            <a:r>
              <a:rPr lang="en-US" dirty="0" smtClean="0"/>
              <a:t>application functioned logically </a:t>
            </a:r>
          </a:p>
          <a:p>
            <a:pPr lvl="0">
              <a:defRPr/>
            </a:pPr>
            <a:r>
              <a:rPr lang="en-US" smtClean="0"/>
              <a:t>technically and </a:t>
            </a:r>
            <a:r>
              <a:rPr lang="en-US" dirty="0"/>
              <a:t>by </a:t>
            </a:r>
            <a:r>
              <a:rPr lang="en-US" dirty="0" smtClean="0"/>
              <a:t>animal </a:t>
            </a:r>
            <a:r>
              <a:rPr lang="en-US" dirty="0"/>
              <a:t>Subject </a:t>
            </a:r>
            <a:endParaRPr lang="en-US" dirty="0" smtClean="0"/>
          </a:p>
          <a:p>
            <a:pPr lvl="0">
              <a:defRPr/>
            </a:pPr>
            <a:r>
              <a:rPr lang="en-US" dirty="0" smtClean="0"/>
              <a:t>Matter </a:t>
            </a:r>
            <a:r>
              <a:rPr lang="en-US" dirty="0"/>
              <a:t>Experts to ensure </a:t>
            </a:r>
            <a:r>
              <a:rPr lang="en-US" dirty="0" smtClean="0"/>
              <a:t>the </a:t>
            </a:r>
            <a:r>
              <a:rPr lang="en-US" dirty="0"/>
              <a:t>animal </a:t>
            </a:r>
            <a:endParaRPr lang="en-US" dirty="0" smtClean="0"/>
          </a:p>
          <a:p>
            <a:pPr lvl="0">
              <a:defRPr/>
            </a:pPr>
            <a:r>
              <a:rPr lang="en-US" dirty="0" smtClean="0"/>
              <a:t>data </a:t>
            </a:r>
            <a:r>
              <a:rPr lang="en-US" dirty="0"/>
              <a:t>was </a:t>
            </a:r>
            <a:r>
              <a:rPr lang="en-US" dirty="0" smtClean="0"/>
              <a:t>logical.</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98" y="1788373"/>
            <a:ext cx="4596211" cy="3238643"/>
          </a:xfrm>
          <a:prstGeom prst="rect">
            <a:avLst/>
          </a:prstGeom>
          <a:effectLst>
            <a:softEdge rad="127000"/>
          </a:effectLst>
        </p:spPr>
      </p:pic>
    </p:spTree>
    <p:extLst>
      <p:ext uri="{BB962C8B-B14F-4D97-AF65-F5344CB8AC3E}">
        <p14:creationId xmlns:p14="http://schemas.microsoft.com/office/powerpoint/2010/main" val="3811498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Concept 4 – Data Standards</a:t>
            </a:r>
            <a:endParaRPr lang="en-GB" sz="4000" dirty="0"/>
          </a:p>
        </p:txBody>
      </p:sp>
      <p:sp>
        <p:nvSpPr>
          <p:cNvPr id="4" name="TextBox 3"/>
          <p:cNvSpPr txBox="1"/>
          <p:nvPr/>
        </p:nvSpPr>
        <p:spPr>
          <a:xfrm>
            <a:off x="828431" y="1883137"/>
            <a:ext cx="4227119" cy="2862322"/>
          </a:xfrm>
          <a:prstGeom prst="rect">
            <a:avLst/>
          </a:prstGeom>
          <a:solidFill>
            <a:schemeClr val="accent1">
              <a:lumMod val="20000"/>
              <a:lumOff val="80000"/>
            </a:schemeClr>
          </a:solidFill>
          <a:ln>
            <a:solidFill>
              <a:schemeClr val="tx1"/>
            </a:solidFill>
          </a:ln>
        </p:spPr>
        <p:txBody>
          <a:bodyPr wrap="none" rtlCol="0">
            <a:spAutoFit/>
          </a:bodyPr>
          <a:lstStyle/>
          <a:p>
            <a:pPr lvl="0">
              <a:defRPr/>
            </a:pPr>
            <a:r>
              <a:rPr lang="en-US" dirty="0"/>
              <a:t>Another concept was to </a:t>
            </a:r>
            <a:r>
              <a:rPr lang="en-US" dirty="0" smtClean="0"/>
              <a:t>restrict the use </a:t>
            </a:r>
          </a:p>
          <a:p>
            <a:pPr lvl="0">
              <a:defRPr/>
            </a:pPr>
            <a:r>
              <a:rPr lang="en-US" dirty="0" smtClean="0"/>
              <a:t>of </a:t>
            </a:r>
            <a:r>
              <a:rPr lang="en-US" dirty="0"/>
              <a:t>free text </a:t>
            </a:r>
            <a:r>
              <a:rPr lang="en-US" dirty="0" smtClean="0"/>
              <a:t>fields as they make </a:t>
            </a:r>
            <a:r>
              <a:rPr lang="en-US" dirty="0"/>
              <a:t>searching </a:t>
            </a:r>
            <a:endParaRPr lang="en-US" dirty="0" smtClean="0"/>
          </a:p>
          <a:p>
            <a:pPr lvl="0">
              <a:defRPr/>
            </a:pPr>
            <a:r>
              <a:rPr lang="en-US" dirty="0" smtClean="0"/>
              <a:t>difficult because you may record different </a:t>
            </a:r>
          </a:p>
          <a:p>
            <a:pPr lvl="0">
              <a:defRPr/>
            </a:pPr>
            <a:r>
              <a:rPr lang="en-US" dirty="0" smtClean="0"/>
              <a:t>verbiage than another institution. </a:t>
            </a:r>
            <a:r>
              <a:rPr lang="en-US" dirty="0"/>
              <a:t>Data </a:t>
            </a:r>
            <a:endParaRPr lang="en-US" dirty="0" smtClean="0"/>
          </a:p>
          <a:p>
            <a:pPr lvl="0">
              <a:defRPr/>
            </a:pPr>
            <a:r>
              <a:rPr lang="en-US" dirty="0" smtClean="0"/>
              <a:t>Standards </a:t>
            </a:r>
            <a:r>
              <a:rPr lang="en-US" dirty="0"/>
              <a:t>are pre-filled lists which </a:t>
            </a:r>
            <a:endParaRPr lang="en-US" dirty="0" smtClean="0"/>
          </a:p>
          <a:p>
            <a:pPr lvl="0">
              <a:defRPr/>
            </a:pPr>
            <a:r>
              <a:rPr lang="en-US" dirty="0" smtClean="0"/>
              <a:t>Users </a:t>
            </a:r>
            <a:r>
              <a:rPr lang="en-US" dirty="0"/>
              <a:t>select from, </a:t>
            </a:r>
            <a:r>
              <a:rPr lang="en-US" dirty="0" smtClean="0"/>
              <a:t>so everyone selects </a:t>
            </a:r>
          </a:p>
          <a:p>
            <a:pPr lvl="0">
              <a:defRPr/>
            </a:pPr>
            <a:r>
              <a:rPr lang="en-US" dirty="0"/>
              <a:t>f</a:t>
            </a:r>
            <a:r>
              <a:rPr lang="en-US" dirty="0" smtClean="0"/>
              <a:t>rom the </a:t>
            </a:r>
            <a:r>
              <a:rPr lang="en-US" dirty="0"/>
              <a:t>same </a:t>
            </a:r>
            <a:r>
              <a:rPr lang="en-US" dirty="0" smtClean="0"/>
              <a:t>terms. </a:t>
            </a:r>
            <a:r>
              <a:rPr lang="en-US" dirty="0"/>
              <a:t>These lists were </a:t>
            </a:r>
            <a:endParaRPr lang="en-US" dirty="0" smtClean="0"/>
          </a:p>
          <a:p>
            <a:pPr lvl="0">
              <a:defRPr/>
            </a:pPr>
            <a:r>
              <a:rPr lang="en-US" dirty="0" smtClean="0"/>
              <a:t>developed by </a:t>
            </a:r>
            <a:r>
              <a:rPr lang="en-US" dirty="0"/>
              <a:t>Subject Matter Experts </a:t>
            </a:r>
            <a:endParaRPr lang="en-US" dirty="0" smtClean="0"/>
          </a:p>
          <a:p>
            <a:pPr lvl="0">
              <a:defRPr/>
            </a:pPr>
            <a:r>
              <a:rPr lang="en-US" dirty="0" smtClean="0"/>
              <a:t>and fine </a:t>
            </a:r>
            <a:r>
              <a:rPr lang="en-US" dirty="0"/>
              <a:t>tuned by </a:t>
            </a:r>
            <a:r>
              <a:rPr lang="en-US" dirty="0" smtClean="0"/>
              <a:t>User suggestions as </a:t>
            </a:r>
          </a:p>
          <a:p>
            <a:pPr lvl="0">
              <a:defRPr/>
            </a:pPr>
            <a:r>
              <a:rPr lang="en-US" dirty="0" smtClean="0"/>
              <a:t>they find the need for additional terms. </a:t>
            </a:r>
          </a:p>
        </p:txBody>
      </p:sp>
      <p:pic>
        <p:nvPicPr>
          <p:cNvPr id="3" name="Picture 2"/>
          <p:cNvPicPr>
            <a:picLocks noChangeAspect="1"/>
          </p:cNvPicPr>
          <p:nvPr/>
        </p:nvPicPr>
        <p:blipFill>
          <a:blip r:embed="rId3"/>
          <a:stretch>
            <a:fillRect/>
          </a:stretch>
        </p:blipFill>
        <p:spPr>
          <a:xfrm>
            <a:off x="5536565" y="1690689"/>
            <a:ext cx="2232209" cy="3621736"/>
          </a:xfrm>
          <a:prstGeom prst="rect">
            <a:avLst/>
          </a:prstGeom>
          <a:ln>
            <a:solidFill>
              <a:schemeClr val="tx1"/>
            </a:solidFill>
          </a:ln>
        </p:spPr>
      </p:pic>
    </p:spTree>
    <p:extLst>
      <p:ext uri="{BB962C8B-B14F-4D97-AF65-F5344CB8AC3E}">
        <p14:creationId xmlns:p14="http://schemas.microsoft.com/office/powerpoint/2010/main" val="39199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solidFill>
                  <a:schemeClr val="tx1">
                    <a:lumMod val="50000"/>
                    <a:lumOff val="50000"/>
                  </a:schemeClr>
                </a:solidFill>
              </a:rPr>
              <a:t>Concept 5 – Institution Management</a:t>
            </a:r>
            <a:endParaRPr lang="en-GB" dirty="0"/>
          </a:p>
        </p:txBody>
      </p:sp>
      <p:sp>
        <p:nvSpPr>
          <p:cNvPr id="5" name="TextBox 4"/>
          <p:cNvSpPr txBox="1"/>
          <p:nvPr/>
        </p:nvSpPr>
        <p:spPr>
          <a:xfrm>
            <a:off x="5109994" y="2130404"/>
            <a:ext cx="3405356" cy="2862322"/>
          </a:xfrm>
          <a:prstGeom prst="rect">
            <a:avLst/>
          </a:prstGeom>
          <a:solidFill>
            <a:schemeClr val="accent1">
              <a:lumMod val="20000"/>
              <a:lumOff val="80000"/>
            </a:schemeClr>
          </a:solidFill>
          <a:ln>
            <a:solidFill>
              <a:schemeClr val="tx1"/>
            </a:solidFill>
          </a:ln>
        </p:spPr>
        <p:txBody>
          <a:bodyPr wrap="none" rtlCol="0">
            <a:spAutoFit/>
          </a:bodyPr>
          <a:lstStyle/>
          <a:p>
            <a:pPr lvl="0">
              <a:defRPr/>
            </a:pPr>
            <a:r>
              <a:rPr lang="en-US" dirty="0"/>
              <a:t>The fifth concept is that </a:t>
            </a:r>
            <a:r>
              <a:rPr lang="en-US" dirty="0" smtClean="0"/>
              <a:t>ZIMS </a:t>
            </a:r>
            <a:r>
              <a:rPr lang="en-US" dirty="0"/>
              <a:t>is </a:t>
            </a:r>
            <a:endParaRPr lang="en-US" dirty="0" smtClean="0"/>
          </a:p>
          <a:p>
            <a:pPr lvl="0">
              <a:defRPr/>
            </a:pPr>
            <a:r>
              <a:rPr lang="en-US" dirty="0" smtClean="0"/>
              <a:t>designed to </a:t>
            </a:r>
            <a:r>
              <a:rPr lang="en-US" dirty="0"/>
              <a:t>help you manage </a:t>
            </a:r>
            <a:endParaRPr lang="en-US" dirty="0" smtClean="0"/>
          </a:p>
          <a:p>
            <a:pPr lvl="0">
              <a:defRPr/>
            </a:pPr>
            <a:r>
              <a:rPr lang="en-US" dirty="0" smtClean="0"/>
              <a:t>beyond </a:t>
            </a:r>
            <a:r>
              <a:rPr lang="en-US" dirty="0"/>
              <a:t>your animal </a:t>
            </a:r>
            <a:r>
              <a:rPr lang="en-US" dirty="0" smtClean="0"/>
              <a:t>collection</a:t>
            </a:r>
            <a:r>
              <a:rPr lang="en-US" dirty="0"/>
              <a:t>.  </a:t>
            </a:r>
            <a:endParaRPr lang="en-US" dirty="0" smtClean="0"/>
          </a:p>
          <a:p>
            <a:pPr lvl="0">
              <a:defRPr/>
            </a:pPr>
            <a:r>
              <a:rPr lang="en-US" dirty="0" smtClean="0"/>
              <a:t>Your </a:t>
            </a:r>
            <a:r>
              <a:rPr lang="en-US" dirty="0"/>
              <a:t>animals are the driving </a:t>
            </a:r>
            <a:endParaRPr lang="en-US" dirty="0" smtClean="0"/>
          </a:p>
          <a:p>
            <a:pPr lvl="0">
              <a:defRPr/>
            </a:pPr>
            <a:r>
              <a:rPr lang="en-US" dirty="0" smtClean="0"/>
              <a:t>force </a:t>
            </a:r>
            <a:r>
              <a:rPr lang="en-US" dirty="0"/>
              <a:t>behind ZIMS but there </a:t>
            </a:r>
            <a:endParaRPr lang="en-US" dirty="0" smtClean="0"/>
          </a:p>
          <a:p>
            <a:pPr lvl="0">
              <a:defRPr/>
            </a:pPr>
            <a:r>
              <a:rPr lang="en-US" dirty="0" smtClean="0"/>
              <a:t>is functionality such </a:t>
            </a:r>
            <a:r>
              <a:rPr lang="en-US" dirty="0"/>
              <a:t>as helping </a:t>
            </a:r>
            <a:endParaRPr lang="en-US" dirty="0" smtClean="0"/>
          </a:p>
          <a:p>
            <a:pPr lvl="0">
              <a:defRPr/>
            </a:pPr>
            <a:r>
              <a:rPr lang="en-US" dirty="0" smtClean="0"/>
              <a:t>you </a:t>
            </a:r>
            <a:r>
              <a:rPr lang="en-US" dirty="0"/>
              <a:t>manage your Permits </a:t>
            </a:r>
            <a:r>
              <a:rPr lang="en-US" dirty="0" smtClean="0"/>
              <a:t>and </a:t>
            </a:r>
          </a:p>
          <a:p>
            <a:pPr lvl="0">
              <a:defRPr/>
            </a:pPr>
            <a:r>
              <a:rPr lang="en-US" dirty="0" smtClean="0"/>
              <a:t>Transponder Inventory, Enclosures</a:t>
            </a:r>
          </a:p>
          <a:p>
            <a:pPr lvl="0">
              <a:defRPr/>
            </a:pPr>
            <a:r>
              <a:rPr lang="en-US" dirty="0" smtClean="0"/>
              <a:t>and Life </a:t>
            </a:r>
            <a:r>
              <a:rPr lang="en-US" dirty="0"/>
              <a:t>Supports, </a:t>
            </a:r>
            <a:r>
              <a:rPr lang="en-US" dirty="0" smtClean="0"/>
              <a:t>and your Staff </a:t>
            </a:r>
          </a:p>
          <a:p>
            <a:pPr lvl="0">
              <a:defRPr/>
            </a:pPr>
            <a:r>
              <a:rPr lang="en-US" dirty="0"/>
              <a:t>a</a:t>
            </a:r>
            <a:r>
              <a:rPr lang="en-US" dirty="0" smtClean="0"/>
              <a:t>nd Contacts.</a:t>
            </a:r>
            <a:endParaRPr lang="en-US" dirty="0"/>
          </a:p>
        </p:txBody>
      </p:sp>
      <p:pic>
        <p:nvPicPr>
          <p:cNvPr id="1026" name="Picture 2" descr="Image result for zoo staff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553" y="2130404"/>
            <a:ext cx="3948029" cy="286232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65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Concept 6 – Role Based Access</a:t>
            </a:r>
            <a:endParaRPr lang="en-GB" sz="4000" dirty="0"/>
          </a:p>
        </p:txBody>
      </p:sp>
      <p:sp>
        <p:nvSpPr>
          <p:cNvPr id="4" name="TextBox 3"/>
          <p:cNvSpPr txBox="1"/>
          <p:nvPr/>
        </p:nvSpPr>
        <p:spPr>
          <a:xfrm>
            <a:off x="3907301" y="2146965"/>
            <a:ext cx="4485286" cy="3139321"/>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Roles </a:t>
            </a:r>
            <a:r>
              <a:rPr lang="en-US" dirty="0"/>
              <a:t>are the final concept driving ZIMS. </a:t>
            </a:r>
            <a:endParaRPr lang="en-US" dirty="0" smtClean="0"/>
          </a:p>
          <a:p>
            <a:r>
              <a:rPr lang="en-US" dirty="0" smtClean="0"/>
              <a:t>Roles dictate what access the User has</a:t>
            </a:r>
          </a:p>
          <a:p>
            <a:r>
              <a:rPr lang="en-US" dirty="0" smtClean="0"/>
              <a:t>in the application. In other words, what keys you have to open what doors. Your Role is your access to whether you can Search/View, Edit, Add or Remove data. Husbandry Roles are usually assigned </a:t>
            </a:r>
            <a:r>
              <a:rPr lang="en-US" dirty="0"/>
              <a:t>by </a:t>
            </a:r>
            <a:r>
              <a:rPr lang="en-US" dirty="0" smtClean="0"/>
              <a:t>the </a:t>
            </a:r>
            <a:r>
              <a:rPr lang="en-US" dirty="0"/>
              <a:t>Local Administrator. </a:t>
            </a:r>
            <a:r>
              <a:rPr lang="en-US" dirty="0" smtClean="0"/>
              <a:t>Medical Roles are assigned by the Medical Admin. Studbook Roles are managed and assigned by your Regional Association.</a:t>
            </a:r>
            <a:endParaRPr lang="en-US" dirty="0"/>
          </a:p>
        </p:txBody>
      </p:sp>
      <p:pic>
        <p:nvPicPr>
          <p:cNvPr id="2050" name="Picture 2" descr="Image result for key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96" r="9424"/>
          <a:stretch/>
        </p:blipFill>
        <p:spPr bwMode="auto">
          <a:xfrm>
            <a:off x="448080" y="2569040"/>
            <a:ext cx="3376246" cy="25368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964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0323" y="358409"/>
            <a:ext cx="7886700" cy="1325563"/>
          </a:xfrm>
        </p:spPr>
        <p:txBody>
          <a:bodyPr>
            <a:normAutofit/>
          </a:bodyPr>
          <a:lstStyle/>
          <a:p>
            <a:r>
              <a:rPr lang="en-US" sz="4000" dirty="0"/>
              <a:t>The 6 Concepts of ZIMS</a:t>
            </a:r>
            <a:endParaRPr lang="en-GB" sz="4000" dirty="0"/>
          </a:p>
        </p:txBody>
      </p:sp>
      <p:sp>
        <p:nvSpPr>
          <p:cNvPr id="3" name="Tijdelijke aanduiding voor inhoud 2"/>
          <p:cNvSpPr>
            <a:spLocks noGrp="1"/>
          </p:cNvSpPr>
          <p:nvPr>
            <p:ph idx="1"/>
          </p:nvPr>
        </p:nvSpPr>
        <p:spPr>
          <a:xfrm>
            <a:off x="1257300" y="1770207"/>
            <a:ext cx="7886700" cy="4351338"/>
          </a:xfrm>
        </p:spPr>
        <p:txBody>
          <a:bodyPr/>
          <a:lstStyle/>
          <a:p>
            <a:r>
              <a:rPr lang="en-US" dirty="0"/>
              <a:t>Internet </a:t>
            </a:r>
            <a:r>
              <a:rPr lang="en-US" dirty="0" smtClean="0"/>
              <a:t>Based</a:t>
            </a:r>
          </a:p>
          <a:p>
            <a:pPr lvl="1"/>
            <a:r>
              <a:rPr lang="en-US" dirty="0" smtClean="0"/>
              <a:t>Global sharing!</a:t>
            </a:r>
            <a:endParaRPr lang="en-US" dirty="0"/>
          </a:p>
          <a:p>
            <a:r>
              <a:rPr lang="en-US" dirty="0"/>
              <a:t>Single Record</a:t>
            </a:r>
          </a:p>
          <a:p>
            <a:r>
              <a:rPr lang="en-US" dirty="0"/>
              <a:t>Logical</a:t>
            </a:r>
          </a:p>
          <a:p>
            <a:r>
              <a:rPr lang="en-US" dirty="0"/>
              <a:t>Standardized</a:t>
            </a:r>
          </a:p>
          <a:p>
            <a:r>
              <a:rPr lang="en-US" dirty="0"/>
              <a:t>Entire Institution</a:t>
            </a:r>
          </a:p>
          <a:p>
            <a:r>
              <a:rPr lang="en-US" dirty="0"/>
              <a:t>Role Based Access</a:t>
            </a:r>
          </a:p>
          <a:p>
            <a:endParaRPr lang="en-GB" dirty="0"/>
          </a:p>
        </p:txBody>
      </p:sp>
      <p:pic>
        <p:nvPicPr>
          <p:cNvPr id="4" name="Picture 4" descr="world.JPG"/>
          <p:cNvPicPr>
            <a:picLocks noChangeAspect="1"/>
          </p:cNvPicPr>
          <p:nvPr/>
        </p:nvPicPr>
        <p:blipFill>
          <a:blip r:embed="rId3" cstate="print"/>
          <a:srcRect t="11097" b="6566"/>
          <a:stretch>
            <a:fillRect/>
          </a:stretch>
        </p:blipFill>
        <p:spPr>
          <a:xfrm>
            <a:off x="4409624" y="1447800"/>
            <a:ext cx="3965448" cy="3261947"/>
          </a:xfrm>
          <a:prstGeom prst="rect">
            <a:avLst/>
          </a:prstGeom>
        </p:spPr>
      </p:pic>
    </p:spTree>
    <p:extLst>
      <p:ext uri="{BB962C8B-B14F-4D97-AF65-F5344CB8AC3E}">
        <p14:creationId xmlns:p14="http://schemas.microsoft.com/office/powerpoint/2010/main" val="1017300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227" y="0"/>
            <a:ext cx="7886700" cy="1325563"/>
          </a:xfrm>
        </p:spPr>
        <p:txBody>
          <a:bodyPr/>
          <a:lstStyle/>
          <a:p>
            <a:r>
              <a:rPr lang="en-US" dirty="0" smtClean="0"/>
              <a:t>What does ZIMS Look Like?</a:t>
            </a:r>
            <a:endParaRPr lang="en-US" dirty="0"/>
          </a:p>
        </p:txBody>
      </p:sp>
      <p:sp>
        <p:nvSpPr>
          <p:cNvPr id="3" name="Content Placeholder 2"/>
          <p:cNvSpPr>
            <a:spLocks noGrp="1"/>
          </p:cNvSpPr>
          <p:nvPr>
            <p:ph idx="1"/>
          </p:nvPr>
        </p:nvSpPr>
        <p:spPr>
          <a:xfrm>
            <a:off x="628649" y="1325563"/>
            <a:ext cx="8144277" cy="4555836"/>
          </a:xfrm>
        </p:spPr>
        <p:txBody>
          <a:bodyPr>
            <a:normAutofit lnSpcReduction="10000"/>
          </a:bodyPr>
          <a:lstStyle/>
          <a:p>
            <a:r>
              <a:rPr lang="en-US" dirty="0" smtClean="0"/>
              <a:t>You need to log in</a:t>
            </a:r>
          </a:p>
          <a:p>
            <a:pPr lvl="1"/>
            <a:r>
              <a:rPr lang="en-US" dirty="0" smtClean="0"/>
              <a:t>Species360 </a:t>
            </a:r>
            <a:r>
              <a:rPr lang="en-US" dirty="0" smtClean="0"/>
              <a:t>support will create a User Name and Password for </a:t>
            </a:r>
            <a:r>
              <a:rPr lang="en-US" dirty="0" smtClean="0"/>
              <a:t>you</a:t>
            </a:r>
          </a:p>
          <a:p>
            <a:pPr lvl="1"/>
            <a:r>
              <a:rPr lang="en-US" dirty="0"/>
              <a:t>Regional Associations will assign the </a:t>
            </a:r>
            <a:r>
              <a:rPr lang="en-US" dirty="0" smtClean="0"/>
              <a:t>studbook</a:t>
            </a:r>
            <a:endParaRPr lang="en-US" dirty="0" smtClean="0"/>
          </a:p>
          <a:p>
            <a:r>
              <a:rPr lang="en-US" dirty="0" smtClean="0"/>
              <a:t>ZIMS is designed to </a:t>
            </a:r>
            <a:r>
              <a:rPr lang="en-US" dirty="0" smtClean="0"/>
              <a:t>be user friendly </a:t>
            </a:r>
            <a:endParaRPr lang="en-US" dirty="0" smtClean="0"/>
          </a:p>
          <a:p>
            <a:r>
              <a:rPr lang="en-US" dirty="0" smtClean="0"/>
              <a:t>There are desktop </a:t>
            </a:r>
            <a:r>
              <a:rPr lang="en-US" dirty="0" smtClean="0"/>
              <a:t>icons for quick access </a:t>
            </a:r>
            <a:endParaRPr lang="en-US" dirty="0" smtClean="0"/>
          </a:p>
          <a:p>
            <a:r>
              <a:rPr lang="en-US" dirty="0" smtClean="0"/>
              <a:t>There is a Start menu with actions you can take</a:t>
            </a:r>
          </a:p>
          <a:p>
            <a:r>
              <a:rPr lang="en-US" dirty="0" smtClean="0"/>
              <a:t>What you see depends on what Role you </a:t>
            </a:r>
            <a:r>
              <a:rPr lang="en-US" dirty="0" smtClean="0"/>
              <a:t>have been assigned.</a:t>
            </a:r>
          </a:p>
          <a:p>
            <a:pPr lvl="1"/>
            <a:r>
              <a:rPr lang="en-US" dirty="0" smtClean="0"/>
              <a:t>If you only have access to ZIMS for Studbooks you will only see the Studbooks Module.</a:t>
            </a:r>
            <a:endParaRPr lang="en-US" dirty="0"/>
          </a:p>
        </p:txBody>
      </p:sp>
    </p:spTree>
    <p:extLst>
      <p:ext uri="{BB962C8B-B14F-4D97-AF65-F5344CB8AC3E}">
        <p14:creationId xmlns:p14="http://schemas.microsoft.com/office/powerpoint/2010/main" val="638414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Language xmlns="00558959-21e2-49b6-8bc1-d46e8fb3ce16">EN</Language>
    <Module xmlns="00558959-21e2-49b6-8bc1-d46e8fb3ce16">3000</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Jan 2019</Content_x0020_Last_x0020_Updated_x0020_on_x003a_>
    <Permalink xmlns="00558959-21e2-49b6-8bc1-d46e8fb3ce16">
      <Url xsi:nil="true"/>
      <Description xsi:nil="true"/>
    </Perma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B5DEE1-3DDA-45CA-A6BD-821343B87095}"/>
</file>

<file path=customXml/itemProps2.xml><?xml version="1.0" encoding="utf-8"?>
<ds:datastoreItem xmlns:ds="http://schemas.openxmlformats.org/officeDocument/2006/customXml" ds:itemID="{124BFDF1-4DFD-4D6A-AB43-B5FF15F2BBAF}"/>
</file>

<file path=customXml/itemProps3.xml><?xml version="1.0" encoding="utf-8"?>
<ds:datastoreItem xmlns:ds="http://schemas.openxmlformats.org/officeDocument/2006/customXml" ds:itemID="{CE784ED1-2F4B-4C56-BCA2-E674C5795CDC}"/>
</file>

<file path=docProps/app.xml><?xml version="1.0" encoding="utf-8"?>
<Properties xmlns="http://schemas.openxmlformats.org/officeDocument/2006/extended-properties" xmlns:vt="http://schemas.openxmlformats.org/officeDocument/2006/docPropsVTypes">
  <Template/>
  <TotalTime>1037</TotalTime>
  <Words>797</Words>
  <Application>Microsoft Office PowerPoint</Application>
  <PresentationFormat>On-screen Show (4:3)</PresentationFormat>
  <Paragraphs>107</Paragraphs>
  <Slides>12</Slides>
  <Notes>9</Notes>
  <HiddenSlides>0</HiddenSlides>
  <MMClips>0</MMClips>
  <ScaleCrop>false</ScaleCrop>
  <HeadingPairs>
    <vt:vector size="8" baseType="variant">
      <vt:variant>
        <vt:lpstr>Fonts Used</vt:lpstr>
      </vt:variant>
      <vt:variant>
        <vt:i4>5</vt:i4>
      </vt:variant>
      <vt:variant>
        <vt:lpstr>Theme</vt:lpstr>
      </vt:variant>
      <vt:variant>
        <vt:i4>16</vt:i4>
      </vt:variant>
      <vt:variant>
        <vt:lpstr>Embedded OLE Servers</vt:lpstr>
      </vt:variant>
      <vt:variant>
        <vt:i4>0</vt:i4>
      </vt:variant>
      <vt:variant>
        <vt:lpstr>Slide Titles</vt:lpstr>
      </vt:variant>
      <vt:variant>
        <vt:i4>12</vt:i4>
      </vt:variant>
    </vt:vector>
  </HeadingPairs>
  <TitlesOfParts>
    <vt:vector size="33" baseType="lpstr">
      <vt:lpstr>Arial</vt:lpstr>
      <vt:lpstr>Calibri</vt:lpstr>
      <vt:lpstr>Karla</vt:lpstr>
      <vt:lpstr>Lato Black</vt:lpstr>
      <vt:lpstr>Lato Light</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Introduction to ZIMS for non-ZIMS Using Studbook Keepers </vt:lpstr>
      <vt:lpstr>Concept 1 – Internet based</vt:lpstr>
      <vt:lpstr>Concept 2 – Single Accession and Single Record</vt:lpstr>
      <vt:lpstr>Concept 3 – Business Rules</vt:lpstr>
      <vt:lpstr>Concept 4 – Data Standards</vt:lpstr>
      <vt:lpstr>Concept 5 – Institution Management</vt:lpstr>
      <vt:lpstr>Concept 6 – Role Based Access</vt:lpstr>
      <vt:lpstr>The 6 Concepts of ZIMS</vt:lpstr>
      <vt:lpstr>What does ZIMS Look Like?</vt:lpstr>
      <vt:lpstr>How Do ZIMS Husbandry Records Talk to ZIMS Studbook Records?</vt:lpstr>
      <vt:lpstr>Suggested Animals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Katelyn Mucha</cp:lastModifiedBy>
  <cp:revision>52</cp:revision>
  <dcterms:created xsi:type="dcterms:W3CDTF">2016-07-26T18:48:10Z</dcterms:created>
  <dcterms:modified xsi:type="dcterms:W3CDTF">2019-01-28T16:15:55Z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99600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2018-07-03T00:50:15+00:00</vt:lpwstr>
  </property>
</Properties>
</file>