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8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9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1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12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13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theme/theme14.xml" ContentType="application/vnd.openxmlformats-officedocument.theme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theme/theme15.xml" ContentType="application/vnd.openxmlformats-officedocument.theme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  <p:sldMasterId id="2147483694" r:id="rId5"/>
    <p:sldMasterId id="2147483704" r:id="rId6"/>
    <p:sldMasterId id="2147483714" r:id="rId7"/>
    <p:sldMasterId id="2147483724" r:id="rId8"/>
    <p:sldMasterId id="2147483734" r:id="rId9"/>
    <p:sldMasterId id="2147483744" r:id="rId10"/>
    <p:sldMasterId id="2147483764" r:id="rId11"/>
    <p:sldMasterId id="2147483754" r:id="rId12"/>
    <p:sldMasterId id="2147483774" r:id="rId13"/>
    <p:sldMasterId id="2147483784" r:id="rId14"/>
    <p:sldMasterId id="2147483794" r:id="rId15"/>
    <p:sldMasterId id="2147483814" r:id="rId16"/>
    <p:sldMasterId id="2147483804" r:id="rId17"/>
    <p:sldMasterId id="2147483834" r:id="rId18"/>
    <p:sldMasterId id="2147483824" r:id="rId19"/>
  </p:sldMasterIdLst>
  <p:notesMasterIdLst>
    <p:notesMasterId r:id="rId32"/>
  </p:notesMasterIdLst>
  <p:sldIdLst>
    <p:sldId id="270" r:id="rId20"/>
    <p:sldId id="272" r:id="rId21"/>
    <p:sldId id="273" r:id="rId22"/>
    <p:sldId id="282" r:id="rId23"/>
    <p:sldId id="281" r:id="rId24"/>
    <p:sldId id="274" r:id="rId25"/>
    <p:sldId id="275" r:id="rId26"/>
    <p:sldId id="276" r:id="rId27"/>
    <p:sldId id="277" r:id="rId28"/>
    <p:sldId id="278" r:id="rId29"/>
    <p:sldId id="279" r:id="rId30"/>
    <p:sldId id="271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D136"/>
    <a:srgbClr val="41C7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26" autoAdjust="0"/>
    <p:restoredTop sz="85850" autoAdjust="0"/>
  </p:normalViewPr>
  <p:slideViewPr>
    <p:cSldViewPr snapToGrid="0" showGuides="1">
      <p:cViewPr varScale="1">
        <p:scale>
          <a:sx n="109" d="100"/>
          <a:sy n="109" d="100"/>
        </p:scale>
        <p:origin x="1008" y="1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" Target="slides/slide7.xml"/><Relationship Id="rId3" Type="http://schemas.openxmlformats.org/officeDocument/2006/relationships/customXml" Target="../customXml/item3.xml"/><Relationship Id="rId21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" Target="slides/slide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5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75CE96-FC88-4CE9-A432-3839C43E38B3}" type="datetimeFigureOut">
              <a:rPr lang="en-US" smtClean="0"/>
              <a:t>8/16/21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CC6EE6-CEBA-4C6A-8CCE-C8B5E6F242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07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Updated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815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946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15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767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95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4938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228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8008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581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270608-137A-4D52-B6B7-FDCB7CA06B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4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E7D0C-00B1-4694-A523-622A1313B600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4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3B878E-A29F-4B33-8311-D231EEF1B9D5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9606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DB559-2E39-4594-B54E-9C540E9063E1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02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1659F4-2367-4274-93A5-7AE1D3EE4A33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15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F4D3B-806F-4BCE-96BB-CD4B1661F490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115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66FCB-8018-4FF2-BCBD-B06D2751E714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8418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CE787-8197-4669-BDDA-BF4968762A08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27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57DE3-6727-4DCA-8899-1017F7AD6F77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32492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3E68F-3E93-4D40-B9A6-DF20B4D3F5DB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414089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10748-CFF4-4A08-BD29-94FD460742A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68664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3B97F-1117-48F2-9747-FC55C248E4E5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30309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671C9-505C-403D-82ED-444695A8F7E3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292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AD0068-727D-4D18-A79D-70FEEF707B8D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77066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27740-F98F-4B1D-A503-F091C7478A7C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8754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25A85-6934-44EC-A7F7-BAEC1530DF7A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9028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9080-423F-4815-85CD-B25103E6322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9203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BE06E-0C60-4D5A-9EEC-569D31EE6622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0538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1730A-A9BC-4DAE-A497-277A4D97173E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57837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B14C7-69BD-488F-B974-9A67A43DE841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39602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7A61E-53C7-47DB-916A-18EDB618E4DA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10015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40B3B4-3B94-47EF-86C3-5C9D0B4F2D79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6821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6610BF-343B-4A9E-8C93-5A8516E6CDB7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20027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FA993-5899-4830-ABE0-186B095C32BF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843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37B7-6F17-4DAD-8748-318F3962B26A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3680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DB700-59C3-423C-8200-1A59BE6F4693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6948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7344F-B330-4D1D-8EB9-642980E33DA0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10656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F299B-750C-49B2-9933-722E03DA0C87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23170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8C864A-433D-473C-9D17-3A51B5D39F42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24323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3FCE5-67CE-4421-B448-E9E726197206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4701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7272A-0A8E-4668-A76C-95B296AEC0BF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453597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AB499-47FF-42A3-94F4-D8864DFA1C15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88616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E5B1D-EF0E-4152-A7AC-CDDCA864E9A3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49536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64A64-F6AD-44F2-9041-1B6D264BA5F8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6155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64C705-29DE-4D5F-B2BD-616AD8AFCF7E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052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B2F7DB-D62A-4820-8EB9-B520F30662E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6378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3A21C-BCE7-4FAA-96FA-FF89316B636F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63205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B4EB0-4915-4AF3-BFEE-686A57482E66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8920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52DAA-F8A1-43B8-AE0F-0EE4313D3F20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72684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6DB28-8B72-46EB-839C-75C96BD10B35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667192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90218B-3FAA-40EC-A18A-9D6963747CB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7105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31326-9B23-4380-BC9B-E61B3A6EAEE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178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02B1A-4F32-4068-BDD7-C69F33A7ADCA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173939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A6F1FB-BB4D-4AD2-893C-DFDA7682CCFA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7461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8DC1F-139E-4276-A776-9239D68C719F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045746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0E6361-0521-47B4-B1C2-9E879FEA4D8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383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BF955-8776-4958-85D1-0D1D3756C9EB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5988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3296EF-09D8-45C3-8B10-90E935A13052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76504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195C0C-0CC6-44E0-9406-49773E0DB390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1667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7DB21-0CD8-4A45-AFAC-1F6DE81221B1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56216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60F22A-7FE9-4D25-9E6C-C8E6531F0B88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21170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3CF2F-44D1-4C62-AD76-ABEF843F511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9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CEDA9-2AF7-4611-9270-C0F1B618C7A5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1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3C16FB-D95F-4B33-A15E-A56CB618391A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706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E6E743-B1A3-44A1-B2B1-9397A8324A94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326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C5E8F-F600-4846-BE5F-960554CE8436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338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14267-D773-43C2-9D5D-BDC1AE736C12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46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93AD6-AA20-4FD0-B4B5-350C75B4D13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1044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5805-83C7-496B-BB9A-A66AB910790D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576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23B499-FBD7-4D09-A2BA-988C70C2A75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6209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11A252-32CC-452F-9648-396FC589052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6765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0A4DB-07DA-42A7-8F45-5E15BAF0A1DA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0401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81B7C6-731A-44AA-966F-F693560106CF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17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2CB78-525B-4D1F-867E-8D082977E705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4780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CDA6F-D44E-48C8-BB15-16865ACB4DCC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525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E6B2F-AB7E-4E6B-A8CF-0C7C34EE23C4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778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405DC-5AF4-4B85-9EC2-5012475FD3C4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8368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A1D1C-F4EA-4F94-917B-0AEB2AD8F237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599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0F2C7-2346-468D-85EC-F44FBCA407CF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86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825-A6EE-4D49-9A7D-9107C6DB4E8D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4783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8B74E-AB27-4AE3-A532-409C48C7A57A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7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2A55D-0636-4FAC-99A5-E91054771CCE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867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27AA1-BE76-475F-9FB4-4244DD7C6D24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96251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B7265-5E6E-4378-80B1-603DFDFA012A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7321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B4184-3DAA-4CEC-9B1A-C299D76FAF70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405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5494D6-E84F-4E75-8B8C-C42B769974E1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03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C67D5-E85C-44BD-9B84-4EBF94622C45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9384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387A0-7E98-4C37-ACDD-36043B7E6B2D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237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EEB90-BEFB-4A12-9463-86BA4CE069A2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876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ACF51-6163-4F3F-8516-3E8AF409693A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271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275C-696F-4D90-A84F-980F4ED6B109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188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289CF-EE04-49C4-A0DB-1D5C472ED388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9956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1C07BA-9ACC-4C29-9B5F-E39AAEB4562B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20638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55507-998E-4E13-9E20-D6A2A4F0A736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5788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7CE3-9215-4B3B-A246-D68E65EE5ED6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10527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0FC04-774E-41CF-9F7C-32D9C51C9AE4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776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9024F-1CB1-4902-8099-7FD846F61887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48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A2B52-E76B-4942-A013-651992AC4BB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8877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58A3C-945B-4B57-BE09-49877FAA0299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845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20E2F-7CAC-4809-8D2D-8E3054C08707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30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0B9CC-4F58-4C45-A331-0E2144679F2D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9705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E2D001-1647-4363-87B4-DA1BE3D9DB16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5719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472AE3-9EE1-4AA3-9E35-9167C77BADB2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71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1B0AB-1EDC-4904-88F2-FEE63BD20DCE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318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410ED-7D6B-40C0-B514-26C753EE898E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6981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93DB-176C-4CEA-AD40-F76F361E935C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6658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D5B79-F781-4FE1-92DF-4CE792853956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974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DA5EF-593B-4CD8-B312-8AF170C82A68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7890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B3CAC-CFCD-4E28-AD00-C9AB11633F6D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3633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95A23-2A54-4FC6-B56E-92D7E0C2106F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3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729DA-BC7F-49DF-87E9-68C0CF693244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0230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459A3-D700-4B98-A180-251495B1828F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23682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81E42-7453-43CF-AB8D-DA704E459024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5193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00E3A-066D-44C3-9E10-24B8F460BE97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760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9F74F-005A-4D3A-915A-B22EF3903141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8433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261B78-E284-4F94-A1CC-B5499E30045A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62829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67CAD-BCC2-4086-B34E-693DB8AF15F1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9378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0D94F-5012-4259-A697-621A9A45119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6110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A505E-9A4D-4FAF-92FD-1FF5E352B2A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0775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FD75-3678-41FB-A647-5EC5C5B6D0A5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2254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1B668-1CF8-4F75-9705-33E28D5249BB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68110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15F48-4842-4B75-B404-B7D39AC5A071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08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D1C0B-EBA7-481F-B8BA-C847B346C673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293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A364F6-3EF1-4E04-BFC8-CD840647D5BD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52128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4DC0D-2F48-4088-8312-82D9713D34B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250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4D181-97D9-4A8B-A76B-EA8E067F025C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9075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110A2-4DF9-4DC7-82D3-C6E8CF492962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54117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B501-8B3C-425A-866D-C90D6A9B1F33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4047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2FB9-B023-49BE-A9A9-FE635D71ED9E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10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1BB35C-BB86-4632-8114-819A6EB04C5B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108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3F557-AF7F-451E-B0A0-4313BE1036F6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49648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2D7E0-B73B-4BB8-960F-84C6CE69A2A1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5409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EFB00-92BF-4F15-B76F-6FABFC06C05D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534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D2A9B-8BA2-4E46-B50F-1DD7DACF3497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0541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BFA1F-6D58-4A87-9BD5-8058DABC8B18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028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7F723-CDED-4257-B643-8B6A8D89F440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58505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D7230A-3E84-4D8D-87F7-8069D8F7FA3B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4848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3E4B3-0E37-45AE-B723-9198A0B37F67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16662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BFD5-5A9A-4277-A614-7FB2A2817CBC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86682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02E63-9AC0-4B5F-B26A-82FAAF1F1553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145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0750-7241-461F-B2DB-AD667B59AB81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2246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0848E-2A47-4046-8D1C-F32F7DC9C5BF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69271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A339C-A285-4912-9DF8-91F7B1543204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8694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B4E45-3713-4889-9816-7A5D097286C0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553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8767A-4266-494D-924A-56D47D310DB9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37568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C9427-3D4C-42AB-A4E8-4CDF8FAB0AA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62266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065338-8266-4D26-AD1F-F7AE2BC2E256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6728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52847-3E3C-4631-BB55-CE6CE54ECBAC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485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2AC61-4143-47D6-ABC6-1D356926743A}" type="datetime1">
              <a:rPr lang="en-US" smtClean="0"/>
              <a:t>8/16/21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1252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BEA13-C1F1-4D5A-B2F2-0E4973422ACD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420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EAC4F-65C1-480A-9A0A-00576CBFC97F}" type="datetime1">
              <a:rPr lang="en-US" smtClean="0"/>
              <a:t>8/16/21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075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4760-2E11-44E5-A35C-BE55B1146389}" type="datetime1">
              <a:rPr lang="en-US" smtClean="0"/>
              <a:t>8/16/21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41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C8195-F0F1-4718-BEAC-F3552911F43E}" type="datetime1">
              <a:rPr lang="en-US" smtClean="0"/>
              <a:t>8/16/21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27119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4C380-8791-486C-B9BF-A9E13D08442C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7496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554F7-FD09-4B0D-86DD-4DA5C92E51BC}" type="datetime1">
              <a:rPr lang="en-US" smtClean="0"/>
              <a:t>8/16/21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4275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image" Target="../media/image9.jpeg"/><Relationship Id="rId5" Type="http://schemas.openxmlformats.org/officeDocument/2006/relationships/slideLayout" Target="../slideLayouts/slideLayout86.xml"/><Relationship Id="rId10" Type="http://schemas.openxmlformats.org/officeDocument/2006/relationships/theme" Target="../theme/theme10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image" Target="../media/image10.jpeg"/><Relationship Id="rId5" Type="http://schemas.openxmlformats.org/officeDocument/2006/relationships/slideLayout" Target="../slideLayouts/slideLayout95.xml"/><Relationship Id="rId10" Type="http://schemas.openxmlformats.org/officeDocument/2006/relationships/theme" Target="../theme/theme11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104.xml"/><Relationship Id="rId10" Type="http://schemas.openxmlformats.org/officeDocument/2006/relationships/theme" Target="../theme/theme12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image" Target="../media/image12.jpeg"/><Relationship Id="rId5" Type="http://schemas.openxmlformats.org/officeDocument/2006/relationships/slideLayout" Target="../slideLayouts/slideLayout113.xml"/><Relationship Id="rId10" Type="http://schemas.openxmlformats.org/officeDocument/2006/relationships/theme" Target="../theme/theme13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image" Target="../media/image13.jpeg"/><Relationship Id="rId5" Type="http://schemas.openxmlformats.org/officeDocument/2006/relationships/slideLayout" Target="../slideLayouts/slideLayout122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4.xml"/><Relationship Id="rId3" Type="http://schemas.openxmlformats.org/officeDocument/2006/relationships/slideLayout" Target="../slideLayouts/slideLayout129.xml"/><Relationship Id="rId7" Type="http://schemas.openxmlformats.org/officeDocument/2006/relationships/slideLayout" Target="../slideLayouts/slideLayout13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28.xml"/><Relationship Id="rId1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32.xml"/><Relationship Id="rId11" Type="http://schemas.openxmlformats.org/officeDocument/2006/relationships/image" Target="../media/image14.jpeg"/><Relationship Id="rId5" Type="http://schemas.openxmlformats.org/officeDocument/2006/relationships/slideLayout" Target="../slideLayouts/slideLayout131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5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3.xml"/><Relationship Id="rId3" Type="http://schemas.openxmlformats.org/officeDocument/2006/relationships/slideLayout" Target="../slideLayouts/slideLayout138.xml"/><Relationship Id="rId7" Type="http://schemas.openxmlformats.org/officeDocument/2006/relationships/slideLayout" Target="../slideLayouts/slideLayout14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37.xml"/><Relationship Id="rId1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41.xml"/><Relationship Id="rId11" Type="http://schemas.openxmlformats.org/officeDocument/2006/relationships/image" Target="../media/image15.jpeg"/><Relationship Id="rId5" Type="http://schemas.openxmlformats.org/officeDocument/2006/relationships/slideLayout" Target="../slideLayouts/slideLayout140.xml"/><Relationship Id="rId10" Type="http://schemas.openxmlformats.org/officeDocument/2006/relationships/theme" Target="../theme/theme16.xml"/><Relationship Id="rId4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3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4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5.jpe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6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image" Target="../media/image7.jpeg"/><Relationship Id="rId5" Type="http://schemas.openxmlformats.org/officeDocument/2006/relationships/slideLayout" Target="../slideLayouts/slideLayout68.xml"/><Relationship Id="rId10" Type="http://schemas.openxmlformats.org/officeDocument/2006/relationships/theme" Target="../theme/theme8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image" Target="../media/image8.jpeg"/><Relationship Id="rId5" Type="http://schemas.openxmlformats.org/officeDocument/2006/relationships/slideLayout" Target="../slideLayouts/slideLayout77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C4E9C7-42FB-4DDB-BA98-65920026B424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23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8" y="4884821"/>
            <a:ext cx="1482545" cy="189436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9279A2EF-7EF7-4169-8E42-18846D45E650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5" y="5257799"/>
            <a:ext cx="1995186" cy="157316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5F8867B3-20A5-4C1F-8368-C449B49305F0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78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74" y="4843692"/>
            <a:ext cx="1471945" cy="19539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1C0BB48-8F2C-4121-9681-3DCFB0C8A86D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65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3" y="5130081"/>
            <a:ext cx="1568449" cy="170848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704CFE4-E651-49C9-8FC5-E862636D4D62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62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46" y="4692315"/>
            <a:ext cx="1330250" cy="214162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02F90B3-9A24-429D-ABED-A273D985F641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5" y="5685988"/>
            <a:ext cx="2198327" cy="109022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5C8B2D-7D61-4563-8930-45843ED92206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63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96" y="5554245"/>
            <a:ext cx="2259529" cy="130700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96DB12A-8F5A-4554-8467-889E0AA14624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33909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21493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584BE72-C439-40C8-923F-D7D1941CA652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5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81" r="4575"/>
          <a:stretch/>
        </p:blipFill>
        <p:spPr>
          <a:xfrm>
            <a:off x="48128" y="5486401"/>
            <a:ext cx="1973154" cy="1240464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7950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54B1C68-6F78-4718-8D35-1056F622AF5E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21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9069" r="8974" b="8111"/>
          <a:stretch/>
        </p:blipFill>
        <p:spPr>
          <a:xfrm>
            <a:off x="183160" y="5069192"/>
            <a:ext cx="1755332" cy="162102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FF834F-F524-4497-9695-6DEFDE935314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6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4"/>
          <a:stretch/>
        </p:blipFill>
        <p:spPr>
          <a:xfrm>
            <a:off x="108358" y="4812632"/>
            <a:ext cx="1546375" cy="1949116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787376EE-B641-472E-8FFD-9381E5600FD0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060315" y="4250986"/>
            <a:ext cx="1410511" cy="250001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5107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4" t="7741" r="19843"/>
          <a:stretch/>
        </p:blipFill>
        <p:spPr>
          <a:xfrm>
            <a:off x="89233" y="4941460"/>
            <a:ext cx="1992230" cy="176873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EB25FC7-ADA6-432D-9C21-651E4A9E945F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71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69"/>
          <a:stretch/>
        </p:blipFill>
        <p:spPr>
          <a:xfrm>
            <a:off x="97315" y="4728411"/>
            <a:ext cx="1425357" cy="202010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E803845-E19A-4D26-87CC-AF20A1F1786B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393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80" b="5102"/>
          <a:stretch/>
        </p:blipFill>
        <p:spPr>
          <a:xfrm>
            <a:off x="106645" y="5612725"/>
            <a:ext cx="2059039" cy="1120857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A3ACE98-3CE4-4E46-A61C-27860D0517AD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5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>
          <a:xfrm>
            <a:off x="204282" y="223737"/>
            <a:ext cx="8725709" cy="6394294"/>
          </a:xfrm>
          <a:prstGeom prst="roundRect">
            <a:avLst/>
          </a:prstGeom>
          <a:noFill/>
          <a:ln w="19050">
            <a:solidFill>
              <a:srgbClr val="41C7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7"/>
          <a:stretch/>
        </p:blipFill>
        <p:spPr>
          <a:xfrm>
            <a:off x="78521" y="5534879"/>
            <a:ext cx="2219512" cy="1153712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18306" y="5586984"/>
            <a:ext cx="3249039" cy="121061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140" y="5760720"/>
            <a:ext cx="2760056" cy="79063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5664" y="637336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E898E6F-1B6F-4D0D-BEF4-89BFE6365BDB}" type="datetime1">
              <a:rPr lang="en-US" smtClean="0"/>
              <a:t>8/16/21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58717" y="6214934"/>
            <a:ext cx="29584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3914" y="63687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1A12E6A-C85A-496C-95D0-8B82A264998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91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6" Type="http://schemas.openxmlformats.org/officeDocument/2006/relationships/hyperlink" Target="mailto:Support@species360.or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training.species360.org/Documents/Modules/3000%20-%20ZIMS%20Studbooks%20Data%20Quality%20Error%20Codes.pdf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Quality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924" y="3509963"/>
            <a:ext cx="3305175" cy="141922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708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215" y="1208151"/>
            <a:ext cx="7246989" cy="4605563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429829" y="141316"/>
            <a:ext cx="7886700" cy="1325563"/>
          </a:xfrm>
        </p:spPr>
        <p:txBody>
          <a:bodyPr/>
          <a:lstStyle/>
          <a:p>
            <a:r>
              <a:rPr lang="en-US" dirty="0"/>
              <a:t>Data Quality List Export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93501" y="1122012"/>
            <a:ext cx="3296369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Select the PDF export in the Data Quality List to export a list of animals with all of their errors.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24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Data Quality Details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658139" y="1908617"/>
            <a:ext cx="4101548" cy="348849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In the Help Menu (WalkMe tool) there is a link to a document that details the Data Quality codes and their definitions. </a:t>
            </a:r>
          </a:p>
          <a:p>
            <a:r>
              <a:rPr lang="en-US" dirty="0"/>
              <a:t>It also provides an easy reference for how to fix data quality errors in your studbook.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11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448" y="1758016"/>
            <a:ext cx="4023052" cy="3789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2636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4472535" y="1628426"/>
          <a:ext cx="4126205" cy="3370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3657600" imgH="2986920" progId="">
                  <p:embed/>
                </p:oleObj>
              </mc:Choice>
              <mc:Fallback>
                <p:oleObj r:id="rId3" imgW="3657600" imgH="2986920" progId="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2535" y="1628426"/>
                        <a:ext cx="4126205" cy="3370451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351" y="3568660"/>
            <a:ext cx="1883601" cy="152309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1768" y="1755222"/>
            <a:ext cx="39407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MY" sz="2400" dirty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Contact </a:t>
            </a:r>
            <a:r>
              <a:rPr lang="en-MY" sz="2400" dirty="0">
                <a:latin typeface="Karla" pitchFamily="2" charset="0"/>
                <a:ea typeface="Karla" pitchFamily="2" charset="0"/>
                <a:cs typeface="Lato Black" panose="020F0A02020204030203" pitchFamily="34" charset="0"/>
                <a:hlinkClick r:id="rId6"/>
              </a:rPr>
              <a:t>Support@species360.org</a:t>
            </a:r>
            <a:r>
              <a:rPr lang="en-MY" sz="2400" dirty="0"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 with any questions</a:t>
            </a: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531768" y="3313652"/>
            <a:ext cx="3687894" cy="25167"/>
          </a:xfrm>
          <a:prstGeom prst="line">
            <a:avLst/>
          </a:prstGeom>
          <a:ln w="19050">
            <a:solidFill>
              <a:srgbClr val="ADD13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676027" y="5091756"/>
            <a:ext cx="3430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ysClr val="windowText" lastClr="000000"/>
                </a:solidFill>
                <a:latin typeface="Karla" pitchFamily="2" charset="0"/>
                <a:ea typeface="Karla" pitchFamily="2" charset="0"/>
                <a:cs typeface="Lato Black" panose="020F0A02020204030203" pitchFamily="34" charset="0"/>
              </a:rPr>
              <a:t>www.Species360.org</a:t>
            </a:r>
            <a:endParaRPr lang="en-US" sz="2800" dirty="0">
              <a:solidFill>
                <a:sysClr val="windowText" lastClr="000000"/>
              </a:solidFill>
              <a:latin typeface="Karla" pitchFamily="2" charset="0"/>
              <a:ea typeface="Karla" pitchFamily="2" charset="0"/>
              <a:cs typeface="Lato Light" panose="020F0402020204030203" pitchFamily="34" charset="0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701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7568" y="165770"/>
            <a:ext cx="7886700" cy="1325563"/>
          </a:xfrm>
        </p:spPr>
        <p:txBody>
          <a:bodyPr/>
          <a:lstStyle/>
          <a:p>
            <a:r>
              <a:rPr lang="en-US" dirty="0"/>
              <a:t>Data Quality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1539252"/>
            <a:ext cx="3249569" cy="411026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4812" y="2661939"/>
            <a:ext cx="4835830" cy="29875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4145852" y="1539253"/>
            <a:ext cx="374479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Data Quality List is accessed from either the main studbook Dashboard or the left hand navigation.</a:t>
            </a:r>
          </a:p>
        </p:txBody>
      </p:sp>
    </p:spTree>
    <p:extLst>
      <p:ext uri="{BB962C8B-B14F-4D97-AF65-F5344CB8AC3E}">
        <p14:creationId xmlns:p14="http://schemas.microsoft.com/office/powerpoint/2010/main" val="346649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0" y="19396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Data Quality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472609" y="1896439"/>
            <a:ext cx="4446104" cy="31592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800" dirty="0"/>
              <a:t>The Data Quality list displays all of the animals in the studbook with data quality errors.</a:t>
            </a:r>
          </a:p>
          <a:p>
            <a:r>
              <a:rPr lang="en-US" sz="2000" dirty="0"/>
              <a:t>Animals of any status (living, dead, LTF) are included in the list </a:t>
            </a:r>
          </a:p>
          <a:p>
            <a:r>
              <a:rPr lang="en-US" sz="2000" dirty="0"/>
              <a:t>Draft animals are included in the list allowing users to quickly see the missing required data on the draft.</a:t>
            </a:r>
          </a:p>
          <a:p>
            <a:pPr marL="457200" lvl="1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800" dirty="0"/>
              <a:t>The total number displayed at the top of the list is the total number of data quality errors in the studbook.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46966"/>
          <a:stretch/>
        </p:blipFill>
        <p:spPr>
          <a:xfrm>
            <a:off x="415611" y="1519527"/>
            <a:ext cx="3972432" cy="439690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09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 anchor="ctr">
            <a:normAutofit/>
          </a:bodyPr>
          <a:lstStyle/>
          <a:p>
            <a:r>
              <a:rPr lang="en-US" dirty="0"/>
              <a:t>Data Quality Notes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73750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The Data Quality list displays a link to a note that can be added to any error.</a:t>
            </a:r>
          </a:p>
          <a:p>
            <a:r>
              <a:rPr lang="en-US" sz="2400" dirty="0"/>
              <a:t>This is a tool to help track the progress of researching and resolving errors. </a:t>
            </a:r>
          </a:p>
          <a:p>
            <a:r>
              <a:rPr lang="en-US" sz="2400" dirty="0"/>
              <a:t>These notes are only available from the data quality screen and are note exported.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0DF6BB-02C9-0246-AB83-246F37E87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6154" y="2074985"/>
            <a:ext cx="4489166" cy="3479104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03914" y="6368793"/>
            <a:ext cx="20574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1A12E6A-C85A-496C-95D0-8B82A2649983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561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760" y="193964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Data Quality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2570" y="1286299"/>
            <a:ext cx="810289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DQ list can be filtered and sorted by using the filter bar or quick filtered by using the toggle buttons for high, medium, and low.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6840" t="9023" b="16158"/>
          <a:stretch/>
        </p:blipFill>
        <p:spPr>
          <a:xfrm>
            <a:off x="838760" y="2032983"/>
            <a:ext cx="7480970" cy="3526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8054502" y="2305455"/>
            <a:ext cx="265228" cy="22858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38760" y="2568073"/>
            <a:ext cx="1505606" cy="23349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63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533" y="98694"/>
            <a:ext cx="7886700" cy="1325563"/>
          </a:xfrm>
        </p:spPr>
        <p:txBody>
          <a:bodyPr/>
          <a:lstStyle/>
          <a:p>
            <a:r>
              <a:rPr lang="en-US" dirty="0"/>
              <a:t>Data Quality Error Types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6</a:t>
            </a:fld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586942" y="1594315"/>
            <a:ext cx="3814707" cy="3729867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700" dirty="0"/>
              <a:t>Three levels of data quality errors in ZIMS for Studbooks:</a:t>
            </a:r>
          </a:p>
          <a:p>
            <a:r>
              <a:rPr lang="en-US" sz="1600" b="1" dirty="0">
                <a:solidFill>
                  <a:srgbClr val="92D050"/>
                </a:solidFill>
              </a:rPr>
              <a:t>Low</a:t>
            </a:r>
            <a:r>
              <a:rPr lang="en-US" sz="1600" b="1" dirty="0"/>
              <a:t> </a:t>
            </a:r>
            <a:r>
              <a:rPr lang="en-US" sz="1600" dirty="0"/>
              <a:t>– low priority errors that likely will not impact demographic/genetic data analysis.</a:t>
            </a:r>
          </a:p>
          <a:p>
            <a:pPr lvl="1"/>
            <a:r>
              <a:rPr lang="en-US" sz="1500" dirty="0"/>
              <a:t>Example: Animal has temporary ID</a:t>
            </a:r>
          </a:p>
          <a:p>
            <a:r>
              <a:rPr lang="en-US" sz="1600" b="1" dirty="0">
                <a:solidFill>
                  <a:schemeClr val="accent4"/>
                </a:solidFill>
              </a:rPr>
              <a:t>Medium</a:t>
            </a:r>
            <a:r>
              <a:rPr lang="en-US" sz="1600" dirty="0"/>
              <a:t> – medium priority errors that minimally impact demographic/genetic data analysis.</a:t>
            </a:r>
          </a:p>
          <a:p>
            <a:pPr lvl="1"/>
            <a:r>
              <a:rPr lang="en-US" sz="1500" dirty="0"/>
              <a:t>Example: Missing record types that do not impact data analysis. </a:t>
            </a:r>
          </a:p>
          <a:p>
            <a:r>
              <a:rPr lang="en-US" sz="1600" b="1" dirty="0">
                <a:solidFill>
                  <a:srgbClr val="FF0000"/>
                </a:solidFill>
              </a:rPr>
              <a:t>High</a:t>
            </a:r>
            <a:r>
              <a:rPr lang="en-US" sz="1600" dirty="0"/>
              <a:t> – high priority errors will impact demographic/genetic data analysis. Typically missing data or illogical data.</a:t>
            </a:r>
          </a:p>
          <a:p>
            <a:pPr lvl="1"/>
            <a:r>
              <a:rPr lang="en-US" sz="1500" dirty="0"/>
              <a:t>Example: Parent not alive at time of birth/hatch or missing parents.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657666" y="5411936"/>
            <a:ext cx="3432704" cy="801594"/>
          </a:xfrm>
          <a:prstGeom prst="roundRect">
            <a:avLst/>
          </a:prstGeom>
          <a:noFill/>
          <a:ln w="38100">
            <a:solidFill>
              <a:srgbClr val="ADD1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77727" y="5494240"/>
            <a:ext cx="29925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Click </a:t>
            </a:r>
            <a:r>
              <a:rPr lang="en-US" dirty="0">
                <a:hlinkClick r:id="rId3"/>
              </a:rPr>
              <a:t>HERE</a:t>
            </a:r>
            <a:r>
              <a:rPr lang="en-US" dirty="0"/>
              <a:t> to view list of data quality errors 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/>
          <a:srcRect r="46966"/>
          <a:stretch/>
        </p:blipFill>
        <p:spPr>
          <a:xfrm>
            <a:off x="4401649" y="1336708"/>
            <a:ext cx="3972432" cy="4396902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5107021" y="3618689"/>
            <a:ext cx="5933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86189" y="4199106"/>
            <a:ext cx="5933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086189" y="3155004"/>
            <a:ext cx="593388" cy="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004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794302" y="105857"/>
            <a:ext cx="7886700" cy="1325563"/>
          </a:xfrm>
        </p:spPr>
        <p:txBody>
          <a:bodyPr/>
          <a:lstStyle/>
          <a:p>
            <a:r>
              <a:rPr lang="en-US" dirty="0"/>
              <a:t>Correcting Data Quality Errors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48139" y="4564911"/>
            <a:ext cx="7672963" cy="1711580"/>
          </a:xfrm>
        </p:spPr>
        <p:txBody>
          <a:bodyPr>
            <a:normAutofit/>
          </a:bodyPr>
          <a:lstStyle/>
          <a:p>
            <a:r>
              <a:rPr lang="en-US" sz="2000" dirty="0"/>
              <a:t>Hover over the“?” icon to view an explanation of the error and hints on how to correct the error.</a:t>
            </a:r>
          </a:p>
          <a:p>
            <a:r>
              <a:rPr lang="en-US" sz="2000" dirty="0"/>
              <a:t>Once an error has been fixed for an animal, it will no longer display in the Data Quality list</a:t>
            </a:r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139" y="1253367"/>
            <a:ext cx="6155775" cy="321924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75358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05491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View Errors in Animal Detail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5029" y="1690689"/>
            <a:ext cx="4118758" cy="4351338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400" dirty="0"/>
              <a:t>Use the Studbook ID hyperlink to navigate to the animal detail to view/fix the possible error.</a:t>
            </a:r>
          </a:p>
          <a:p>
            <a:pPr marL="0" indent="0">
              <a:buNone/>
            </a:pPr>
            <a:endParaRPr lang="en-US" sz="800" dirty="0"/>
          </a:p>
          <a:p>
            <a:pPr marL="285750" indent="-285750"/>
            <a:r>
              <a:rPr lang="en-US" sz="2400" dirty="0"/>
              <a:t>The Animal Detail Activity Steam displays all data quality errors for the individual and provides context while investigating the errors.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58" t="1016" r="816"/>
          <a:stretch/>
        </p:blipFill>
        <p:spPr>
          <a:xfrm>
            <a:off x="947087" y="1517375"/>
            <a:ext cx="3708040" cy="45295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74843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4911" y="93457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Dismiss Data Quality Error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28650" y="4015408"/>
            <a:ext cx="7886700" cy="21195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/>
              <a:t>In the Data Quality results grid you now have the option to dismiss an error by selecting the “x” to the right. </a:t>
            </a:r>
          </a:p>
          <a:p>
            <a:pPr marL="285750" indent="-285750"/>
            <a:r>
              <a:rPr lang="en-US" sz="1800" dirty="0"/>
              <a:t>This is very helpful for species whose normal biology populates an error such as for delayed implantation and embryonic diapause. </a:t>
            </a:r>
          </a:p>
          <a:p>
            <a:pPr marL="285750" indent="-285750"/>
            <a:r>
              <a:rPr lang="en-US" sz="1800" dirty="0"/>
              <a:t>You can view all dismissed errors by checking the Display Dismissed Error box should you wish to address them at a later date.</a:t>
            </a:r>
          </a:p>
          <a:p>
            <a:endParaRPr lang="en-US" sz="1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3172"/>
          <a:stretch/>
        </p:blipFill>
        <p:spPr>
          <a:xfrm>
            <a:off x="1751893" y="1123991"/>
            <a:ext cx="5772736" cy="283178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12E6A-C85A-496C-95D0-8B82A264998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671738"/>
      </p:ext>
    </p:extLst>
  </p:cSld>
  <p:clrMapOvr>
    <a:masterClrMapping/>
  </p:clrMapOvr>
</p:sld>
</file>

<file path=ppt/theme/theme1.xml><?xml version="1.0" encoding="utf-8"?>
<a:theme xmlns:a="http://schemas.openxmlformats.org/drawingml/2006/main" name="(1) Blue - Blank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42576353-DC84-4281-AAC2-71870E42330C}"/>
    </a:ext>
  </a:extLst>
</a:theme>
</file>

<file path=ppt/theme/theme10.xml><?xml version="1.0" encoding="utf-8"?>
<a:theme xmlns:a="http://schemas.openxmlformats.org/drawingml/2006/main" name="(10) Green - Rabbi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1.xml><?xml version="1.0" encoding="utf-8"?>
<a:theme xmlns:a="http://schemas.openxmlformats.org/drawingml/2006/main" name="(11) Blue - Blue Quaker Coup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2.xml><?xml version="1.0" encoding="utf-8"?>
<a:theme xmlns:a="http://schemas.openxmlformats.org/drawingml/2006/main" name="(12) Green - Macaw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3.xml><?xml version="1.0" encoding="utf-8"?>
<a:theme xmlns:a="http://schemas.openxmlformats.org/drawingml/2006/main" name="(13) Blue - Koal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4.xml><?xml version="1.0" encoding="utf-8"?>
<a:theme xmlns:a="http://schemas.openxmlformats.org/drawingml/2006/main" name="(14) Green - Ow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5.xml><?xml version="1.0" encoding="utf-8"?>
<a:theme xmlns:a="http://schemas.openxmlformats.org/drawingml/2006/main" name="(15) Blue - Veiled Chameleo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4E4E1FF-8188-4F88-B4B6-4C296D69568A}"/>
    </a:ext>
  </a:extLst>
</a:theme>
</file>

<file path=ppt/theme/theme16.xml><?xml version="1.0" encoding="utf-8"?>
<a:theme xmlns:a="http://schemas.openxmlformats.org/drawingml/2006/main" name="(16) Green - Marmose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(2) Blank - Gree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92FBA392-93F9-4672-979A-DDB0173D484F}"/>
    </a:ext>
  </a:extLst>
</a:theme>
</file>

<file path=ppt/theme/theme3.xml><?xml version="1.0" encoding="utf-8"?>
<a:theme xmlns:a="http://schemas.openxmlformats.org/drawingml/2006/main" name="(3) Blue - Otter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F58A149C-9E42-42D6-B2B5-449F2AB7BED4}"/>
    </a:ext>
  </a:extLst>
</a:theme>
</file>

<file path=ppt/theme/theme4.xml><?xml version="1.0" encoding="utf-8"?>
<a:theme xmlns:a="http://schemas.openxmlformats.org/drawingml/2006/main" name="(4) Green - Lionfi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985855A-7AA0-49A7-9E03-300763934C77}"/>
    </a:ext>
  </a:extLst>
</a:theme>
</file>

<file path=ppt/theme/theme5.xml><?xml version="1.0" encoding="utf-8"?>
<a:theme xmlns:a="http://schemas.openxmlformats.org/drawingml/2006/main" name="(5) Blue - Kangaroo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F27538D-FF1A-4A67-AF76-8439D1E41204}"/>
    </a:ext>
  </a:extLst>
</a:theme>
</file>

<file path=ppt/theme/theme6.xml><?xml version="1.0" encoding="utf-8"?>
<a:theme xmlns:a="http://schemas.openxmlformats.org/drawingml/2006/main" name="(6) Green - Fennec Fox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55ABDF0A-A37B-4D42-ADAC-579AE600B6F5}"/>
    </a:ext>
  </a:extLst>
</a:theme>
</file>

<file path=ppt/theme/theme7.xml><?xml version="1.0" encoding="utf-8"?>
<a:theme xmlns:a="http://schemas.openxmlformats.org/drawingml/2006/main" name="(7) Blue - Red-Crowned Cran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8CCD2B64-7F49-4174-B75F-2CA96AEEF3D7}"/>
    </a:ext>
  </a:extLst>
</a:theme>
</file>

<file path=ppt/theme/theme8.xml><?xml version="1.0" encoding="utf-8"?>
<a:theme xmlns:a="http://schemas.openxmlformats.org/drawingml/2006/main" name="(8) Green - Bug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C3C3911B-AC60-4967-92DE-F85BA67014D3}"/>
    </a:ext>
  </a:extLst>
</a:theme>
</file>

<file path=ppt/theme/theme9.xml><?xml version="1.0" encoding="utf-8"?>
<a:theme xmlns:a="http://schemas.openxmlformats.org/drawingml/2006/main" name="(9) Blue - Iguana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cies360 (4-3)" id="{AFAC5EF2-5230-4F5F-A42B-94F0CCDB2DCC}" vid="{ACBE438E-A98C-4A42-B69A-80714B2D7CFD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A61D1EAB4F114BB81E10F743FBEB16" ma:contentTypeVersion="17" ma:contentTypeDescription="Create a new document." ma:contentTypeScope="" ma:versionID="8d5c9d6b9e771f046f32cc35cd3e00d3">
  <xsd:schema xmlns:xsd="http://www.w3.org/2001/XMLSchema" xmlns:p="http://schemas.microsoft.com/office/2006/metadata/properties" xmlns:ns1="http://schemas.microsoft.com/sharepoint/v3" xmlns:ns2="00558959-21e2-49b6-8bc1-d46e8fb3ce16" targetNamespace="http://schemas.microsoft.com/office/2006/metadata/properties" ma:root="true" ma:fieldsID="fb2fb0cbec74215f123117318a3452cf" ns1:_="" ns2:_="">
    <xsd:import namespace="http://schemas.microsoft.com/sharepoint/v3"/>
    <xsd:import namespace="00558959-21e2-49b6-8bc1-d46e8fb3ce16"/>
    <xsd:element name="properties">
      <xsd:complexType>
        <xsd:sequence>
          <xsd:element name="documentManagement">
            <xsd:complexType>
              <xsd:all>
                <xsd:element ref="ns2:Permalink" minOccurs="0"/>
                <xsd:element ref="ns2:Module" minOccurs="0"/>
                <xsd:element ref="ns2:Community_x0020_Author_x0020__x007c__x0020_Editor" minOccurs="0"/>
                <xsd:element ref="ns2:Best_x0020_Practices" minOccurs="0"/>
                <xsd:element ref="ns2:Language" minOccurs="0"/>
                <xsd:element ref="ns2:Review" minOccurs="0"/>
                <xsd:element ref="ns2:Content_x0020_Last_x0020_Updated_x0020_on_x003a_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dms="http://schemas.microsoft.com/office/2006/documentManagement/types" targetNamespace="00558959-21e2-49b6-8bc1-d46e8fb3ce16" elementFormDefault="qualified">
    <xsd:import namespace="http://schemas.microsoft.com/office/2006/documentManagement/types"/>
    <xsd:element name="Permalink" ma:index="2" nillable="true" ma:displayName="Permalink" ma:description="WalkMe link - to be used for tracking help access to help files." ma:format="Hyperlink" ma:internalName="Perma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odule" ma:index="3" nillable="true" ma:displayName="Module" ma:format="RadioButtons" ma:internalName="Module">
      <xsd:simpleType>
        <xsd:restriction base="dms:Choice">
          <xsd:enumeration value="Self Directed"/>
          <xsd:enumeration value="1000"/>
          <xsd:enumeration value="1001"/>
          <xsd:enumeration value="1002"/>
          <xsd:enumeration value="1003"/>
          <xsd:enumeration value="1004"/>
          <xsd:enumeration value="1005"/>
          <xsd:enumeration value="1006"/>
          <xsd:enumeration value="1007"/>
          <xsd:enumeration value="5000"/>
          <xsd:enumeration value="5001"/>
          <xsd:enumeration value="2000"/>
          <xsd:enumeration value="TNT"/>
          <xsd:enumeration value="3000"/>
          <xsd:enumeration value="Legacy"/>
          <xsd:enumeration value="SharingIsCaring"/>
          <xsd:enumeration value="4000"/>
          <xsd:enumeration value="Help"/>
          <xsd:enumeration value="3001"/>
          <xsd:enumeration value="index"/>
          <xsd:enumeration value="onboarding"/>
          <xsd:enumeration value="biobank"/>
        </xsd:restriction>
      </xsd:simpleType>
    </xsd:element>
    <xsd:element name="Community_x0020_Author_x0020__x007c__x0020_Editor" ma:index="4" nillable="true" ma:displayName="Community Author | Editor" ma:description="The member of the community how owns the document." ma:list="UserInfo" ma:internalName="Community_x0020_Author_x0020__x007c__x0020_Edit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est_x0020_Practices" ma:index="5" nillable="true" ma:displayName="Best Practices" ma:default="0" ma:description="Is a best practices document" ma:internalName="Best_x0020_Practices">
      <xsd:simpleType>
        <xsd:restriction base="dms:Boolean"/>
      </xsd:simpleType>
    </xsd:element>
    <xsd:element name="Language" ma:index="6" nillable="true" ma:displayName="Language" ma:default="EN" ma:format="Dropdown" ma:internalName="Language">
      <xsd:simpleType>
        <xsd:restriction base="dms:Choice">
          <xsd:enumeration value="EN"/>
          <xsd:enumeration value="ES"/>
          <xsd:enumeration value="RU"/>
          <xsd:enumeration value="JP"/>
        </xsd:restriction>
      </xsd:simpleType>
    </xsd:element>
    <xsd:element name="Review" ma:index="7" nillable="true" ma:displayName="Review" ma:default="None needed" ma:description="Mark for review" ma:format="RadioButtons" ma:internalName="Review">
      <xsd:simpleType>
        <xsd:restriction base="dms:Choice">
          <xsd:enumeration value="None needed"/>
          <xsd:enumeration value="In Progress"/>
          <xsd:enumeration value="Done"/>
          <xsd:enumeration value="To Do"/>
        </xsd:restriction>
      </xsd:simpleType>
    </xsd:element>
    <xsd:element name="Content_x0020_Last_x0020_Updated_x0020_on_x003a_" ma:index="8" nillable="true" ma:displayName="Content Last Updated on:" ma:internalName="Content_x0020_Last_x0020_Updated_x0020_on_x003a_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Language xmlns="00558959-21e2-49b6-8bc1-d46e8fb3ce16">EN</Language>
    <Module xmlns="00558959-21e2-49b6-8bc1-d46e8fb3ce16">3000</Module>
    <Review xmlns="00558959-21e2-49b6-8bc1-d46e8fb3ce16">Done</Review>
    <PublishingExpirationDate xmlns="http://schemas.microsoft.com/sharepoint/v3" xsi:nil="true"/>
    <Community_x0020_Author_x0020__x007c__x0020_Editor xmlns="00558959-21e2-49b6-8bc1-d46e8fb3ce16">
      <UserInfo>
        <DisplayName/>
        <AccountId xsi:nil="true"/>
        <AccountType/>
      </UserInfo>
    </Community_x0020_Author_x0020__x007c__x0020_Editor>
    <PublishingStartDate xmlns="http://schemas.microsoft.com/sharepoint/v3" xsi:nil="true"/>
    <Best_x0020_Practices xmlns="00558959-21e2-49b6-8bc1-d46e8fb3ce16">false</Best_x0020_Practices>
    <Content_x0020_Last_x0020_Updated_x0020_on_x003a_ xmlns="00558959-21e2-49b6-8bc1-d46e8fb3ce16">Jan 2019</Content_x0020_Last_x0020_Updated_x0020_on_x003a_>
    <Permalink xmlns="00558959-21e2-49b6-8bc1-d46e8fb3ce16">
      <Url xsi:nil="true"/>
      <Description xsi:nil="true"/>
    </Permalink>
  </documentManagement>
</p:properties>
</file>

<file path=customXml/itemProps1.xml><?xml version="1.0" encoding="utf-8"?>
<ds:datastoreItem xmlns:ds="http://schemas.openxmlformats.org/officeDocument/2006/customXml" ds:itemID="{5414AF0D-D22C-4CE1-B589-7211D32F71D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3FF216E-2326-4554-BBDF-5E20FBF247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0558959-21e2-49b6-8bc1-d46e8fb3ce16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E4E090F3-2C69-4377-AE93-5D25D80650B1}">
  <ds:schemaRefs>
    <ds:schemaRef ds:uri="http://schemas.microsoft.com/office/2006/metadata/properties"/>
    <ds:schemaRef ds:uri="00558959-21e2-49b6-8bc1-d46e8fb3ce16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</TotalTime>
  <Words>557</Words>
  <Application>Microsoft Macintosh PowerPoint</Application>
  <PresentationFormat>On-screen Show (4:3)</PresentationFormat>
  <Paragraphs>65</Paragraphs>
  <Slides>12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16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12</vt:i4>
      </vt:variant>
    </vt:vector>
  </HeadingPairs>
  <TitlesOfParts>
    <vt:vector size="31" baseType="lpstr">
      <vt:lpstr>Arial</vt:lpstr>
      <vt:lpstr>Calibri</vt:lpstr>
      <vt:lpstr>Karla</vt:lpstr>
      <vt:lpstr>(1) Blue - Blank</vt:lpstr>
      <vt:lpstr>(2) Blank - Green</vt:lpstr>
      <vt:lpstr>(3) Blue - Otter</vt:lpstr>
      <vt:lpstr>(4) Green - Lionfish</vt:lpstr>
      <vt:lpstr>(5) Blue - Kangaroo</vt:lpstr>
      <vt:lpstr>(6) Green - Fennec Fox</vt:lpstr>
      <vt:lpstr>(7) Blue - Red-Crowned Crane</vt:lpstr>
      <vt:lpstr>(8) Green - Bug</vt:lpstr>
      <vt:lpstr>(9) Blue - Iguana</vt:lpstr>
      <vt:lpstr>(10) Green - Rabbit</vt:lpstr>
      <vt:lpstr>(11) Blue - Blue Quaker Couple</vt:lpstr>
      <vt:lpstr>(12) Green - Macaw</vt:lpstr>
      <vt:lpstr>(13) Blue - Koala</vt:lpstr>
      <vt:lpstr>(14) Green - Owl</vt:lpstr>
      <vt:lpstr>(15) Blue - Veiled Chameleon</vt:lpstr>
      <vt:lpstr>(16) Green - Marmoset</vt:lpstr>
      <vt:lpstr>Data Quality</vt:lpstr>
      <vt:lpstr>Data Quality</vt:lpstr>
      <vt:lpstr>Data Quality </vt:lpstr>
      <vt:lpstr>Data Quality Notes</vt:lpstr>
      <vt:lpstr>Data Quality </vt:lpstr>
      <vt:lpstr>Data Quality Error Types</vt:lpstr>
      <vt:lpstr>Correcting Data Quality Errors</vt:lpstr>
      <vt:lpstr>View Errors in Animal Detail</vt:lpstr>
      <vt:lpstr>Dismiss Data Quality Error</vt:lpstr>
      <vt:lpstr>Data Quality List Export </vt:lpstr>
      <vt:lpstr>Data Quality Details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Wright</dc:creator>
  <cp:lastModifiedBy>Josh Courteau</cp:lastModifiedBy>
  <cp:revision>32</cp:revision>
  <dcterms:created xsi:type="dcterms:W3CDTF">2016-07-26T18:48:10Z</dcterms:created>
  <dcterms:modified xsi:type="dcterms:W3CDTF">2021-08-16T15:35:17Z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0x010100B8A61D1EAB4F114BB81E10F743FBEB16</vt:lpwstr>
  </property>
  <property fmtid="{D5CDD505-2E9C-101B-9397-08002B2CF9AE}" pid="3" name="Order">
    <vt:r8>330800</vt:r8>
  </property>
  <property fmtid="{D5CDD505-2E9C-101B-9397-08002B2CF9AE}" pid="4" name="Updated on?">
    <vt:lpwstr>05/04/2018</vt:lpwstr>
  </property>
</Properties>
</file>