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29"/>
  </p:notesMasterIdLst>
  <p:sldIdLst>
    <p:sldId id="270" r:id="rId20"/>
    <p:sldId id="278" r:id="rId21"/>
    <p:sldId id="279" r:id="rId22"/>
    <p:sldId id="284" r:id="rId23"/>
    <p:sldId id="280" r:id="rId24"/>
    <p:sldId id="285" r:id="rId25"/>
    <p:sldId id="283" r:id="rId26"/>
    <p:sldId id="282"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2610" autoAdjust="0"/>
  </p:normalViewPr>
  <p:slideViewPr>
    <p:cSldViewPr snapToGrid="0" showGuides="1">
      <p:cViewPr varScale="1">
        <p:scale>
          <a:sx n="88" d="100"/>
          <a:sy n="88" d="100"/>
        </p:scale>
        <p:origin x="1104"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11732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9</a:t>
            </a:fld>
            <a:endParaRPr lang="en-US"/>
          </a:p>
        </p:txBody>
      </p:sp>
    </p:spTree>
    <p:extLst>
      <p:ext uri="{BB962C8B-B14F-4D97-AF65-F5344CB8AC3E}">
        <p14:creationId xmlns:p14="http://schemas.microsoft.com/office/powerpoint/2010/main" val="194986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mailto:Support@species360.org"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96528"/>
            <a:ext cx="7772400" cy="2387600"/>
          </a:xfrm>
        </p:spPr>
        <p:txBody>
          <a:bodyPr>
            <a:normAutofit/>
          </a:bodyPr>
          <a:lstStyle/>
          <a:p>
            <a:r>
              <a:rPr lang="en-US" dirty="0" smtClean="0"/>
              <a:t>Data Entry Monitoring </a:t>
            </a:r>
            <a:endParaRPr lang="en-US" dirty="0"/>
          </a:p>
        </p:txBody>
      </p:sp>
      <p:pic>
        <p:nvPicPr>
          <p:cNvPr id="4" name="Picture 3"/>
          <p:cNvPicPr>
            <a:picLocks noChangeAspect="1"/>
          </p:cNvPicPr>
          <p:nvPr/>
        </p:nvPicPr>
        <p:blipFill>
          <a:blip r:embed="rId2"/>
          <a:stretch>
            <a:fillRect/>
          </a:stretch>
        </p:blipFill>
        <p:spPr>
          <a:xfrm>
            <a:off x="2919412" y="3476320"/>
            <a:ext cx="3305175" cy="1419225"/>
          </a:xfrm>
          <a:prstGeom prst="rect">
            <a:avLst/>
          </a:prstGeom>
        </p:spPr>
      </p:pic>
    </p:spTree>
    <p:extLst>
      <p:ext uri="{BB962C8B-B14F-4D97-AF65-F5344CB8AC3E}">
        <p14:creationId xmlns:p14="http://schemas.microsoft.com/office/powerpoint/2010/main" val="226679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ZIMS Updates!</a:t>
            </a:r>
            <a:endParaRPr lang="en-US" dirty="0"/>
          </a:p>
        </p:txBody>
      </p:sp>
      <p:sp>
        <p:nvSpPr>
          <p:cNvPr id="3" name="Content Placeholder 2"/>
          <p:cNvSpPr>
            <a:spLocks noGrp="1"/>
          </p:cNvSpPr>
          <p:nvPr>
            <p:ph idx="1"/>
          </p:nvPr>
        </p:nvSpPr>
        <p:spPr>
          <a:xfrm>
            <a:off x="503339" y="1560352"/>
            <a:ext cx="8012011" cy="4616611"/>
          </a:xfrm>
        </p:spPr>
        <p:txBody>
          <a:bodyPr/>
          <a:lstStyle/>
          <a:p>
            <a:r>
              <a:rPr lang="en-US" dirty="0"/>
              <a:t>This PowerPoint is up-to-date as of: 17 January 2019</a:t>
            </a:r>
            <a:endParaRPr lang="en-US" b="1" dirty="0"/>
          </a:p>
          <a:p>
            <a:r>
              <a:rPr lang="en-US" dirty="0"/>
              <a:t>ZIMS is developed using an “agile” method</a:t>
            </a:r>
          </a:p>
          <a:p>
            <a:pPr lvl="1"/>
            <a:r>
              <a:rPr lang="en-US" dirty="0"/>
              <a:t>This means that </a:t>
            </a:r>
            <a:r>
              <a:rPr lang="en-US" dirty="0" smtClean="0"/>
              <a:t>new ZIMS updates are delivered every </a:t>
            </a:r>
            <a:r>
              <a:rPr lang="en-US" dirty="0"/>
              <a:t>two </a:t>
            </a:r>
            <a:r>
              <a:rPr lang="en-US" dirty="0" smtClean="0"/>
              <a:t>weeks.</a:t>
            </a:r>
            <a:endParaRPr lang="en-US" dirty="0"/>
          </a:p>
          <a:p>
            <a:r>
              <a:rPr lang="en-US" dirty="0"/>
              <a:t>Use the link below to </a:t>
            </a:r>
            <a:r>
              <a:rPr lang="en-US" dirty="0" smtClean="0"/>
              <a:t>check </a:t>
            </a:r>
            <a:r>
              <a:rPr lang="en-US" dirty="0"/>
              <a:t>if there have been any updates to this topic since the date above</a:t>
            </a:r>
            <a:r>
              <a:rPr lang="en-US" dirty="0" smtClean="0"/>
              <a:t>:       </a:t>
            </a:r>
            <a:endParaRPr lang="en-US" dirty="0"/>
          </a:p>
          <a:p>
            <a:pPr marL="0" indent="0">
              <a:buNone/>
            </a:pPr>
            <a:r>
              <a:rPr lang="en-US" dirty="0" smtClean="0"/>
              <a:t>         </a:t>
            </a:r>
            <a:r>
              <a:rPr lang="en-US" dirty="0" smtClean="0">
                <a:hlinkClick r:id="rId3"/>
              </a:rPr>
              <a:t>http</a:t>
            </a:r>
            <a:r>
              <a:rPr lang="en-US" dirty="0">
                <a:hlinkClick r:id="rId3"/>
              </a:rPr>
              <a:t>://training.species360.org/updates/</a:t>
            </a:r>
            <a:r>
              <a:rPr lang="en-US" dirty="0"/>
              <a:t> </a:t>
            </a:r>
          </a:p>
        </p:txBody>
      </p:sp>
      <p:sp>
        <p:nvSpPr>
          <p:cNvPr id="5" name="Slide Number Placeholder 4"/>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2440116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89" y="129994"/>
            <a:ext cx="7886700" cy="1325563"/>
          </a:xfrm>
        </p:spPr>
        <p:txBody>
          <a:bodyPr/>
          <a:lstStyle/>
          <a:p>
            <a:r>
              <a:rPr lang="en-US" dirty="0" smtClean="0"/>
              <a:t>Data Entry Monitoring</a:t>
            </a:r>
            <a:endParaRPr lang="en-US" dirty="0"/>
          </a:p>
        </p:txBody>
      </p:sp>
      <p:pic>
        <p:nvPicPr>
          <p:cNvPr id="3" name="Picture 2"/>
          <p:cNvPicPr>
            <a:picLocks noChangeAspect="1"/>
          </p:cNvPicPr>
          <p:nvPr/>
        </p:nvPicPr>
        <p:blipFill>
          <a:blip r:embed="rId2"/>
          <a:stretch>
            <a:fillRect/>
          </a:stretch>
        </p:blipFill>
        <p:spPr>
          <a:xfrm>
            <a:off x="498789" y="1667326"/>
            <a:ext cx="4742544" cy="3296833"/>
          </a:xfrm>
          <a:prstGeom prst="rect">
            <a:avLst/>
          </a:prstGeom>
          <a:ln>
            <a:solidFill>
              <a:schemeClr val="tx1"/>
            </a:solidFill>
          </a:ln>
        </p:spPr>
      </p:pic>
      <p:sp>
        <p:nvSpPr>
          <p:cNvPr id="4" name="TextBox 3"/>
          <p:cNvSpPr txBox="1"/>
          <p:nvPr/>
        </p:nvSpPr>
        <p:spPr>
          <a:xfrm>
            <a:off x="5379903" y="1241823"/>
            <a:ext cx="3274017" cy="452431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You can monitor data entered</a:t>
            </a:r>
          </a:p>
          <a:p>
            <a:r>
              <a:rPr lang="en-US" dirty="0" smtClean="0"/>
              <a:t>into your studbook over the past </a:t>
            </a:r>
          </a:p>
          <a:p>
            <a:r>
              <a:rPr lang="en-US" dirty="0" smtClean="0"/>
              <a:t>three months using Data Entry </a:t>
            </a:r>
          </a:p>
          <a:p>
            <a:r>
              <a:rPr lang="en-US" dirty="0" smtClean="0"/>
              <a:t>Monitoring. Data Entry Monitoring is different from Studbook Activity (found within the studbook) because DEM allows you to “roll back” any data that was incorrectly entered. Data Entry Monitoring is found under Start &gt; Security Tools</a:t>
            </a:r>
            <a:r>
              <a:rPr lang="en-US" dirty="0"/>
              <a:t>. </a:t>
            </a:r>
            <a:r>
              <a:rPr lang="en-US" dirty="0" smtClean="0"/>
              <a:t>Access </a:t>
            </a:r>
            <a:r>
              <a:rPr lang="en-US" dirty="0"/>
              <a:t>to DEM is provided when the </a:t>
            </a:r>
            <a:r>
              <a:rPr lang="en-US" dirty="0" smtClean="0"/>
              <a:t>Regional Association </a:t>
            </a:r>
            <a:r>
              <a:rPr lang="en-US" dirty="0"/>
              <a:t>assigns a Studbook Role to you. If you do not have access, they may need to update your role</a:t>
            </a:r>
            <a:r>
              <a:rPr lang="en-US" dirty="0" smtClean="0"/>
              <a:t>.</a:t>
            </a:r>
            <a:endParaRPr lang="en-US" dirty="0"/>
          </a:p>
        </p:txBody>
      </p:sp>
    </p:spTree>
    <p:extLst>
      <p:ext uri="{BB962C8B-B14F-4D97-AF65-F5344CB8AC3E}">
        <p14:creationId xmlns:p14="http://schemas.microsoft.com/office/powerpoint/2010/main" val="3520304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21" y="68184"/>
            <a:ext cx="7886700" cy="1325563"/>
          </a:xfrm>
        </p:spPr>
        <p:txBody>
          <a:bodyPr/>
          <a:lstStyle/>
          <a:p>
            <a:r>
              <a:rPr lang="en-US" dirty="0" smtClean="0"/>
              <a:t>Select the Studbook</a:t>
            </a:r>
            <a:endParaRPr lang="en-US" dirty="0"/>
          </a:p>
        </p:txBody>
      </p:sp>
      <p:sp>
        <p:nvSpPr>
          <p:cNvPr id="4" name="TextBox 3"/>
          <p:cNvSpPr txBox="1"/>
          <p:nvPr/>
        </p:nvSpPr>
        <p:spPr>
          <a:xfrm>
            <a:off x="4389119" y="2544129"/>
            <a:ext cx="3344091"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Use the expandable search box to get to DEM for your studbook. under </a:t>
            </a:r>
            <a:r>
              <a:rPr lang="en-US" dirty="0" smtClean="0"/>
              <a:t>the Institution/Studbook dropdown, any studbooks assigned to you will display. Select </a:t>
            </a:r>
            <a:r>
              <a:rPr lang="en-US" dirty="0"/>
              <a:t>the </a:t>
            </a:r>
            <a:r>
              <a:rPr lang="en-US" dirty="0" smtClean="0"/>
              <a:t>appropriate studbook to continue. </a:t>
            </a:r>
            <a:endParaRPr lang="en-US" dirty="0"/>
          </a:p>
        </p:txBody>
      </p:sp>
      <p:pic>
        <p:nvPicPr>
          <p:cNvPr id="3" name="Picture 2"/>
          <p:cNvPicPr>
            <a:picLocks noChangeAspect="1"/>
          </p:cNvPicPr>
          <p:nvPr/>
        </p:nvPicPr>
        <p:blipFill>
          <a:blip r:embed="rId2"/>
          <a:stretch>
            <a:fillRect/>
          </a:stretch>
        </p:blipFill>
        <p:spPr>
          <a:xfrm>
            <a:off x="1001391" y="1506458"/>
            <a:ext cx="2993596" cy="3866729"/>
          </a:xfrm>
          <a:prstGeom prst="rect">
            <a:avLst/>
          </a:prstGeom>
          <a:ln>
            <a:solidFill>
              <a:schemeClr val="tx1"/>
            </a:solidFill>
          </a:ln>
        </p:spPr>
      </p:pic>
    </p:spTree>
    <p:extLst>
      <p:ext uri="{BB962C8B-B14F-4D97-AF65-F5344CB8AC3E}">
        <p14:creationId xmlns:p14="http://schemas.microsoft.com/office/powerpoint/2010/main" val="137083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 - Roll Back</a:t>
            </a:r>
            <a:endParaRPr lang="en-US" dirty="0"/>
          </a:p>
        </p:txBody>
      </p:sp>
      <p:pic>
        <p:nvPicPr>
          <p:cNvPr id="2" name="Picture 1"/>
          <p:cNvPicPr>
            <a:picLocks noChangeAspect="1"/>
          </p:cNvPicPr>
          <p:nvPr/>
        </p:nvPicPr>
        <p:blipFill>
          <a:blip r:embed="rId2"/>
          <a:stretch>
            <a:fillRect/>
          </a:stretch>
        </p:blipFill>
        <p:spPr>
          <a:xfrm>
            <a:off x="524147" y="2284781"/>
            <a:ext cx="6331028" cy="3210328"/>
          </a:xfrm>
          <a:prstGeom prst="rect">
            <a:avLst/>
          </a:prstGeom>
          <a:ln>
            <a:solidFill>
              <a:schemeClr val="tx1"/>
            </a:solidFill>
          </a:ln>
        </p:spPr>
      </p:pic>
      <p:sp>
        <p:nvSpPr>
          <p:cNvPr id="5" name="TextBox 4"/>
          <p:cNvSpPr txBox="1"/>
          <p:nvPr/>
        </p:nvSpPr>
        <p:spPr>
          <a:xfrm>
            <a:off x="5223179" y="1412015"/>
            <a:ext cx="2879250"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High-light </a:t>
            </a:r>
            <a:r>
              <a:rPr lang="en-US" dirty="0" smtClean="0"/>
              <a:t>the entry you</a:t>
            </a:r>
          </a:p>
          <a:p>
            <a:r>
              <a:rPr lang="en-US" dirty="0"/>
              <a:t>w</a:t>
            </a:r>
            <a:r>
              <a:rPr lang="en-US" dirty="0" smtClean="0"/>
              <a:t>ant removed (rolled</a:t>
            </a:r>
          </a:p>
          <a:p>
            <a:r>
              <a:rPr lang="en-US" dirty="0"/>
              <a:t>b</a:t>
            </a:r>
            <a:r>
              <a:rPr lang="en-US" dirty="0" smtClean="0"/>
              <a:t>ack) from the studbook.</a:t>
            </a:r>
          </a:p>
          <a:p>
            <a:r>
              <a:rPr lang="en-US" dirty="0" smtClean="0"/>
              <a:t>Then select Undo Selected.</a:t>
            </a:r>
          </a:p>
          <a:p>
            <a:r>
              <a:rPr lang="en-US" dirty="0" smtClean="0"/>
              <a:t>The data will be removed </a:t>
            </a:r>
          </a:p>
          <a:p>
            <a:r>
              <a:rPr lang="en-US" dirty="0"/>
              <a:t>i</a:t>
            </a:r>
            <a:r>
              <a:rPr lang="en-US" dirty="0" smtClean="0"/>
              <a:t>n the </a:t>
            </a:r>
            <a:r>
              <a:rPr lang="en-US" dirty="0" smtClean="0"/>
              <a:t>record. DEM does not </a:t>
            </a:r>
          </a:p>
          <a:p>
            <a:r>
              <a:rPr lang="en-US" dirty="0" smtClean="0"/>
              <a:t>track data that is rolled back</a:t>
            </a:r>
          </a:p>
          <a:p>
            <a:r>
              <a:rPr lang="en-US" dirty="0" smtClean="0"/>
              <a:t>within the record.</a:t>
            </a:r>
            <a:endParaRPr lang="en-US" dirty="0"/>
          </a:p>
        </p:txBody>
      </p:sp>
    </p:spTree>
    <p:extLst>
      <p:ext uri="{BB962C8B-B14F-4D97-AF65-F5344CB8AC3E}">
        <p14:creationId xmlns:p14="http://schemas.microsoft.com/office/powerpoint/2010/main" val="398042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 – Roll Back</a:t>
            </a:r>
            <a:endParaRPr lang="en-US" dirty="0"/>
          </a:p>
        </p:txBody>
      </p:sp>
      <p:pic>
        <p:nvPicPr>
          <p:cNvPr id="4" name="Picture 3"/>
          <p:cNvPicPr>
            <a:picLocks noChangeAspect="1"/>
          </p:cNvPicPr>
          <p:nvPr/>
        </p:nvPicPr>
        <p:blipFill>
          <a:blip r:embed="rId2"/>
          <a:stretch>
            <a:fillRect/>
          </a:stretch>
        </p:blipFill>
        <p:spPr>
          <a:xfrm>
            <a:off x="386711" y="2931139"/>
            <a:ext cx="6216447" cy="2609373"/>
          </a:xfrm>
          <a:prstGeom prst="rect">
            <a:avLst/>
          </a:prstGeom>
          <a:ln>
            <a:solidFill>
              <a:schemeClr val="tx1"/>
            </a:solidFill>
          </a:ln>
        </p:spPr>
      </p:pic>
      <p:sp>
        <p:nvSpPr>
          <p:cNvPr id="5" name="TextBox 4"/>
          <p:cNvSpPr txBox="1"/>
          <p:nvPr/>
        </p:nvSpPr>
        <p:spPr>
          <a:xfrm>
            <a:off x="5105805" y="1605576"/>
            <a:ext cx="2871555"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details </a:t>
            </a:r>
            <a:r>
              <a:rPr lang="en-US" dirty="0" smtClean="0"/>
              <a:t>of the roll back </a:t>
            </a:r>
          </a:p>
          <a:p>
            <a:r>
              <a:rPr lang="en-US" dirty="0" smtClean="0"/>
              <a:t>(</a:t>
            </a:r>
            <a:r>
              <a:rPr lang="en-US" dirty="0" smtClean="0"/>
              <a:t>date, time </a:t>
            </a:r>
            <a:r>
              <a:rPr lang="en-US" dirty="0" smtClean="0"/>
              <a:t>and person) will </a:t>
            </a:r>
          </a:p>
          <a:p>
            <a:r>
              <a:rPr lang="en-US" dirty="0" smtClean="0"/>
              <a:t>display in the right hand </a:t>
            </a:r>
          </a:p>
          <a:p>
            <a:r>
              <a:rPr lang="en-US" dirty="0" smtClean="0"/>
              <a:t>column. </a:t>
            </a:r>
            <a:r>
              <a:rPr lang="en-US" dirty="0" smtClean="0"/>
              <a:t>IMPORTANT: You </a:t>
            </a:r>
          </a:p>
          <a:p>
            <a:r>
              <a:rPr lang="en-US" dirty="0" smtClean="0"/>
              <a:t>cannot undo a </a:t>
            </a:r>
            <a:r>
              <a:rPr lang="en-US" dirty="0" smtClean="0"/>
              <a:t>Rolled Back </a:t>
            </a:r>
            <a:endParaRPr lang="en-US" dirty="0" smtClean="0"/>
          </a:p>
          <a:p>
            <a:r>
              <a:rPr lang="en-US" dirty="0" smtClean="0"/>
              <a:t>record. If it was Rolled Back</a:t>
            </a:r>
          </a:p>
          <a:p>
            <a:r>
              <a:rPr lang="en-US" dirty="0" smtClean="0"/>
              <a:t>you will need to re-enter the</a:t>
            </a:r>
          </a:p>
          <a:p>
            <a:r>
              <a:rPr lang="en-US" dirty="0" smtClean="0"/>
              <a:t>data in the record.</a:t>
            </a:r>
            <a:endParaRPr lang="en-US" dirty="0"/>
          </a:p>
        </p:txBody>
      </p:sp>
    </p:spTree>
    <p:extLst>
      <p:ext uri="{BB962C8B-B14F-4D97-AF65-F5344CB8AC3E}">
        <p14:creationId xmlns:p14="http://schemas.microsoft.com/office/powerpoint/2010/main" val="2063439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That Cannot be Rolled Back</a:t>
            </a:r>
            <a:endParaRPr lang="en-US" dirty="0"/>
          </a:p>
        </p:txBody>
      </p:sp>
      <p:sp>
        <p:nvSpPr>
          <p:cNvPr id="3" name="Content Placeholder 2"/>
          <p:cNvSpPr>
            <a:spLocks noGrp="1"/>
          </p:cNvSpPr>
          <p:nvPr>
            <p:ph idx="1"/>
          </p:nvPr>
        </p:nvSpPr>
        <p:spPr>
          <a:xfrm>
            <a:off x="837656" y="2313305"/>
            <a:ext cx="7886700" cy="4351338"/>
          </a:xfrm>
        </p:spPr>
        <p:txBody>
          <a:bodyPr/>
          <a:lstStyle/>
          <a:p>
            <a:r>
              <a:rPr lang="en-US" dirty="0" smtClean="0"/>
              <a:t>Pin/Unpin Studbooks and Records</a:t>
            </a:r>
            <a:endParaRPr lang="en-US" dirty="0"/>
          </a:p>
          <a:p>
            <a:endParaRPr lang="en-US" dirty="0" smtClean="0"/>
          </a:p>
          <a:p>
            <a:r>
              <a:rPr lang="en-US" dirty="0" smtClean="0"/>
              <a:t>Overlays </a:t>
            </a:r>
            <a:r>
              <a:rPr lang="en-US" dirty="0"/>
              <a:t>– all data </a:t>
            </a:r>
            <a:r>
              <a:rPr lang="en-US" dirty="0" smtClean="0"/>
              <a:t>recorded</a:t>
            </a:r>
          </a:p>
          <a:p>
            <a:pPr marL="0" indent="0">
              <a:buNone/>
            </a:pPr>
            <a:endParaRPr lang="en-US" dirty="0"/>
          </a:p>
          <a:p>
            <a:r>
              <a:rPr lang="en-US" dirty="0"/>
              <a:t>Dismiss Data Quality error</a:t>
            </a:r>
          </a:p>
          <a:p>
            <a:endParaRPr lang="en-US" dirty="0"/>
          </a:p>
        </p:txBody>
      </p:sp>
    </p:spTree>
    <p:extLst>
      <p:ext uri="{BB962C8B-B14F-4D97-AF65-F5344CB8AC3E}">
        <p14:creationId xmlns:p14="http://schemas.microsoft.com/office/powerpoint/2010/main" val="153409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38" y="339353"/>
            <a:ext cx="7886700" cy="994172"/>
          </a:xfrm>
        </p:spPr>
        <p:txBody>
          <a:bodyPr>
            <a:normAutofit/>
          </a:bodyPr>
          <a:lstStyle/>
          <a:p>
            <a:pPr algn="ctr"/>
            <a:r>
              <a:rPr lang="en-US" dirty="0" smtClean="0">
                <a:ea typeface="Karla" pitchFamily="2" charset="0"/>
              </a:rPr>
              <a:t>DEM – Search</a:t>
            </a:r>
            <a:endParaRPr lang="en-US" dirty="0">
              <a:latin typeface="Karla" pitchFamily="2" charset="0"/>
              <a:ea typeface="Karla" pitchFamily="2" charset="0"/>
            </a:endParaRPr>
          </a:p>
        </p:txBody>
      </p:sp>
      <p:sp>
        <p:nvSpPr>
          <p:cNvPr id="10" name="TextBox 9"/>
          <p:cNvSpPr txBox="1"/>
          <p:nvPr/>
        </p:nvSpPr>
        <p:spPr>
          <a:xfrm>
            <a:off x="3849049" y="1175412"/>
            <a:ext cx="4426218"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ea typeface="Karla" pitchFamily="2" charset="0"/>
              </a:rPr>
              <a:t>Using the left hand </a:t>
            </a:r>
            <a:r>
              <a:rPr lang="en-US" dirty="0" smtClean="0">
                <a:ea typeface="Karla" pitchFamily="2" charset="0"/>
              </a:rPr>
              <a:t>expandable search box, you can filter your DEM search. </a:t>
            </a:r>
            <a:r>
              <a:rPr lang="en-US" dirty="0" smtClean="0">
                <a:ea typeface="Karla" pitchFamily="2" charset="0"/>
              </a:rPr>
              <a:t>This </a:t>
            </a:r>
            <a:r>
              <a:rPr lang="en-US" dirty="0">
                <a:ea typeface="Karla" pitchFamily="2" charset="0"/>
              </a:rPr>
              <a:t>dropdown will only populate with the studbooks the studbook keeper has been assigned. Regional </a:t>
            </a:r>
            <a:r>
              <a:rPr lang="en-US" dirty="0" smtClean="0">
                <a:ea typeface="Karla" pitchFamily="2" charset="0"/>
              </a:rPr>
              <a:t>Association </a:t>
            </a:r>
            <a:r>
              <a:rPr lang="en-US" dirty="0">
                <a:ea typeface="Karla" pitchFamily="2" charset="0"/>
              </a:rPr>
              <a:t>studbook admins have all studbooks at their association by default.  If the user also has access to the data entry monitoring for their institution, it will appear alphabetically. </a:t>
            </a:r>
          </a:p>
        </p:txBody>
      </p:sp>
      <p:sp>
        <p:nvSpPr>
          <p:cNvPr id="13" name="TextBox 12"/>
          <p:cNvSpPr txBox="1"/>
          <p:nvPr/>
        </p:nvSpPr>
        <p:spPr>
          <a:xfrm>
            <a:off x="4490888" y="3881917"/>
            <a:ext cx="3142541"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ea typeface="Karla" pitchFamily="2" charset="0"/>
              </a:rPr>
              <a:t>You can select a date range to filter by. You can also select </a:t>
            </a:r>
            <a:r>
              <a:rPr lang="en-US" dirty="0">
                <a:ea typeface="Karla" pitchFamily="2" charset="0"/>
              </a:rPr>
              <a:t>the action type to narrow down results </a:t>
            </a:r>
          </a:p>
          <a:p>
            <a:pPr marL="214313" indent="-214313">
              <a:buFont typeface="Arial" panose="020B0604020202020204" pitchFamily="34" charset="0"/>
              <a:buChar char="•"/>
            </a:pPr>
            <a:r>
              <a:rPr lang="en-US" dirty="0">
                <a:ea typeface="Karla" pitchFamily="2" charset="0"/>
              </a:rPr>
              <a:t>Obsolete and Restored do not apply</a:t>
            </a:r>
          </a:p>
        </p:txBody>
      </p:sp>
      <p:pic>
        <p:nvPicPr>
          <p:cNvPr id="3" name="Picture 2"/>
          <p:cNvPicPr>
            <a:picLocks noChangeAspect="1"/>
          </p:cNvPicPr>
          <p:nvPr/>
        </p:nvPicPr>
        <p:blipFill>
          <a:blip r:embed="rId2"/>
          <a:stretch>
            <a:fillRect/>
          </a:stretch>
        </p:blipFill>
        <p:spPr>
          <a:xfrm>
            <a:off x="781966" y="1444202"/>
            <a:ext cx="2452429" cy="4192041"/>
          </a:xfrm>
          <a:prstGeom prst="rect">
            <a:avLst/>
          </a:prstGeom>
          <a:ln>
            <a:solidFill>
              <a:schemeClr val="tx1"/>
            </a:solidFill>
          </a:ln>
        </p:spPr>
      </p:pic>
      <p:cxnSp>
        <p:nvCxnSpPr>
          <p:cNvPr id="15" name="Straight Arrow Connector 14"/>
          <p:cNvCxnSpPr/>
          <p:nvPr/>
        </p:nvCxnSpPr>
        <p:spPr>
          <a:xfrm flipV="1">
            <a:off x="2970911" y="2139797"/>
            <a:ext cx="774977" cy="135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58555" y="4829595"/>
            <a:ext cx="1432333" cy="62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83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47" r:id="rId4" imgW="3657600" imgH="2986920" progId="">
                  <p:embed/>
                </p:oleObj>
              </mc:Choice>
              <mc:Fallback>
                <p:oleObj r:id="rId4" imgW="3657600" imgH="2986920" progId="">
                  <p:embed/>
                  <p:pic>
                    <p:nvPicPr>
                      <p:cNvPr id="4" name="Object 3"/>
                      <p:cNvPicPr/>
                      <p:nvPr/>
                    </p:nvPicPr>
                    <p:blipFill>
                      <a:blip r:embed="rId5"/>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smtClean="0">
                <a:latin typeface="Karla" pitchFamily="2" charset="0"/>
                <a:ea typeface="Karla" pitchFamily="2" charset="0"/>
                <a:cs typeface="Lato Black" panose="020F0A02020204030203" pitchFamily="34" charset="0"/>
              </a:rPr>
              <a:t>Contact </a:t>
            </a:r>
            <a:r>
              <a:rPr lang="en-MY" sz="2400" dirty="0" smtClean="0">
                <a:latin typeface="Karla" pitchFamily="2" charset="0"/>
                <a:ea typeface="Karla" pitchFamily="2" charset="0"/>
                <a:cs typeface="Lato Black" panose="020F0A02020204030203" pitchFamily="34" charset="0"/>
                <a:hlinkClick r:id="rId7"/>
              </a:rPr>
              <a:t>Support@species360.org</a:t>
            </a:r>
            <a:r>
              <a:rPr lang="en-MY" sz="2400" dirty="0" smtClean="0">
                <a:latin typeface="Karla" pitchFamily="2" charset="0"/>
                <a:ea typeface="Karla" pitchFamily="2" charset="0"/>
                <a:cs typeface="Lato Black" panose="020F0A02020204030203" pitchFamily="34" charset="0"/>
              </a:rPr>
              <a:t> with any questions</a:t>
            </a:r>
            <a:endParaRPr lang="en-MY" sz="2400" dirty="0">
              <a:latin typeface="Karla" pitchFamily="2" charset="0"/>
              <a:ea typeface="Karla" pitchFamily="2" charset="0"/>
              <a:cs typeface="Lato Black" panose="020F0A02020204030203" pitchFamily="34" charset="0"/>
            </a:endParaRP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2685733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3000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FD069-E2E4-42A2-A774-80DE319783EB}"/>
</file>

<file path=customXml/itemProps2.xml><?xml version="1.0" encoding="utf-8"?>
<ds:datastoreItem xmlns:ds="http://schemas.openxmlformats.org/officeDocument/2006/customXml" ds:itemID="{E4E090F3-2C69-4377-AE93-5D25D80650B1}"/>
</file>

<file path=customXml/itemProps3.xml><?xml version="1.0" encoding="utf-8"?>
<ds:datastoreItem xmlns:ds="http://schemas.openxmlformats.org/officeDocument/2006/customXml" ds:itemID="{5414AF0D-D22C-4CE1-B589-7211D32F71D8}"/>
</file>

<file path=docProps/app.xml><?xml version="1.0" encoding="utf-8"?>
<Properties xmlns="http://schemas.openxmlformats.org/officeDocument/2006/extended-properties" xmlns:vt="http://schemas.openxmlformats.org/officeDocument/2006/docPropsVTypes">
  <Template/>
  <TotalTime>4484</TotalTime>
  <Words>409</Words>
  <Application>Microsoft Office PowerPoint</Application>
  <PresentationFormat>On-screen Show (4:3)</PresentationFormat>
  <Paragraphs>48</Paragraphs>
  <Slides>9</Slides>
  <Notes>2</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0</vt:i4>
      </vt:variant>
      <vt:variant>
        <vt:lpstr>Slide Titles</vt:lpstr>
      </vt:variant>
      <vt:variant>
        <vt:i4>9</vt:i4>
      </vt:variant>
    </vt:vector>
  </HeadingPairs>
  <TitlesOfParts>
    <vt:vector size="30" baseType="lpstr">
      <vt:lpstr>Arial</vt:lpstr>
      <vt:lpstr>Calibri</vt:lpstr>
      <vt:lpstr>Karla</vt:lpstr>
      <vt:lpstr>Lato Black</vt:lpstr>
      <vt:lpstr>Lato Light</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Data Entry Monitoring </vt:lpstr>
      <vt:lpstr>ZIMS Updates!</vt:lpstr>
      <vt:lpstr>Data Entry Monitoring</vt:lpstr>
      <vt:lpstr>Select the Studbook</vt:lpstr>
      <vt:lpstr>DEM - Roll Back</vt:lpstr>
      <vt:lpstr>DEM – Roll Back</vt:lpstr>
      <vt:lpstr>Data That Cannot be Rolled Back</vt:lpstr>
      <vt:lpstr>DEM – 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44</cp:revision>
  <dcterms:created xsi:type="dcterms:W3CDTF">2016-07-26T18:48:10Z</dcterms:created>
  <dcterms:modified xsi:type="dcterms:W3CDTF">2019-01-29T14:28:41Z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ies>
</file>